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64" r:id="rId2"/>
    <p:sldId id="262" r:id="rId3"/>
    <p:sldId id="265" r:id="rId4"/>
    <p:sldId id="259" r:id="rId5"/>
    <p:sldId id="260" r:id="rId6"/>
    <p:sldId id="261" r:id="rId7"/>
    <p:sldId id="263" r:id="rId8"/>
    <p:sldId id="25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ahul\AppData\Roaming\Microsoft\Excel\Projectdata_NYSE%20(version%201).xlsb"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F:\BAND\Analyze-NYSE-Data\Projectdata_NYSE.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C:\Users\rahul\AppData\Roaming\Microsoft\Excel\Projectdata_NYSE%20(version%201).xlsb"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rahul\AppData\Roaming\Microsoft\Excel\Projectdata_NYSE%20(version%201).xlsb"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rahul\AppData\Roaming\Microsoft\Excel\Projectdata_NYSE%20(version%201).xlsb"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F:\BAND\Analyze-NYSE-Data\Projectdata_NYSE.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[Projectdata_NYSE.xlsx]All Sector(Task 1)!PivotTable79</c:name>
    <c:fmtId val="9"/>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Sum of Total Revenue by GICS Sector</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s>
    <c:plotArea>
      <c:layout/>
      <c:barChart>
        <c:barDir val="col"/>
        <c:grouping val="clustered"/>
        <c:varyColors val="0"/>
        <c:ser>
          <c:idx val="0"/>
          <c:order val="0"/>
          <c:tx>
            <c:strRef>
              <c:f>'All Sector(Task 1)'!$C$3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trendline>
            <c:spPr>
              <a:ln w="19050" cap="rnd">
                <a:solidFill>
                  <a:schemeClr val="accent1"/>
                </a:solidFill>
              </a:ln>
              <a:effectLst/>
            </c:spPr>
            <c:trendlineType val="linear"/>
            <c:dispRSqr val="0"/>
            <c:dispEq val="0"/>
          </c:trendline>
          <c:trendline>
            <c:spPr>
              <a:ln w="19050" cap="rnd">
                <a:solidFill>
                  <a:schemeClr val="accent1"/>
                </a:solidFill>
              </a:ln>
              <a:effectLst/>
            </c:spPr>
            <c:trendlineType val="movingAvg"/>
            <c:period val="2"/>
            <c:dispRSqr val="0"/>
            <c:dispEq val="0"/>
          </c:trendline>
          <c:cat>
            <c:multiLvlStrRef>
              <c:f>'All Sector(Task 1)'!$A$4:$B$47</c:f>
              <c:multiLvlStrCache>
                <c:ptCount val="44"/>
                <c:lvl>
                  <c:pt idx="0">
                    <c:v>Year 1</c:v>
                  </c:pt>
                  <c:pt idx="1">
                    <c:v>Year 2</c:v>
                  </c:pt>
                  <c:pt idx="2">
                    <c:v>Year 3</c:v>
                  </c:pt>
                  <c:pt idx="3">
                    <c:v>Year 4</c:v>
                  </c:pt>
                  <c:pt idx="4">
                    <c:v>Year 1</c:v>
                  </c:pt>
                  <c:pt idx="5">
                    <c:v>Year 2</c:v>
                  </c:pt>
                  <c:pt idx="6">
                    <c:v>Year 3</c:v>
                  </c:pt>
                  <c:pt idx="7">
                    <c:v>Year 4</c:v>
                  </c:pt>
                  <c:pt idx="8">
                    <c:v>Year 1</c:v>
                  </c:pt>
                  <c:pt idx="9">
                    <c:v>Year 2</c:v>
                  </c:pt>
                  <c:pt idx="10">
                    <c:v>Year 3</c:v>
                  </c:pt>
                  <c:pt idx="11">
                    <c:v>Year 4</c:v>
                  </c:pt>
                  <c:pt idx="12">
                    <c:v>Year 1</c:v>
                  </c:pt>
                  <c:pt idx="13">
                    <c:v>Year 2</c:v>
                  </c:pt>
                  <c:pt idx="14">
                    <c:v>Year 3</c:v>
                  </c:pt>
                  <c:pt idx="15">
                    <c:v>Year 4</c:v>
                  </c:pt>
                  <c:pt idx="16">
                    <c:v>Year 1</c:v>
                  </c:pt>
                  <c:pt idx="17">
                    <c:v>Year 2</c:v>
                  </c:pt>
                  <c:pt idx="18">
                    <c:v>Year 3</c:v>
                  </c:pt>
                  <c:pt idx="19">
                    <c:v>Year 4</c:v>
                  </c:pt>
                  <c:pt idx="20">
                    <c:v>Year 1</c:v>
                  </c:pt>
                  <c:pt idx="21">
                    <c:v>Year 2</c:v>
                  </c:pt>
                  <c:pt idx="22">
                    <c:v>Year 3</c:v>
                  </c:pt>
                  <c:pt idx="23">
                    <c:v>Year 4</c:v>
                  </c:pt>
                  <c:pt idx="24">
                    <c:v>Year 1</c:v>
                  </c:pt>
                  <c:pt idx="25">
                    <c:v>Year 2</c:v>
                  </c:pt>
                  <c:pt idx="26">
                    <c:v>Year 3</c:v>
                  </c:pt>
                  <c:pt idx="27">
                    <c:v>Year 4</c:v>
                  </c:pt>
                  <c:pt idx="28">
                    <c:v>Year 1</c:v>
                  </c:pt>
                  <c:pt idx="29">
                    <c:v>Year 2</c:v>
                  </c:pt>
                  <c:pt idx="30">
                    <c:v>Year 3</c:v>
                  </c:pt>
                  <c:pt idx="31">
                    <c:v>Year 4</c:v>
                  </c:pt>
                  <c:pt idx="32">
                    <c:v>Year 1</c:v>
                  </c:pt>
                  <c:pt idx="33">
                    <c:v>Year 2</c:v>
                  </c:pt>
                  <c:pt idx="34">
                    <c:v>Year 3</c:v>
                  </c:pt>
                  <c:pt idx="35">
                    <c:v>Year 4</c:v>
                  </c:pt>
                  <c:pt idx="36">
                    <c:v>Year 1</c:v>
                  </c:pt>
                  <c:pt idx="37">
                    <c:v>Year 2</c:v>
                  </c:pt>
                  <c:pt idx="38">
                    <c:v>Year 3</c:v>
                  </c:pt>
                  <c:pt idx="39">
                    <c:v>Year 4</c:v>
                  </c:pt>
                  <c:pt idx="40">
                    <c:v>Year 1</c:v>
                  </c:pt>
                  <c:pt idx="41">
                    <c:v>Year 2</c:v>
                  </c:pt>
                  <c:pt idx="42">
                    <c:v>Year 3</c:v>
                  </c:pt>
                  <c:pt idx="43">
                    <c:v>Year 4</c:v>
                  </c:pt>
                </c:lvl>
                <c:lvl>
                  <c:pt idx="0">
                    <c:v>Consumer Discretionary</c:v>
                  </c:pt>
                  <c:pt idx="4">
                    <c:v>Consumer Staples</c:v>
                  </c:pt>
                  <c:pt idx="8">
                    <c:v>Energy</c:v>
                  </c:pt>
                  <c:pt idx="12">
                    <c:v>Financials</c:v>
                  </c:pt>
                  <c:pt idx="16">
                    <c:v>Health Care</c:v>
                  </c:pt>
                  <c:pt idx="20">
                    <c:v>Industrials</c:v>
                  </c:pt>
                  <c:pt idx="24">
                    <c:v>Information Technology</c:v>
                  </c:pt>
                  <c:pt idx="28">
                    <c:v>Materials</c:v>
                  </c:pt>
                  <c:pt idx="32">
                    <c:v>Real Estate</c:v>
                  </c:pt>
                  <c:pt idx="36">
                    <c:v>Telecommunications Services</c:v>
                  </c:pt>
                  <c:pt idx="40">
                    <c:v>Utilities</c:v>
                  </c:pt>
                </c:lvl>
              </c:multiLvlStrCache>
            </c:multiLvlStrRef>
          </c:cat>
          <c:val>
            <c:numRef>
              <c:f>'All Sector(Task 1)'!$C$4:$C$47</c:f>
              <c:numCache>
                <c:formatCode>General</c:formatCode>
                <c:ptCount val="44"/>
                <c:pt idx="0">
                  <c:v>1306636524000</c:v>
                </c:pt>
                <c:pt idx="1">
                  <c:v>1359506280000</c:v>
                </c:pt>
                <c:pt idx="2">
                  <c:v>1433673899000</c:v>
                </c:pt>
                <c:pt idx="3">
                  <c:v>1523851904000</c:v>
                </c:pt>
                <c:pt idx="4">
                  <c:v>1388801763000</c:v>
                </c:pt>
                <c:pt idx="5">
                  <c:v>1428526946000</c:v>
                </c:pt>
                <c:pt idx="6">
                  <c:v>1453416640000</c:v>
                </c:pt>
                <c:pt idx="7">
                  <c:v>1459100902000</c:v>
                </c:pt>
                <c:pt idx="8">
                  <c:v>1352502544000</c:v>
                </c:pt>
                <c:pt idx="9">
                  <c:v>1366043920000</c:v>
                </c:pt>
                <c:pt idx="10">
                  <c:v>1271860937000</c:v>
                </c:pt>
                <c:pt idx="11">
                  <c:v>843707367000</c:v>
                </c:pt>
                <c:pt idx="12">
                  <c:v>878187750000</c:v>
                </c:pt>
                <c:pt idx="13">
                  <c:v>843392964000</c:v>
                </c:pt>
                <c:pt idx="14">
                  <c:v>850512546000</c:v>
                </c:pt>
                <c:pt idx="15">
                  <c:v>843303463000</c:v>
                </c:pt>
                <c:pt idx="16">
                  <c:v>963813675000</c:v>
                </c:pt>
                <c:pt idx="17">
                  <c:v>1039341879000</c:v>
                </c:pt>
                <c:pt idx="18">
                  <c:v>1171182213000</c:v>
                </c:pt>
                <c:pt idx="19">
                  <c:v>1283674608000</c:v>
                </c:pt>
                <c:pt idx="20">
                  <c:v>1010796852000</c:v>
                </c:pt>
                <c:pt idx="21">
                  <c:v>1029253211000</c:v>
                </c:pt>
                <c:pt idx="22">
                  <c:v>1037676179000</c:v>
                </c:pt>
                <c:pt idx="23">
                  <c:v>1026094777000</c:v>
                </c:pt>
                <c:pt idx="24">
                  <c:v>917269645000</c:v>
                </c:pt>
                <c:pt idx="25">
                  <c:v>908093059000</c:v>
                </c:pt>
                <c:pt idx="26">
                  <c:v>955502612000</c:v>
                </c:pt>
                <c:pt idx="27">
                  <c:v>881926904000</c:v>
                </c:pt>
                <c:pt idx="28">
                  <c:v>285223746000</c:v>
                </c:pt>
                <c:pt idx="29">
                  <c:v>291555004000</c:v>
                </c:pt>
                <c:pt idx="30">
                  <c:v>295549075000</c:v>
                </c:pt>
                <c:pt idx="31">
                  <c:v>251951155000</c:v>
                </c:pt>
                <c:pt idx="32">
                  <c:v>55010248000</c:v>
                </c:pt>
                <c:pt idx="33">
                  <c:v>61768962000</c:v>
                </c:pt>
                <c:pt idx="34">
                  <c:v>69673022000</c:v>
                </c:pt>
                <c:pt idx="35">
                  <c:v>74766197000</c:v>
                </c:pt>
                <c:pt idx="36">
                  <c:v>273043853000</c:v>
                </c:pt>
                <c:pt idx="37">
                  <c:v>278472000000</c:v>
                </c:pt>
                <c:pt idx="38">
                  <c:v>289106000000</c:v>
                </c:pt>
                <c:pt idx="39">
                  <c:v>310126000000</c:v>
                </c:pt>
                <c:pt idx="40">
                  <c:v>252177719000</c:v>
                </c:pt>
                <c:pt idx="41">
                  <c:v>264966001000</c:v>
                </c:pt>
                <c:pt idx="42">
                  <c:v>278755544000</c:v>
                </c:pt>
                <c:pt idx="43">
                  <c:v>273125907000</c:v>
                </c:pt>
              </c:numCache>
            </c:numRef>
          </c:val>
          <c:extLst>
            <c:ext xmlns:c16="http://schemas.microsoft.com/office/drawing/2014/chart" uri="{C3380CC4-5D6E-409C-BE32-E72D297353CC}">
              <c16:uniqueId val="{00000000-5E15-4D73-B1AC-DCBEEE680785}"/>
            </c:ext>
          </c:extLst>
        </c:ser>
        <c:dLbls>
          <c:showLegendKey val="0"/>
          <c:showVal val="0"/>
          <c:showCatName val="0"/>
          <c:showSerName val="0"/>
          <c:showPercent val="0"/>
          <c:showBubbleSize val="0"/>
        </c:dLbls>
        <c:gapWidth val="100"/>
        <c:overlap val="-24"/>
        <c:axId val="1197126344"/>
        <c:axId val="1197121424"/>
      </c:barChart>
      <c:catAx>
        <c:axId val="1197126344"/>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sz="1100" b="1" i="0" u="none" strike="noStrike" cap="all" baseline="0" dirty="0" smtClean="0">
                    <a:effectLst/>
                  </a:rPr>
                  <a:t>GICS Sub Industry</a:t>
                </a:r>
                <a:r>
                  <a:rPr lang="en-IN" sz="1100" b="1" i="0" u="none" strike="noStrike" cap="all" baseline="0" dirty="0" smtClean="0"/>
                  <a:t> </a:t>
                </a:r>
                <a:endParaRPr lang="en-IN" sz="1100" dirty="0"/>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97121424"/>
        <c:crosses val="autoZero"/>
        <c:auto val="1"/>
        <c:lblAlgn val="ctr"/>
        <c:lblOffset val="100"/>
        <c:noMultiLvlLbl val="0"/>
      </c:catAx>
      <c:valAx>
        <c:axId val="119712142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sz="1200" dirty="0" smtClean="0"/>
                  <a:t>Total Revenue</a:t>
                </a:r>
                <a:endParaRPr lang="en-IN" sz="1200" dirty="0"/>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97126344"/>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'Task 1'!$A$22:$E$1731</cx:f>
        <cx:lvl ptCount="1710">
          <cx:pt idx="0">Airlines</cx:pt>
          <cx:pt idx="1">Airlines</cx:pt>
          <cx:pt idx="2">Airlines</cx:pt>
          <cx:pt idx="3">Airlines</cx:pt>
          <cx:pt idx="4">Automotive Retail</cx:pt>
          <cx:pt idx="5">Automotive Retail</cx:pt>
          <cx:pt idx="6">Automotive Retail</cx:pt>
          <cx:pt idx="7">Automotive Retail</cx:pt>
          <cx:pt idx="8">Computer Hardware</cx:pt>
          <cx:pt idx="9">Computer Hardware</cx:pt>
          <cx:pt idx="10">Computer Hardware</cx:pt>
          <cx:pt idx="11">Computer Hardware</cx:pt>
          <cx:pt idx="12">Pharmaceuticals</cx:pt>
          <cx:pt idx="13">Pharmaceuticals</cx:pt>
          <cx:pt idx="14">Pharmaceuticals</cx:pt>
          <cx:pt idx="15">Pharmaceuticals</cx:pt>
          <cx:pt idx="16">Health Care Distributors</cx:pt>
          <cx:pt idx="17">Health Care Distributors</cx:pt>
          <cx:pt idx="18">Health Care Distributors</cx:pt>
          <cx:pt idx="19">Health Care Distributors</cx:pt>
          <cx:pt idx="20">Health Care Equipment</cx:pt>
          <cx:pt idx="21">Health Care Equipment</cx:pt>
          <cx:pt idx="22">Health Care Equipment</cx:pt>
          <cx:pt idx="23">Health Care Equipment</cx:pt>
          <cx:pt idx="24">Application Software</cx:pt>
          <cx:pt idx="25">Application Software</cx:pt>
          <cx:pt idx="26">Application Software</cx:pt>
          <cx:pt idx="27">Application Software</cx:pt>
          <cx:pt idx="28">Semiconductors</cx:pt>
          <cx:pt idx="29">Semiconductors</cx:pt>
          <cx:pt idx="30">Semiconductors</cx:pt>
          <cx:pt idx="31">Semiconductors</cx:pt>
          <cx:pt idx="32">Agricultural Products</cx:pt>
          <cx:pt idx="33">Agricultural Products</cx:pt>
          <cx:pt idx="34">Agricultural Products</cx:pt>
          <cx:pt idx="35">Agricultural Products</cx:pt>
          <cx:pt idx="36">Data Processing &amp; Outsourced Services</cx:pt>
          <cx:pt idx="37">Data Processing &amp; Outsourced Services</cx:pt>
          <cx:pt idx="38">Data Processing &amp; Outsourced Services</cx:pt>
          <cx:pt idx="39">Data Processing &amp; Outsourced Services</cx:pt>
          <cx:pt idx="40">Application Software</cx:pt>
          <cx:pt idx="41">Application Software</cx:pt>
          <cx:pt idx="42">Application Software</cx:pt>
          <cx:pt idx="43">Application Software</cx:pt>
          <cx:pt idx="44">MultiUtilities</cx:pt>
          <cx:pt idx="45">MultiUtilities</cx:pt>
          <cx:pt idx="46">MultiUtilities</cx:pt>
          <cx:pt idx="47">MultiUtilities</cx:pt>
          <cx:pt idx="48">Electric Utilities</cx:pt>
          <cx:pt idx="49">Electric Utilities</cx:pt>
          <cx:pt idx="50">Electric Utilities</cx:pt>
          <cx:pt idx="51">Electric Utilities</cx:pt>
          <cx:pt idx="52">Life &amp; Health Insurance</cx:pt>
          <cx:pt idx="53">Life &amp; Health Insurance</cx:pt>
          <cx:pt idx="54">Life &amp; Health Insurance</cx:pt>
          <cx:pt idx="55">Life &amp; Health Insurance</cx:pt>
          <cx:pt idx="56">Property &amp; Casualty Insurance</cx:pt>
          <cx:pt idx="57">Property &amp; Casualty Insurance</cx:pt>
          <cx:pt idx="58">Property &amp; Casualty Insurance</cx:pt>
          <cx:pt idx="59">Property &amp; Casualty Insurance</cx:pt>
          <cx:pt idx="60">REITs</cx:pt>
          <cx:pt idx="61">REITs</cx:pt>
          <cx:pt idx="62">REITs</cx:pt>
          <cx:pt idx="63">REITs</cx:pt>
          <cx:pt idx="64">Multi-line Insurance</cx:pt>
          <cx:pt idx="65">Multi-line Insurance</cx:pt>
          <cx:pt idx="66">Multi-line Insurance</cx:pt>
          <cx:pt idx="67">Multi-line Insurance</cx:pt>
          <cx:pt idx="68">Internet Software &amp; Services</cx:pt>
          <cx:pt idx="69">Internet Software &amp; Services</cx:pt>
          <cx:pt idx="70">Internet Software &amp; Services</cx:pt>
          <cx:pt idx="71">Internet Software &amp; Services</cx:pt>
          <cx:pt idx="72">Specialty Chemicals</cx:pt>
          <cx:pt idx="73">Specialty Chemicals</cx:pt>
          <cx:pt idx="74">Specialty Chemicals</cx:pt>
          <cx:pt idx="75">Specialty Chemicals</cx:pt>
          <cx:pt idx="76">Airlines</cx:pt>
          <cx:pt idx="77">Airlines</cx:pt>
          <cx:pt idx="78">Airlines</cx:pt>
          <cx:pt idx="79">Airlines</cx:pt>
          <cx:pt idx="80">Property &amp; Casualty Insurance</cx:pt>
          <cx:pt idx="81">Property &amp; Casualty Insurance</cx:pt>
          <cx:pt idx="82">Property &amp; Casualty Insurance</cx:pt>
          <cx:pt idx="83">Property &amp; Casualty Insurance</cx:pt>
          <cx:pt idx="84">Building Products</cx:pt>
          <cx:pt idx="85">Building Products</cx:pt>
          <cx:pt idx="86">Building Products</cx:pt>
          <cx:pt idx="87">Building Products</cx:pt>
          <cx:pt idx="88">Biotechnology</cx:pt>
          <cx:pt idx="89">Biotechnology</cx:pt>
          <cx:pt idx="90">Biotechnology</cx:pt>
          <cx:pt idx="91">Biotechnology</cx:pt>
          <cx:pt idx="92">Semiconductor Equipment</cx:pt>
          <cx:pt idx="93">Semiconductor Equipment</cx:pt>
          <cx:pt idx="94">Semiconductor Equipment</cx:pt>
          <cx:pt idx="95">Semiconductor Equipment</cx:pt>
          <cx:pt idx="96">Electrical Components &amp; Equipment</cx:pt>
          <cx:pt idx="97">Electrical Components &amp; Equipment</cx:pt>
          <cx:pt idx="98">Electrical Components &amp; Equipment</cx:pt>
          <cx:pt idx="99">Electrical Components &amp; Equipment</cx:pt>
          <cx:pt idx="100">Biotechnology</cx:pt>
          <cx:pt idx="101">Biotechnology</cx:pt>
          <cx:pt idx="102">Biotechnology</cx:pt>
          <cx:pt idx="103">Biotechnology</cx:pt>
          <cx:pt idx="104">Asset Management &amp; Custody Banks</cx:pt>
          <cx:pt idx="105">Asset Management &amp; Custody Banks</cx:pt>
          <cx:pt idx="106">Asset Management &amp; Custody Banks</cx:pt>
          <cx:pt idx="107">Asset Management &amp; Custody Banks</cx:pt>
          <cx:pt idx="108">Specialized REITs</cx:pt>
          <cx:pt idx="109">Specialized REITs</cx:pt>
          <cx:pt idx="110">Specialized REITs</cx:pt>
          <cx:pt idx="111">Specialized REITs</cx:pt>
          <cx:pt idx="112">Internet &amp; Direct Marketing Retail</cx:pt>
          <cx:pt idx="113">Internet &amp; Direct Marketing Retail</cx:pt>
          <cx:pt idx="114">Internet &amp; Direct Marketing Retail</cx:pt>
          <cx:pt idx="115">Internet &amp; Direct Marketing Retail</cx:pt>
          <cx:pt idx="116">Specialty Stores</cx:pt>
          <cx:pt idx="117">Specialty Stores</cx:pt>
          <cx:pt idx="118">Specialty Stores</cx:pt>
          <cx:pt idx="119">Specialty Stores</cx:pt>
          <cx:pt idx="120">Managed Health Care</cx:pt>
          <cx:pt idx="121">Managed Health Care</cx:pt>
          <cx:pt idx="122">Managed Health Care</cx:pt>
          <cx:pt idx="123">Managed Health Care</cx:pt>
          <cx:pt idx="124">Oil &amp; Gas Exploration &amp; Production</cx:pt>
          <cx:pt idx="125">Oil &amp; Gas Exploration &amp; Production</cx:pt>
          <cx:pt idx="126">Oil &amp; Gas Exploration &amp; Production</cx:pt>
          <cx:pt idx="127">Oil &amp; Gas Exploration &amp; Production</cx:pt>
          <cx:pt idx="128">Oil &amp; Gas Exploration &amp; Production</cx:pt>
          <cx:pt idx="129">Oil &amp; Gas Exploration &amp; Production</cx:pt>
          <cx:pt idx="130">Oil &amp; Gas Exploration &amp; Production</cx:pt>
          <cx:pt idx="131">Oil &amp; Gas Exploration &amp; Production</cx:pt>
          <cx:pt idx="132">Industrial Gases</cx:pt>
          <cx:pt idx="133">Industrial Gases</cx:pt>
          <cx:pt idx="134">Industrial Gases</cx:pt>
          <cx:pt idx="135">Industrial Gases</cx:pt>
          <cx:pt idx="136">Electronic Components</cx:pt>
          <cx:pt idx="137">Electronic Components</cx:pt>
          <cx:pt idx="138">Electronic Components</cx:pt>
          <cx:pt idx="139">Electronic Components</cx:pt>
          <cx:pt idx="140">Aerospace &amp; Defense</cx:pt>
          <cx:pt idx="141">Aerospace &amp; Defense</cx:pt>
          <cx:pt idx="142">Aerospace &amp; Defense</cx:pt>
          <cx:pt idx="143">Aerospace &amp; Defense</cx:pt>
          <cx:pt idx="144">Home Entertainment Software</cx:pt>
          <cx:pt idx="145">Home Entertainment Software</cx:pt>
          <cx:pt idx="146">Home Entertainment Software</cx:pt>
          <cx:pt idx="147">Home Entertainment Software</cx:pt>
          <cx:pt idx="148">Semiconductors</cx:pt>
          <cx:pt idx="149">Semiconductors</cx:pt>
          <cx:pt idx="150">Paper Packaging</cx:pt>
          <cx:pt idx="151">Paper Packaging</cx:pt>
          <cx:pt idx="152">Paper Packaging</cx:pt>
          <cx:pt idx="153">Paper Packaging</cx:pt>
          <cx:pt idx="154">Water Utilities</cx:pt>
          <cx:pt idx="155">Water Utilities</cx:pt>
          <cx:pt idx="156">Water Utilities</cx:pt>
          <cx:pt idx="157">Water Utilities</cx:pt>
          <cx:pt idx="158">Consumer Finance</cx:pt>
          <cx:pt idx="159">Consumer Finance</cx:pt>
          <cx:pt idx="160">Consumer Finance</cx:pt>
          <cx:pt idx="161">Consumer Finance</cx:pt>
          <cx:pt idx="162">Electrical Components &amp; Equipment</cx:pt>
          <cx:pt idx="163">Electrical Components &amp; Equipment</cx:pt>
          <cx:pt idx="164">Electrical Components &amp; Equipment</cx:pt>
          <cx:pt idx="165">Electrical Components &amp; Equipment</cx:pt>
          <cx:pt idx="166">Specialty Stores</cx:pt>
          <cx:pt idx="167">Specialty Stores</cx:pt>
          <cx:pt idx="168">Specialty Stores</cx:pt>
          <cx:pt idx="169">Specialty Stores</cx:pt>
          <cx:pt idx="170">Aerospace &amp; Defense</cx:pt>
          <cx:pt idx="171">Aerospace &amp; Defense</cx:pt>
          <cx:pt idx="172">Aerospace &amp; Defense</cx:pt>
          <cx:pt idx="173">Aerospace &amp; Defense</cx:pt>
          <cx:pt idx="174">Banks</cx:pt>
          <cx:pt idx="175">Banks</cx:pt>
          <cx:pt idx="176">Banks</cx:pt>
          <cx:pt idx="177">Banks</cx:pt>
          <cx:pt idx="178">Health Care Equipment</cx:pt>
          <cx:pt idx="179">Health Care Equipment</cx:pt>
          <cx:pt idx="180">Health Care Equipment</cx:pt>
          <cx:pt idx="181">Health Care Equipment</cx:pt>
          <cx:pt idx="182">Specialty Stores</cx:pt>
          <cx:pt idx="183">Specialty Stores</cx:pt>
          <cx:pt idx="184">Specialty Stores</cx:pt>
          <cx:pt idx="185">Specialty Stores</cx:pt>
          <cx:pt idx="186">Banks</cx:pt>
          <cx:pt idx="187">Banks</cx:pt>
          <cx:pt idx="188">Banks</cx:pt>
          <cx:pt idx="189">Banks</cx:pt>
          <cx:pt idx="190">Computer &amp; Electronics Retail</cx:pt>
          <cx:pt idx="191">Computer &amp; Electronics Retail</cx:pt>
          <cx:pt idx="192">Computer &amp; Electronics Retail</cx:pt>
          <cx:pt idx="193">Computer &amp; Electronics Retail</cx:pt>
          <cx:pt idx="194">Health Care Equipment</cx:pt>
          <cx:pt idx="195">Health Care Equipment</cx:pt>
          <cx:pt idx="196">Health Care Equipment</cx:pt>
          <cx:pt idx="197">Health Care Equipment</cx:pt>
          <cx:pt idx="198">Health Care Equipment</cx:pt>
          <cx:pt idx="199">Health Care Equipment</cx:pt>
          <cx:pt idx="200">Health Care Equipment</cx:pt>
          <cx:pt idx="201">Health Care Equipment</cx:pt>
          <cx:pt idx="202">Oil &amp; Gas Equipment &amp; Services</cx:pt>
          <cx:pt idx="203">Oil &amp; Gas Equipment &amp; Services</cx:pt>
          <cx:pt idx="204">Oil &amp; Gas Equipment &amp; Services</cx:pt>
          <cx:pt idx="205">Oil &amp; Gas Equipment &amp; Services</cx:pt>
          <cx:pt idx="206">Biotechnology</cx:pt>
          <cx:pt idx="207">Biotechnology</cx:pt>
          <cx:pt idx="208">Biotechnology</cx:pt>
          <cx:pt idx="209">Biotechnology</cx:pt>
          <cx:pt idx="210">Metal &amp; Glass Containers</cx:pt>
          <cx:pt idx="211">Metal &amp; Glass Containers</cx:pt>
          <cx:pt idx="212">Metal &amp; Glass Containers</cx:pt>
          <cx:pt idx="213">Metal &amp; Glass Containers</cx:pt>
          <cx:pt idx="214">Health Care Distributors</cx:pt>
          <cx:pt idx="215">Health Care Distributors</cx:pt>
          <cx:pt idx="216">Health Care Distributors</cx:pt>
          <cx:pt idx="217">Health Care Distributors</cx:pt>
          <cx:pt idx="218">Health Care Equipment</cx:pt>
          <cx:pt idx="219">Health Care Equipment</cx:pt>
          <cx:pt idx="220">Health Care Equipment</cx:pt>
          <cx:pt idx="221">Health Care Equipment</cx:pt>
          <cx:pt idx="222">Auto Parts &amp; Equipment</cx:pt>
          <cx:pt idx="223">Auto Parts &amp; Equipment</cx:pt>
          <cx:pt idx="224">Auto Parts &amp; Equipment</cx:pt>
          <cx:pt idx="225">Auto Parts &amp; Equipment</cx:pt>
          <cx:pt idx="226">REITs</cx:pt>
          <cx:pt idx="227">REITs</cx:pt>
          <cx:pt idx="228">REITs</cx:pt>
          <cx:pt idx="229">REITs</cx:pt>
          <cx:pt idx="230">Packaged Foods &amp; Meats</cx:pt>
          <cx:pt idx="231">Packaged Foods &amp; Meats</cx:pt>
          <cx:pt idx="232">Packaged Foods &amp; Meats</cx:pt>
          <cx:pt idx="233">Packaged Foods &amp; Meats</cx:pt>
          <cx:pt idx="234">Health Care Distributors</cx:pt>
          <cx:pt idx="235">Health Care Distributors</cx:pt>
          <cx:pt idx="236">Health Care Distributors</cx:pt>
          <cx:pt idx="237">Health Care Distributors</cx:pt>
          <cx:pt idx="238">Construction &amp; Farm Machinery &amp; Heavy Trucks</cx:pt>
          <cx:pt idx="239">Construction &amp; Farm Machinery &amp; Heavy Trucks</cx:pt>
          <cx:pt idx="240">Construction &amp; Farm Machinery &amp; Heavy Trucks</cx:pt>
          <cx:pt idx="241">Construction &amp; Farm Machinery &amp; Heavy Trucks</cx:pt>
          <cx:pt idx="242">Property &amp; Casualty Insurance</cx:pt>
          <cx:pt idx="243">Property &amp; Casualty Insurance</cx:pt>
          <cx:pt idx="244">Property &amp; Casualty Insurance</cx:pt>
          <cx:pt idx="245">Property &amp; Casualty Insurance</cx:pt>
          <cx:pt idx="246">Real Estate Services</cx:pt>
          <cx:pt idx="247">Real Estate Services</cx:pt>
          <cx:pt idx="248">Real Estate Services</cx:pt>
          <cx:pt idx="249">Real Estate Services</cx:pt>
          <cx:pt idx="250">REITs</cx:pt>
          <cx:pt idx="251">REITs</cx:pt>
          <cx:pt idx="252">REITs</cx:pt>
          <cx:pt idx="253">REITs</cx:pt>
          <cx:pt idx="254">Hotels, Resorts &amp; Cruise Lines</cx:pt>
          <cx:pt idx="255">Hotels, Resorts &amp; Cruise Lines</cx:pt>
          <cx:pt idx="256">Hotels, Resorts &amp; Cruise Lines</cx:pt>
          <cx:pt idx="257">Hotels, Resorts &amp; Cruise Lines</cx:pt>
          <cx:pt idx="258">Biotechnology</cx:pt>
          <cx:pt idx="259">Biotechnology</cx:pt>
          <cx:pt idx="260">Biotechnology</cx:pt>
          <cx:pt idx="261">Biotechnology</cx:pt>
          <cx:pt idx="262">Health Care Technology</cx:pt>
          <cx:pt idx="263">Health Care Technology</cx:pt>
          <cx:pt idx="264">Health Care Technology</cx:pt>
          <cx:pt idx="265">Health Care Technology</cx:pt>
          <cx:pt idx="266">Fertilizers &amp; Agricultural Chemicals</cx:pt>
          <cx:pt idx="267">Fertilizers &amp; Agricultural Chemicals</cx:pt>
          <cx:pt idx="268">Fertilizers &amp; Agricultural Chemicals</cx:pt>
          <cx:pt idx="269">Fertilizers &amp; Agricultural Chemicals</cx:pt>
          <cx:pt idx="270">Regional Banks</cx:pt>
          <cx:pt idx="271">Regional Banks</cx:pt>
          <cx:pt idx="272">Regional Banks</cx:pt>
          <cx:pt idx="273">Regional Banks</cx:pt>
          <cx:pt idx="274">Household Products</cx:pt>
          <cx:pt idx="275">Household Products</cx:pt>
          <cx:pt idx="276">Household Products</cx:pt>
          <cx:pt idx="277">Household Products</cx:pt>
          <cx:pt idx="278">Integrated Oil &amp; Gas</cx:pt>
          <cx:pt idx="279">Integrated Oil &amp; Gas</cx:pt>
          <cx:pt idx="280">Integrated Oil &amp; Gas</cx:pt>
          <cx:pt idx="281">Integrated Oil &amp; Gas</cx:pt>
          <cx:pt idx="282">Air Freight &amp; Logistics</cx:pt>
          <cx:pt idx="283">Air Freight &amp; Logistics</cx:pt>
          <cx:pt idx="284">Air Freight &amp; Logistics</cx:pt>
          <cx:pt idx="285">Air Freight &amp; Logistics</cx:pt>
          <cx:pt idx="286">Cable &amp; Satellite</cx:pt>
          <cx:pt idx="287">Cable &amp; Satellite</cx:pt>
          <cx:pt idx="288">Cable &amp; Satellite</cx:pt>
          <cx:pt idx="289">Cable &amp; Satellite</cx:pt>
          <cx:pt idx="290">Managed Health Care</cx:pt>
          <cx:pt idx="291">Managed Health Care</cx:pt>
          <cx:pt idx="292">Managed Health Care</cx:pt>
          <cx:pt idx="293">Managed Health Care</cx:pt>
          <cx:pt idx="294">Property &amp; Casualty Insurance</cx:pt>
          <cx:pt idx="295">Property &amp; Casualty Insurance</cx:pt>
          <cx:pt idx="296">Property &amp; Casualty Insurance</cx:pt>
          <cx:pt idx="297">Property &amp; Casualty Insurance</cx:pt>
          <cx:pt idx="298">Household Products</cx:pt>
          <cx:pt idx="299">Household Products</cx:pt>
          <cx:pt idx="300">Household Products</cx:pt>
          <cx:pt idx="301">Household Products</cx:pt>
          <cx:pt idx="302">Household Products</cx:pt>
          <cx:pt idx="303">Household Products</cx:pt>
          <cx:pt idx="304">Household Products</cx:pt>
          <cx:pt idx="305">Household Products</cx:pt>
          <cx:pt idx="306">Regional Banks</cx:pt>
          <cx:pt idx="307">Regional Banks</cx:pt>
          <cx:pt idx="308">Regional Banks</cx:pt>
          <cx:pt idx="309">Regional Banks</cx:pt>
          <cx:pt idx="310">Restaurants</cx:pt>
          <cx:pt idx="311">Restaurants</cx:pt>
          <cx:pt idx="312">Restaurants</cx:pt>
          <cx:pt idx="313">Restaurants</cx:pt>
          <cx:pt idx="314">Industrial Machinery</cx:pt>
          <cx:pt idx="315">Industrial Machinery</cx:pt>
          <cx:pt idx="316">Industrial Machinery</cx:pt>
          <cx:pt idx="317">Industrial Machinery</cx:pt>
          <cx:pt idx="318">MultiUtilities</cx:pt>
          <cx:pt idx="319">MultiUtilities</cx:pt>
          <cx:pt idx="320">MultiUtilities</cx:pt>
          <cx:pt idx="321">MultiUtilities</cx:pt>
          <cx:pt idx="322">Managed Health Care</cx:pt>
          <cx:pt idx="323">Managed Health Care</cx:pt>
          <cx:pt idx="324">Managed Health Care</cx:pt>
          <cx:pt idx="325">Managed Health Care</cx:pt>
          <cx:pt idx="326">MultiUtilities</cx:pt>
          <cx:pt idx="327">MultiUtilities</cx:pt>
          <cx:pt idx="328">MultiUtilities</cx:pt>
          <cx:pt idx="329">MultiUtilities</cx:pt>
          <cx:pt idx="330">Consumer Finance</cx:pt>
          <cx:pt idx="331">Consumer Finance</cx:pt>
          <cx:pt idx="332">Consumer Finance</cx:pt>
          <cx:pt idx="333">Consumer Finance</cx:pt>
          <cx:pt idx="334">Oil &amp; Gas Exploration &amp; Production</cx:pt>
          <cx:pt idx="335">Oil &amp; Gas Exploration &amp; Production</cx:pt>
          <cx:pt idx="336">Oil &amp; Gas Exploration &amp; Production</cx:pt>
          <cx:pt idx="337">Oil &amp; Gas Exploration &amp; Production</cx:pt>
          <cx:pt idx="338">Industrial Conglomerates</cx:pt>
          <cx:pt idx="339">Industrial Conglomerates</cx:pt>
          <cx:pt idx="340">Industrial Conglomerates</cx:pt>
          <cx:pt idx="341">Industrial Conglomerates</cx:pt>
          <cx:pt idx="342">Health Care Supplies</cx:pt>
          <cx:pt idx="343">Health Care Supplies</cx:pt>
          <cx:pt idx="344">Health Care Supplies</cx:pt>
          <cx:pt idx="345">Health Care Supplies</cx:pt>
          <cx:pt idx="346">Hypermarkets &amp; Super Centers</cx:pt>
          <cx:pt idx="347">Hypermarkets &amp; Super Centers</cx:pt>
          <cx:pt idx="348">Hypermarkets &amp; Super Centers</cx:pt>
          <cx:pt idx="349">Hypermarkets &amp; Super Centers</cx:pt>
          <cx:pt idx="350">Personal Products</cx:pt>
          <cx:pt idx="351">Personal Products</cx:pt>
          <cx:pt idx="352">Personal Products</cx:pt>
          <cx:pt idx="353">Personal Products</cx:pt>
          <cx:pt idx="354">Packaged Foods &amp; Meats</cx:pt>
          <cx:pt idx="355">Packaged Foods &amp; Meats</cx:pt>
          <cx:pt idx="356">Packaged Foods &amp; Meats</cx:pt>
          <cx:pt idx="357">Packaged Foods &amp; Meats</cx:pt>
          <cx:pt idx="358">Internet Software &amp; Services</cx:pt>
          <cx:pt idx="359">Internet Software &amp; Services</cx:pt>
          <cx:pt idx="360">Internet Software &amp; Services</cx:pt>
          <cx:pt idx="361">Internet Software &amp; Services</cx:pt>
          <cx:pt idx="362">Networking Equipment</cx:pt>
          <cx:pt idx="363">Networking Equipment</cx:pt>
          <cx:pt idx="364">Networking Equipment</cx:pt>
          <cx:pt idx="365">Networking Equipment</cx:pt>
          <cx:pt idx="366">IT Consulting &amp; Other Services</cx:pt>
          <cx:pt idx="367">IT Consulting &amp; Other Services</cx:pt>
          <cx:pt idx="368">Railroads</cx:pt>
          <cx:pt idx="369">Railroads</cx:pt>
          <cx:pt idx="370">Railroads</cx:pt>
          <cx:pt idx="371">Railroads</cx:pt>
          <cx:pt idx="372">Diversified Support Services</cx:pt>
          <cx:pt idx="373">Diversified Support Services</cx:pt>
          <cx:pt idx="374">Diversified Support Services</cx:pt>
          <cx:pt idx="375">Diversified Support Services</cx:pt>
          <cx:pt idx="376">Integrated Telecommunications Services</cx:pt>
          <cx:pt idx="377">Integrated Telecommunications Services</cx:pt>
          <cx:pt idx="378">Integrated Telecommunications Services</cx:pt>
          <cx:pt idx="379">Integrated Telecommunications Services</cx:pt>
          <cx:pt idx="380">IT Consulting &amp; Other Services</cx:pt>
          <cx:pt idx="381">IT Consulting &amp; Other Services</cx:pt>
          <cx:pt idx="382">IT Consulting &amp; Other Services</cx:pt>
          <cx:pt idx="383">IT Consulting &amp; Other Services</cx:pt>
          <cx:pt idx="384">Internet Software &amp; Services</cx:pt>
          <cx:pt idx="385">Internet Software &amp; Services</cx:pt>
          <cx:pt idx="386">Internet Software &amp; Services</cx:pt>
          <cx:pt idx="387">Internet Software &amp; Services</cx:pt>
          <cx:pt idx="388">Drug Retail</cx:pt>
          <cx:pt idx="389">Drug Retail</cx:pt>
          <cx:pt idx="390">Drug Retail</cx:pt>
          <cx:pt idx="391">Drug Retail</cx:pt>
          <cx:pt idx="392">Integrated Oil &amp; Gas</cx:pt>
          <cx:pt idx="393">Integrated Oil &amp; Gas</cx:pt>
          <cx:pt idx="394">Integrated Oil &amp; Gas</cx:pt>
          <cx:pt idx="395">Integrated Oil &amp; Gas</cx:pt>
          <cx:pt idx="396">Oil &amp; Gas Exploration &amp; Production</cx:pt>
          <cx:pt idx="397">Oil &amp; Gas Exploration &amp; Production</cx:pt>
          <cx:pt idx="398">Oil &amp; Gas Exploration &amp; Production</cx:pt>
          <cx:pt idx="399">Oil &amp; Gas Exploration &amp; Production</cx:pt>
          <cx:pt idx="400">Electric Utilities</cx:pt>
          <cx:pt idx="401">Electric Utilities</cx:pt>
          <cx:pt idx="402">Electric Utilities</cx:pt>
          <cx:pt idx="403">Electric Utilities</cx:pt>
          <cx:pt idx="404">Airlines</cx:pt>
          <cx:pt idx="405">Airlines</cx:pt>
          <cx:pt idx="406">Airlines</cx:pt>
          <cx:pt idx="407">Airlines</cx:pt>
          <cx:pt idx="408">Diversified Chemicals</cx:pt>
          <cx:pt idx="409">Diversified Chemicals</cx:pt>
          <cx:pt idx="410">Diversified Chemicals</cx:pt>
          <cx:pt idx="411">Diversified Chemicals</cx:pt>
          <cx:pt idx="412">Construction &amp; Farm Machinery &amp; Heavy Trucks</cx:pt>
          <cx:pt idx="413">Construction &amp; Farm Machinery &amp; Heavy Trucks</cx:pt>
          <cx:pt idx="414">Construction &amp; Farm Machinery &amp; Heavy Trucks</cx:pt>
          <cx:pt idx="415">Construction &amp; Farm Machinery &amp; Heavy Trucks</cx:pt>
          <cx:pt idx="416">Consumer Finance</cx:pt>
          <cx:pt idx="417">Consumer Finance</cx:pt>
          <cx:pt idx="418">Consumer Finance</cx:pt>
          <cx:pt idx="419">Consumer Finance</cx:pt>
          <cx:pt idx="420">General Merchandise Stores</cx:pt>
          <cx:pt idx="421">General Merchandise Stores</cx:pt>
          <cx:pt idx="422">General Merchandise Stores</cx:pt>
          <cx:pt idx="423">General Merchandise Stores</cx:pt>
          <cx:pt idx="424">Health Care Facilities</cx:pt>
          <cx:pt idx="425">Health Care Facilities</cx:pt>
          <cx:pt idx="426">Health Care Facilities</cx:pt>
          <cx:pt idx="427">Health Care Facilities</cx:pt>
          <cx:pt idx="428">Homebuilding</cx:pt>
          <cx:pt idx="429">Homebuilding</cx:pt>
          <cx:pt idx="430">Homebuilding</cx:pt>
          <cx:pt idx="431">Homebuilding</cx:pt>
          <cx:pt idx="432">Industrial Conglomerates</cx:pt>
          <cx:pt idx="433">Industrial Conglomerates</cx:pt>
          <cx:pt idx="434">Industrial Conglomerates</cx:pt>
          <cx:pt idx="435">Industrial Conglomerates</cx:pt>
          <cx:pt idx="436">Broadcasting &amp; Cable TV</cx:pt>
          <cx:pt idx="437">Broadcasting &amp; Cable TV</cx:pt>
          <cx:pt idx="438">Broadcasting &amp; Cable TV</cx:pt>
          <cx:pt idx="439">Broadcasting &amp; Cable TV</cx:pt>
          <cx:pt idx="440">Cable &amp; Satellite</cx:pt>
          <cx:pt idx="441">Cable &amp; Satellite</cx:pt>
          <cx:pt idx="442">Cable &amp; Satellite</cx:pt>
          <cx:pt idx="443">Cable &amp; Satellite</cx:pt>
          <cx:pt idx="444">Cable &amp; Satellite</cx:pt>
          <cx:pt idx="445">Cable &amp; Satellite</cx:pt>
          <cx:pt idx="446">Cable &amp; Satellite</cx:pt>
          <cx:pt idx="447">Cable &amp; Satellite</cx:pt>
          <cx:pt idx="448">Auto Parts &amp; Equipment</cx:pt>
          <cx:pt idx="449">Auto Parts &amp; Equipment</cx:pt>
          <cx:pt idx="450">Auto Parts &amp; Equipment</cx:pt>
          <cx:pt idx="451">Auto Parts &amp; Equipment</cx:pt>
          <cx:pt idx="452">Specialized REITs</cx:pt>
          <cx:pt idx="453">Specialized REITs</cx:pt>
          <cx:pt idx="454">Specialized REITs</cx:pt>
          <cx:pt idx="455">Specialized REITs</cx:pt>
          <cx:pt idx="456">General Merchandise Stores</cx:pt>
          <cx:pt idx="457">General Merchandise Stores</cx:pt>
          <cx:pt idx="458">General Merchandise Stores</cx:pt>
          <cx:pt idx="459">General Merchandise Stores</cx:pt>
          <cx:pt idx="460">Research &amp; Consulting Services</cx:pt>
          <cx:pt idx="461">Research &amp; Consulting Services</cx:pt>
          <cx:pt idx="462">Research &amp; Consulting Services</cx:pt>
          <cx:pt idx="463">Research &amp; Consulting Services</cx:pt>
          <cx:pt idx="464">Industrial Machinery</cx:pt>
          <cx:pt idx="465">Industrial Machinery</cx:pt>
          <cx:pt idx="466">Industrial Machinery</cx:pt>
          <cx:pt idx="467">Industrial Machinery</cx:pt>
          <cx:pt idx="468">Soft Drinks</cx:pt>
          <cx:pt idx="469">Soft Drinks</cx:pt>
          <cx:pt idx="470">Soft Drinks</cx:pt>
          <cx:pt idx="471">Soft Drinks</cx:pt>
          <cx:pt idx="472">Restaurants</cx:pt>
          <cx:pt idx="473">Restaurants</cx:pt>
          <cx:pt idx="474">Restaurants</cx:pt>
          <cx:pt idx="475">Restaurants</cx:pt>
          <cx:pt idx="476">Electric Utilities</cx:pt>
          <cx:pt idx="477">Electric Utilities</cx:pt>
          <cx:pt idx="478">Electric Utilities</cx:pt>
          <cx:pt idx="479">Electric Utilities</cx:pt>
          <cx:pt idx="480">Health Care Facilities</cx:pt>
          <cx:pt idx="481">Health Care Facilities</cx:pt>
          <cx:pt idx="482">Health Care Facilities</cx:pt>
          <cx:pt idx="483">Health Care Facilities</cx:pt>
          <cx:pt idx="484">Oil &amp; Gas Exploration &amp; Production</cx:pt>
          <cx:pt idx="485">Oil &amp; Gas Exploration &amp; Production</cx:pt>
          <cx:pt idx="486">Oil &amp; Gas Exploration &amp; Production</cx:pt>
          <cx:pt idx="487">Oil &amp; Gas Exploration &amp; Production</cx:pt>
          <cx:pt idx="488">Home Entertainment Software</cx:pt>
          <cx:pt idx="489">Home Entertainment Software</cx:pt>
          <cx:pt idx="490">Home Entertainment Software</cx:pt>
          <cx:pt idx="491">Home Entertainment Software</cx:pt>
          <cx:pt idx="492">Internet Software &amp; Services</cx:pt>
          <cx:pt idx="493">Internet Software &amp; Services</cx:pt>
          <cx:pt idx="494">Internet Software &amp; Services</cx:pt>
          <cx:pt idx="495">Internet Software &amp; Services</cx:pt>
          <cx:pt idx="496">Specialty Chemicals</cx:pt>
          <cx:pt idx="497">Specialty Chemicals</cx:pt>
          <cx:pt idx="498">Specialty Chemicals</cx:pt>
          <cx:pt idx="499">Specialty Chemicals</cx:pt>
          <cx:pt idx="500">Electric Utilities</cx:pt>
          <cx:pt idx="501">Electric Utilities</cx:pt>
          <cx:pt idx="502">Electric Utilities</cx:pt>
          <cx:pt idx="503">Electric Utilities</cx:pt>
          <cx:pt idx="504">Research &amp; Consulting Services</cx:pt>
          <cx:pt idx="505">Research &amp; Consulting Services</cx:pt>
          <cx:pt idx="506">Research &amp; Consulting Services</cx:pt>
          <cx:pt idx="507">Research &amp; Consulting Services</cx:pt>
          <cx:pt idx="508">Electric Utilities</cx:pt>
          <cx:pt idx="509">Electric Utilities</cx:pt>
          <cx:pt idx="510">Electric Utilities</cx:pt>
          <cx:pt idx="511">Electric Utilities</cx:pt>
          <cx:pt idx="512">Personal Products</cx:pt>
          <cx:pt idx="513">Personal Products</cx:pt>
          <cx:pt idx="514">Personal Products</cx:pt>
          <cx:pt idx="515">Personal Products</cx:pt>
          <cx:pt idx="516">Diversified Chemicals</cx:pt>
          <cx:pt idx="517">Diversified Chemicals</cx:pt>
          <cx:pt idx="518">Diversified Chemicals</cx:pt>
          <cx:pt idx="519">Diversified Chemicals</cx:pt>
          <cx:pt idx="520">Industrial Conglomerates</cx:pt>
          <cx:pt idx="521">Industrial Conglomerates</cx:pt>
          <cx:pt idx="522">Industrial Conglomerates</cx:pt>
          <cx:pt idx="523">Industrial Conglomerates</cx:pt>
          <cx:pt idx="524">Oil &amp; Gas Exploration &amp; Production</cx:pt>
          <cx:pt idx="525">Oil &amp; Gas Exploration &amp; Production</cx:pt>
          <cx:pt idx="526">Oil &amp; Gas Exploration &amp; Production</cx:pt>
          <cx:pt idx="527">Oil &amp; Gas Exploration &amp; Production</cx:pt>
          <cx:pt idx="528">REITs</cx:pt>
          <cx:pt idx="529">REITs</cx:pt>
          <cx:pt idx="530">REITs</cx:pt>
          <cx:pt idx="531">REITs</cx:pt>
          <cx:pt idx="532">REITs</cx:pt>
          <cx:pt idx="533">REITs</cx:pt>
          <cx:pt idx="534">REITs</cx:pt>
          <cx:pt idx="535">REITs</cx:pt>
          <cx:pt idx="536">Oil &amp; Gas Exploration &amp; Production</cx:pt>
          <cx:pt idx="537">Oil &amp; Gas Exploration &amp; Production</cx:pt>
          <cx:pt idx="538">Oil &amp; Gas Exploration &amp; Production</cx:pt>
          <cx:pt idx="539">Oil &amp; Gas Exploration &amp; Production</cx:pt>
          <cx:pt idx="540">MultiUtilities</cx:pt>
          <cx:pt idx="541">MultiUtilities</cx:pt>
          <cx:pt idx="542">MultiUtilities</cx:pt>
          <cx:pt idx="543">MultiUtilities</cx:pt>
          <cx:pt idx="544">Residential REITs</cx:pt>
          <cx:pt idx="545">Residential REITs</cx:pt>
          <cx:pt idx="546">Residential REITs</cx:pt>
          <cx:pt idx="547">Residential REITs</cx:pt>
          <cx:pt idx="548">Investment Banking &amp; Brokerage</cx:pt>
          <cx:pt idx="549">Investment Banking &amp; Brokerage</cx:pt>
          <cx:pt idx="550">Investment Banking &amp; Brokerage</cx:pt>
          <cx:pt idx="551">Investment Banking &amp; Brokerage</cx:pt>
          <cx:pt idx="552">Industrial Conglomerates</cx:pt>
          <cx:pt idx="553">Industrial Conglomerates</cx:pt>
          <cx:pt idx="554">Industrial Conglomerates</cx:pt>
          <cx:pt idx="555">Industrial Conglomerates</cx:pt>
          <cx:pt idx="556">Electric Utilities</cx:pt>
          <cx:pt idx="557">Electric Utilities</cx:pt>
          <cx:pt idx="558">Electric Utilities</cx:pt>
          <cx:pt idx="559">Electric Utilities</cx:pt>
          <cx:pt idx="560">Health Care Equipment</cx:pt>
          <cx:pt idx="561">Health Care Equipment</cx:pt>
          <cx:pt idx="562">Health Care Equipment</cx:pt>
          <cx:pt idx="563">Health Care Equipment</cx:pt>
          <cx:pt idx="564">MultiUtilities</cx:pt>
          <cx:pt idx="565">MultiUtilities</cx:pt>
          <cx:pt idx="566">MultiUtilities</cx:pt>
          <cx:pt idx="567">MultiUtilities</cx:pt>
          <cx:pt idx="568">Air Freight &amp; Logistics</cx:pt>
          <cx:pt idx="569">Air Freight &amp; Logistics</cx:pt>
          <cx:pt idx="570">Air Freight &amp; Logistics</cx:pt>
          <cx:pt idx="571">Air Freight &amp; Logistics</cx:pt>
          <cx:pt idx="572">Internet &amp; Direct Marketing Retail</cx:pt>
          <cx:pt idx="573">Internet &amp; Direct Marketing Retail</cx:pt>
          <cx:pt idx="574">Internet &amp; Direct Marketing Retail</cx:pt>
          <cx:pt idx="575">Internet &amp; Direct Marketing Retail</cx:pt>
          <cx:pt idx="576">Specialized REITs</cx:pt>
          <cx:pt idx="577">Specialized REITs</cx:pt>
          <cx:pt idx="578">Specialized REITs</cx:pt>
          <cx:pt idx="579">Specialized REITs</cx:pt>
          <cx:pt idx="580">Automobile Manufacturers</cx:pt>
          <cx:pt idx="581">Automobile Manufacturers</cx:pt>
          <cx:pt idx="582">Automobile Manufacturers</cx:pt>
          <cx:pt idx="583">Automobile Manufacturers</cx:pt>
          <cx:pt idx="584">Building Products</cx:pt>
          <cx:pt idx="585">Building Products</cx:pt>
          <cx:pt idx="586">Building Products</cx:pt>
          <cx:pt idx="587">Building Products</cx:pt>
          <cx:pt idx="588">Internet Software &amp; Services</cx:pt>
          <cx:pt idx="589">Internet Software &amp; Services</cx:pt>
          <cx:pt idx="590">Internet Software &amp; Services</cx:pt>
          <cx:pt idx="591">Internet Software &amp; Services</cx:pt>
          <cx:pt idx="592">Building Products</cx:pt>
          <cx:pt idx="593">Building Products</cx:pt>
          <cx:pt idx="594">Building Products</cx:pt>
          <cx:pt idx="595">Building Products</cx:pt>
          <cx:pt idx="596">Copper</cx:pt>
          <cx:pt idx="597">Copper</cx:pt>
          <cx:pt idx="598">Copper</cx:pt>
          <cx:pt idx="599">Copper</cx:pt>
          <cx:pt idx="600">Air Freight &amp; Logistics</cx:pt>
          <cx:pt idx="601">Air Freight &amp; Logistics</cx:pt>
          <cx:pt idx="602">Air Freight &amp; Logistics</cx:pt>
          <cx:pt idx="603">Air Freight &amp; Logistics</cx:pt>
          <cx:pt idx="604">Electric Utilities</cx:pt>
          <cx:pt idx="605">Electric Utilities</cx:pt>
          <cx:pt idx="606">Electric Utilities</cx:pt>
          <cx:pt idx="607">Electric Utilities</cx:pt>
          <cx:pt idx="608">Networking Equipment</cx:pt>
          <cx:pt idx="609">Networking Equipment</cx:pt>
          <cx:pt idx="610">Networking Equipment</cx:pt>
          <cx:pt idx="611">Networking Equipment</cx:pt>
          <cx:pt idx="612">Internet Software &amp; Services</cx:pt>
          <cx:pt idx="613">Internet Software &amp; Services</cx:pt>
          <cx:pt idx="614">Internet Software &amp; Services</cx:pt>
          <cx:pt idx="615">Internet Software &amp; Services</cx:pt>
          <cx:pt idx="616">Internet Software &amp; Services</cx:pt>
          <cx:pt idx="617">Internet Software &amp; Services</cx:pt>
          <cx:pt idx="618">Internet Software &amp; Services</cx:pt>
          <cx:pt idx="619">Internet Software &amp; Services</cx:pt>
          <cx:pt idx="620">Apparel Retail</cx:pt>
          <cx:pt idx="621">Apparel Retail</cx:pt>
          <cx:pt idx="622">Apparel Retail</cx:pt>
          <cx:pt idx="623">Apparel Retail</cx:pt>
          <cx:pt idx="624">Electronic Equipment &amp; Instruments</cx:pt>
          <cx:pt idx="625">Electronic Equipment &amp; Instruments</cx:pt>
          <cx:pt idx="626">Electronic Equipment &amp; Instruments</cx:pt>
          <cx:pt idx="627">Electronic Equipment &amp; Instruments</cx:pt>
          <cx:pt idx="628">Diversified Commercial Services</cx:pt>
          <cx:pt idx="629">Diversified Commercial Services</cx:pt>
          <cx:pt idx="630">Diversified Commercial Services</cx:pt>
          <cx:pt idx="631">Diversified Commercial Services</cx:pt>
          <cx:pt idx="632">Industrial Machinery</cx:pt>
          <cx:pt idx="633">Industrial Machinery</cx:pt>
          <cx:pt idx="634">Industrial Machinery</cx:pt>
          <cx:pt idx="635">Industrial Machinery</cx:pt>
          <cx:pt idx="636">Diversified Chemicals</cx:pt>
          <cx:pt idx="637">Diversified Chemicals</cx:pt>
          <cx:pt idx="638">Diversified Chemicals</cx:pt>
          <cx:pt idx="639">Diversified Chemicals</cx:pt>
          <cx:pt idx="640">Retail REITs</cx:pt>
          <cx:pt idx="641">Retail REITs</cx:pt>
          <cx:pt idx="642">Retail REITs</cx:pt>
          <cx:pt idx="643">Retail REITs</cx:pt>
          <cx:pt idx="644">Semiconductors</cx:pt>
          <cx:pt idx="645">Semiconductors</cx:pt>
          <cx:pt idx="646">Semiconductors</cx:pt>
          <cx:pt idx="647">Semiconductors</cx:pt>
          <cx:pt idx="648">Integrated Telecommunications Services</cx:pt>
          <cx:pt idx="649">Integrated Telecommunications Services</cx:pt>
          <cx:pt idx="650">Integrated Telecommunications Services</cx:pt>
          <cx:pt idx="651">Integrated Telecommunications Services</cx:pt>
          <cx:pt idx="652">Aerospace &amp; Defense</cx:pt>
          <cx:pt idx="653">Aerospace &amp; Defense</cx:pt>
          <cx:pt idx="654">Aerospace &amp; Defense</cx:pt>
          <cx:pt idx="655">Aerospace &amp; Defense</cx:pt>
          <cx:pt idx="656">Retail REITs</cx:pt>
          <cx:pt idx="657">Retail REITs</cx:pt>
          <cx:pt idx="658">Retail REITs</cx:pt>
          <cx:pt idx="659">Retail REITs</cx:pt>
          <cx:pt idx="660">Biotechnology</cx:pt>
          <cx:pt idx="661">Biotechnology</cx:pt>
          <cx:pt idx="662">Biotechnology</cx:pt>
          <cx:pt idx="663">Biotechnology</cx:pt>
          <cx:pt idx="664">Packaged Foods &amp; Meats</cx:pt>
          <cx:pt idx="665">Packaged Foods &amp; Meats</cx:pt>
          <cx:pt idx="666">Packaged Foods &amp; Meats</cx:pt>
          <cx:pt idx="667">Packaged Foods &amp; Meats</cx:pt>
          <cx:pt idx="668">Electronic Components</cx:pt>
          <cx:pt idx="669">Electronic Components</cx:pt>
          <cx:pt idx="670">Electronic Components</cx:pt>
          <cx:pt idx="671">Electronic Components</cx:pt>
          <cx:pt idx="672">Automobile Manufacturers</cx:pt>
          <cx:pt idx="673">Automobile Manufacturers</cx:pt>
          <cx:pt idx="674">Automobile Manufacturers</cx:pt>
          <cx:pt idx="675">Automobile Manufacturers</cx:pt>
          <cx:pt idx="676">Specialty Stores</cx:pt>
          <cx:pt idx="677">Specialty Stores</cx:pt>
          <cx:pt idx="678">Specialty Stores</cx:pt>
          <cx:pt idx="679">Specialty Stores</cx:pt>
          <cx:pt idx="680">Data Processing &amp; Outsourced Services</cx:pt>
          <cx:pt idx="681">Data Processing &amp; Outsourced Services</cx:pt>
          <cx:pt idx="682">Data Processing &amp; Outsourced Services</cx:pt>
          <cx:pt idx="683">Data Processing &amp; Outsourced Services</cx:pt>
          <cx:pt idx="684">Apparel Retail</cx:pt>
          <cx:pt idx="685">Apparel Retail</cx:pt>
          <cx:pt idx="686">Apparel Retail</cx:pt>
          <cx:pt idx="687">Apparel Retail</cx:pt>
          <cx:pt idx="688">Consumer Electronics</cx:pt>
          <cx:pt idx="689">Consumer Electronics</cx:pt>
          <cx:pt idx="690">Consumer Electronics</cx:pt>
          <cx:pt idx="691">Consumer Electronics</cx:pt>
          <cx:pt idx="692">Tires &amp; Rubber</cx:pt>
          <cx:pt idx="693">Tires &amp; Rubber</cx:pt>
          <cx:pt idx="694">Tires &amp; Rubber</cx:pt>
          <cx:pt idx="695">Tires &amp; Rubber</cx:pt>
          <cx:pt idx="696">Industrial Materials</cx:pt>
          <cx:pt idx="697">Industrial Materials</cx:pt>
          <cx:pt idx="698">Industrial Materials</cx:pt>
          <cx:pt idx="699">Industrial Materials</cx:pt>
          <cx:pt idx="700">Oil &amp; Gas Equipment &amp; Services</cx:pt>
          <cx:pt idx="701">Oil &amp; Gas Equipment &amp; Services</cx:pt>
          <cx:pt idx="702">Oil &amp; Gas Equipment &amp; Services</cx:pt>
          <cx:pt idx="703">Oil &amp; Gas Equipment &amp; Services</cx:pt>
          <cx:pt idx="704">Consumer Electronics</cx:pt>
          <cx:pt idx="705">Consumer Electronics</cx:pt>
          <cx:pt idx="706">Consumer Electronics</cx:pt>
          <cx:pt idx="707">Consumer Electronics</cx:pt>
          <cx:pt idx="708">Leisure Products</cx:pt>
          <cx:pt idx="709">Leisure Products</cx:pt>
          <cx:pt idx="710">Leisure Products</cx:pt>
          <cx:pt idx="711">Leisure Products</cx:pt>
          <cx:pt idx="712">Banks</cx:pt>
          <cx:pt idx="713">Banks</cx:pt>
          <cx:pt idx="714">Banks</cx:pt>
          <cx:pt idx="715">Banks</cx:pt>
          <cx:pt idx="716">Apparel, Accessories &amp; Luxury Goods</cx:pt>
          <cx:pt idx="717">Apparel, Accessories &amp; Luxury Goods</cx:pt>
          <cx:pt idx="718">Apparel, Accessories &amp; Luxury Goods</cx:pt>
          <cx:pt idx="719">Apparel, Accessories &amp; Luxury Goods</cx:pt>
          <cx:pt idx="720">Health Care Facilities</cx:pt>
          <cx:pt idx="721">Health Care Facilities</cx:pt>
          <cx:pt idx="722">Health Care Facilities</cx:pt>
          <cx:pt idx="723">Health Care Facilities</cx:pt>
          <cx:pt idx="724">REITs</cx:pt>
          <cx:pt idx="725">REITs</cx:pt>
          <cx:pt idx="726">REITs</cx:pt>
          <cx:pt idx="727">REITs</cx:pt>
          <cx:pt idx="728">REITs</cx:pt>
          <cx:pt idx="729">REITs</cx:pt>
          <cx:pt idx="730">REITs</cx:pt>
          <cx:pt idx="731">REITs</cx:pt>
          <cx:pt idx="732">Home Improvement Retail</cx:pt>
          <cx:pt idx="733">Home Improvement Retail</cx:pt>
          <cx:pt idx="734">Home Improvement Retail</cx:pt>
          <cx:pt idx="735">Home Improvement Retail</cx:pt>
          <cx:pt idx="736">Integrated Oil &amp; Gas</cx:pt>
          <cx:pt idx="737">Integrated Oil &amp; Gas</cx:pt>
          <cx:pt idx="738">Integrated Oil &amp; Gas</cx:pt>
          <cx:pt idx="739">Integrated Oil &amp; Gas</cx:pt>
          <cx:pt idx="740">Property &amp; Casualty Insurance</cx:pt>
          <cx:pt idx="741">Property &amp; Casualty Insurance</cx:pt>
          <cx:pt idx="742">Property &amp; Casualty Insurance</cx:pt>
          <cx:pt idx="743">Property &amp; Casualty Insurance</cx:pt>
          <cx:pt idx="744">Motorcycle Manufacturers</cx:pt>
          <cx:pt idx="745">Motorcycle Manufacturers</cx:pt>
          <cx:pt idx="746">Motorcycle Manufacturers</cx:pt>
          <cx:pt idx="747">Motorcycle Manufacturers</cx:pt>
          <cx:pt idx="748">Health Care Equipment</cx:pt>
          <cx:pt idx="749">Health Care Equipment</cx:pt>
          <cx:pt idx="750">Health Care Equipment</cx:pt>
          <cx:pt idx="751">Health Care Equipment</cx:pt>
          <cx:pt idx="752">Industrial Conglomerates</cx:pt>
          <cx:pt idx="753">Industrial Conglomerates</cx:pt>
          <cx:pt idx="754">Industrial Conglomerates</cx:pt>
          <cx:pt idx="755">Industrial Conglomerates</cx:pt>
          <cx:pt idx="756">Oil &amp; Gas Drilling</cx:pt>
          <cx:pt idx="757">Oil &amp; Gas Drilling</cx:pt>
          <cx:pt idx="758">Oil &amp; Gas Drilling</cx:pt>
          <cx:pt idx="759">Oil &amp; Gas Drilling</cx:pt>
          <cx:pt idx="760">Technology Hardware, Storage &amp; Peripherals</cx:pt>
          <cx:pt idx="761">Technology Hardware, Storage &amp; Peripherals</cx:pt>
          <cx:pt idx="762">Technology Hardware, Storage &amp; Peripherals</cx:pt>
          <cx:pt idx="763">Computer Hardware</cx:pt>
          <cx:pt idx="764">Computer Hardware</cx:pt>
          <cx:pt idx="765">Computer Hardware</cx:pt>
          <cx:pt idx="766">Computer Hardware</cx:pt>
          <cx:pt idx="767">Consumer Finance</cx:pt>
          <cx:pt idx="768">Consumer Finance</cx:pt>
          <cx:pt idx="769">Consumer Finance</cx:pt>
          <cx:pt idx="770">Consumer Finance</cx:pt>
          <cx:pt idx="771">Packaged Foods &amp; Meats</cx:pt>
          <cx:pt idx="772">Packaged Foods &amp; Meats</cx:pt>
          <cx:pt idx="773">Packaged Foods &amp; Meats</cx:pt>
          <cx:pt idx="774">Packaged Foods &amp; Meats</cx:pt>
          <cx:pt idx="775">Telecommunications Equipment</cx:pt>
          <cx:pt idx="776">Telecommunications Equipment</cx:pt>
          <cx:pt idx="777">Telecommunications Equipment</cx:pt>
          <cx:pt idx="778">Telecommunications Equipment</cx:pt>
          <cx:pt idx="779">Health Care Distributors</cx:pt>
          <cx:pt idx="780">Health Care Distributors</cx:pt>
          <cx:pt idx="781">Health Care Distributors</cx:pt>
          <cx:pt idx="782">Health Care Distributors</cx:pt>
          <cx:pt idx="783">REITs</cx:pt>
          <cx:pt idx="784">REITs</cx:pt>
          <cx:pt idx="785">REITs</cx:pt>
          <cx:pt idx="786">REITs</cx:pt>
          <cx:pt idx="787">Packaged Foods &amp; Meats</cx:pt>
          <cx:pt idx="788">Packaged Foods &amp; Meats</cx:pt>
          <cx:pt idx="789">Packaged Foods &amp; Meats</cx:pt>
          <cx:pt idx="790">Packaged Foods &amp; Meats</cx:pt>
          <cx:pt idx="791">Managed Health Care</cx:pt>
          <cx:pt idx="792">Managed Health Care</cx:pt>
          <cx:pt idx="793">Managed Health Care</cx:pt>
          <cx:pt idx="794">Managed Health Care</cx:pt>
          <cx:pt idx="795">IT Consulting &amp; Other Services</cx:pt>
          <cx:pt idx="796">IT Consulting &amp; Other Services</cx:pt>
          <cx:pt idx="797">IT Consulting &amp; Other Services</cx:pt>
          <cx:pt idx="798">IT Consulting &amp; Other Services</cx:pt>
          <cx:pt idx="799">Health Care Equipment</cx:pt>
          <cx:pt idx="800">Health Care Equipment</cx:pt>
          <cx:pt idx="801">Health Care Equipment</cx:pt>
          <cx:pt idx="802">Health Care Equipment</cx:pt>
          <cx:pt idx="803">Specialty Chemicals</cx:pt>
          <cx:pt idx="804">Specialty Chemicals</cx:pt>
          <cx:pt idx="805">Specialty Chemicals</cx:pt>
          <cx:pt idx="806">Specialty Chemicals</cx:pt>
          <cx:pt idx="807">Life Sciences Tools &amp; Services</cx:pt>
          <cx:pt idx="808">Life Sciences Tools &amp; Services</cx:pt>
          <cx:pt idx="809">Life Sciences Tools &amp; Services</cx:pt>
          <cx:pt idx="810">Life Sciences Tools &amp; Services</cx:pt>
          <cx:pt idx="811">Semiconductors</cx:pt>
          <cx:pt idx="812">Semiconductors</cx:pt>
          <cx:pt idx="813">Semiconductors</cx:pt>
          <cx:pt idx="814">Semiconductors</cx:pt>
          <cx:pt idx="815">Internet Software &amp; Services</cx:pt>
          <cx:pt idx="816">Internet Software &amp; Services</cx:pt>
          <cx:pt idx="817">Internet Software &amp; Services</cx:pt>
          <cx:pt idx="818">Internet Software &amp; Services</cx:pt>
          <cx:pt idx="819">Paper Packaging</cx:pt>
          <cx:pt idx="820">Paper Packaging</cx:pt>
          <cx:pt idx="821">Paper Packaging</cx:pt>
          <cx:pt idx="822">Paper Packaging</cx:pt>
          <cx:pt idx="823">Advertising</cx:pt>
          <cx:pt idx="824">Advertising</cx:pt>
          <cx:pt idx="825">Advertising</cx:pt>
          <cx:pt idx="826">Advertising</cx:pt>
          <cx:pt idx="827">REITs</cx:pt>
          <cx:pt idx="828">REITs</cx:pt>
          <cx:pt idx="829">REITs</cx:pt>
          <cx:pt idx="830">REITs</cx:pt>
          <cx:pt idx="831">Health Care Equipment</cx:pt>
          <cx:pt idx="832">Health Care Equipment</cx:pt>
          <cx:pt idx="833">Health Care Equipment</cx:pt>
          <cx:pt idx="834">Health Care Equipment</cx:pt>
          <cx:pt idx="835">Industrial Machinery</cx:pt>
          <cx:pt idx="836">Industrial Machinery</cx:pt>
          <cx:pt idx="837">Industrial Machinery</cx:pt>
          <cx:pt idx="838">Industrial Machinery</cx:pt>
          <cx:pt idx="839">Asset Management &amp; Custody Banks</cx:pt>
          <cx:pt idx="840">Asset Management &amp; Custody Banks</cx:pt>
          <cx:pt idx="841">Asset Management &amp; Custody Banks</cx:pt>
          <cx:pt idx="842">Asset Management &amp; Custody Banks</cx:pt>
          <cx:pt idx="843">Trucking</cx:pt>
          <cx:pt idx="844">Trucking</cx:pt>
          <cx:pt idx="845">Trucking</cx:pt>
          <cx:pt idx="846">Trucking</cx:pt>
          <cx:pt idx="847">Industrial Conglomerates</cx:pt>
          <cx:pt idx="848">Industrial Conglomerates</cx:pt>
          <cx:pt idx="849">Industrial Conglomerates</cx:pt>
          <cx:pt idx="850">Industrial Conglomerates</cx:pt>
          <cx:pt idx="851">Networking Equipment</cx:pt>
          <cx:pt idx="852">Networking Equipment</cx:pt>
          <cx:pt idx="853">Networking Equipment</cx:pt>
          <cx:pt idx="854">Networking Equipment</cx:pt>
          <cx:pt idx="855">Banks</cx:pt>
          <cx:pt idx="856">Banks</cx:pt>
          <cx:pt idx="857">Banks</cx:pt>
          <cx:pt idx="858">Banks</cx:pt>
          <cx:pt idx="859">Department Stores</cx:pt>
          <cx:pt idx="860">Department Stores</cx:pt>
          <cx:pt idx="861">Department Stores</cx:pt>
          <cx:pt idx="862">Department Stores</cx:pt>
          <cx:pt idx="863">Packaged Foods &amp; Meats</cx:pt>
          <cx:pt idx="864">Packaged Foods &amp; Meats</cx:pt>
          <cx:pt idx="865">Packaged Foods &amp; Meats</cx:pt>
          <cx:pt idx="866">Packaged Foods &amp; Meats</cx:pt>
          <cx:pt idx="867">Banks</cx:pt>
          <cx:pt idx="868">Banks</cx:pt>
          <cx:pt idx="869">Banks</cx:pt>
          <cx:pt idx="870">Banks</cx:pt>
          <cx:pt idx="871">REITs</cx:pt>
          <cx:pt idx="872">REITs</cx:pt>
          <cx:pt idx="873">REITs</cx:pt>
          <cx:pt idx="874">REITs</cx:pt>
          <cx:pt idx="875">Semiconductor Equipment</cx:pt>
          <cx:pt idx="876">Semiconductor Equipment</cx:pt>
          <cx:pt idx="877">Semiconductor Equipment</cx:pt>
          <cx:pt idx="878">Semiconductor Equipment</cx:pt>
          <cx:pt idx="879">Household Products</cx:pt>
          <cx:pt idx="880">Household Products</cx:pt>
          <cx:pt idx="881">Household Products</cx:pt>
          <cx:pt idx="882">Household Products</cx:pt>
          <cx:pt idx="883">Oil &amp; Gas Refining &amp; Marketing &amp; Transportation</cx:pt>
          <cx:pt idx="884">Oil &amp; Gas Refining &amp; Marketing &amp; Transportation</cx:pt>
          <cx:pt idx="885">Oil &amp; Gas Refining &amp; Marketing &amp; Transportation</cx:pt>
          <cx:pt idx="886">Oil &amp; Gas Refining &amp; Marketing &amp; Transportation</cx:pt>
          <cx:pt idx="887">Specialty Stores</cx:pt>
          <cx:pt idx="888">Specialty Stores</cx:pt>
          <cx:pt idx="889">Specialty Stores</cx:pt>
          <cx:pt idx="890">Specialty Stores</cx:pt>
          <cx:pt idx="891">Soft Drinks</cx:pt>
          <cx:pt idx="892">Soft Drinks</cx:pt>
          <cx:pt idx="893">Soft Drinks</cx:pt>
          <cx:pt idx="894">Soft Drinks</cx:pt>
          <cx:pt idx="895">Apparel, Accessories &amp; Luxury Goods</cx:pt>
          <cx:pt idx="896">Apparel, Accessories &amp; Luxury Goods</cx:pt>
          <cx:pt idx="897">Apparel, Accessories &amp; Luxury Goods</cx:pt>
          <cx:pt idx="898">Apparel, Accessories &amp; Luxury Goods</cx:pt>
          <cx:pt idx="899">Food Retail</cx:pt>
          <cx:pt idx="900">Food Retail</cx:pt>
          <cx:pt idx="901">Food Retail</cx:pt>
          <cx:pt idx="902">Food Retail</cx:pt>
          <cx:pt idx="903">General Merchandise Stores</cx:pt>
          <cx:pt idx="904">General Merchandise Stores</cx:pt>
          <cx:pt idx="905">General Merchandise Stores</cx:pt>
          <cx:pt idx="906">General Merchandise Stores</cx:pt>
          <cx:pt idx="907">Railroads</cx:pt>
          <cx:pt idx="908">Railroads</cx:pt>
          <cx:pt idx="909">Railroads</cx:pt>
          <cx:pt idx="910">Railroads</cx:pt>
          <cx:pt idx="911">Apparel Retail</cx:pt>
          <cx:pt idx="912">Apparel Retail</cx:pt>
          <cx:pt idx="913">Apparel Retail</cx:pt>
          <cx:pt idx="914">Apparel Retail</cx:pt>
          <cx:pt idx="915">Industrial Conglomerates</cx:pt>
          <cx:pt idx="916">Industrial Conglomerates</cx:pt>
          <cx:pt idx="917">Industrial Conglomerates</cx:pt>
          <cx:pt idx="918">Industrial Conglomerates</cx:pt>
          <cx:pt idx="919">Homebuilding</cx:pt>
          <cx:pt idx="920">Homebuilding</cx:pt>
          <cx:pt idx="921">Homebuilding</cx:pt>
          <cx:pt idx="922">Homebuilding</cx:pt>
          <cx:pt idx="923">Health Care Facilities</cx:pt>
          <cx:pt idx="924">Health Care Facilities</cx:pt>
          <cx:pt idx="925">Health Care Facilities</cx:pt>
          <cx:pt idx="926">Health Care Facilities</cx:pt>
          <cx:pt idx="927">Distributors</cx:pt>
          <cx:pt idx="928">Distributors</cx:pt>
          <cx:pt idx="929">Distributors</cx:pt>
          <cx:pt idx="930">Distributors</cx:pt>
          <cx:pt idx="931">Industrial Conglomerates</cx:pt>
          <cx:pt idx="932">Industrial Conglomerates</cx:pt>
          <cx:pt idx="933">Industrial Conglomerates</cx:pt>
          <cx:pt idx="934">Industrial Conglomerates</cx:pt>
          <cx:pt idx="935">Semiconductors</cx:pt>
          <cx:pt idx="936">Semiconductors</cx:pt>
          <cx:pt idx="937">Semiconductors</cx:pt>
          <cx:pt idx="938">Semiconductors</cx:pt>
          <cx:pt idx="939">Pharmaceuticals</cx:pt>
          <cx:pt idx="940">Pharmaceuticals</cx:pt>
          <cx:pt idx="941">Pharmaceuticals</cx:pt>
          <cx:pt idx="942">Pharmaceuticals</cx:pt>
          <cx:pt idx="943">Aerospace &amp; Defense</cx:pt>
          <cx:pt idx="944">Aerospace &amp; Defense</cx:pt>
          <cx:pt idx="945">Aerospace &amp; Defense</cx:pt>
          <cx:pt idx="946">Aerospace &amp; Defense</cx:pt>
          <cx:pt idx="947">Electric Utilities</cx:pt>
          <cx:pt idx="948">Electric Utilities</cx:pt>
          <cx:pt idx="949">Electric Utilities</cx:pt>
          <cx:pt idx="950">Electric Utilities</cx:pt>
          <cx:pt idx="951">Home Improvement Retail</cx:pt>
          <cx:pt idx="952">Home Improvement Retail</cx:pt>
          <cx:pt idx="953">Home Improvement Retail</cx:pt>
          <cx:pt idx="954">Home Improvement Retail</cx:pt>
          <cx:pt idx="955">Semiconductor Equipment</cx:pt>
          <cx:pt idx="956">Semiconductor Equipment</cx:pt>
          <cx:pt idx="957">Semiconductor Equipment</cx:pt>
          <cx:pt idx="958">Semiconductor Equipment</cx:pt>
          <cx:pt idx="959">Multi-Sector Holdings</cx:pt>
          <cx:pt idx="960">Multi-Sector Holdings</cx:pt>
          <cx:pt idx="961">Multi-Sector Holdings</cx:pt>
          <cx:pt idx="962">Multi-Sector Holdings</cx:pt>
          <cx:pt idx="963">Airlines</cx:pt>
          <cx:pt idx="964">Airlines</cx:pt>
          <cx:pt idx="965">Airlines</cx:pt>
          <cx:pt idx="966">Airlines</cx:pt>
          <cx:pt idx="967">Alternative Carriers</cx:pt>
          <cx:pt idx="968">Alternative Carriers</cx:pt>
          <cx:pt idx="969">Alternative Carriers</cx:pt>
          <cx:pt idx="970">Alternative Carriers</cx:pt>
          <cx:pt idx="971">Diversified Chemicals</cx:pt>
          <cx:pt idx="972">Diversified Chemicals</cx:pt>
          <cx:pt idx="973">Diversified Chemicals</cx:pt>
          <cx:pt idx="974">Diversified Chemicals</cx:pt>
          <cx:pt idx="975">Department Stores</cx:pt>
          <cx:pt idx="976">Department Stores</cx:pt>
          <cx:pt idx="977">Department Stores</cx:pt>
          <cx:pt idx="978">Department Stores</cx:pt>
          <cx:pt idx="979">Internet Software &amp; Services</cx:pt>
          <cx:pt idx="980">Internet Software &amp; Services</cx:pt>
          <cx:pt idx="981">Internet Software &amp; Services</cx:pt>
          <cx:pt idx="982">Internet Software &amp; Services</cx:pt>
          <cx:pt idx="983">Residential REITs</cx:pt>
          <cx:pt idx="984">Residential REITs</cx:pt>
          <cx:pt idx="985">Residential REITs</cx:pt>
          <cx:pt idx="986">Residential REITs</cx:pt>
          <cx:pt idx="987">Retail REITs</cx:pt>
          <cx:pt idx="988">Retail REITs</cx:pt>
          <cx:pt idx="989">Retail REITs</cx:pt>
          <cx:pt idx="990">Retail REITs</cx:pt>
          <cx:pt idx="991">Hotels, Resorts &amp; Cruise Lines</cx:pt>
          <cx:pt idx="992">Hotels, Resorts &amp; Cruise Lines</cx:pt>
          <cx:pt idx="993">Hotels, Resorts &amp; Cruise Lines</cx:pt>
          <cx:pt idx="994">Hotels, Resorts &amp; Cruise Lines</cx:pt>
          <cx:pt idx="995">Building Products</cx:pt>
          <cx:pt idx="996">Building Products</cx:pt>
          <cx:pt idx="997">Building Products</cx:pt>
          <cx:pt idx="998">Building Products</cx:pt>
          <cx:pt idx="999">Leisure Products</cx:pt>
          <cx:pt idx="1000">Leisure Products</cx:pt>
          <cx:pt idx="1001">Leisure Products</cx:pt>
          <cx:pt idx="1002">Leisure Products</cx:pt>
          <cx:pt idx="1003">Restaurants</cx:pt>
          <cx:pt idx="1004">Restaurants</cx:pt>
          <cx:pt idx="1005">Restaurants</cx:pt>
          <cx:pt idx="1006">Restaurants</cx:pt>
          <cx:pt idx="1007">Semiconductors</cx:pt>
          <cx:pt idx="1008">Semiconductors</cx:pt>
          <cx:pt idx="1009">Semiconductors</cx:pt>
          <cx:pt idx="1010">Semiconductors</cx:pt>
          <cx:pt idx="1011">Health Care Distributors</cx:pt>
          <cx:pt idx="1012">Health Care Distributors</cx:pt>
          <cx:pt idx="1013">Health Care Distributors</cx:pt>
          <cx:pt idx="1014">Health Care Distributors</cx:pt>
          <cx:pt idx="1015">Diversified Financial Services</cx:pt>
          <cx:pt idx="1016">Diversified Financial Services</cx:pt>
          <cx:pt idx="1017">Diversified Financial Services</cx:pt>
          <cx:pt idx="1018">Diversified Financial Services</cx:pt>
          <cx:pt idx="1019">Packaged Foods &amp; Meats</cx:pt>
          <cx:pt idx="1020">Packaged Foods &amp; Meats</cx:pt>
          <cx:pt idx="1021">Packaged Foods &amp; Meats</cx:pt>
          <cx:pt idx="1022">Packaged Foods &amp; Meats</cx:pt>
          <cx:pt idx="1023">Life &amp; Health Insurance</cx:pt>
          <cx:pt idx="1024">Life &amp; Health Insurance</cx:pt>
          <cx:pt idx="1025">Life &amp; Health Insurance</cx:pt>
          <cx:pt idx="1026">Life &amp; Health Insurance</cx:pt>
          <cx:pt idx="1027">Home Furnishings</cx:pt>
          <cx:pt idx="1028">Home Furnishings</cx:pt>
          <cx:pt idx="1029">Home Furnishings</cx:pt>
          <cx:pt idx="1030">Home Furnishings</cx:pt>
          <cx:pt idx="1031">Packaged Foods &amp; Meats</cx:pt>
          <cx:pt idx="1032">Packaged Foods &amp; Meats</cx:pt>
          <cx:pt idx="1033">Packaged Foods &amp; Meats</cx:pt>
          <cx:pt idx="1034">Packaged Foods &amp; Meats</cx:pt>
          <cx:pt idx="1035">Packaged Foods &amp; Meats</cx:pt>
          <cx:pt idx="1036">Packaged Foods &amp; Meats</cx:pt>
          <cx:pt idx="1037">Packaged Foods &amp; Meats</cx:pt>
          <cx:pt idx="1038">Packaged Foods &amp; Meats</cx:pt>
          <cx:pt idx="1039">Construction Materials</cx:pt>
          <cx:pt idx="1040">Construction Materials</cx:pt>
          <cx:pt idx="1041">Construction Materials</cx:pt>
          <cx:pt idx="1042">Construction Materials</cx:pt>
          <cx:pt idx="1043">Insurance Brokers</cx:pt>
          <cx:pt idx="1044">Insurance Brokers</cx:pt>
          <cx:pt idx="1045">Insurance Brokers</cx:pt>
          <cx:pt idx="1046">Insurance Brokers</cx:pt>
          <cx:pt idx="1047">Industrial Conglomerates</cx:pt>
          <cx:pt idx="1048">Industrial Conglomerates</cx:pt>
          <cx:pt idx="1049">Industrial Conglomerates</cx:pt>
          <cx:pt idx="1050">Industrial Conglomerates</cx:pt>
          <cx:pt idx="1051">Soft Drinks</cx:pt>
          <cx:pt idx="1052">Soft Drinks</cx:pt>
          <cx:pt idx="1053">Soft Drinks</cx:pt>
          <cx:pt idx="1054">Soft Drinks</cx:pt>
          <cx:pt idx="1055">Tobacco</cx:pt>
          <cx:pt idx="1056">Tobacco</cx:pt>
          <cx:pt idx="1057">Tobacco</cx:pt>
          <cx:pt idx="1058">Tobacco</cx:pt>
          <cx:pt idx="1059">Fertilizers &amp; Agricultural Chemicals</cx:pt>
          <cx:pt idx="1060">Fertilizers &amp; Agricultural Chemicals</cx:pt>
          <cx:pt idx="1061">Fertilizers &amp; Agricultural Chemicals</cx:pt>
          <cx:pt idx="1062">Fertilizers &amp; Agricultural Chemicals</cx:pt>
          <cx:pt idx="1063">Fertilizers &amp; Agricultural Chemicals</cx:pt>
          <cx:pt idx="1064">Fertilizers &amp; Agricultural Chemicals</cx:pt>
          <cx:pt idx="1065">Fertilizers &amp; Agricultural Chemicals</cx:pt>
          <cx:pt idx="1066">Fertilizers &amp; Agricultural Chemicals</cx:pt>
          <cx:pt idx="1067">Oil &amp; Gas Refining &amp; Marketing &amp; Transportation</cx:pt>
          <cx:pt idx="1068">Oil &amp; Gas Refining &amp; Marketing &amp; Transportation</cx:pt>
          <cx:pt idx="1069">Oil &amp; Gas Refining &amp; Marketing &amp; Transportation</cx:pt>
          <cx:pt idx="1070">Oil &amp; Gas Refining &amp; Marketing &amp; Transportation</cx:pt>
          <cx:pt idx="1071">Pharmaceuticals</cx:pt>
          <cx:pt idx="1072">Pharmaceuticals</cx:pt>
          <cx:pt idx="1073">Pharmaceuticals</cx:pt>
          <cx:pt idx="1074">Pharmaceuticals</cx:pt>
          <cx:pt idx="1075">Oil &amp; Gas Exploration &amp; Production</cx:pt>
          <cx:pt idx="1076">Oil &amp; Gas Exploration &amp; Production</cx:pt>
          <cx:pt idx="1077">Oil &amp; Gas Exploration &amp; Production</cx:pt>
          <cx:pt idx="1078">Oil &amp; Gas Exploration &amp; Production</cx:pt>
          <cx:pt idx="1079">Systems Software</cx:pt>
          <cx:pt idx="1080">Systems Software</cx:pt>
          <cx:pt idx="1081">Systems Software</cx:pt>
          <cx:pt idx="1082">Systems Software</cx:pt>
          <cx:pt idx="1083">Banks</cx:pt>
          <cx:pt idx="1084">Banks</cx:pt>
          <cx:pt idx="1085">Banks</cx:pt>
          <cx:pt idx="1086">Banks</cx:pt>
          <cx:pt idx="1087">Life Sciences Tools &amp; Services</cx:pt>
          <cx:pt idx="1088">Life Sciences Tools &amp; Services</cx:pt>
          <cx:pt idx="1089">Life Sciences Tools &amp; Services</cx:pt>
          <cx:pt idx="1090">Life Sciences Tools &amp; Services</cx:pt>
          <cx:pt idx="1091">Semiconductors</cx:pt>
          <cx:pt idx="1092">Semiconductors</cx:pt>
          <cx:pt idx="1093">Semiconductors</cx:pt>
          <cx:pt idx="1094">Semiconductors</cx:pt>
          <cx:pt idx="1095">Integrated Oil &amp; Gas</cx:pt>
          <cx:pt idx="1096">Integrated Oil &amp; Gas</cx:pt>
          <cx:pt idx="1097">Integrated Oil &amp; Gas</cx:pt>
          <cx:pt idx="1098">Integrated Oil &amp; Gas</cx:pt>
          <cx:pt idx="1099">Pharmaceuticals</cx:pt>
          <cx:pt idx="1100">Pharmaceuticals</cx:pt>
          <cx:pt idx="1101">Oil &amp; Gas Exploration &amp; Production</cx:pt>
          <cx:pt idx="1102">Oil &amp; Gas Exploration &amp; Production</cx:pt>
          <cx:pt idx="1103">Oil &amp; Gas Exploration &amp; Production</cx:pt>
          <cx:pt idx="1104">Oil &amp; Gas Exploration &amp; Production</cx:pt>
          <cx:pt idx="1105">Diversified Financial Services</cx:pt>
          <cx:pt idx="1106">Diversified Financial Services</cx:pt>
          <cx:pt idx="1107">Diversified Financial Services</cx:pt>
          <cx:pt idx="1108">Diversified Financial Services</cx:pt>
          <cx:pt idx="1109">MultiUtilities</cx:pt>
          <cx:pt idx="1110">MultiUtilities</cx:pt>
          <cx:pt idx="1111">MultiUtilities</cx:pt>
          <cx:pt idx="1112">MultiUtilities</cx:pt>
          <cx:pt idx="1113">Gold</cx:pt>
          <cx:pt idx="1114">Gold</cx:pt>
          <cx:pt idx="1115">Gold</cx:pt>
          <cx:pt idx="1116">Gold</cx:pt>
          <cx:pt idx="1117">Internet Software &amp; Services</cx:pt>
          <cx:pt idx="1118">Internet Software &amp; Services</cx:pt>
          <cx:pt idx="1119">Internet Software &amp; Services</cx:pt>
          <cx:pt idx="1120">Internet Software &amp; Services</cx:pt>
          <cx:pt idx="1121">Oil &amp; Gas Exploration &amp; Production</cx:pt>
          <cx:pt idx="1122">Oil &amp; Gas Exploration &amp; Production</cx:pt>
          <cx:pt idx="1123">Oil &amp; Gas Exploration &amp; Production</cx:pt>
          <cx:pt idx="1124">Oil &amp; Gas Exploration &amp; Production</cx:pt>
          <cx:pt idx="1125">Apparel, Accessories &amp; Luxury Goods</cx:pt>
          <cx:pt idx="1126">Apparel, Accessories &amp; Luxury Goods</cx:pt>
          <cx:pt idx="1127">Apparel, Accessories &amp; Luxury Goods</cx:pt>
          <cx:pt idx="1128">Apparel, Accessories &amp; Luxury Goods</cx:pt>
          <cx:pt idx="1129">Research &amp; Consulting Services</cx:pt>
          <cx:pt idx="1130">Research &amp; Consulting Services</cx:pt>
          <cx:pt idx="1131">Research &amp; Consulting Services</cx:pt>
          <cx:pt idx="1132">Research &amp; Consulting Services</cx:pt>
          <cx:pt idx="1133">Oil &amp; Gas Equipment &amp; Services</cx:pt>
          <cx:pt idx="1134">Oil &amp; Gas Equipment &amp; Services</cx:pt>
          <cx:pt idx="1135">Oil &amp; Gas Equipment &amp; Services</cx:pt>
          <cx:pt idx="1136">Oil &amp; Gas Equipment &amp; Services</cx:pt>
          <cx:pt idx="1137">Railroads</cx:pt>
          <cx:pt idx="1138">Railroads</cx:pt>
          <cx:pt idx="1139">Railroads</cx:pt>
          <cx:pt idx="1140">Railroads</cx:pt>
          <cx:pt idx="1141">Internet Software &amp; Services</cx:pt>
          <cx:pt idx="1142">Internet Software &amp; Services</cx:pt>
          <cx:pt idx="1143">Internet Software &amp; Services</cx:pt>
          <cx:pt idx="1144">Internet Software &amp; Services</cx:pt>
          <cx:pt idx="1145">Steel</cx:pt>
          <cx:pt idx="1146">Steel</cx:pt>
          <cx:pt idx="1147">Steel</cx:pt>
          <cx:pt idx="1148">Steel</cx:pt>
          <cx:pt idx="1149">Semiconductors</cx:pt>
          <cx:pt idx="1150">Semiconductors</cx:pt>
          <cx:pt idx="1151">Semiconductors</cx:pt>
          <cx:pt idx="1152">Semiconductors</cx:pt>
          <cx:pt idx="1153">Housewares &amp; Specialties</cx:pt>
          <cx:pt idx="1154">Housewares &amp; Specialties</cx:pt>
          <cx:pt idx="1155">Housewares &amp; Specialties</cx:pt>
          <cx:pt idx="1156">Housewares &amp; Specialties</cx:pt>
          <cx:pt idx="1157">Retail REITs</cx:pt>
          <cx:pt idx="1158">Retail REITs</cx:pt>
          <cx:pt idx="1159">Retail REITs</cx:pt>
          <cx:pt idx="1160">Retail REITs</cx:pt>
          <cx:pt idx="1161">Oil &amp; Gas Exploration &amp; Production</cx:pt>
          <cx:pt idx="1162">Oil &amp; Gas Exploration &amp; Production</cx:pt>
          <cx:pt idx="1163">Oil &amp; Gas Exploration &amp; Production</cx:pt>
          <cx:pt idx="1164">Oil &amp; Gas Exploration &amp; Production</cx:pt>
          <cx:pt idx="1165">Advertising</cx:pt>
          <cx:pt idx="1166">Advertising</cx:pt>
          <cx:pt idx="1167">Advertising</cx:pt>
          <cx:pt idx="1168">Specialty Stores</cx:pt>
          <cx:pt idx="1169">Specialty Stores</cx:pt>
          <cx:pt idx="1170">Specialty Stores</cx:pt>
          <cx:pt idx="1171">Specialty Stores</cx:pt>
          <cx:pt idx="1172">Oil &amp; Gas Exploration &amp; Production</cx:pt>
          <cx:pt idx="1173">Oil &amp; Gas Exploration &amp; Production</cx:pt>
          <cx:pt idx="1174">Oil &amp; Gas Exploration &amp; Production</cx:pt>
          <cx:pt idx="1175">Oil &amp; Gas Exploration &amp; Production</cx:pt>
          <cx:pt idx="1176">Thrifts &amp; Mortgage Finance</cx:pt>
          <cx:pt idx="1177">Thrifts &amp; Mortgage Finance</cx:pt>
          <cx:pt idx="1178">Thrifts &amp; Mortgage Finance</cx:pt>
          <cx:pt idx="1179">Thrifts &amp; Mortgage Finance</cx:pt>
          <cx:pt idx="1180">Technology, Hardware, Software and Supplies</cx:pt>
          <cx:pt idx="1181">Technology, Hardware, Software and Supplies</cx:pt>
          <cx:pt idx="1182">Technology, Hardware, Software and Supplies</cx:pt>
          <cx:pt idx="1183">Technology, Hardware, Software and Supplies</cx:pt>
          <cx:pt idx="1184">Construction &amp; Farm Machinery &amp; Heavy Trucks</cx:pt>
          <cx:pt idx="1185">Construction &amp; Farm Machinery &amp; Heavy Trucks</cx:pt>
          <cx:pt idx="1186">Construction &amp; Farm Machinery &amp; Heavy Trucks</cx:pt>
          <cx:pt idx="1187">Construction &amp; Farm Machinery &amp; Heavy Trucks</cx:pt>
          <cx:pt idx="1188">MultiUtilities</cx:pt>
          <cx:pt idx="1189">MultiUtilities</cx:pt>
          <cx:pt idx="1190">MultiUtilities</cx:pt>
          <cx:pt idx="1191">MultiUtilities</cx:pt>
          <cx:pt idx="1192">Internet &amp; Direct Marketing Retail</cx:pt>
          <cx:pt idx="1193">Internet &amp; Direct Marketing Retail</cx:pt>
          <cx:pt idx="1194">Internet &amp; Direct Marketing Retail</cx:pt>
          <cx:pt idx="1195">Internet &amp; Direct Marketing Retail</cx:pt>
          <cx:pt idx="1196">Health Care Supplies</cx:pt>
          <cx:pt idx="1197">Health Care Supplies</cx:pt>
          <cx:pt idx="1198">Health Care Supplies</cx:pt>
          <cx:pt idx="1199">Health Care Supplies</cx:pt>
          <cx:pt idx="1200">Electric Utilities</cx:pt>
          <cx:pt idx="1201">Electric Utilities</cx:pt>
          <cx:pt idx="1202">Electric Utilities</cx:pt>
          <cx:pt idx="1203">Electric Utilities</cx:pt>
          <cx:pt idx="1204">Soft Drinks</cx:pt>
          <cx:pt idx="1205">Soft Drinks</cx:pt>
          <cx:pt idx="1206">Soft Drinks</cx:pt>
          <cx:pt idx="1207">Soft Drinks</cx:pt>
          <cx:pt idx="1208">Pharmaceuticals</cx:pt>
          <cx:pt idx="1209">Pharmaceuticals</cx:pt>
          <cx:pt idx="1210">Pharmaceuticals</cx:pt>
          <cx:pt idx="1211">Pharmaceuticals</cx:pt>
          <cx:pt idx="1212">Diversified Financial Services</cx:pt>
          <cx:pt idx="1213">Diversified Financial Services</cx:pt>
          <cx:pt idx="1214">Diversified Financial Services</cx:pt>
          <cx:pt idx="1215">Diversified Financial Services</cx:pt>
          <cx:pt idx="1216">Personal Products</cx:pt>
          <cx:pt idx="1217">Personal Products</cx:pt>
          <cx:pt idx="1218">Personal Products</cx:pt>
          <cx:pt idx="1219">Personal Products</cx:pt>
          <cx:pt idx="1220">Property &amp; Casualty Insurance</cx:pt>
          <cx:pt idx="1221">Property &amp; Casualty Insurance</cx:pt>
          <cx:pt idx="1222">Property &amp; Casualty Insurance</cx:pt>
          <cx:pt idx="1223">Property &amp; Casualty Insurance</cx:pt>
          <cx:pt idx="1224">Industrial Conglomerates</cx:pt>
          <cx:pt idx="1225">Industrial Conglomerates</cx:pt>
          <cx:pt idx="1226">Industrial Conglomerates</cx:pt>
          <cx:pt idx="1227">Industrial Conglomerates</cx:pt>
          <cx:pt idx="1228">Homebuilding</cx:pt>
          <cx:pt idx="1229">Homebuilding</cx:pt>
          <cx:pt idx="1230">Homebuilding</cx:pt>
          <cx:pt idx="1231">Homebuilding</cx:pt>
          <cx:pt idx="1232">Health Care Equipment</cx:pt>
          <cx:pt idx="1233">Health Care Equipment</cx:pt>
          <cx:pt idx="1234">Health Care Equipment</cx:pt>
          <cx:pt idx="1235">Health Care Equipment</cx:pt>
          <cx:pt idx="1236">Tobacco</cx:pt>
          <cx:pt idx="1237">Tobacco</cx:pt>
          <cx:pt idx="1238">Tobacco</cx:pt>
          <cx:pt idx="1239">Tobacco</cx:pt>
          <cx:pt idx="1240">Banks</cx:pt>
          <cx:pt idx="1241">Banks</cx:pt>
          <cx:pt idx="1242">Banks</cx:pt>
          <cx:pt idx="1243">Banks</cx:pt>
          <cx:pt idx="1244">Industrial Machinery</cx:pt>
          <cx:pt idx="1245">Industrial Machinery</cx:pt>
          <cx:pt idx="1246">Industrial Machinery</cx:pt>
          <cx:pt idx="1247">Industrial Machinery</cx:pt>
          <cx:pt idx="1248">MultiUtilities</cx:pt>
          <cx:pt idx="1249">MultiUtilities</cx:pt>
          <cx:pt idx="1250">MultiUtilities</cx:pt>
          <cx:pt idx="1251">MultiUtilities</cx:pt>
          <cx:pt idx="1252">Diversified Chemicals</cx:pt>
          <cx:pt idx="1253">Diversified Chemicals</cx:pt>
          <cx:pt idx="1254">Diversified Chemicals</cx:pt>
          <cx:pt idx="1255">Diversified Chemicals</cx:pt>
          <cx:pt idx="1256">Electric Utilities</cx:pt>
          <cx:pt idx="1257">Electric Utilities</cx:pt>
          <cx:pt idx="1258">Electric Utilities</cx:pt>
          <cx:pt idx="1259">Electric Utilities</cx:pt>
          <cx:pt idx="1260">Diversified Financial Services</cx:pt>
          <cx:pt idx="1261">Diversified Financial Services</cx:pt>
          <cx:pt idx="1262">Diversified Financial Services</cx:pt>
          <cx:pt idx="1263">Diversified Financial Services</cx:pt>
          <cx:pt idx="1264">Oil &amp; Gas Refining &amp; Marketing &amp; Transportation</cx:pt>
          <cx:pt idx="1265">Oil &amp; Gas Refining &amp; Marketing &amp; Transportation</cx:pt>
          <cx:pt idx="1266">Oil &amp; Gas Refining &amp; Marketing &amp; Transportation</cx:pt>
          <cx:pt idx="1267">Oil &amp; Gas Refining &amp; Marketing &amp; Transportation</cx:pt>
          <cx:pt idx="1268">Apparel, Accessories &amp; Luxury Goods</cx:pt>
          <cx:pt idx="1269">Apparel, Accessories &amp; Luxury Goods</cx:pt>
          <cx:pt idx="1270">Apparel, Accessories &amp; Luxury Goods</cx:pt>
          <cx:pt idx="1271">Apparel, Accessories &amp; Luxury Goods</cx:pt>
          <cx:pt idx="1272">Industrial Conglomerates</cx:pt>
          <cx:pt idx="1273">Industrial Conglomerates</cx:pt>
          <cx:pt idx="1274">Industrial Conglomerates</cx:pt>
          <cx:pt idx="1275">Industrial Conglomerates</cx:pt>
          <cx:pt idx="1276">Industrial Gases</cx:pt>
          <cx:pt idx="1277">Industrial Gases</cx:pt>
          <cx:pt idx="1278">Industrial Gases</cx:pt>
          <cx:pt idx="1279">Industrial Gases</cx:pt>
          <cx:pt idx="1280">Semiconductors</cx:pt>
          <cx:pt idx="1281">Semiconductors</cx:pt>
          <cx:pt idx="1282">Semiconductors</cx:pt>
          <cx:pt idx="1283">Semiconductors</cx:pt>
          <cx:pt idx="1284">Semiconductors</cx:pt>
          <cx:pt idx="1285">Semiconductors</cx:pt>
          <cx:pt idx="1286">Semiconductors</cx:pt>
          <cx:pt idx="1287">Industrial Conglomerates</cx:pt>
          <cx:pt idx="1288">Industrial Conglomerates</cx:pt>
          <cx:pt idx="1289">Industrial Conglomerates</cx:pt>
          <cx:pt idx="1290">Industrial Conglomerates</cx:pt>
          <cx:pt idx="1291">Hotels, Resorts &amp; Cruise Lines</cx:pt>
          <cx:pt idx="1292">Hotels, Resorts &amp; Cruise Lines</cx:pt>
          <cx:pt idx="1293">Hotels, Resorts &amp; Cruise Lines</cx:pt>
          <cx:pt idx="1294">Hotels, Resorts &amp; Cruise Lines</cx:pt>
          <cx:pt idx="1295">Biotechnology</cx:pt>
          <cx:pt idx="1296">Biotechnology</cx:pt>
          <cx:pt idx="1297">Biotechnology</cx:pt>
          <cx:pt idx="1298">Biotechnology</cx:pt>
          <cx:pt idx="1299">Human Resource &amp; Employment Services</cx:pt>
          <cx:pt idx="1300">Human Resource &amp; Employment Services</cx:pt>
          <cx:pt idx="1301">Human Resource &amp; Employment Services</cx:pt>
          <cx:pt idx="1302">Human Resource &amp; Employment Services</cx:pt>
          <cx:pt idx="1303">Systems Software</cx:pt>
          <cx:pt idx="1304">Systems Software</cx:pt>
          <cx:pt idx="1305">Systems Software</cx:pt>
          <cx:pt idx="1306">Systems Software</cx:pt>
          <cx:pt idx="1307">Apparel, Accessories &amp; Luxury Goods</cx:pt>
          <cx:pt idx="1308">Apparel, Accessories &amp; Luxury Goods</cx:pt>
          <cx:pt idx="1309">Apparel, Accessories &amp; Luxury Goods</cx:pt>
          <cx:pt idx="1310">Apparel, Accessories &amp; Luxury Goods</cx:pt>
          <cx:pt idx="1311">Industrial Conglomerates</cx:pt>
          <cx:pt idx="1312">Industrial Conglomerates</cx:pt>
          <cx:pt idx="1313">Industrial Conglomerates</cx:pt>
          <cx:pt idx="1314">Industrial Conglomerates</cx:pt>
          <cx:pt idx="1315">Industrial Conglomerates</cx:pt>
          <cx:pt idx="1316">Industrial Conglomerates</cx:pt>
          <cx:pt idx="1317">Industrial Conglomerates</cx:pt>
          <cx:pt idx="1318">Industrial Conglomerates</cx:pt>
          <cx:pt idx="1319">Apparel Retail</cx:pt>
          <cx:pt idx="1320">Apparel Retail</cx:pt>
          <cx:pt idx="1321">Apparel Retail</cx:pt>
          <cx:pt idx="1322">Apparel Retail</cx:pt>
          <cx:pt idx="1323">Oil &amp; Gas Exploration &amp; Production</cx:pt>
          <cx:pt idx="1324">Oil &amp; Gas Exploration &amp; Production</cx:pt>
          <cx:pt idx="1325">Oil &amp; Gas Exploration &amp; Production</cx:pt>
          <cx:pt idx="1326">Oil &amp; Gas Exploration &amp; Production</cx:pt>
          <cx:pt idx="1327">Industrial Conglomerates</cx:pt>
          <cx:pt idx="1328">Industrial Conglomerates</cx:pt>
          <cx:pt idx="1329">Industrial Conglomerates</cx:pt>
          <cx:pt idx="1330">Industrial Conglomerates</cx:pt>
          <cx:pt idx="1331">Restaurants</cx:pt>
          <cx:pt idx="1332">Restaurants</cx:pt>
          <cx:pt idx="1333">Restaurants</cx:pt>
          <cx:pt idx="1334">Restaurants</cx:pt>
          <cx:pt idx="1335">MultiUtilities</cx:pt>
          <cx:pt idx="1336">MultiUtilities</cx:pt>
          <cx:pt idx="1337">MultiUtilities</cx:pt>
          <cx:pt idx="1338">MultiUtilities</cx:pt>
          <cx:pt idx="1339">Oil &amp; Gas Refining &amp; Marketing &amp; Transportation</cx:pt>
          <cx:pt idx="1340">Oil &amp; Gas Refining &amp; Marketing &amp; Transportation</cx:pt>
          <cx:pt idx="1341">Oil &amp; Gas Refining &amp; Marketing &amp; Transportation</cx:pt>
          <cx:pt idx="1342">Oil &amp; Gas Refining &amp; Marketing &amp; Transportation</cx:pt>
          <cx:pt idx="1343">Paper Packaging</cx:pt>
          <cx:pt idx="1344">Paper Packaging</cx:pt>
          <cx:pt idx="1345">Paper Packaging</cx:pt>
          <cx:pt idx="1346">Paper Packaging</cx:pt>
          <cx:pt idx="1347">Specialty Chemicals</cx:pt>
          <cx:pt idx="1348">Specialty Chemicals</cx:pt>
          <cx:pt idx="1349">Specialty Chemicals</cx:pt>
          <cx:pt idx="1350">Specialty Chemicals</cx:pt>
          <cx:pt idx="1351">Specialty Stores</cx:pt>
          <cx:pt idx="1352">Specialty Stores</cx:pt>
          <cx:pt idx="1353">Specialty Stores</cx:pt>
          <cx:pt idx="1354">Specialty Stores</cx:pt>
          <cx:pt idx="1355">Packaged Foods &amp; Meats</cx:pt>
          <cx:pt idx="1356">Packaged Foods &amp; Meats</cx:pt>
          <cx:pt idx="1357">Packaged Foods &amp; Meats</cx:pt>
          <cx:pt idx="1358">Packaged Foods &amp; Meats</cx:pt>
          <cx:pt idx="1359">Office REITs</cx:pt>
          <cx:pt idx="1360">Office REITs</cx:pt>
          <cx:pt idx="1361">Office REITs</cx:pt>
          <cx:pt idx="1362">Office REITs</cx:pt>
          <cx:pt idx="1363">Household Appliances</cx:pt>
          <cx:pt idx="1364">Household Appliances</cx:pt>
          <cx:pt idx="1365">Household Appliances</cx:pt>
          <cx:pt idx="1366">Household Appliances</cx:pt>
          <cx:pt idx="1367">Broadcasting &amp; Cable TV</cx:pt>
          <cx:pt idx="1368">Broadcasting &amp; Cable TV</cx:pt>
          <cx:pt idx="1369">Broadcasting &amp; Cable TV</cx:pt>
          <cx:pt idx="1370">Broadcasting &amp; Cable TV</cx:pt>
          <cx:pt idx="1371">Electric Utilities</cx:pt>
          <cx:pt idx="1372">Electric Utilities</cx:pt>
          <cx:pt idx="1373">Electric Utilities</cx:pt>
          <cx:pt idx="1374">Electric Utilities</cx:pt>
          <cx:pt idx="1375">REITs</cx:pt>
          <cx:pt idx="1376">REITs</cx:pt>
          <cx:pt idx="1377">REITs</cx:pt>
          <cx:pt idx="1378">REITs</cx:pt>
          <cx:pt idx="1379">Specialty Stores</cx:pt>
          <cx:pt idx="1380">Specialty Stores</cx:pt>
          <cx:pt idx="1381">Specialty Stores</cx:pt>
          <cx:pt idx="1382">Specialty Stores</cx:pt>
          <cx:pt idx="1383">Industrial Conglomerates</cx:pt>
          <cx:pt idx="1384">Industrial Conglomerates</cx:pt>
          <cx:pt idx="1385">Industrial Conglomerates</cx:pt>
          <cx:pt idx="1386">Industrial Conglomerates</cx:pt>
          <cx:pt idx="1387">MultiUtilities</cx:pt>
          <cx:pt idx="1388">MultiUtilities</cx:pt>
          <cx:pt idx="1389">MultiUtilities</cx:pt>
          <cx:pt idx="1390">MultiUtilities</cx:pt>
          <cx:pt idx="1391">Banks</cx:pt>
          <cx:pt idx="1392">Banks</cx:pt>
          <cx:pt idx="1393">Banks</cx:pt>
          <cx:pt idx="1394">Banks</cx:pt>
          <cx:pt idx="1395">Computer Storage &amp; Peripherals</cx:pt>
          <cx:pt idx="1396">Computer Storage &amp; Peripherals</cx:pt>
          <cx:pt idx="1397">Computer Storage &amp; Peripherals</cx:pt>
          <cx:pt idx="1398">Computer Storage &amp; Peripherals</cx:pt>
          <cx:pt idx="1399">Distillers &amp; Vintners</cx:pt>
          <cx:pt idx="1400">Distillers &amp; Vintners</cx:pt>
          <cx:pt idx="1401">Distillers &amp; Vintners</cx:pt>
          <cx:pt idx="1402">Distillers &amp; Vintners</cx:pt>
          <cx:pt idx="1403">Household Appliances</cx:pt>
          <cx:pt idx="1404">Household Appliances</cx:pt>
          <cx:pt idx="1405">Household Appliances</cx:pt>
          <cx:pt idx="1406">Household Appliances</cx:pt>
          <cx:pt idx="1407">Semiconductors</cx:pt>
          <cx:pt idx="1408">Semiconductors</cx:pt>
          <cx:pt idx="1409">Semiconductors</cx:pt>
          <cx:pt idx="1410">Semiconductors</cx:pt>
          <cx:pt idx="1411">Oil &amp; Gas Exploration &amp; Production</cx:pt>
          <cx:pt idx="1412">Oil &amp; Gas Exploration &amp; Production</cx:pt>
          <cx:pt idx="1413">Oil &amp; Gas Exploration &amp; Production</cx:pt>
          <cx:pt idx="1414">Oil &amp; Gas Exploration &amp; Production</cx:pt>
          <cx:pt idx="1415">Consumer Finance</cx:pt>
          <cx:pt idx="1416">Consumer Finance</cx:pt>
          <cx:pt idx="1417">Consumer Finance</cx:pt>
          <cx:pt idx="1418">Consumer Finance</cx:pt>
          <cx:pt idx="1419">Health Care Equipment</cx:pt>
          <cx:pt idx="1420">Health Care Equipment</cx:pt>
          <cx:pt idx="1421">Health Care Equipment</cx:pt>
          <cx:pt idx="1422">Health Care Equipment</cx:pt>
          <cx:pt idx="1423">Application Software</cx:pt>
          <cx:pt idx="1424">Application Software</cx:pt>
          <cx:pt idx="1425">Application Software</cx:pt>
          <cx:pt idx="1426">Application Software</cx:pt>
          <cx:pt idx="1427">Food Distributors</cx:pt>
          <cx:pt idx="1428">Food Distributors</cx:pt>
          <cx:pt idx="1429">Food Distributors</cx:pt>
          <cx:pt idx="1430">Food Distributors</cx:pt>
          <cx:pt idx="1431">Integrated Telecommunications Services</cx:pt>
          <cx:pt idx="1432">Integrated Telecommunications Services</cx:pt>
          <cx:pt idx="1433">Integrated Telecommunications Services</cx:pt>
          <cx:pt idx="1434">Integrated Telecommunications Services</cx:pt>
          <cx:pt idx="1435">Brewers</cx:pt>
          <cx:pt idx="1436">Brewers</cx:pt>
          <cx:pt idx="1437">Brewers</cx:pt>
          <cx:pt idx="1438">Brewers</cx:pt>
          <cx:pt idx="1439">Application Software</cx:pt>
          <cx:pt idx="1440">Application Software</cx:pt>
          <cx:pt idx="1441">Application Software</cx:pt>
          <cx:pt idx="1442">Application Software</cx:pt>
          <cx:pt idx="1443">Aerospace &amp; Defense</cx:pt>
          <cx:pt idx="1444">Aerospace &amp; Defense</cx:pt>
          <cx:pt idx="1445">Aerospace &amp; Defense</cx:pt>
          <cx:pt idx="1446">Aerospace &amp; Defense</cx:pt>
          <cx:pt idx="1447">Electronic Manufacturing Services</cx:pt>
          <cx:pt idx="1448">Electronic Manufacturing Services</cx:pt>
          <cx:pt idx="1449">Electronic Manufacturing Services</cx:pt>
          <cx:pt idx="1450">Electronic Manufacturing Services</cx:pt>
          <cx:pt idx="1451">Publishing</cx:pt>
          <cx:pt idx="1452">Publishing</cx:pt>
          <cx:pt idx="1453">Publishing</cx:pt>
          <cx:pt idx="1454">Publishing</cx:pt>
          <cx:pt idx="1455">General Merchandise Stores</cx:pt>
          <cx:pt idx="1456">General Merchandise Stores</cx:pt>
          <cx:pt idx="1457">General Merchandise Stores</cx:pt>
          <cx:pt idx="1458">General Merchandise Stores</cx:pt>
          <cx:pt idx="1459">Apparel, Accessories &amp; Luxury Goods</cx:pt>
          <cx:pt idx="1460">Apparel, Accessories &amp; Luxury Goods</cx:pt>
          <cx:pt idx="1461">Apparel, Accessories &amp; Luxury Goods</cx:pt>
          <cx:pt idx="1462">Apparel, Accessories &amp; Luxury Goods</cx:pt>
          <cx:pt idx="1463">Apparel Retail</cx:pt>
          <cx:pt idx="1464">Apparel Retail</cx:pt>
          <cx:pt idx="1465">Apparel Retail</cx:pt>
          <cx:pt idx="1466">Apparel Retail</cx:pt>
          <cx:pt idx="1467">Life &amp; Health Insurance</cx:pt>
          <cx:pt idx="1468">Life &amp; Health Insurance</cx:pt>
          <cx:pt idx="1469">Life &amp; Health Insurance</cx:pt>
          <cx:pt idx="1470">Life &amp; Health Insurance</cx:pt>
          <cx:pt idx="1471">Health Care Equipment</cx:pt>
          <cx:pt idx="1472">Health Care Equipment</cx:pt>
          <cx:pt idx="1473">Health Care Equipment</cx:pt>
          <cx:pt idx="1474">Health Care Equipment</cx:pt>
          <cx:pt idx="1475">Internet &amp; Direct Marketing Retail</cx:pt>
          <cx:pt idx="1476">Internet &amp; Direct Marketing Retail</cx:pt>
          <cx:pt idx="1477">Internet &amp; Direct Marketing Retail</cx:pt>
          <cx:pt idx="1478">Internet &amp; Direct Marketing Retail</cx:pt>
          <cx:pt idx="1479">Property &amp; Casualty Insurance</cx:pt>
          <cx:pt idx="1480">Property &amp; Casualty Insurance</cx:pt>
          <cx:pt idx="1481">Property &amp; Casualty Insurance</cx:pt>
          <cx:pt idx="1482">Property &amp; Casualty Insurance</cx:pt>
          <cx:pt idx="1483">Specialty Retail</cx:pt>
          <cx:pt idx="1484">Specialty Retail</cx:pt>
          <cx:pt idx="1485">Specialty Retail</cx:pt>
          <cx:pt idx="1486">Specialty Retail</cx:pt>
          <cx:pt idx="1487">Packaged Foods &amp; Meats</cx:pt>
          <cx:pt idx="1488">Packaged Foods &amp; Meats</cx:pt>
          <cx:pt idx="1489">Packaged Foods &amp; Meats</cx:pt>
          <cx:pt idx="1490">Packaged Foods &amp; Meats</cx:pt>
          <cx:pt idx="1491">Oil &amp; Gas Refining &amp; Marketing &amp; Transportation</cx:pt>
          <cx:pt idx="1492">Oil &amp; Gas Refining &amp; Marketing &amp; Transportation</cx:pt>
          <cx:pt idx="1493">Oil &amp; Gas Refining &amp; Marketing &amp; Transportation</cx:pt>
          <cx:pt idx="1494">Oil &amp; Gas Refining &amp; Marketing &amp; Transportation</cx:pt>
          <cx:pt idx="1495">Internet Software &amp; Services</cx:pt>
          <cx:pt idx="1496">Internet Software &amp; Services</cx:pt>
          <cx:pt idx="1497">Internet Software &amp; Services</cx:pt>
          <cx:pt idx="1498">Internet Software &amp; Services</cx:pt>
          <cx:pt idx="1499">Semiconductors</cx:pt>
          <cx:pt idx="1500">Semiconductors</cx:pt>
          <cx:pt idx="1501">Semiconductors</cx:pt>
          <cx:pt idx="1502">Semiconductors</cx:pt>
          <cx:pt idx="1503">Industrial Conglomerates</cx:pt>
          <cx:pt idx="1504">Industrial Conglomerates</cx:pt>
          <cx:pt idx="1505">Industrial Conglomerates</cx:pt>
          <cx:pt idx="1506">Industrial Conglomerates</cx:pt>
          <cx:pt idx="1507">Apparel, Accessories &amp; Luxury Goods</cx:pt>
          <cx:pt idx="1508">Apparel, Accessories &amp; Luxury Goods</cx:pt>
          <cx:pt idx="1509">Apparel, Accessories &amp; Luxury Goods</cx:pt>
          <cx:pt idx="1510">Apparel, Accessories &amp; Luxury Goods</cx:pt>
          <cx:pt idx="1511">Apparel, Accessories &amp; Luxury Goods</cx:pt>
          <cx:pt idx="1512">Apparel, Accessories &amp; Luxury Goods</cx:pt>
          <cx:pt idx="1513">Apparel, Accessories &amp; Luxury Goods</cx:pt>
          <cx:pt idx="1514">Apparel, Accessories &amp; Luxury Goods</cx:pt>
          <cx:pt idx="1515">Airlines</cx:pt>
          <cx:pt idx="1516">Airlines</cx:pt>
          <cx:pt idx="1517">Airlines</cx:pt>
          <cx:pt idx="1518">Airlines</cx:pt>
          <cx:pt idx="1519">Residential REITs</cx:pt>
          <cx:pt idx="1520">Residential REITs</cx:pt>
          <cx:pt idx="1521">Residential REITs</cx:pt>
          <cx:pt idx="1522">Residential REITs</cx:pt>
          <cx:pt idx="1523">Specialty Stores</cx:pt>
          <cx:pt idx="1524">Specialty Stores</cx:pt>
          <cx:pt idx="1525">Specialty Stores</cx:pt>
          <cx:pt idx="1526">Specialty Stores</cx:pt>
          <cx:pt idx="1527">Managed Health Care</cx:pt>
          <cx:pt idx="1528">Managed Health Care</cx:pt>
          <cx:pt idx="1529">Managed Health Care</cx:pt>
          <cx:pt idx="1530">Managed Health Care</cx:pt>
          <cx:pt idx="1531">Diversified Financial Services</cx:pt>
          <cx:pt idx="1532">Diversified Financial Services</cx:pt>
          <cx:pt idx="1533">Diversified Financial Services</cx:pt>
          <cx:pt idx="1534">Diversified Financial Services</cx:pt>
          <cx:pt idx="1535">Railroads</cx:pt>
          <cx:pt idx="1536">Railroads</cx:pt>
          <cx:pt idx="1537">Railroads</cx:pt>
          <cx:pt idx="1538">Railroads</cx:pt>
          <cx:pt idx="1539">Air Freight &amp; Logistics</cx:pt>
          <cx:pt idx="1540">Air Freight &amp; Logistics</cx:pt>
          <cx:pt idx="1541">Air Freight &amp; Logistics</cx:pt>
          <cx:pt idx="1542">Air Freight &amp; Logistics</cx:pt>
          <cx:pt idx="1543">Apparel Retail</cx:pt>
          <cx:pt idx="1544">Apparel Retail</cx:pt>
          <cx:pt idx="1545">Apparel Retail</cx:pt>
          <cx:pt idx="1546">Apparel Retail</cx:pt>
          <cx:pt idx="1547">Banks</cx:pt>
          <cx:pt idx="1548">Banks</cx:pt>
          <cx:pt idx="1549">Banks</cx:pt>
          <cx:pt idx="1550">Banks</cx:pt>
          <cx:pt idx="1551">Industrial Conglomerates</cx:pt>
          <cx:pt idx="1552">Industrial Conglomerates</cx:pt>
          <cx:pt idx="1553">Industrial Conglomerates</cx:pt>
          <cx:pt idx="1554">Industrial Conglomerates</cx:pt>
          <cx:pt idx="1555">Internet Software &amp; Services</cx:pt>
          <cx:pt idx="1556">Internet Software &amp; Services</cx:pt>
          <cx:pt idx="1557">Internet Software &amp; Services</cx:pt>
          <cx:pt idx="1558">Internet Software &amp; Services</cx:pt>
          <cx:pt idx="1559">Health Care Equipment</cx:pt>
          <cx:pt idx="1560">Health Care Equipment</cx:pt>
          <cx:pt idx="1561">Health Care Equipment</cx:pt>
          <cx:pt idx="1562">Health Care Equipment</cx:pt>
          <cx:pt idx="1563">Apparel, Accessories &amp; Luxury Goods</cx:pt>
          <cx:pt idx="1564">Apparel, Accessories &amp; Luxury Goods</cx:pt>
          <cx:pt idx="1565">Apparel, Accessories &amp; Luxury Goods</cx:pt>
          <cx:pt idx="1566">Apparel, Accessories &amp; Luxury Goods</cx:pt>
          <cx:pt idx="1567">Broadcasting &amp; Cable TV</cx:pt>
          <cx:pt idx="1568">Broadcasting &amp; Cable TV</cx:pt>
          <cx:pt idx="1569">Broadcasting &amp; Cable TV</cx:pt>
          <cx:pt idx="1570">Broadcasting &amp; Cable TV</cx:pt>
          <cx:pt idx="1571">Oil &amp; Gas Refining &amp; Marketing &amp; Transportation</cx:pt>
          <cx:pt idx="1572">Oil &amp; Gas Refining &amp; Marketing &amp; Transportation</cx:pt>
          <cx:pt idx="1573">Oil &amp; Gas Refining &amp; Marketing &amp; Transportation</cx:pt>
          <cx:pt idx="1574">Oil &amp; Gas Refining &amp; Marketing &amp; Transportation</cx:pt>
          <cx:pt idx="1575">Construction Materials</cx:pt>
          <cx:pt idx="1576">Construction Materials</cx:pt>
          <cx:pt idx="1577">Construction Materials</cx:pt>
          <cx:pt idx="1578">Construction Materials</cx:pt>
          <cx:pt idx="1579">REITs</cx:pt>
          <cx:pt idx="1580">REITs</cx:pt>
          <cx:pt idx="1581">REITs</cx:pt>
          <cx:pt idx="1582">REITs</cx:pt>
          <cx:pt idx="1583">Research &amp; Consulting Services</cx:pt>
          <cx:pt idx="1584">Research &amp; Consulting Services</cx:pt>
          <cx:pt idx="1585">Research &amp; Consulting Services</cx:pt>
          <cx:pt idx="1586">Research &amp; Consulting Services</cx:pt>
          <cx:pt idx="1587">Internet Software &amp; Services</cx:pt>
          <cx:pt idx="1588">Internet Software &amp; Services</cx:pt>
          <cx:pt idx="1589">Internet Software &amp; Services</cx:pt>
          <cx:pt idx="1590">Internet Software &amp; Services</cx:pt>
          <cx:pt idx="1591">Biotechnology</cx:pt>
          <cx:pt idx="1592">Biotechnology</cx:pt>
          <cx:pt idx="1593">Biotechnology</cx:pt>
          <cx:pt idx="1594">Biotechnology</cx:pt>
          <cx:pt idx="1595">REITs</cx:pt>
          <cx:pt idx="1596">REITs</cx:pt>
          <cx:pt idx="1597">REITs</cx:pt>
          <cx:pt idx="1598">REITs</cx:pt>
          <cx:pt idx="1599">Integrated Telecommunications Services</cx:pt>
          <cx:pt idx="1600">Integrated Telecommunications Services</cx:pt>
          <cx:pt idx="1601">Integrated Telecommunications Services</cx:pt>
          <cx:pt idx="1602">Integrated Telecommunications Services</cx:pt>
          <cx:pt idx="1603">Health Care Distributors</cx:pt>
          <cx:pt idx="1604">Health Care Distributors</cx:pt>
          <cx:pt idx="1605">Health Care Distributors</cx:pt>
          <cx:pt idx="1606">Health Care Distributors</cx:pt>
          <cx:pt idx="1607">Computer Storage &amp; Peripherals</cx:pt>
          <cx:pt idx="1608">Computer Storage &amp; Peripherals</cx:pt>
          <cx:pt idx="1609">Computer Storage &amp; Peripherals</cx:pt>
          <cx:pt idx="1610">Computer Storage &amp; Peripherals</cx:pt>
          <cx:pt idx="1611">Electric Utilities</cx:pt>
          <cx:pt idx="1612">Electric Utilities</cx:pt>
          <cx:pt idx="1613">Electric Utilities</cx:pt>
          <cx:pt idx="1614">Electric Utilities</cx:pt>
          <cx:pt idx="1615">Banks</cx:pt>
          <cx:pt idx="1616">Banks</cx:pt>
          <cx:pt idx="1617">Banks</cx:pt>
          <cx:pt idx="1618">Banks</cx:pt>
          <cx:pt idx="1619">Food Retail</cx:pt>
          <cx:pt idx="1620">Food Retail</cx:pt>
          <cx:pt idx="1621">Food Retail</cx:pt>
          <cx:pt idx="1622">Food Retail</cx:pt>
          <cx:pt idx="1623">Household Appliances</cx:pt>
          <cx:pt idx="1624">Household Appliances</cx:pt>
          <cx:pt idx="1625">Household Appliances</cx:pt>
          <cx:pt idx="1626">Household Appliances</cx:pt>
          <cx:pt idx="1627">Environmental Services</cx:pt>
          <cx:pt idx="1628">Environmental Services</cx:pt>
          <cx:pt idx="1629">Environmental Services</cx:pt>
          <cx:pt idx="1630">Environmental Services</cx:pt>
          <cx:pt idx="1631">Oil &amp; Gas Exploration &amp; Production</cx:pt>
          <cx:pt idx="1632">Oil &amp; Gas Exploration &amp; Production</cx:pt>
          <cx:pt idx="1633">Oil &amp; Gas Exploration &amp; Production</cx:pt>
          <cx:pt idx="1634">Oil &amp; Gas Exploration &amp; Production</cx:pt>
          <cx:pt idx="1635">Hypermarkets &amp; Super Centers</cx:pt>
          <cx:pt idx="1636">Hypermarkets &amp; Super Centers</cx:pt>
          <cx:pt idx="1637">Hypermarkets &amp; Super Centers</cx:pt>
          <cx:pt idx="1638">Hypermarkets &amp; Super Centers</cx:pt>
          <cx:pt idx="1639">Paper Packaging</cx:pt>
          <cx:pt idx="1640">Paper Packaging</cx:pt>
          <cx:pt idx="1641">Paper Packaging</cx:pt>
          <cx:pt idx="1642">Internet Software &amp; Services</cx:pt>
          <cx:pt idx="1643">Internet Software &amp; Services</cx:pt>
          <cx:pt idx="1644">Internet Software &amp; Services</cx:pt>
          <cx:pt idx="1645">Internet Software &amp; Services</cx:pt>
          <cx:pt idx="1646">REITs</cx:pt>
          <cx:pt idx="1647">REITs</cx:pt>
          <cx:pt idx="1648">REITs</cx:pt>
          <cx:pt idx="1649">REITs</cx:pt>
          <cx:pt idx="1650">Hotels, Resorts &amp; Cruise Lines</cx:pt>
          <cx:pt idx="1651">Hotels, Resorts &amp; Cruise Lines</cx:pt>
          <cx:pt idx="1652">Hotels, Resorts &amp; Cruise Lines</cx:pt>
          <cx:pt idx="1653">Hotels, Resorts &amp; Cruise Lines</cx:pt>
          <cx:pt idx="1654">Casinos &amp; Gaming</cx:pt>
          <cx:pt idx="1655">Casinos &amp; Gaming</cx:pt>
          <cx:pt idx="1656">Casinos &amp; Gaming</cx:pt>
          <cx:pt idx="1657">Casinos &amp; Gaming</cx:pt>
          <cx:pt idx="1658">Oil &amp; Gas Exploration &amp; Production</cx:pt>
          <cx:pt idx="1659">Oil &amp; Gas Exploration &amp; Production</cx:pt>
          <cx:pt idx="1660">Oil &amp; Gas Exploration &amp; Production</cx:pt>
          <cx:pt idx="1661">Oil &amp; Gas Exploration &amp; Production</cx:pt>
          <cx:pt idx="1662">MultiUtilities</cx:pt>
          <cx:pt idx="1663">MultiUtilities</cx:pt>
          <cx:pt idx="1664">MultiUtilities</cx:pt>
          <cx:pt idx="1665">MultiUtilities</cx:pt>
          <cx:pt idx="1666">Property &amp; Casualty Insurance</cx:pt>
          <cx:pt idx="1667">Property &amp; Casualty Insurance</cx:pt>
          <cx:pt idx="1668">Property &amp; Casualty Insurance</cx:pt>
          <cx:pt idx="1669">Property &amp; Casualty Insurance</cx:pt>
          <cx:pt idx="1670">Semiconductors</cx:pt>
          <cx:pt idx="1671">Semiconductors</cx:pt>
          <cx:pt idx="1672">Semiconductors</cx:pt>
          <cx:pt idx="1673">Semiconductors</cx:pt>
          <cx:pt idx="1674">Integrated Oil &amp; Gas</cx:pt>
          <cx:pt idx="1675">Integrated Oil &amp; Gas</cx:pt>
          <cx:pt idx="1676">Integrated Oil &amp; Gas</cx:pt>
          <cx:pt idx="1677">Integrated Oil &amp; Gas</cx:pt>
          <cx:pt idx="1678">Health Care Supplies</cx:pt>
          <cx:pt idx="1679">Health Care Supplies</cx:pt>
          <cx:pt idx="1680">Health Care Supplies</cx:pt>
          <cx:pt idx="1681">Health Care Supplies</cx:pt>
          <cx:pt idx="1682">IT Consulting &amp; Other Services</cx:pt>
          <cx:pt idx="1683">IT Consulting &amp; Other Services</cx:pt>
          <cx:pt idx="1684">IT Consulting &amp; Other Services</cx:pt>
          <cx:pt idx="1685">IT Consulting &amp; Other Services</cx:pt>
          <cx:pt idx="1686">Industrial Conglomerates</cx:pt>
          <cx:pt idx="1687">Industrial Conglomerates</cx:pt>
          <cx:pt idx="1688">Industrial Conglomerates</cx:pt>
          <cx:pt idx="1689">Industrial Conglomerates</cx:pt>
          <cx:pt idx="1690">Internet Software &amp; Services</cx:pt>
          <cx:pt idx="1691">Internet Software &amp; Services</cx:pt>
          <cx:pt idx="1692">Internet Software &amp; Services</cx:pt>
          <cx:pt idx="1693">Internet Software &amp; Services</cx:pt>
          <cx:pt idx="1694">Restaurants</cx:pt>
          <cx:pt idx="1695">Restaurants</cx:pt>
          <cx:pt idx="1696">Restaurants</cx:pt>
          <cx:pt idx="1697">Restaurants</cx:pt>
          <cx:pt idx="1698">Health Care Equipment</cx:pt>
          <cx:pt idx="1699">Health Care Equipment</cx:pt>
          <cx:pt idx="1700">Health Care Equipment</cx:pt>
          <cx:pt idx="1701">Health Care Equipment</cx:pt>
          <cx:pt idx="1702">Regional Banks</cx:pt>
          <cx:pt idx="1703">Regional Banks</cx:pt>
          <cx:pt idx="1704">Regional Banks</cx:pt>
          <cx:pt idx="1705">Regional Banks</cx:pt>
          <cx:pt idx="1706">Pharmaceuticals</cx:pt>
          <cx:pt idx="1707">Pharmaceuticals</cx:pt>
          <cx:pt idx="1708">Pharmaceuticals</cx:pt>
          <cx:pt idx="1709">Pharmaceuticals</cx:pt>
        </cx:lvl>
        <cx:lvl ptCount="1710">
          <cx:pt idx="0">Industrials</cx:pt>
          <cx:pt idx="1">Industrials</cx:pt>
          <cx:pt idx="2">Industrials</cx:pt>
          <cx:pt idx="3">Industrials</cx:pt>
          <cx:pt idx="4">Consumer Discretionary</cx:pt>
          <cx:pt idx="5">Consumer Discretionary</cx:pt>
          <cx:pt idx="6">Consumer Discretionary</cx:pt>
          <cx:pt idx="7">Consumer Discretionary</cx:pt>
          <cx:pt idx="8">Information Technology</cx:pt>
          <cx:pt idx="9">Information Technology</cx:pt>
          <cx:pt idx="10">Information Technology</cx:pt>
          <cx:pt idx="11">Information Technology</cx:pt>
          <cx:pt idx="12">Health Care</cx:pt>
          <cx:pt idx="13">Health Care</cx:pt>
          <cx:pt idx="14">Health Care</cx:pt>
          <cx:pt idx="15">Health Care</cx:pt>
          <cx:pt idx="16">Health Care</cx:pt>
          <cx:pt idx="17">Health Care</cx:pt>
          <cx:pt idx="18">Health Care</cx:pt>
          <cx:pt idx="19">Health Care</cx:pt>
          <cx:pt idx="20">Health Care</cx:pt>
          <cx:pt idx="21">Health Care</cx:pt>
          <cx:pt idx="22">Health Care</cx:pt>
          <cx:pt idx="23">Health Care</cx:pt>
          <cx:pt idx="24">Information Technology</cx:pt>
          <cx:pt idx="25">Information Technology</cx:pt>
          <cx:pt idx="26">Information Technology</cx:pt>
          <cx:pt idx="27">Information Technology</cx:pt>
          <cx:pt idx="28">Information Technology</cx:pt>
          <cx:pt idx="29">Information Technology</cx:pt>
          <cx:pt idx="30">Information Technology</cx:pt>
          <cx:pt idx="31">Information Technology</cx:pt>
          <cx:pt idx="32">Consumer Staples</cx:pt>
          <cx:pt idx="33">Consumer Staples</cx:pt>
          <cx:pt idx="34">Consumer Staples</cx:pt>
          <cx:pt idx="35">Consumer Staples</cx:pt>
          <cx:pt idx="36">Information Technology</cx:pt>
          <cx:pt idx="37">Information Technology</cx:pt>
          <cx:pt idx="38">Information Technology</cx:pt>
          <cx:pt idx="39">Information Technology</cx:pt>
          <cx:pt idx="40">Information Technology</cx:pt>
          <cx:pt idx="41">Information Technology</cx:pt>
          <cx:pt idx="42">Information Technology</cx:pt>
          <cx:pt idx="43">Information Technology</cx:pt>
          <cx:pt idx="44">Utilities</cx:pt>
          <cx:pt idx="45">Utilities</cx:pt>
          <cx:pt idx="46">Utilities</cx:pt>
          <cx:pt idx="47">Utilities</cx:pt>
          <cx:pt idx="48">Utilities</cx:pt>
          <cx:pt idx="49">Utilities</cx:pt>
          <cx:pt idx="50">Utilities</cx:pt>
          <cx:pt idx="51">Utilities</cx:pt>
          <cx:pt idx="52">Financials</cx:pt>
          <cx:pt idx="53">Financials</cx:pt>
          <cx:pt idx="54">Financials</cx:pt>
          <cx:pt idx="55">Financials</cx:pt>
          <cx:pt idx="56">Financials</cx:pt>
          <cx:pt idx="57">Financials</cx:pt>
          <cx:pt idx="58">Financials</cx:pt>
          <cx:pt idx="59">Financials</cx:pt>
          <cx:pt idx="60">Real Estate</cx:pt>
          <cx:pt idx="61">Real Estate</cx:pt>
          <cx:pt idx="62">Real Estate</cx:pt>
          <cx:pt idx="63">Real Estate</cx:pt>
          <cx:pt idx="64">Financials</cx:pt>
          <cx:pt idx="65">Financials</cx:pt>
          <cx:pt idx="66">Financials</cx:pt>
          <cx:pt idx="67">Financials</cx:pt>
          <cx:pt idx="68">Information Technology</cx:pt>
          <cx:pt idx="69">Information Technology</cx:pt>
          <cx:pt idx="70">Information Technology</cx:pt>
          <cx:pt idx="71">Information Technology</cx:pt>
          <cx:pt idx="72">Materials</cx:pt>
          <cx:pt idx="73">Materials</cx:pt>
          <cx:pt idx="74">Materials</cx:pt>
          <cx:pt idx="75">Materials</cx:pt>
          <cx:pt idx="76">Industrials</cx:pt>
          <cx:pt idx="77">Industrials</cx:pt>
          <cx:pt idx="78">Industrials</cx:pt>
          <cx:pt idx="79">Industrials</cx:pt>
          <cx:pt idx="80">Financials</cx:pt>
          <cx:pt idx="81">Financials</cx:pt>
          <cx:pt idx="82">Financials</cx:pt>
          <cx:pt idx="83">Financials</cx:pt>
          <cx:pt idx="84">Industrials</cx:pt>
          <cx:pt idx="85">Industrials</cx:pt>
          <cx:pt idx="86">Industrials</cx:pt>
          <cx:pt idx="87">Industrials</cx:pt>
          <cx:pt idx="88">Health Care</cx:pt>
          <cx:pt idx="89">Health Care</cx:pt>
          <cx:pt idx="90">Health Care</cx:pt>
          <cx:pt idx="91">Health Care</cx:pt>
          <cx:pt idx="92">Information Technology</cx:pt>
          <cx:pt idx="93">Information Technology</cx:pt>
          <cx:pt idx="94">Information Technology</cx:pt>
          <cx:pt idx="95">Information Technology</cx:pt>
          <cx:pt idx="96">Industrials</cx:pt>
          <cx:pt idx="97">Industrials</cx:pt>
          <cx:pt idx="98">Industrials</cx:pt>
          <cx:pt idx="99">Industrials</cx:pt>
          <cx:pt idx="100">Health Care</cx:pt>
          <cx:pt idx="101">Health Care</cx:pt>
          <cx:pt idx="102">Health Care</cx:pt>
          <cx:pt idx="103">Health Care</cx:pt>
          <cx:pt idx="104">Financials</cx:pt>
          <cx:pt idx="105">Financials</cx:pt>
          <cx:pt idx="106">Financials</cx:pt>
          <cx:pt idx="107">Financials</cx:pt>
          <cx:pt idx="108">Real Estate</cx:pt>
          <cx:pt idx="109">Real Estate</cx:pt>
          <cx:pt idx="110">Real Estate</cx:pt>
          <cx:pt idx="111">Real Estate</cx:pt>
          <cx:pt idx="112">Consumer Discretionary</cx:pt>
          <cx:pt idx="113">Consumer Discretionary</cx:pt>
          <cx:pt idx="114">Consumer Discretionary</cx:pt>
          <cx:pt idx="115">Consumer Discretionary</cx:pt>
          <cx:pt idx="116">Consumer Discretionary</cx:pt>
          <cx:pt idx="117">Consumer Discretionary</cx:pt>
          <cx:pt idx="118">Consumer Discretionary</cx:pt>
          <cx:pt idx="119">Consumer Discretionary</cx:pt>
          <cx:pt idx="120">Health Care</cx:pt>
          <cx:pt idx="121">Health Care</cx:pt>
          <cx:pt idx="122">Health Care</cx:pt>
          <cx:pt idx="123">Health Care</cx:pt>
          <cx:pt idx="124">Energy</cx:pt>
          <cx:pt idx="125">Energy</cx:pt>
          <cx:pt idx="126">Energy</cx:pt>
          <cx:pt idx="127">Energy</cx:pt>
          <cx:pt idx="128">Energy</cx:pt>
          <cx:pt idx="129">Energy</cx:pt>
          <cx:pt idx="130">Energy</cx:pt>
          <cx:pt idx="131">Energy</cx:pt>
          <cx:pt idx="132">Materials</cx:pt>
          <cx:pt idx="133">Materials</cx:pt>
          <cx:pt idx="134">Materials</cx:pt>
          <cx:pt idx="135">Materials</cx:pt>
          <cx:pt idx="136">Information Technology</cx:pt>
          <cx:pt idx="137">Information Technology</cx:pt>
          <cx:pt idx="138">Information Technology</cx:pt>
          <cx:pt idx="139">Information Technology</cx:pt>
          <cx:pt idx="140">Industrials</cx:pt>
          <cx:pt idx="141">Industrials</cx:pt>
          <cx:pt idx="142">Industrials</cx:pt>
          <cx:pt idx="143">Industrials</cx:pt>
          <cx:pt idx="144">Information Technology</cx:pt>
          <cx:pt idx="145">Information Technology</cx:pt>
          <cx:pt idx="146">Information Technology</cx:pt>
          <cx:pt idx="147">Information Technology</cx:pt>
          <cx:pt idx="148">Information Technology</cx:pt>
          <cx:pt idx="149">Information Technology</cx:pt>
          <cx:pt idx="150">Materials</cx:pt>
          <cx:pt idx="151">Materials</cx:pt>
          <cx:pt idx="152">Materials</cx:pt>
          <cx:pt idx="153">Materials</cx:pt>
          <cx:pt idx="154">Utilities</cx:pt>
          <cx:pt idx="155">Utilities</cx:pt>
          <cx:pt idx="156">Utilities</cx:pt>
          <cx:pt idx="157">Utilities</cx:pt>
          <cx:pt idx="158">Financials</cx:pt>
          <cx:pt idx="159">Financials</cx:pt>
          <cx:pt idx="160">Financials</cx:pt>
          <cx:pt idx="161">Financials</cx:pt>
          <cx:pt idx="162">Industrials</cx:pt>
          <cx:pt idx="163">Industrials</cx:pt>
          <cx:pt idx="164">Industrials</cx:pt>
          <cx:pt idx="165">Industrials</cx:pt>
          <cx:pt idx="166">Consumer Discretionary</cx:pt>
          <cx:pt idx="167">Consumer Discretionary</cx:pt>
          <cx:pt idx="168">Consumer Discretionary</cx:pt>
          <cx:pt idx="169">Consumer Discretionary</cx:pt>
          <cx:pt idx="170">Industrials</cx:pt>
          <cx:pt idx="171">Industrials</cx:pt>
          <cx:pt idx="172">Industrials</cx:pt>
          <cx:pt idx="173">Industrials</cx:pt>
          <cx:pt idx="174">Financials</cx:pt>
          <cx:pt idx="175">Financials</cx:pt>
          <cx:pt idx="176">Financials</cx:pt>
          <cx:pt idx="177">Financials</cx:pt>
          <cx:pt idx="178">Health Care</cx:pt>
          <cx:pt idx="179">Health Care</cx:pt>
          <cx:pt idx="180">Health Care</cx:pt>
          <cx:pt idx="181">Health Care</cx:pt>
          <cx:pt idx="182">Consumer Discretionary</cx:pt>
          <cx:pt idx="183">Consumer Discretionary</cx:pt>
          <cx:pt idx="184">Consumer Discretionary</cx:pt>
          <cx:pt idx="185">Consumer Discretionary</cx:pt>
          <cx:pt idx="186">Financials</cx:pt>
          <cx:pt idx="187">Financials</cx:pt>
          <cx:pt idx="188">Financials</cx:pt>
          <cx:pt idx="189">Financials</cx:pt>
          <cx:pt idx="190">Consumer Discretionary</cx:pt>
          <cx:pt idx="191">Consumer Discretionary</cx:pt>
          <cx:pt idx="192">Consumer Discretionary</cx:pt>
          <cx:pt idx="193">Consumer Discretionary</cx:pt>
          <cx:pt idx="194">Health Care</cx:pt>
          <cx:pt idx="195">Health Care</cx:pt>
          <cx:pt idx="196">Health Care</cx:pt>
          <cx:pt idx="197">Health Care</cx:pt>
          <cx:pt idx="198">Health Care</cx:pt>
          <cx:pt idx="199">Health Care</cx:pt>
          <cx:pt idx="200">Health Care</cx:pt>
          <cx:pt idx="201">Health Care</cx:pt>
          <cx:pt idx="202">Energy</cx:pt>
          <cx:pt idx="203">Energy</cx:pt>
          <cx:pt idx="204">Energy</cx:pt>
          <cx:pt idx="205">Energy</cx:pt>
          <cx:pt idx="206">Health Care</cx:pt>
          <cx:pt idx="207">Health Care</cx:pt>
          <cx:pt idx="208">Health Care</cx:pt>
          <cx:pt idx="209">Health Care</cx:pt>
          <cx:pt idx="210">Materials</cx:pt>
          <cx:pt idx="211">Materials</cx:pt>
          <cx:pt idx="212">Materials</cx:pt>
          <cx:pt idx="213">Materials</cx:pt>
          <cx:pt idx="214">Health Care</cx:pt>
          <cx:pt idx="215">Health Care</cx:pt>
          <cx:pt idx="216">Health Care</cx:pt>
          <cx:pt idx="217">Health Care</cx:pt>
          <cx:pt idx="218">Health Care</cx:pt>
          <cx:pt idx="219">Health Care</cx:pt>
          <cx:pt idx="220">Health Care</cx:pt>
          <cx:pt idx="221">Health Care</cx:pt>
          <cx:pt idx="222">Consumer Discretionary</cx:pt>
          <cx:pt idx="223">Consumer Discretionary</cx:pt>
          <cx:pt idx="224">Consumer Discretionary</cx:pt>
          <cx:pt idx="225">Consumer Discretionary</cx:pt>
          <cx:pt idx="226">Real Estate</cx:pt>
          <cx:pt idx="227">Real Estate</cx:pt>
          <cx:pt idx="228">Real Estate</cx:pt>
          <cx:pt idx="229">Real Estate</cx:pt>
          <cx:pt idx="230">Consumer Staples</cx:pt>
          <cx:pt idx="231">Consumer Staples</cx:pt>
          <cx:pt idx="232">Consumer Staples</cx:pt>
          <cx:pt idx="233">Consumer Staples</cx:pt>
          <cx:pt idx="234">Health Care</cx:pt>
          <cx:pt idx="235">Health Care</cx:pt>
          <cx:pt idx="236">Health Care</cx:pt>
          <cx:pt idx="237">Health Care</cx:pt>
          <cx:pt idx="238">Industrials</cx:pt>
          <cx:pt idx="239">Industrials</cx:pt>
          <cx:pt idx="240">Industrials</cx:pt>
          <cx:pt idx="241">Industrials</cx:pt>
          <cx:pt idx="242">Financials</cx:pt>
          <cx:pt idx="243">Financials</cx:pt>
          <cx:pt idx="244">Financials</cx:pt>
          <cx:pt idx="245">Financials</cx:pt>
          <cx:pt idx="246">Real Estate</cx:pt>
          <cx:pt idx="247">Real Estate</cx:pt>
          <cx:pt idx="248">Real Estate</cx:pt>
          <cx:pt idx="249">Real Estate</cx:pt>
          <cx:pt idx="250">Real Estate</cx:pt>
          <cx:pt idx="251">Real Estate</cx:pt>
          <cx:pt idx="252">Real Estate</cx:pt>
          <cx:pt idx="253">Real Estate</cx:pt>
          <cx:pt idx="254">Consumer Discretionary</cx:pt>
          <cx:pt idx="255">Consumer Discretionary</cx:pt>
          <cx:pt idx="256">Consumer Discretionary</cx:pt>
          <cx:pt idx="257">Consumer Discretionary</cx:pt>
          <cx:pt idx="258">Health Care</cx:pt>
          <cx:pt idx="259">Health Care</cx:pt>
          <cx:pt idx="260">Health Care</cx:pt>
          <cx:pt idx="261">Health Care</cx:pt>
          <cx:pt idx="262">Health Care</cx:pt>
          <cx:pt idx="263">Health Care</cx:pt>
          <cx:pt idx="264">Health Care</cx:pt>
          <cx:pt idx="265">Health Care</cx:pt>
          <cx:pt idx="266">Materials</cx:pt>
          <cx:pt idx="267">Materials</cx:pt>
          <cx:pt idx="268">Materials</cx:pt>
          <cx:pt idx="269">Materials</cx:pt>
          <cx:pt idx="270">Financials</cx:pt>
          <cx:pt idx="271">Financials</cx:pt>
          <cx:pt idx="272">Financials</cx:pt>
          <cx:pt idx="273">Financials</cx:pt>
          <cx:pt idx="274">Consumer Staples</cx:pt>
          <cx:pt idx="275">Consumer Staples</cx:pt>
          <cx:pt idx="276">Consumer Staples</cx:pt>
          <cx:pt idx="277">Consumer Staples</cx:pt>
          <cx:pt idx="278">Energy</cx:pt>
          <cx:pt idx="279">Energy</cx:pt>
          <cx:pt idx="280">Energy</cx:pt>
          <cx:pt idx="281">Energy</cx:pt>
          <cx:pt idx="282">Industrials</cx:pt>
          <cx:pt idx="283">Industrials</cx:pt>
          <cx:pt idx="284">Industrials</cx:pt>
          <cx:pt idx="285">Industrials</cx:pt>
          <cx:pt idx="286">Consumer Discretionary</cx:pt>
          <cx:pt idx="287">Consumer Discretionary</cx:pt>
          <cx:pt idx="288">Consumer Discretionary</cx:pt>
          <cx:pt idx="289">Consumer Discretionary</cx:pt>
          <cx:pt idx="290">Health Care</cx:pt>
          <cx:pt idx="291">Health Care</cx:pt>
          <cx:pt idx="292">Health Care</cx:pt>
          <cx:pt idx="293">Health Care</cx:pt>
          <cx:pt idx="294">Financials</cx:pt>
          <cx:pt idx="295">Financials</cx:pt>
          <cx:pt idx="296">Financials</cx:pt>
          <cx:pt idx="297">Financials</cx:pt>
          <cx:pt idx="298">Consumer Staples</cx:pt>
          <cx:pt idx="299">Consumer Staples</cx:pt>
          <cx:pt idx="300">Consumer Staples</cx:pt>
          <cx:pt idx="301">Consumer Staples</cx:pt>
          <cx:pt idx="302">Consumer Staples</cx:pt>
          <cx:pt idx="303">Consumer Staples</cx:pt>
          <cx:pt idx="304">Consumer Staples</cx:pt>
          <cx:pt idx="305">Consumer Staples</cx:pt>
          <cx:pt idx="306">Financials</cx:pt>
          <cx:pt idx="307">Financials</cx:pt>
          <cx:pt idx="308">Financials</cx:pt>
          <cx:pt idx="309">Financials</cx:pt>
          <cx:pt idx="310">Consumer Discretionary</cx:pt>
          <cx:pt idx="311">Consumer Discretionary</cx:pt>
          <cx:pt idx="312">Consumer Discretionary</cx:pt>
          <cx:pt idx="313">Consumer Discretionary</cx:pt>
          <cx:pt idx="314">Industrials</cx:pt>
          <cx:pt idx="315">Industrials</cx:pt>
          <cx:pt idx="316">Industrials</cx:pt>
          <cx:pt idx="317">Industrials</cx:pt>
          <cx:pt idx="318">Utilities</cx:pt>
          <cx:pt idx="319">Utilities</cx:pt>
          <cx:pt idx="320">Utilities</cx:pt>
          <cx:pt idx="321">Utilities</cx:pt>
          <cx:pt idx="322">Health Care</cx:pt>
          <cx:pt idx="323">Health Care</cx:pt>
          <cx:pt idx="324">Health Care</cx:pt>
          <cx:pt idx="325">Health Care</cx:pt>
          <cx:pt idx="326">Utilities</cx:pt>
          <cx:pt idx="327">Utilities</cx:pt>
          <cx:pt idx="328">Utilities</cx:pt>
          <cx:pt idx="329">Utilities</cx:pt>
          <cx:pt idx="330">Financials</cx:pt>
          <cx:pt idx="331">Financials</cx:pt>
          <cx:pt idx="332">Financials</cx:pt>
          <cx:pt idx="333">Financials</cx:pt>
          <cx:pt idx="334">Energy</cx:pt>
          <cx:pt idx="335">Energy</cx:pt>
          <cx:pt idx="336">Energy</cx:pt>
          <cx:pt idx="337">Energy</cx:pt>
          <cx:pt idx="338">Industrials</cx:pt>
          <cx:pt idx="339">Industrials</cx:pt>
          <cx:pt idx="340">Industrials</cx:pt>
          <cx:pt idx="341">Industrials</cx:pt>
          <cx:pt idx="342">Health Care</cx:pt>
          <cx:pt idx="343">Health Care</cx:pt>
          <cx:pt idx="344">Health Care</cx:pt>
          <cx:pt idx="345">Health Care</cx:pt>
          <cx:pt idx="346">Consumer Staples</cx:pt>
          <cx:pt idx="347">Consumer Staples</cx:pt>
          <cx:pt idx="348">Consumer Staples</cx:pt>
          <cx:pt idx="349">Consumer Staples</cx:pt>
          <cx:pt idx="350">Consumer Staples</cx:pt>
          <cx:pt idx="351">Consumer Staples</cx:pt>
          <cx:pt idx="352">Consumer Staples</cx:pt>
          <cx:pt idx="353">Consumer Staples</cx:pt>
          <cx:pt idx="354">Consumer Staples</cx:pt>
          <cx:pt idx="355">Consumer Staples</cx:pt>
          <cx:pt idx="356">Consumer Staples</cx:pt>
          <cx:pt idx="357">Consumer Staples</cx:pt>
          <cx:pt idx="358">Information Technology</cx:pt>
          <cx:pt idx="359">Information Technology</cx:pt>
          <cx:pt idx="360">Information Technology</cx:pt>
          <cx:pt idx="361">Information Technology</cx:pt>
          <cx:pt idx="362">Information Technology</cx:pt>
          <cx:pt idx="363">Information Technology</cx:pt>
          <cx:pt idx="364">Information Technology</cx:pt>
          <cx:pt idx="365">Information Technology</cx:pt>
          <cx:pt idx="366">Information Technology</cx:pt>
          <cx:pt idx="367">Information Technology</cx:pt>
          <cx:pt idx="368">Industrials</cx:pt>
          <cx:pt idx="369">Industrials</cx:pt>
          <cx:pt idx="370">Industrials</cx:pt>
          <cx:pt idx="371">Industrials</cx:pt>
          <cx:pt idx="372">Industrials</cx:pt>
          <cx:pt idx="373">Industrials</cx:pt>
          <cx:pt idx="374">Industrials</cx:pt>
          <cx:pt idx="375">Industrials</cx:pt>
          <cx:pt idx="376">Telecommunications Services</cx:pt>
          <cx:pt idx="377">Telecommunications Services</cx:pt>
          <cx:pt idx="378">Telecommunications Services</cx:pt>
          <cx:pt idx="379">Telecommunications Services</cx:pt>
          <cx:pt idx="380">Information Technology</cx:pt>
          <cx:pt idx="381">Information Technology</cx:pt>
          <cx:pt idx="382">Information Technology</cx:pt>
          <cx:pt idx="383">Information Technology</cx:pt>
          <cx:pt idx="384">Information Technology</cx:pt>
          <cx:pt idx="385">Information Technology</cx:pt>
          <cx:pt idx="386">Information Technology</cx:pt>
          <cx:pt idx="387">Information Technology</cx:pt>
          <cx:pt idx="388">Consumer Staples</cx:pt>
          <cx:pt idx="389">Consumer Staples</cx:pt>
          <cx:pt idx="390">Consumer Staples</cx:pt>
          <cx:pt idx="391">Consumer Staples</cx:pt>
          <cx:pt idx="392">Energy</cx:pt>
          <cx:pt idx="393">Energy</cx:pt>
          <cx:pt idx="394">Energy</cx:pt>
          <cx:pt idx="395">Energy</cx:pt>
          <cx:pt idx="396">Energy</cx:pt>
          <cx:pt idx="397">Energy</cx:pt>
          <cx:pt idx="398">Energy</cx:pt>
          <cx:pt idx="399">Energy</cx:pt>
          <cx:pt idx="400">Utilities</cx:pt>
          <cx:pt idx="401">Utilities</cx:pt>
          <cx:pt idx="402">Utilities</cx:pt>
          <cx:pt idx="403">Utilities</cx:pt>
          <cx:pt idx="404">Industrials</cx:pt>
          <cx:pt idx="405">Industrials</cx:pt>
          <cx:pt idx="406">Industrials</cx:pt>
          <cx:pt idx="407">Industrials</cx:pt>
          <cx:pt idx="408">Materials</cx:pt>
          <cx:pt idx="409">Materials</cx:pt>
          <cx:pt idx="410">Materials</cx:pt>
          <cx:pt idx="411">Materials</cx:pt>
          <cx:pt idx="412">Industrials</cx:pt>
          <cx:pt idx="413">Industrials</cx:pt>
          <cx:pt idx="414">Industrials</cx:pt>
          <cx:pt idx="415">Industrials</cx:pt>
          <cx:pt idx="416">Financials</cx:pt>
          <cx:pt idx="417">Financials</cx:pt>
          <cx:pt idx="418">Financials</cx:pt>
          <cx:pt idx="419">Financials</cx:pt>
          <cx:pt idx="420">Consumer Discretionary</cx:pt>
          <cx:pt idx="421">Consumer Discretionary</cx:pt>
          <cx:pt idx="422">Consumer Discretionary</cx:pt>
          <cx:pt idx="423">Consumer Discretionary</cx:pt>
          <cx:pt idx="424">Health Care</cx:pt>
          <cx:pt idx="425">Health Care</cx:pt>
          <cx:pt idx="426">Health Care</cx:pt>
          <cx:pt idx="427">Health Care</cx:pt>
          <cx:pt idx="428">Consumer Discretionary</cx:pt>
          <cx:pt idx="429">Consumer Discretionary</cx:pt>
          <cx:pt idx="430">Consumer Discretionary</cx:pt>
          <cx:pt idx="431">Consumer Discretionary</cx:pt>
          <cx:pt idx="432">Industrials</cx:pt>
          <cx:pt idx="433">Industrials</cx:pt>
          <cx:pt idx="434">Industrials</cx:pt>
          <cx:pt idx="435">Industrials</cx:pt>
          <cx:pt idx="436">Consumer Discretionary</cx:pt>
          <cx:pt idx="437">Consumer Discretionary</cx:pt>
          <cx:pt idx="438">Consumer Discretionary</cx:pt>
          <cx:pt idx="439">Consumer Discretionary</cx:pt>
          <cx:pt idx="440">Consumer Discretionary</cx:pt>
          <cx:pt idx="441">Consumer Discretionary</cx:pt>
          <cx:pt idx="442">Consumer Discretionary</cx:pt>
          <cx:pt idx="443">Consumer Discretionary</cx:pt>
          <cx:pt idx="444">Consumer Discretionary</cx:pt>
          <cx:pt idx="445">Consumer Discretionary</cx:pt>
          <cx:pt idx="446">Consumer Discretionary</cx:pt>
          <cx:pt idx="447">Consumer Discretionary</cx:pt>
          <cx:pt idx="448">Consumer Discretionary</cx:pt>
          <cx:pt idx="449">Consumer Discretionary</cx:pt>
          <cx:pt idx="450">Consumer Discretionary</cx:pt>
          <cx:pt idx="451">Consumer Discretionary</cx:pt>
          <cx:pt idx="452">Real Estate</cx:pt>
          <cx:pt idx="453">Real Estate</cx:pt>
          <cx:pt idx="454">Real Estate</cx:pt>
          <cx:pt idx="455">Real Estate</cx:pt>
          <cx:pt idx="456">Consumer Discretionary</cx:pt>
          <cx:pt idx="457">Consumer Discretionary</cx:pt>
          <cx:pt idx="458">Consumer Discretionary</cx:pt>
          <cx:pt idx="459">Consumer Discretionary</cx:pt>
          <cx:pt idx="460">Industrials</cx:pt>
          <cx:pt idx="461">Industrials</cx:pt>
          <cx:pt idx="462">Industrials</cx:pt>
          <cx:pt idx="463">Industrials</cx:pt>
          <cx:pt idx="464">Industrials</cx:pt>
          <cx:pt idx="465">Industrials</cx:pt>
          <cx:pt idx="466">Industrials</cx:pt>
          <cx:pt idx="467">Industrials</cx:pt>
          <cx:pt idx="468">Consumer Staples</cx:pt>
          <cx:pt idx="469">Consumer Staples</cx:pt>
          <cx:pt idx="470">Consumer Staples</cx:pt>
          <cx:pt idx="471">Consumer Staples</cx:pt>
          <cx:pt idx="472">Consumer Discretionary</cx:pt>
          <cx:pt idx="473">Consumer Discretionary</cx:pt>
          <cx:pt idx="474">Consumer Discretionary</cx:pt>
          <cx:pt idx="475">Consumer Discretionary</cx:pt>
          <cx:pt idx="476">Utilities</cx:pt>
          <cx:pt idx="477">Utilities</cx:pt>
          <cx:pt idx="478">Utilities</cx:pt>
          <cx:pt idx="479">Utilities</cx:pt>
          <cx:pt idx="480">Health Care</cx:pt>
          <cx:pt idx="481">Health Care</cx:pt>
          <cx:pt idx="482">Health Care</cx:pt>
          <cx:pt idx="483">Health Care</cx:pt>
          <cx:pt idx="484">Energy</cx:pt>
          <cx:pt idx="485">Energy</cx:pt>
          <cx:pt idx="486">Energy</cx:pt>
          <cx:pt idx="487">Energy</cx:pt>
          <cx:pt idx="488">Information Technology</cx:pt>
          <cx:pt idx="489">Information Technology</cx:pt>
          <cx:pt idx="490">Information Technology</cx:pt>
          <cx:pt idx="491">Information Technology</cx:pt>
          <cx:pt idx="492">Information Technology</cx:pt>
          <cx:pt idx="493">Information Technology</cx:pt>
          <cx:pt idx="494">Information Technology</cx:pt>
          <cx:pt idx="495">Information Technology</cx:pt>
          <cx:pt idx="496">Materials</cx:pt>
          <cx:pt idx="497">Materials</cx:pt>
          <cx:pt idx="498">Materials</cx:pt>
          <cx:pt idx="499">Materials</cx:pt>
          <cx:pt idx="500">Utilities</cx:pt>
          <cx:pt idx="501">Utilities</cx:pt>
          <cx:pt idx="502">Utilities</cx:pt>
          <cx:pt idx="503">Utilities</cx:pt>
          <cx:pt idx="504">Industrials</cx:pt>
          <cx:pt idx="505">Industrials</cx:pt>
          <cx:pt idx="506">Industrials</cx:pt>
          <cx:pt idx="507">Industrials</cx:pt>
          <cx:pt idx="508">Utilities</cx:pt>
          <cx:pt idx="509">Utilities</cx:pt>
          <cx:pt idx="510">Utilities</cx:pt>
          <cx:pt idx="511">Utilities</cx:pt>
          <cx:pt idx="512">Consumer Staples</cx:pt>
          <cx:pt idx="513">Consumer Staples</cx:pt>
          <cx:pt idx="514">Consumer Staples</cx:pt>
          <cx:pt idx="515">Consumer Staples</cx:pt>
          <cx:pt idx="516">Materials</cx:pt>
          <cx:pt idx="517">Materials</cx:pt>
          <cx:pt idx="518">Materials</cx:pt>
          <cx:pt idx="519">Materials</cx:pt>
          <cx:pt idx="520">Industrials</cx:pt>
          <cx:pt idx="521">Industrials</cx:pt>
          <cx:pt idx="522">Industrials</cx:pt>
          <cx:pt idx="523">Industrials</cx:pt>
          <cx:pt idx="524">Energy</cx:pt>
          <cx:pt idx="525">Energy</cx:pt>
          <cx:pt idx="526">Energy</cx:pt>
          <cx:pt idx="527">Energy</cx:pt>
          <cx:pt idx="528">Real Estate</cx:pt>
          <cx:pt idx="529">Real Estate</cx:pt>
          <cx:pt idx="530">Real Estate</cx:pt>
          <cx:pt idx="531">Real Estate</cx:pt>
          <cx:pt idx="532">Real Estate</cx:pt>
          <cx:pt idx="533">Real Estate</cx:pt>
          <cx:pt idx="534">Real Estate</cx:pt>
          <cx:pt idx="535">Real Estate</cx:pt>
          <cx:pt idx="536">Energy</cx:pt>
          <cx:pt idx="537">Energy</cx:pt>
          <cx:pt idx="538">Energy</cx:pt>
          <cx:pt idx="539">Energy</cx:pt>
          <cx:pt idx="540">Utilities</cx:pt>
          <cx:pt idx="541">Utilities</cx:pt>
          <cx:pt idx="542">Utilities</cx:pt>
          <cx:pt idx="543">Utilities</cx:pt>
          <cx:pt idx="544">Real Estate</cx:pt>
          <cx:pt idx="545">Real Estate</cx:pt>
          <cx:pt idx="546">Real Estate</cx:pt>
          <cx:pt idx="547">Real Estate</cx:pt>
          <cx:pt idx="548">Financials</cx:pt>
          <cx:pt idx="549">Financials</cx:pt>
          <cx:pt idx="550">Financials</cx:pt>
          <cx:pt idx="551">Financials</cx:pt>
          <cx:pt idx="552">Industrials</cx:pt>
          <cx:pt idx="553">Industrials</cx:pt>
          <cx:pt idx="554">Industrials</cx:pt>
          <cx:pt idx="555">Industrials</cx:pt>
          <cx:pt idx="556">Utilities</cx:pt>
          <cx:pt idx="557">Utilities</cx:pt>
          <cx:pt idx="558">Utilities</cx:pt>
          <cx:pt idx="559">Utilities</cx:pt>
          <cx:pt idx="560">Health Care</cx:pt>
          <cx:pt idx="561">Health Care</cx:pt>
          <cx:pt idx="562">Health Care</cx:pt>
          <cx:pt idx="563">Health Care</cx:pt>
          <cx:pt idx="564">Utilities</cx:pt>
          <cx:pt idx="565">Utilities</cx:pt>
          <cx:pt idx="566">Utilities</cx:pt>
          <cx:pt idx="567">Utilities</cx:pt>
          <cx:pt idx="568">Industrials</cx:pt>
          <cx:pt idx="569">Industrials</cx:pt>
          <cx:pt idx="570">Industrials</cx:pt>
          <cx:pt idx="571">Industrials</cx:pt>
          <cx:pt idx="572">Consumer Discretionary</cx:pt>
          <cx:pt idx="573">Consumer Discretionary</cx:pt>
          <cx:pt idx="574">Consumer Discretionary</cx:pt>
          <cx:pt idx="575">Consumer Discretionary</cx:pt>
          <cx:pt idx="576">Real Estate</cx:pt>
          <cx:pt idx="577">Real Estate</cx:pt>
          <cx:pt idx="578">Real Estate</cx:pt>
          <cx:pt idx="579">Real Estate</cx:pt>
          <cx:pt idx="580">Consumer Discretionary</cx:pt>
          <cx:pt idx="581">Consumer Discretionary</cx:pt>
          <cx:pt idx="582">Consumer Discretionary</cx:pt>
          <cx:pt idx="583">Consumer Discretionary</cx:pt>
          <cx:pt idx="584">Industrials</cx:pt>
          <cx:pt idx="585">Industrials</cx:pt>
          <cx:pt idx="586">Industrials</cx:pt>
          <cx:pt idx="587">Industrials</cx:pt>
          <cx:pt idx="588">Information Technology</cx:pt>
          <cx:pt idx="589">Information Technology</cx:pt>
          <cx:pt idx="590">Information Technology</cx:pt>
          <cx:pt idx="591">Information Technology</cx:pt>
          <cx:pt idx="592">Industrials</cx:pt>
          <cx:pt idx="593">Industrials</cx:pt>
          <cx:pt idx="594">Industrials</cx:pt>
          <cx:pt idx="595">Industrials</cx:pt>
          <cx:pt idx="596">Materials</cx:pt>
          <cx:pt idx="597">Materials</cx:pt>
          <cx:pt idx="598">Materials</cx:pt>
          <cx:pt idx="599">Materials</cx:pt>
          <cx:pt idx="600">Industrials</cx:pt>
          <cx:pt idx="601">Industrials</cx:pt>
          <cx:pt idx="602">Industrials</cx:pt>
          <cx:pt idx="603">Industrials</cx:pt>
          <cx:pt idx="604">Utilities</cx:pt>
          <cx:pt idx="605">Utilities</cx:pt>
          <cx:pt idx="606">Utilities</cx:pt>
          <cx:pt idx="607">Utilities</cx:pt>
          <cx:pt idx="608">Information Technology</cx:pt>
          <cx:pt idx="609">Information Technology</cx:pt>
          <cx:pt idx="610">Information Technology</cx:pt>
          <cx:pt idx="611">Information Technology</cx:pt>
          <cx:pt idx="612">Information Technology</cx:pt>
          <cx:pt idx="613">Information Technology</cx:pt>
          <cx:pt idx="614">Information Technology</cx:pt>
          <cx:pt idx="615">Information Technology</cx:pt>
          <cx:pt idx="616">Information Technology</cx:pt>
          <cx:pt idx="617">Information Technology</cx:pt>
          <cx:pt idx="618">Information Technology</cx:pt>
          <cx:pt idx="619">Information Technology</cx:pt>
          <cx:pt idx="620">Consumer Discretionary</cx:pt>
          <cx:pt idx="621">Consumer Discretionary</cx:pt>
          <cx:pt idx="622">Consumer Discretionary</cx:pt>
          <cx:pt idx="623">Consumer Discretionary</cx:pt>
          <cx:pt idx="624">Information Technology</cx:pt>
          <cx:pt idx="625">Information Technology</cx:pt>
          <cx:pt idx="626">Information Technology</cx:pt>
          <cx:pt idx="627">Information Technology</cx:pt>
          <cx:pt idx="628">Industrials</cx:pt>
          <cx:pt idx="629">Industrials</cx:pt>
          <cx:pt idx="630">Industrials</cx:pt>
          <cx:pt idx="631">Industrials</cx:pt>
          <cx:pt idx="632">Industrials</cx:pt>
          <cx:pt idx="633">Industrials</cx:pt>
          <cx:pt idx="634">Industrials</cx:pt>
          <cx:pt idx="635">Industrials</cx:pt>
          <cx:pt idx="636">Materials</cx:pt>
          <cx:pt idx="637">Materials</cx:pt>
          <cx:pt idx="638">Materials</cx:pt>
          <cx:pt idx="639">Materials</cx:pt>
          <cx:pt idx="640">Real Estate</cx:pt>
          <cx:pt idx="641">Real Estate</cx:pt>
          <cx:pt idx="642">Real Estate</cx:pt>
          <cx:pt idx="643">Real Estate</cx:pt>
          <cx:pt idx="644">Information Technology</cx:pt>
          <cx:pt idx="645">Information Technology</cx:pt>
          <cx:pt idx="646">Information Technology</cx:pt>
          <cx:pt idx="647">Information Technology</cx:pt>
          <cx:pt idx="648">Telecommunications Services</cx:pt>
          <cx:pt idx="649">Telecommunications Services</cx:pt>
          <cx:pt idx="650">Telecommunications Services</cx:pt>
          <cx:pt idx="651">Telecommunications Services</cx:pt>
          <cx:pt idx="652">Industrials</cx:pt>
          <cx:pt idx="653">Industrials</cx:pt>
          <cx:pt idx="654">Industrials</cx:pt>
          <cx:pt idx="655">Industrials</cx:pt>
          <cx:pt idx="656">Real Estate</cx:pt>
          <cx:pt idx="657">Real Estate</cx:pt>
          <cx:pt idx="658">Real Estate</cx:pt>
          <cx:pt idx="659">Real Estate</cx:pt>
          <cx:pt idx="660">Health Care</cx:pt>
          <cx:pt idx="661">Health Care</cx:pt>
          <cx:pt idx="662">Health Care</cx:pt>
          <cx:pt idx="663">Health Care</cx:pt>
          <cx:pt idx="664">Consumer Staples</cx:pt>
          <cx:pt idx="665">Consumer Staples</cx:pt>
          <cx:pt idx="666">Consumer Staples</cx:pt>
          <cx:pt idx="667">Consumer Staples</cx:pt>
          <cx:pt idx="668">Information Technology</cx:pt>
          <cx:pt idx="669">Information Technology</cx:pt>
          <cx:pt idx="670">Information Technology</cx:pt>
          <cx:pt idx="671">Information Technology</cx:pt>
          <cx:pt idx="672">Consumer Discretionary</cx:pt>
          <cx:pt idx="673">Consumer Discretionary</cx:pt>
          <cx:pt idx="674">Consumer Discretionary</cx:pt>
          <cx:pt idx="675">Consumer Discretionary</cx:pt>
          <cx:pt idx="676">Consumer Discretionary</cx:pt>
          <cx:pt idx="677">Consumer Discretionary</cx:pt>
          <cx:pt idx="678">Consumer Discretionary</cx:pt>
          <cx:pt idx="679">Consumer Discretionary</cx:pt>
          <cx:pt idx="680">Information Technology</cx:pt>
          <cx:pt idx="681">Information Technology</cx:pt>
          <cx:pt idx="682">Information Technology</cx:pt>
          <cx:pt idx="683">Information Technology</cx:pt>
          <cx:pt idx="684">Consumer Discretionary</cx:pt>
          <cx:pt idx="685">Consumer Discretionary</cx:pt>
          <cx:pt idx="686">Consumer Discretionary</cx:pt>
          <cx:pt idx="687">Consumer Discretionary</cx:pt>
          <cx:pt idx="688">Consumer Discretionary</cx:pt>
          <cx:pt idx="689">Consumer Discretionary</cx:pt>
          <cx:pt idx="690">Consumer Discretionary</cx:pt>
          <cx:pt idx="691">Consumer Discretionary</cx:pt>
          <cx:pt idx="692">Consumer Discretionary</cx:pt>
          <cx:pt idx="693">Consumer Discretionary</cx:pt>
          <cx:pt idx="694">Consumer Discretionary</cx:pt>
          <cx:pt idx="695">Consumer Discretionary</cx:pt>
          <cx:pt idx="696">Industrials</cx:pt>
          <cx:pt idx="697">Industrials</cx:pt>
          <cx:pt idx="698">Industrials</cx:pt>
          <cx:pt idx="699">Industrials</cx:pt>
          <cx:pt idx="700">Energy</cx:pt>
          <cx:pt idx="701">Energy</cx:pt>
          <cx:pt idx="702">Energy</cx:pt>
          <cx:pt idx="703">Energy</cx:pt>
          <cx:pt idx="704">Consumer Discretionary</cx:pt>
          <cx:pt idx="705">Consumer Discretionary</cx:pt>
          <cx:pt idx="706">Consumer Discretionary</cx:pt>
          <cx:pt idx="707">Consumer Discretionary</cx:pt>
          <cx:pt idx="708">Consumer Discretionary</cx:pt>
          <cx:pt idx="709">Consumer Discretionary</cx:pt>
          <cx:pt idx="710">Consumer Discretionary</cx:pt>
          <cx:pt idx="711">Consumer Discretionary</cx:pt>
          <cx:pt idx="712">Financials</cx:pt>
          <cx:pt idx="713">Financials</cx:pt>
          <cx:pt idx="714">Financials</cx:pt>
          <cx:pt idx="715">Financials</cx:pt>
          <cx:pt idx="716">Consumer Discretionary</cx:pt>
          <cx:pt idx="717">Consumer Discretionary</cx:pt>
          <cx:pt idx="718">Consumer Discretionary</cx:pt>
          <cx:pt idx="719">Consumer Discretionary</cx:pt>
          <cx:pt idx="720">Health Care</cx:pt>
          <cx:pt idx="721">Health Care</cx:pt>
          <cx:pt idx="722">Health Care</cx:pt>
          <cx:pt idx="723">Health Care</cx:pt>
          <cx:pt idx="724">Real Estate</cx:pt>
          <cx:pt idx="725">Real Estate</cx:pt>
          <cx:pt idx="726">Real Estate</cx:pt>
          <cx:pt idx="727">Real Estate</cx:pt>
          <cx:pt idx="728">Real Estate</cx:pt>
          <cx:pt idx="729">Real Estate</cx:pt>
          <cx:pt idx="730">Real Estate</cx:pt>
          <cx:pt idx="731">Real Estate</cx:pt>
          <cx:pt idx="732">Consumer Discretionary</cx:pt>
          <cx:pt idx="733">Consumer Discretionary</cx:pt>
          <cx:pt idx="734">Consumer Discretionary</cx:pt>
          <cx:pt idx="735">Consumer Discretionary</cx:pt>
          <cx:pt idx="736">Energy</cx:pt>
          <cx:pt idx="737">Energy</cx:pt>
          <cx:pt idx="738">Energy</cx:pt>
          <cx:pt idx="739">Energy</cx:pt>
          <cx:pt idx="740">Financials</cx:pt>
          <cx:pt idx="741">Financials</cx:pt>
          <cx:pt idx="742">Financials</cx:pt>
          <cx:pt idx="743">Financials</cx:pt>
          <cx:pt idx="744">Consumer Discretionary</cx:pt>
          <cx:pt idx="745">Consumer Discretionary</cx:pt>
          <cx:pt idx="746">Consumer Discretionary</cx:pt>
          <cx:pt idx="747">Consumer Discretionary</cx:pt>
          <cx:pt idx="748">Health Care</cx:pt>
          <cx:pt idx="749">Health Care</cx:pt>
          <cx:pt idx="750">Health Care</cx:pt>
          <cx:pt idx="751">Health Care</cx:pt>
          <cx:pt idx="752">Industrials</cx:pt>
          <cx:pt idx="753">Industrials</cx:pt>
          <cx:pt idx="754">Industrials</cx:pt>
          <cx:pt idx="755">Industrials</cx:pt>
          <cx:pt idx="756">Energy</cx:pt>
          <cx:pt idx="757">Energy</cx:pt>
          <cx:pt idx="758">Energy</cx:pt>
          <cx:pt idx="759">Energy</cx:pt>
          <cx:pt idx="760">Information Technology</cx:pt>
          <cx:pt idx="761">Information Technology</cx:pt>
          <cx:pt idx="762">Information Technology</cx:pt>
          <cx:pt idx="763">Information Technology</cx:pt>
          <cx:pt idx="764">Information Technology</cx:pt>
          <cx:pt idx="765">Information Technology</cx:pt>
          <cx:pt idx="766">Information Technology</cx:pt>
          <cx:pt idx="767">Financials</cx:pt>
          <cx:pt idx="768">Financials</cx:pt>
          <cx:pt idx="769">Financials</cx:pt>
          <cx:pt idx="770">Financials</cx:pt>
          <cx:pt idx="771">Consumer Staples</cx:pt>
          <cx:pt idx="772">Consumer Staples</cx:pt>
          <cx:pt idx="773">Consumer Staples</cx:pt>
          <cx:pt idx="774">Consumer Staples</cx:pt>
          <cx:pt idx="775">Information Technology</cx:pt>
          <cx:pt idx="776">Information Technology</cx:pt>
          <cx:pt idx="777">Information Technology</cx:pt>
          <cx:pt idx="778">Information Technology</cx:pt>
          <cx:pt idx="779">Health Care</cx:pt>
          <cx:pt idx="780">Health Care</cx:pt>
          <cx:pt idx="781">Health Care</cx:pt>
          <cx:pt idx="782">Health Care</cx:pt>
          <cx:pt idx="783">Real Estate</cx:pt>
          <cx:pt idx="784">Real Estate</cx:pt>
          <cx:pt idx="785">Real Estate</cx:pt>
          <cx:pt idx="786">Real Estate</cx:pt>
          <cx:pt idx="787">Consumer Staples</cx:pt>
          <cx:pt idx="788">Consumer Staples</cx:pt>
          <cx:pt idx="789">Consumer Staples</cx:pt>
          <cx:pt idx="790">Consumer Staples</cx:pt>
          <cx:pt idx="791">Health Care</cx:pt>
          <cx:pt idx="792">Health Care</cx:pt>
          <cx:pt idx="793">Health Care</cx:pt>
          <cx:pt idx="794">Health Care</cx:pt>
          <cx:pt idx="795">Information Technology</cx:pt>
          <cx:pt idx="796">Information Technology</cx:pt>
          <cx:pt idx="797">Information Technology</cx:pt>
          <cx:pt idx="798">Information Technology</cx:pt>
          <cx:pt idx="799">Health Care</cx:pt>
          <cx:pt idx="800">Health Care</cx:pt>
          <cx:pt idx="801">Health Care</cx:pt>
          <cx:pt idx="802">Health Care</cx:pt>
          <cx:pt idx="803">Materials</cx:pt>
          <cx:pt idx="804">Materials</cx:pt>
          <cx:pt idx="805">Materials</cx:pt>
          <cx:pt idx="806">Materials</cx:pt>
          <cx:pt idx="807">Health Care</cx:pt>
          <cx:pt idx="808">Health Care</cx:pt>
          <cx:pt idx="809">Health Care</cx:pt>
          <cx:pt idx="810">Health Care</cx:pt>
          <cx:pt idx="811">Information Technology</cx:pt>
          <cx:pt idx="812">Information Technology</cx:pt>
          <cx:pt idx="813">Information Technology</cx:pt>
          <cx:pt idx="814">Information Technology</cx:pt>
          <cx:pt idx="815">Information Technology</cx:pt>
          <cx:pt idx="816">Information Technology</cx:pt>
          <cx:pt idx="817">Information Technology</cx:pt>
          <cx:pt idx="818">Information Technology</cx:pt>
          <cx:pt idx="819">Materials</cx:pt>
          <cx:pt idx="820">Materials</cx:pt>
          <cx:pt idx="821">Materials</cx:pt>
          <cx:pt idx="822">Materials</cx:pt>
          <cx:pt idx="823">Consumer Discretionary</cx:pt>
          <cx:pt idx="824">Consumer Discretionary</cx:pt>
          <cx:pt idx="825">Consumer Discretionary</cx:pt>
          <cx:pt idx="826">Consumer Discretionary</cx:pt>
          <cx:pt idx="827">Real Estate</cx:pt>
          <cx:pt idx="828">Real Estate</cx:pt>
          <cx:pt idx="829">Real Estate</cx:pt>
          <cx:pt idx="830">Real Estate</cx:pt>
          <cx:pt idx="831">Health Care</cx:pt>
          <cx:pt idx="832">Health Care</cx:pt>
          <cx:pt idx="833">Health Care</cx:pt>
          <cx:pt idx="834">Health Care</cx:pt>
          <cx:pt idx="835">Industrials</cx:pt>
          <cx:pt idx="836">Industrials</cx:pt>
          <cx:pt idx="837">Industrials</cx:pt>
          <cx:pt idx="838">Industrials</cx:pt>
          <cx:pt idx="839">Financials</cx:pt>
          <cx:pt idx="840">Financials</cx:pt>
          <cx:pt idx="841">Financials</cx:pt>
          <cx:pt idx="842">Financials</cx:pt>
          <cx:pt idx="843">Industrials</cx:pt>
          <cx:pt idx="844">Industrials</cx:pt>
          <cx:pt idx="845">Industrials</cx:pt>
          <cx:pt idx="846">Industrials</cx:pt>
          <cx:pt idx="847">Industrials</cx:pt>
          <cx:pt idx="848">Industrials</cx:pt>
          <cx:pt idx="849">Industrials</cx:pt>
          <cx:pt idx="850">Industrials</cx:pt>
          <cx:pt idx="851">Information Technology</cx:pt>
          <cx:pt idx="852">Information Technology</cx:pt>
          <cx:pt idx="853">Information Technology</cx:pt>
          <cx:pt idx="854">Information Technology</cx:pt>
          <cx:pt idx="855">Financials</cx:pt>
          <cx:pt idx="856">Financials</cx:pt>
          <cx:pt idx="857">Financials</cx:pt>
          <cx:pt idx="858">Financials</cx:pt>
          <cx:pt idx="859">Consumer Discretionary</cx:pt>
          <cx:pt idx="860">Consumer Discretionary</cx:pt>
          <cx:pt idx="861">Consumer Discretionary</cx:pt>
          <cx:pt idx="862">Consumer Discretionary</cx:pt>
          <cx:pt idx="863">Consumer Staples</cx:pt>
          <cx:pt idx="864">Consumer Staples</cx:pt>
          <cx:pt idx="865">Consumer Staples</cx:pt>
          <cx:pt idx="866">Consumer Staples</cx:pt>
          <cx:pt idx="867">Financials</cx:pt>
          <cx:pt idx="868">Financials</cx:pt>
          <cx:pt idx="869">Financials</cx:pt>
          <cx:pt idx="870">Financials</cx:pt>
          <cx:pt idx="871">Real Estate</cx:pt>
          <cx:pt idx="872">Real Estate</cx:pt>
          <cx:pt idx="873">Real Estate</cx:pt>
          <cx:pt idx="874">Real Estate</cx:pt>
          <cx:pt idx="875">Information Technology</cx:pt>
          <cx:pt idx="876">Information Technology</cx:pt>
          <cx:pt idx="877">Information Technology</cx:pt>
          <cx:pt idx="878">Information Technology</cx:pt>
          <cx:pt idx="879">Consumer Staples</cx:pt>
          <cx:pt idx="880">Consumer Staples</cx:pt>
          <cx:pt idx="881">Consumer Staples</cx:pt>
          <cx:pt idx="882">Consumer Staples</cx:pt>
          <cx:pt idx="883">Energy</cx:pt>
          <cx:pt idx="884">Energy</cx:pt>
          <cx:pt idx="885">Energy</cx:pt>
          <cx:pt idx="886">Energy</cx:pt>
          <cx:pt idx="887">Consumer Discretionary</cx:pt>
          <cx:pt idx="888">Consumer Discretionary</cx:pt>
          <cx:pt idx="889">Consumer Discretionary</cx:pt>
          <cx:pt idx="890">Consumer Discretionary</cx:pt>
          <cx:pt idx="891">Consumer Staples</cx:pt>
          <cx:pt idx="892">Consumer Staples</cx:pt>
          <cx:pt idx="893">Consumer Staples</cx:pt>
          <cx:pt idx="894">Consumer Staples</cx:pt>
          <cx:pt idx="895">Consumer Discretionary</cx:pt>
          <cx:pt idx="896">Consumer Discretionary</cx:pt>
          <cx:pt idx="897">Consumer Discretionary</cx:pt>
          <cx:pt idx="898">Consumer Discretionary</cx:pt>
          <cx:pt idx="899">Consumer Staples</cx:pt>
          <cx:pt idx="900">Consumer Staples</cx:pt>
          <cx:pt idx="901">Consumer Staples</cx:pt>
          <cx:pt idx="902">Consumer Staples</cx:pt>
          <cx:pt idx="903">Consumer Discretionary</cx:pt>
          <cx:pt idx="904">Consumer Discretionary</cx:pt>
          <cx:pt idx="905">Consumer Discretionary</cx:pt>
          <cx:pt idx="906">Consumer Discretionary</cx:pt>
          <cx:pt idx="907">Industrials</cx:pt>
          <cx:pt idx="908">Industrials</cx:pt>
          <cx:pt idx="909">Industrials</cx:pt>
          <cx:pt idx="910">Industrials</cx:pt>
          <cx:pt idx="911">Consumer Discretionary</cx:pt>
          <cx:pt idx="912">Consumer Discretionary</cx:pt>
          <cx:pt idx="913">Consumer Discretionary</cx:pt>
          <cx:pt idx="914">Consumer Discretionary</cx:pt>
          <cx:pt idx="915">Industrials</cx:pt>
          <cx:pt idx="916">Industrials</cx:pt>
          <cx:pt idx="917">Industrials</cx:pt>
          <cx:pt idx="918">Industrials</cx:pt>
          <cx:pt idx="919">Consumer Discretionary</cx:pt>
          <cx:pt idx="920">Consumer Discretionary</cx:pt>
          <cx:pt idx="921">Consumer Discretionary</cx:pt>
          <cx:pt idx="922">Consumer Discretionary</cx:pt>
          <cx:pt idx="923">Health Care</cx:pt>
          <cx:pt idx="924">Health Care</cx:pt>
          <cx:pt idx="925">Health Care</cx:pt>
          <cx:pt idx="926">Health Care</cx:pt>
          <cx:pt idx="927">Consumer Discretionary</cx:pt>
          <cx:pt idx="928">Consumer Discretionary</cx:pt>
          <cx:pt idx="929">Consumer Discretionary</cx:pt>
          <cx:pt idx="930">Consumer Discretionary</cx:pt>
          <cx:pt idx="931">Industrials</cx:pt>
          <cx:pt idx="932">Industrials</cx:pt>
          <cx:pt idx="933">Industrials</cx:pt>
          <cx:pt idx="934">Industrials</cx:pt>
          <cx:pt idx="935">Information Technology</cx:pt>
          <cx:pt idx="936">Information Technology</cx:pt>
          <cx:pt idx="937">Information Technology</cx:pt>
          <cx:pt idx="938">Information Technology</cx:pt>
          <cx:pt idx="939">Health Care</cx:pt>
          <cx:pt idx="940">Health Care</cx:pt>
          <cx:pt idx="941">Health Care</cx:pt>
          <cx:pt idx="942">Health Care</cx:pt>
          <cx:pt idx="943">Industrials</cx:pt>
          <cx:pt idx="944">Industrials</cx:pt>
          <cx:pt idx="945">Industrials</cx:pt>
          <cx:pt idx="946">Industrials</cx:pt>
          <cx:pt idx="947">Utilities</cx:pt>
          <cx:pt idx="948">Utilities</cx:pt>
          <cx:pt idx="949">Utilities</cx:pt>
          <cx:pt idx="950">Utilities</cx:pt>
          <cx:pt idx="951">Consumer Discretionary</cx:pt>
          <cx:pt idx="952">Consumer Discretionary</cx:pt>
          <cx:pt idx="953">Consumer Discretionary</cx:pt>
          <cx:pt idx="954">Consumer Discretionary</cx:pt>
          <cx:pt idx="955">Information Technology</cx:pt>
          <cx:pt idx="956">Information Technology</cx:pt>
          <cx:pt idx="957">Information Technology</cx:pt>
          <cx:pt idx="958">Information Technology</cx:pt>
          <cx:pt idx="959">Financials</cx:pt>
          <cx:pt idx="960">Financials</cx:pt>
          <cx:pt idx="961">Financials</cx:pt>
          <cx:pt idx="962">Financials</cx:pt>
          <cx:pt idx="963">Industrials</cx:pt>
          <cx:pt idx="964">Industrials</cx:pt>
          <cx:pt idx="965">Industrials</cx:pt>
          <cx:pt idx="966">Industrials</cx:pt>
          <cx:pt idx="967">Telecommunications Services</cx:pt>
          <cx:pt idx="968">Telecommunications Services</cx:pt>
          <cx:pt idx="969">Telecommunications Services</cx:pt>
          <cx:pt idx="970">Telecommunications Services</cx:pt>
          <cx:pt idx="971">Materials</cx:pt>
          <cx:pt idx="972">Materials</cx:pt>
          <cx:pt idx="973">Materials</cx:pt>
          <cx:pt idx="974">Materials</cx:pt>
          <cx:pt idx="975">Consumer Discretionary</cx:pt>
          <cx:pt idx="976">Consumer Discretionary</cx:pt>
          <cx:pt idx="977">Consumer Discretionary</cx:pt>
          <cx:pt idx="978">Consumer Discretionary</cx:pt>
          <cx:pt idx="979">Information Technology</cx:pt>
          <cx:pt idx="980">Information Technology</cx:pt>
          <cx:pt idx="981">Information Technology</cx:pt>
          <cx:pt idx="982">Information Technology</cx:pt>
          <cx:pt idx="983">Real Estate</cx:pt>
          <cx:pt idx="984">Real Estate</cx:pt>
          <cx:pt idx="985">Real Estate</cx:pt>
          <cx:pt idx="986">Real Estate</cx:pt>
          <cx:pt idx="987">Real Estate</cx:pt>
          <cx:pt idx="988">Real Estate</cx:pt>
          <cx:pt idx="989">Real Estate</cx:pt>
          <cx:pt idx="990">Real Estate</cx:pt>
          <cx:pt idx="991">Consumer Discretionary</cx:pt>
          <cx:pt idx="992">Consumer Discretionary</cx:pt>
          <cx:pt idx="993">Consumer Discretionary</cx:pt>
          <cx:pt idx="994">Consumer Discretionary</cx:pt>
          <cx:pt idx="995">Industrials</cx:pt>
          <cx:pt idx="996">Industrials</cx:pt>
          <cx:pt idx="997">Industrials</cx:pt>
          <cx:pt idx="998">Industrials</cx:pt>
          <cx:pt idx="999">Consumer Discretionary</cx:pt>
          <cx:pt idx="1000">Consumer Discretionary</cx:pt>
          <cx:pt idx="1001">Consumer Discretionary</cx:pt>
          <cx:pt idx="1002">Consumer Discretionary</cx:pt>
          <cx:pt idx="1003">Consumer Discretionary</cx:pt>
          <cx:pt idx="1004">Consumer Discretionary</cx:pt>
          <cx:pt idx="1005">Consumer Discretionary</cx:pt>
          <cx:pt idx="1006">Consumer Discretionary</cx:pt>
          <cx:pt idx="1007">Information Technology</cx:pt>
          <cx:pt idx="1008">Information Technology</cx:pt>
          <cx:pt idx="1009">Information Technology</cx:pt>
          <cx:pt idx="1010">Information Technology</cx:pt>
          <cx:pt idx="1011">Health Care</cx:pt>
          <cx:pt idx="1012">Health Care</cx:pt>
          <cx:pt idx="1013">Health Care</cx:pt>
          <cx:pt idx="1014">Health Care</cx:pt>
          <cx:pt idx="1015">Financials</cx:pt>
          <cx:pt idx="1016">Financials</cx:pt>
          <cx:pt idx="1017">Financials</cx:pt>
          <cx:pt idx="1018">Financials</cx:pt>
          <cx:pt idx="1019">Consumer Staples</cx:pt>
          <cx:pt idx="1020">Consumer Staples</cx:pt>
          <cx:pt idx="1021">Consumer Staples</cx:pt>
          <cx:pt idx="1022">Consumer Staples</cx:pt>
          <cx:pt idx="1023">Financials</cx:pt>
          <cx:pt idx="1024">Financials</cx:pt>
          <cx:pt idx="1025">Financials</cx:pt>
          <cx:pt idx="1026">Financials</cx:pt>
          <cx:pt idx="1027">Consumer Discretionary</cx:pt>
          <cx:pt idx="1028">Consumer Discretionary</cx:pt>
          <cx:pt idx="1029">Consumer Discretionary</cx:pt>
          <cx:pt idx="1030">Consumer Discretionary</cx:pt>
          <cx:pt idx="1031">Consumer Staples</cx:pt>
          <cx:pt idx="1032">Consumer Staples</cx:pt>
          <cx:pt idx="1033">Consumer Staples</cx:pt>
          <cx:pt idx="1034">Consumer Staples</cx:pt>
          <cx:pt idx="1035">Consumer Staples</cx:pt>
          <cx:pt idx="1036">Consumer Staples</cx:pt>
          <cx:pt idx="1037">Consumer Staples</cx:pt>
          <cx:pt idx="1038">Consumer Staples</cx:pt>
          <cx:pt idx="1039">Materials</cx:pt>
          <cx:pt idx="1040">Materials</cx:pt>
          <cx:pt idx="1041">Materials</cx:pt>
          <cx:pt idx="1042">Materials</cx:pt>
          <cx:pt idx="1043">Financials</cx:pt>
          <cx:pt idx="1044">Financials</cx:pt>
          <cx:pt idx="1045">Financials</cx:pt>
          <cx:pt idx="1046">Financials</cx:pt>
          <cx:pt idx="1047">Industrials</cx:pt>
          <cx:pt idx="1048">Industrials</cx:pt>
          <cx:pt idx="1049">Industrials</cx:pt>
          <cx:pt idx="1050">Industrials</cx:pt>
          <cx:pt idx="1051">Consumer Staples</cx:pt>
          <cx:pt idx="1052">Consumer Staples</cx:pt>
          <cx:pt idx="1053">Consumer Staples</cx:pt>
          <cx:pt idx="1054">Consumer Staples</cx:pt>
          <cx:pt idx="1055">Consumer Staples</cx:pt>
          <cx:pt idx="1056">Consumer Staples</cx:pt>
          <cx:pt idx="1057">Consumer Staples</cx:pt>
          <cx:pt idx="1058">Consumer Staples</cx:pt>
          <cx:pt idx="1059">Materials</cx:pt>
          <cx:pt idx="1060">Materials</cx:pt>
          <cx:pt idx="1061">Materials</cx:pt>
          <cx:pt idx="1062">Materials</cx:pt>
          <cx:pt idx="1063">Materials</cx:pt>
          <cx:pt idx="1064">Materials</cx:pt>
          <cx:pt idx="1065">Materials</cx:pt>
          <cx:pt idx="1066">Materials</cx:pt>
          <cx:pt idx="1067">Energy</cx:pt>
          <cx:pt idx="1068">Energy</cx:pt>
          <cx:pt idx="1069">Energy</cx:pt>
          <cx:pt idx="1070">Energy</cx:pt>
          <cx:pt idx="1071">Health Care</cx:pt>
          <cx:pt idx="1072">Health Care</cx:pt>
          <cx:pt idx="1073">Health Care</cx:pt>
          <cx:pt idx="1074">Health Care</cx:pt>
          <cx:pt idx="1075">Energy</cx:pt>
          <cx:pt idx="1076">Energy</cx:pt>
          <cx:pt idx="1077">Energy</cx:pt>
          <cx:pt idx="1078">Energy</cx:pt>
          <cx:pt idx="1079">Information Technology</cx:pt>
          <cx:pt idx="1080">Information Technology</cx:pt>
          <cx:pt idx="1081">Information Technology</cx:pt>
          <cx:pt idx="1082">Information Technology</cx:pt>
          <cx:pt idx="1083">Financials</cx:pt>
          <cx:pt idx="1084">Financials</cx:pt>
          <cx:pt idx="1085">Financials</cx:pt>
          <cx:pt idx="1086">Financials</cx:pt>
          <cx:pt idx="1087">Health Care</cx:pt>
          <cx:pt idx="1088">Health Care</cx:pt>
          <cx:pt idx="1089">Health Care</cx:pt>
          <cx:pt idx="1090">Health Care</cx:pt>
          <cx:pt idx="1091">Information Technology</cx:pt>
          <cx:pt idx="1092">Information Technology</cx:pt>
          <cx:pt idx="1093">Information Technology</cx:pt>
          <cx:pt idx="1094">Information Technology</cx:pt>
          <cx:pt idx="1095">Energy</cx:pt>
          <cx:pt idx="1096">Energy</cx:pt>
          <cx:pt idx="1097">Energy</cx:pt>
          <cx:pt idx="1098">Energy</cx:pt>
          <cx:pt idx="1099">Health Care</cx:pt>
          <cx:pt idx="1100">Health Care</cx:pt>
          <cx:pt idx="1101">Energy</cx:pt>
          <cx:pt idx="1102">Energy</cx:pt>
          <cx:pt idx="1103">Energy</cx:pt>
          <cx:pt idx="1104">Energy</cx:pt>
          <cx:pt idx="1105">Financials</cx:pt>
          <cx:pt idx="1106">Financials</cx:pt>
          <cx:pt idx="1107">Financials</cx:pt>
          <cx:pt idx="1108">Financials</cx:pt>
          <cx:pt idx="1109">Utilities</cx:pt>
          <cx:pt idx="1110">Utilities</cx:pt>
          <cx:pt idx="1111">Utilities</cx:pt>
          <cx:pt idx="1112">Utilities</cx:pt>
          <cx:pt idx="1113">Materials</cx:pt>
          <cx:pt idx="1114">Materials</cx:pt>
          <cx:pt idx="1115">Materials</cx:pt>
          <cx:pt idx="1116">Materials</cx:pt>
          <cx:pt idx="1117">Information Technology</cx:pt>
          <cx:pt idx="1118">Information Technology</cx:pt>
          <cx:pt idx="1119">Information Technology</cx:pt>
          <cx:pt idx="1120">Information Technology</cx:pt>
          <cx:pt idx="1121">Energy</cx:pt>
          <cx:pt idx="1122">Energy</cx:pt>
          <cx:pt idx="1123">Energy</cx:pt>
          <cx:pt idx="1124">Energy</cx:pt>
          <cx:pt idx="1125">Consumer Discretionary</cx:pt>
          <cx:pt idx="1126">Consumer Discretionary</cx:pt>
          <cx:pt idx="1127">Consumer Discretionary</cx:pt>
          <cx:pt idx="1128">Consumer Discretionary</cx:pt>
          <cx:pt idx="1129">Industrials</cx:pt>
          <cx:pt idx="1130">Industrials</cx:pt>
          <cx:pt idx="1131">Industrials</cx:pt>
          <cx:pt idx="1132">Industrials</cx:pt>
          <cx:pt idx="1133">Energy</cx:pt>
          <cx:pt idx="1134">Energy</cx:pt>
          <cx:pt idx="1135">Energy</cx:pt>
          <cx:pt idx="1136">Energy</cx:pt>
          <cx:pt idx="1137">Industrials</cx:pt>
          <cx:pt idx="1138">Industrials</cx:pt>
          <cx:pt idx="1139">Industrials</cx:pt>
          <cx:pt idx="1140">Industrials</cx:pt>
          <cx:pt idx="1141">Information Technology</cx:pt>
          <cx:pt idx="1142">Information Technology</cx:pt>
          <cx:pt idx="1143">Information Technology</cx:pt>
          <cx:pt idx="1144">Information Technology</cx:pt>
          <cx:pt idx="1145">Materials</cx:pt>
          <cx:pt idx="1146">Materials</cx:pt>
          <cx:pt idx="1147">Materials</cx:pt>
          <cx:pt idx="1148">Materials</cx:pt>
          <cx:pt idx="1149">Information Technology</cx:pt>
          <cx:pt idx="1150">Information Technology</cx:pt>
          <cx:pt idx="1151">Information Technology</cx:pt>
          <cx:pt idx="1152">Information Technology</cx:pt>
          <cx:pt idx="1153">Consumer Discretionary</cx:pt>
          <cx:pt idx="1154">Consumer Discretionary</cx:pt>
          <cx:pt idx="1155">Consumer Discretionary</cx:pt>
          <cx:pt idx="1156">Consumer Discretionary</cx:pt>
          <cx:pt idx="1157">Real Estate</cx:pt>
          <cx:pt idx="1158">Real Estate</cx:pt>
          <cx:pt idx="1159">Real Estate</cx:pt>
          <cx:pt idx="1160">Real Estate</cx:pt>
          <cx:pt idx="1161">Energy</cx:pt>
          <cx:pt idx="1162">Energy</cx:pt>
          <cx:pt idx="1163">Energy</cx:pt>
          <cx:pt idx="1164">Energy</cx:pt>
          <cx:pt idx="1165">Consumer Discretionary</cx:pt>
          <cx:pt idx="1166">Consumer Discretionary</cx:pt>
          <cx:pt idx="1167">Consumer Discretionary</cx:pt>
          <cx:pt idx="1168">Consumer Discretionary</cx:pt>
          <cx:pt idx="1169">Consumer Discretionary</cx:pt>
          <cx:pt idx="1170">Consumer Discretionary</cx:pt>
          <cx:pt idx="1171">Consumer Discretionary</cx:pt>
          <cx:pt idx="1172">Energy</cx:pt>
          <cx:pt idx="1173">Energy</cx:pt>
          <cx:pt idx="1174">Energy</cx:pt>
          <cx:pt idx="1175">Energy</cx:pt>
          <cx:pt idx="1176">Financials</cx:pt>
          <cx:pt idx="1177">Financials</cx:pt>
          <cx:pt idx="1178">Financials</cx:pt>
          <cx:pt idx="1179">Financials</cx:pt>
          <cx:pt idx="1180">Industrials</cx:pt>
          <cx:pt idx="1181">Industrials</cx:pt>
          <cx:pt idx="1182">Industrials</cx:pt>
          <cx:pt idx="1183">Industrials</cx:pt>
          <cx:pt idx="1184">Industrials</cx:pt>
          <cx:pt idx="1185">Industrials</cx:pt>
          <cx:pt idx="1186">Industrials</cx:pt>
          <cx:pt idx="1187">Industrials</cx:pt>
          <cx:pt idx="1188">Utilities</cx:pt>
          <cx:pt idx="1189">Utilities</cx:pt>
          <cx:pt idx="1190">Utilities</cx:pt>
          <cx:pt idx="1191">Utilities</cx:pt>
          <cx:pt idx="1192">Consumer Discretionary</cx:pt>
          <cx:pt idx="1193">Consumer Discretionary</cx:pt>
          <cx:pt idx="1194">Consumer Discretionary</cx:pt>
          <cx:pt idx="1195">Consumer Discretionary</cx:pt>
          <cx:pt idx="1196">Health Care</cx:pt>
          <cx:pt idx="1197">Health Care</cx:pt>
          <cx:pt idx="1198">Health Care</cx:pt>
          <cx:pt idx="1199">Health Care</cx:pt>
          <cx:pt idx="1200">Utilities</cx:pt>
          <cx:pt idx="1201">Utilities</cx:pt>
          <cx:pt idx="1202">Utilities</cx:pt>
          <cx:pt idx="1203">Utilities</cx:pt>
          <cx:pt idx="1204">Consumer Staples</cx:pt>
          <cx:pt idx="1205">Consumer Staples</cx:pt>
          <cx:pt idx="1206">Consumer Staples</cx:pt>
          <cx:pt idx="1207">Consumer Staples</cx:pt>
          <cx:pt idx="1208">Health Care</cx:pt>
          <cx:pt idx="1209">Health Care</cx:pt>
          <cx:pt idx="1210">Health Care</cx:pt>
          <cx:pt idx="1211">Health Care</cx:pt>
          <cx:pt idx="1212">Financials</cx:pt>
          <cx:pt idx="1213">Financials</cx:pt>
          <cx:pt idx="1214">Financials</cx:pt>
          <cx:pt idx="1215">Financials</cx:pt>
          <cx:pt idx="1216">Consumer Staples</cx:pt>
          <cx:pt idx="1217">Consumer Staples</cx:pt>
          <cx:pt idx="1218">Consumer Staples</cx:pt>
          <cx:pt idx="1219">Consumer Staples</cx:pt>
          <cx:pt idx="1220">Financials</cx:pt>
          <cx:pt idx="1221">Financials</cx:pt>
          <cx:pt idx="1222">Financials</cx:pt>
          <cx:pt idx="1223">Financials</cx:pt>
          <cx:pt idx="1224">Industrials</cx:pt>
          <cx:pt idx="1225">Industrials</cx:pt>
          <cx:pt idx="1226">Industrials</cx:pt>
          <cx:pt idx="1227">Industrials</cx:pt>
          <cx:pt idx="1228">Consumer Discretionary</cx:pt>
          <cx:pt idx="1229">Consumer Discretionary</cx:pt>
          <cx:pt idx="1230">Consumer Discretionary</cx:pt>
          <cx:pt idx="1231">Consumer Discretionary</cx:pt>
          <cx:pt idx="1232">Health Care</cx:pt>
          <cx:pt idx="1233">Health Care</cx:pt>
          <cx:pt idx="1234">Health Care</cx:pt>
          <cx:pt idx="1235">Health Care</cx:pt>
          <cx:pt idx="1236">Consumer Staples</cx:pt>
          <cx:pt idx="1237">Consumer Staples</cx:pt>
          <cx:pt idx="1238">Consumer Staples</cx:pt>
          <cx:pt idx="1239">Consumer Staples</cx:pt>
          <cx:pt idx="1240">Financials</cx:pt>
          <cx:pt idx="1241">Financials</cx:pt>
          <cx:pt idx="1242">Financials</cx:pt>
          <cx:pt idx="1243">Financials</cx:pt>
          <cx:pt idx="1244">Industrials</cx:pt>
          <cx:pt idx="1245">Industrials</cx:pt>
          <cx:pt idx="1246">Industrials</cx:pt>
          <cx:pt idx="1247">Industrials</cx:pt>
          <cx:pt idx="1248">Utilities</cx:pt>
          <cx:pt idx="1249">Utilities</cx:pt>
          <cx:pt idx="1250">Utilities</cx:pt>
          <cx:pt idx="1251">Utilities</cx:pt>
          <cx:pt idx="1252">Materials</cx:pt>
          <cx:pt idx="1253">Materials</cx:pt>
          <cx:pt idx="1254">Materials</cx:pt>
          <cx:pt idx="1255">Materials</cx:pt>
          <cx:pt idx="1256">Utilities</cx:pt>
          <cx:pt idx="1257">Utilities</cx:pt>
          <cx:pt idx="1258">Utilities</cx:pt>
          <cx:pt idx="1259">Utilities</cx:pt>
          <cx:pt idx="1260">Financials</cx:pt>
          <cx:pt idx="1261">Financials</cx:pt>
          <cx:pt idx="1262">Financials</cx:pt>
          <cx:pt idx="1263">Financials</cx:pt>
          <cx:pt idx="1264">Energy</cx:pt>
          <cx:pt idx="1265">Energy</cx:pt>
          <cx:pt idx="1266">Energy</cx:pt>
          <cx:pt idx="1267">Energy</cx:pt>
          <cx:pt idx="1268">Consumer Discretionary</cx:pt>
          <cx:pt idx="1269">Consumer Discretionary</cx:pt>
          <cx:pt idx="1270">Consumer Discretionary</cx:pt>
          <cx:pt idx="1271">Consumer Discretionary</cx:pt>
          <cx:pt idx="1272">Industrials</cx:pt>
          <cx:pt idx="1273">Industrials</cx:pt>
          <cx:pt idx="1274">Industrials</cx:pt>
          <cx:pt idx="1275">Industrials</cx:pt>
          <cx:pt idx="1276">Materials</cx:pt>
          <cx:pt idx="1277">Materials</cx:pt>
          <cx:pt idx="1278">Materials</cx:pt>
          <cx:pt idx="1279">Materials</cx:pt>
          <cx:pt idx="1280">Information Technology</cx:pt>
          <cx:pt idx="1281">Information Technology</cx:pt>
          <cx:pt idx="1282">Information Technology</cx:pt>
          <cx:pt idx="1283">Information Technology</cx:pt>
          <cx:pt idx="1284">Information Technology</cx:pt>
          <cx:pt idx="1285">Information Technology</cx:pt>
          <cx:pt idx="1286">Information Technology</cx:pt>
          <cx:pt idx="1287">Industrials</cx:pt>
          <cx:pt idx="1288">Industrials</cx:pt>
          <cx:pt idx="1289">Industrials</cx:pt>
          <cx:pt idx="1290">Industrials</cx:pt>
          <cx:pt idx="1291">Consumer Discretionary</cx:pt>
          <cx:pt idx="1292">Consumer Discretionary</cx:pt>
          <cx:pt idx="1293">Consumer Discretionary</cx:pt>
          <cx:pt idx="1294">Consumer Discretionary</cx:pt>
          <cx:pt idx="1295">Health Care</cx:pt>
          <cx:pt idx="1296">Health Care</cx:pt>
          <cx:pt idx="1297">Health Care</cx:pt>
          <cx:pt idx="1298">Health Care</cx:pt>
          <cx:pt idx="1299">Industrials</cx:pt>
          <cx:pt idx="1300">Industrials</cx:pt>
          <cx:pt idx="1301">Industrials</cx:pt>
          <cx:pt idx="1302">Industrials</cx:pt>
          <cx:pt idx="1303">Information Technology</cx:pt>
          <cx:pt idx="1304">Information Technology</cx:pt>
          <cx:pt idx="1305">Information Technology</cx:pt>
          <cx:pt idx="1306">Information Technology</cx:pt>
          <cx:pt idx="1307">Consumer Discretionary</cx:pt>
          <cx:pt idx="1308">Consumer Discretionary</cx:pt>
          <cx:pt idx="1309">Consumer Discretionary</cx:pt>
          <cx:pt idx="1310">Consumer Discretionary</cx:pt>
          <cx:pt idx="1311">Industrials</cx:pt>
          <cx:pt idx="1312">Industrials</cx:pt>
          <cx:pt idx="1313">Industrials</cx:pt>
          <cx:pt idx="1314">Industrials</cx:pt>
          <cx:pt idx="1315">Industrials</cx:pt>
          <cx:pt idx="1316">Industrials</cx:pt>
          <cx:pt idx="1317">Industrials</cx:pt>
          <cx:pt idx="1318">Industrials</cx:pt>
          <cx:pt idx="1319">Consumer Discretionary</cx:pt>
          <cx:pt idx="1320">Consumer Discretionary</cx:pt>
          <cx:pt idx="1321">Consumer Discretionary</cx:pt>
          <cx:pt idx="1322">Consumer Discretionary</cx:pt>
          <cx:pt idx="1323">Energy</cx:pt>
          <cx:pt idx="1324">Energy</cx:pt>
          <cx:pt idx="1325">Energy</cx:pt>
          <cx:pt idx="1326">Energy</cx:pt>
          <cx:pt idx="1327">Industrials</cx:pt>
          <cx:pt idx="1328">Industrials</cx:pt>
          <cx:pt idx="1329">Industrials</cx:pt>
          <cx:pt idx="1330">Industrials</cx:pt>
          <cx:pt idx="1331">Consumer Discretionary</cx:pt>
          <cx:pt idx="1332">Consumer Discretionary</cx:pt>
          <cx:pt idx="1333">Consumer Discretionary</cx:pt>
          <cx:pt idx="1334">Consumer Discretionary</cx:pt>
          <cx:pt idx="1335">Utilities</cx:pt>
          <cx:pt idx="1336">Utilities</cx:pt>
          <cx:pt idx="1337">Utilities</cx:pt>
          <cx:pt idx="1338">Utilities</cx:pt>
          <cx:pt idx="1339">Energy</cx:pt>
          <cx:pt idx="1340">Energy</cx:pt>
          <cx:pt idx="1341">Energy</cx:pt>
          <cx:pt idx="1342">Energy</cx:pt>
          <cx:pt idx="1343">Materials</cx:pt>
          <cx:pt idx="1344">Materials</cx:pt>
          <cx:pt idx="1345">Materials</cx:pt>
          <cx:pt idx="1346">Materials</cx:pt>
          <cx:pt idx="1347">Materials</cx:pt>
          <cx:pt idx="1348">Materials</cx:pt>
          <cx:pt idx="1349">Materials</cx:pt>
          <cx:pt idx="1350">Materials</cx:pt>
          <cx:pt idx="1351">Consumer Discretionary</cx:pt>
          <cx:pt idx="1352">Consumer Discretionary</cx:pt>
          <cx:pt idx="1353">Consumer Discretionary</cx:pt>
          <cx:pt idx="1354">Consumer Discretionary</cx:pt>
          <cx:pt idx="1355">Consumer Staples</cx:pt>
          <cx:pt idx="1356">Consumer Staples</cx:pt>
          <cx:pt idx="1357">Consumer Staples</cx:pt>
          <cx:pt idx="1358">Consumer Staples</cx:pt>
          <cx:pt idx="1359">Real Estate</cx:pt>
          <cx:pt idx="1360">Real Estate</cx:pt>
          <cx:pt idx="1361">Real Estate</cx:pt>
          <cx:pt idx="1362">Real Estate</cx:pt>
          <cx:pt idx="1363">Consumer Discretionary</cx:pt>
          <cx:pt idx="1364">Consumer Discretionary</cx:pt>
          <cx:pt idx="1365">Consumer Discretionary</cx:pt>
          <cx:pt idx="1366">Consumer Discretionary</cx:pt>
          <cx:pt idx="1367">Consumer Discretionary</cx:pt>
          <cx:pt idx="1368">Consumer Discretionary</cx:pt>
          <cx:pt idx="1369">Consumer Discretionary</cx:pt>
          <cx:pt idx="1370">Consumer Discretionary</cx:pt>
          <cx:pt idx="1371">Utilities</cx:pt>
          <cx:pt idx="1372">Utilities</cx:pt>
          <cx:pt idx="1373">Utilities</cx:pt>
          <cx:pt idx="1374">Utilities</cx:pt>
          <cx:pt idx="1375">Real Estate</cx:pt>
          <cx:pt idx="1376">Real Estate</cx:pt>
          <cx:pt idx="1377">Real Estate</cx:pt>
          <cx:pt idx="1378">Real Estate</cx:pt>
          <cx:pt idx="1379">Consumer Discretionary</cx:pt>
          <cx:pt idx="1380">Consumer Discretionary</cx:pt>
          <cx:pt idx="1381">Consumer Discretionary</cx:pt>
          <cx:pt idx="1382">Consumer Discretionary</cx:pt>
          <cx:pt idx="1383">Industrials</cx:pt>
          <cx:pt idx="1384">Industrials</cx:pt>
          <cx:pt idx="1385">Industrials</cx:pt>
          <cx:pt idx="1386">Industrials</cx:pt>
          <cx:pt idx="1387">Utilities</cx:pt>
          <cx:pt idx="1388">Utilities</cx:pt>
          <cx:pt idx="1389">Utilities</cx:pt>
          <cx:pt idx="1390">Utilities</cx:pt>
          <cx:pt idx="1391">Financials</cx:pt>
          <cx:pt idx="1392">Financials</cx:pt>
          <cx:pt idx="1393">Financials</cx:pt>
          <cx:pt idx="1394">Financials</cx:pt>
          <cx:pt idx="1395">Information Technology</cx:pt>
          <cx:pt idx="1396">Information Technology</cx:pt>
          <cx:pt idx="1397">Information Technology</cx:pt>
          <cx:pt idx="1398">Information Technology</cx:pt>
          <cx:pt idx="1399">Consumer Staples</cx:pt>
          <cx:pt idx="1400">Consumer Staples</cx:pt>
          <cx:pt idx="1401">Consumer Staples</cx:pt>
          <cx:pt idx="1402">Consumer Staples</cx:pt>
          <cx:pt idx="1403">Consumer Discretionary</cx:pt>
          <cx:pt idx="1404">Consumer Discretionary</cx:pt>
          <cx:pt idx="1405">Consumer Discretionary</cx:pt>
          <cx:pt idx="1406">Consumer Discretionary</cx:pt>
          <cx:pt idx="1407">Information Technology</cx:pt>
          <cx:pt idx="1408">Information Technology</cx:pt>
          <cx:pt idx="1409">Information Technology</cx:pt>
          <cx:pt idx="1410">Information Technology</cx:pt>
          <cx:pt idx="1411">Energy</cx:pt>
          <cx:pt idx="1412">Energy</cx:pt>
          <cx:pt idx="1413">Energy</cx:pt>
          <cx:pt idx="1414">Energy</cx:pt>
          <cx:pt idx="1415">Financials</cx:pt>
          <cx:pt idx="1416">Financials</cx:pt>
          <cx:pt idx="1417">Financials</cx:pt>
          <cx:pt idx="1418">Financials</cx:pt>
          <cx:pt idx="1419">Health Care</cx:pt>
          <cx:pt idx="1420">Health Care</cx:pt>
          <cx:pt idx="1421">Health Care</cx:pt>
          <cx:pt idx="1422">Health Care</cx:pt>
          <cx:pt idx="1423">Information Technology</cx:pt>
          <cx:pt idx="1424">Information Technology</cx:pt>
          <cx:pt idx="1425">Information Technology</cx:pt>
          <cx:pt idx="1426">Information Technology</cx:pt>
          <cx:pt idx="1427">Consumer Staples</cx:pt>
          <cx:pt idx="1428">Consumer Staples</cx:pt>
          <cx:pt idx="1429">Consumer Staples</cx:pt>
          <cx:pt idx="1430">Consumer Staples</cx:pt>
          <cx:pt idx="1431">Telecommunications Services</cx:pt>
          <cx:pt idx="1432">Telecommunications Services</cx:pt>
          <cx:pt idx="1433">Telecommunications Services</cx:pt>
          <cx:pt idx="1434">Telecommunications Services</cx:pt>
          <cx:pt idx="1435">Consumer Staples</cx:pt>
          <cx:pt idx="1436">Consumer Staples</cx:pt>
          <cx:pt idx="1437">Consumer Staples</cx:pt>
          <cx:pt idx="1438">Consumer Staples</cx:pt>
          <cx:pt idx="1439">Information Technology</cx:pt>
          <cx:pt idx="1440">Information Technology</cx:pt>
          <cx:pt idx="1441">Information Technology</cx:pt>
          <cx:pt idx="1442">Information Technology</cx:pt>
          <cx:pt idx="1443">Industrials</cx:pt>
          <cx:pt idx="1444">Industrials</cx:pt>
          <cx:pt idx="1445">Industrials</cx:pt>
          <cx:pt idx="1446">Industrials</cx:pt>
          <cx:pt idx="1447">Information Technology</cx:pt>
          <cx:pt idx="1448">Information Technology</cx:pt>
          <cx:pt idx="1449">Information Technology</cx:pt>
          <cx:pt idx="1450">Information Technology</cx:pt>
          <cx:pt idx="1451">Consumer Discretionary</cx:pt>
          <cx:pt idx="1452">Consumer Discretionary</cx:pt>
          <cx:pt idx="1453">Consumer Discretionary</cx:pt>
          <cx:pt idx="1454">Consumer Discretionary</cx:pt>
          <cx:pt idx="1455">Consumer Discretionary</cx:pt>
          <cx:pt idx="1456">Consumer Discretionary</cx:pt>
          <cx:pt idx="1457">Consumer Discretionary</cx:pt>
          <cx:pt idx="1458">Consumer Discretionary</cx:pt>
          <cx:pt idx="1459">Consumer Discretionary</cx:pt>
          <cx:pt idx="1460">Consumer Discretionary</cx:pt>
          <cx:pt idx="1461">Consumer Discretionary</cx:pt>
          <cx:pt idx="1462">Consumer Discretionary</cx:pt>
          <cx:pt idx="1463">Consumer Discretionary</cx:pt>
          <cx:pt idx="1464">Consumer Discretionary</cx:pt>
          <cx:pt idx="1465">Consumer Discretionary</cx:pt>
          <cx:pt idx="1466">Consumer Discretionary</cx:pt>
          <cx:pt idx="1467">Financials</cx:pt>
          <cx:pt idx="1468">Financials</cx:pt>
          <cx:pt idx="1469">Financials</cx:pt>
          <cx:pt idx="1470">Financials</cx:pt>
          <cx:pt idx="1471">Health Care</cx:pt>
          <cx:pt idx="1472">Health Care</cx:pt>
          <cx:pt idx="1473">Health Care</cx:pt>
          <cx:pt idx="1474">Health Care</cx:pt>
          <cx:pt idx="1475">Consumer Discretionary</cx:pt>
          <cx:pt idx="1476">Consumer Discretionary</cx:pt>
          <cx:pt idx="1477">Consumer Discretionary</cx:pt>
          <cx:pt idx="1478">Consumer Discretionary</cx:pt>
          <cx:pt idx="1479">Financials</cx:pt>
          <cx:pt idx="1480">Financials</cx:pt>
          <cx:pt idx="1481">Financials</cx:pt>
          <cx:pt idx="1482">Financials</cx:pt>
          <cx:pt idx="1483">Consumer Discretionary</cx:pt>
          <cx:pt idx="1484">Consumer Discretionary</cx:pt>
          <cx:pt idx="1485">Consumer Discretionary</cx:pt>
          <cx:pt idx="1486">Consumer Discretionary</cx:pt>
          <cx:pt idx="1487">Consumer Staples</cx:pt>
          <cx:pt idx="1488">Consumer Staples</cx:pt>
          <cx:pt idx="1489">Consumer Staples</cx:pt>
          <cx:pt idx="1490">Consumer Staples</cx:pt>
          <cx:pt idx="1491">Energy</cx:pt>
          <cx:pt idx="1492">Energy</cx:pt>
          <cx:pt idx="1493">Energy</cx:pt>
          <cx:pt idx="1494">Energy</cx:pt>
          <cx:pt idx="1495">Information Technology</cx:pt>
          <cx:pt idx="1496">Information Technology</cx:pt>
          <cx:pt idx="1497">Information Technology</cx:pt>
          <cx:pt idx="1498">Information Technology</cx:pt>
          <cx:pt idx="1499">Information Technology</cx:pt>
          <cx:pt idx="1500">Information Technology</cx:pt>
          <cx:pt idx="1501">Information Technology</cx:pt>
          <cx:pt idx="1502">Information Technology</cx:pt>
          <cx:pt idx="1503">Industrials</cx:pt>
          <cx:pt idx="1504">Industrials</cx:pt>
          <cx:pt idx="1505">Industrials</cx:pt>
          <cx:pt idx="1506">Industrials</cx:pt>
          <cx:pt idx="1507">Consumer Discretionary</cx:pt>
          <cx:pt idx="1508">Consumer Discretionary</cx:pt>
          <cx:pt idx="1509">Consumer Discretionary</cx:pt>
          <cx:pt idx="1510">Consumer Discretionary</cx:pt>
          <cx:pt idx="1511">Consumer Discretionary</cx:pt>
          <cx:pt idx="1512">Consumer Discretionary</cx:pt>
          <cx:pt idx="1513">Consumer Discretionary</cx:pt>
          <cx:pt idx="1514">Consumer Discretionary</cx:pt>
          <cx:pt idx="1515">Industrials</cx:pt>
          <cx:pt idx="1516">Industrials</cx:pt>
          <cx:pt idx="1517">Industrials</cx:pt>
          <cx:pt idx="1518">Industrials</cx:pt>
          <cx:pt idx="1519">Real Estate</cx:pt>
          <cx:pt idx="1520">Real Estate</cx:pt>
          <cx:pt idx="1521">Real Estate</cx:pt>
          <cx:pt idx="1522">Real Estate</cx:pt>
          <cx:pt idx="1523">Consumer Discretionary</cx:pt>
          <cx:pt idx="1524">Consumer Discretionary</cx:pt>
          <cx:pt idx="1525">Consumer Discretionary</cx:pt>
          <cx:pt idx="1526">Consumer Discretionary</cx:pt>
          <cx:pt idx="1527">Health Care</cx:pt>
          <cx:pt idx="1528">Health Care</cx:pt>
          <cx:pt idx="1529">Health Care</cx:pt>
          <cx:pt idx="1530">Health Care</cx:pt>
          <cx:pt idx="1531">Financials</cx:pt>
          <cx:pt idx="1532">Financials</cx:pt>
          <cx:pt idx="1533">Financials</cx:pt>
          <cx:pt idx="1534">Financials</cx:pt>
          <cx:pt idx="1535">Industrials</cx:pt>
          <cx:pt idx="1536">Industrials</cx:pt>
          <cx:pt idx="1537">Industrials</cx:pt>
          <cx:pt idx="1538">Industrials</cx:pt>
          <cx:pt idx="1539">Industrials</cx:pt>
          <cx:pt idx="1540">Industrials</cx:pt>
          <cx:pt idx="1541">Industrials</cx:pt>
          <cx:pt idx="1542">Industrials</cx:pt>
          <cx:pt idx="1543">Consumer Discretionary</cx:pt>
          <cx:pt idx="1544">Consumer Discretionary</cx:pt>
          <cx:pt idx="1545">Consumer Discretionary</cx:pt>
          <cx:pt idx="1546">Consumer Discretionary</cx:pt>
          <cx:pt idx="1547">Financials</cx:pt>
          <cx:pt idx="1548">Financials</cx:pt>
          <cx:pt idx="1549">Financials</cx:pt>
          <cx:pt idx="1550">Financials</cx:pt>
          <cx:pt idx="1551">Industrials</cx:pt>
          <cx:pt idx="1552">Industrials</cx:pt>
          <cx:pt idx="1553">Industrials</cx:pt>
          <cx:pt idx="1554">Industrials</cx:pt>
          <cx:pt idx="1555">Information Technology</cx:pt>
          <cx:pt idx="1556">Information Technology</cx:pt>
          <cx:pt idx="1557">Information Technology</cx:pt>
          <cx:pt idx="1558">Information Technology</cx:pt>
          <cx:pt idx="1559">Health Care</cx:pt>
          <cx:pt idx="1560">Health Care</cx:pt>
          <cx:pt idx="1561">Health Care</cx:pt>
          <cx:pt idx="1562">Health Care</cx:pt>
          <cx:pt idx="1563">Consumer Discretionary</cx:pt>
          <cx:pt idx="1564">Consumer Discretionary</cx:pt>
          <cx:pt idx="1565">Consumer Discretionary</cx:pt>
          <cx:pt idx="1566">Consumer Discretionary</cx:pt>
          <cx:pt idx="1567">Consumer Discretionary</cx:pt>
          <cx:pt idx="1568">Consumer Discretionary</cx:pt>
          <cx:pt idx="1569">Consumer Discretionary</cx:pt>
          <cx:pt idx="1570">Consumer Discretionary</cx:pt>
          <cx:pt idx="1571">Energy</cx:pt>
          <cx:pt idx="1572">Energy</cx:pt>
          <cx:pt idx="1573">Energy</cx:pt>
          <cx:pt idx="1574">Energy</cx:pt>
          <cx:pt idx="1575">Materials</cx:pt>
          <cx:pt idx="1576">Materials</cx:pt>
          <cx:pt idx="1577">Materials</cx:pt>
          <cx:pt idx="1578">Materials</cx:pt>
          <cx:pt idx="1579">Real Estate</cx:pt>
          <cx:pt idx="1580">Real Estate</cx:pt>
          <cx:pt idx="1581">Real Estate</cx:pt>
          <cx:pt idx="1582">Real Estate</cx:pt>
          <cx:pt idx="1583">Industrials</cx:pt>
          <cx:pt idx="1584">Industrials</cx:pt>
          <cx:pt idx="1585">Industrials</cx:pt>
          <cx:pt idx="1586">Industrials</cx:pt>
          <cx:pt idx="1587">Information Technology</cx:pt>
          <cx:pt idx="1588">Information Technology</cx:pt>
          <cx:pt idx="1589">Information Technology</cx:pt>
          <cx:pt idx="1590">Information Technology</cx:pt>
          <cx:pt idx="1591">Health Care</cx:pt>
          <cx:pt idx="1592">Health Care</cx:pt>
          <cx:pt idx="1593">Health Care</cx:pt>
          <cx:pt idx="1594">Health Care</cx:pt>
          <cx:pt idx="1595">Real Estate</cx:pt>
          <cx:pt idx="1596">Real Estate</cx:pt>
          <cx:pt idx="1597">Real Estate</cx:pt>
          <cx:pt idx="1598">Real Estate</cx:pt>
          <cx:pt idx="1599">Telecommunications Services</cx:pt>
          <cx:pt idx="1600">Telecommunications Services</cx:pt>
          <cx:pt idx="1601">Telecommunications Services</cx:pt>
          <cx:pt idx="1602">Telecommunications Services</cx:pt>
          <cx:pt idx="1603">Health Care</cx:pt>
          <cx:pt idx="1604">Health Care</cx:pt>
          <cx:pt idx="1605">Health Care</cx:pt>
          <cx:pt idx="1606">Health Care</cx:pt>
          <cx:pt idx="1607">Information Technology</cx:pt>
          <cx:pt idx="1608">Information Technology</cx:pt>
          <cx:pt idx="1609">Information Technology</cx:pt>
          <cx:pt idx="1610">Information Technology</cx:pt>
          <cx:pt idx="1611">Utilities</cx:pt>
          <cx:pt idx="1612">Utilities</cx:pt>
          <cx:pt idx="1613">Utilities</cx:pt>
          <cx:pt idx="1614">Utilities</cx:pt>
          <cx:pt idx="1615">Financials</cx:pt>
          <cx:pt idx="1616">Financials</cx:pt>
          <cx:pt idx="1617">Financials</cx:pt>
          <cx:pt idx="1618">Financials</cx:pt>
          <cx:pt idx="1619">Consumer Staples</cx:pt>
          <cx:pt idx="1620">Consumer Staples</cx:pt>
          <cx:pt idx="1621">Consumer Staples</cx:pt>
          <cx:pt idx="1622">Consumer Staples</cx:pt>
          <cx:pt idx="1623">Consumer Discretionary</cx:pt>
          <cx:pt idx="1624">Consumer Discretionary</cx:pt>
          <cx:pt idx="1625">Consumer Discretionary</cx:pt>
          <cx:pt idx="1626">Consumer Discretionary</cx:pt>
          <cx:pt idx="1627">Industrials</cx:pt>
          <cx:pt idx="1628">Industrials</cx:pt>
          <cx:pt idx="1629">Industrials</cx:pt>
          <cx:pt idx="1630">Industrials</cx:pt>
          <cx:pt idx="1631">Energy</cx:pt>
          <cx:pt idx="1632">Energy</cx:pt>
          <cx:pt idx="1633">Energy</cx:pt>
          <cx:pt idx="1634">Energy</cx:pt>
          <cx:pt idx="1635">Consumer Staples</cx:pt>
          <cx:pt idx="1636">Consumer Staples</cx:pt>
          <cx:pt idx="1637">Consumer Staples</cx:pt>
          <cx:pt idx="1638">Consumer Staples</cx:pt>
          <cx:pt idx="1639">Materials</cx:pt>
          <cx:pt idx="1640">Materials</cx:pt>
          <cx:pt idx="1641">Materials</cx:pt>
          <cx:pt idx="1642">Information Technology</cx:pt>
          <cx:pt idx="1643">Information Technology</cx:pt>
          <cx:pt idx="1644">Information Technology</cx:pt>
          <cx:pt idx="1645">Information Technology</cx:pt>
          <cx:pt idx="1646">Real Estate</cx:pt>
          <cx:pt idx="1647">Real Estate</cx:pt>
          <cx:pt idx="1648">Real Estate</cx:pt>
          <cx:pt idx="1649">Real Estate</cx:pt>
          <cx:pt idx="1650">Consumer Discretionary</cx:pt>
          <cx:pt idx="1651">Consumer Discretionary</cx:pt>
          <cx:pt idx="1652">Consumer Discretionary</cx:pt>
          <cx:pt idx="1653">Consumer Discretionary</cx:pt>
          <cx:pt idx="1654">Consumer Discretionary</cx:pt>
          <cx:pt idx="1655">Consumer Discretionary</cx:pt>
          <cx:pt idx="1656">Consumer Discretionary</cx:pt>
          <cx:pt idx="1657">Consumer Discretionary</cx:pt>
          <cx:pt idx="1658">Energy</cx:pt>
          <cx:pt idx="1659">Energy</cx:pt>
          <cx:pt idx="1660">Energy</cx:pt>
          <cx:pt idx="1661">Energy</cx:pt>
          <cx:pt idx="1662">Utilities</cx:pt>
          <cx:pt idx="1663">Utilities</cx:pt>
          <cx:pt idx="1664">Utilities</cx:pt>
          <cx:pt idx="1665">Utilities</cx:pt>
          <cx:pt idx="1666">Financials</cx:pt>
          <cx:pt idx="1667">Financials</cx:pt>
          <cx:pt idx="1668">Financials</cx:pt>
          <cx:pt idx="1669">Financials</cx:pt>
          <cx:pt idx="1670">Information Technology</cx:pt>
          <cx:pt idx="1671">Information Technology</cx:pt>
          <cx:pt idx="1672">Information Technology</cx:pt>
          <cx:pt idx="1673">Information Technology</cx:pt>
          <cx:pt idx="1674">Energy</cx:pt>
          <cx:pt idx="1675">Energy</cx:pt>
          <cx:pt idx="1676">Energy</cx:pt>
          <cx:pt idx="1677">Energy</cx:pt>
          <cx:pt idx="1678">Health Care</cx:pt>
          <cx:pt idx="1679">Health Care</cx:pt>
          <cx:pt idx="1680">Health Care</cx:pt>
          <cx:pt idx="1681">Health Care</cx:pt>
          <cx:pt idx="1682">Information Technology</cx:pt>
          <cx:pt idx="1683">Information Technology</cx:pt>
          <cx:pt idx="1684">Information Technology</cx:pt>
          <cx:pt idx="1685">Information Technology</cx:pt>
          <cx:pt idx="1686">Industrials</cx:pt>
          <cx:pt idx="1687">Industrials</cx:pt>
          <cx:pt idx="1688">Industrials</cx:pt>
          <cx:pt idx="1689">Industrials</cx:pt>
          <cx:pt idx="1690">Information Technology</cx:pt>
          <cx:pt idx="1691">Information Technology</cx:pt>
          <cx:pt idx="1692">Information Technology</cx:pt>
          <cx:pt idx="1693">Information Technology</cx:pt>
          <cx:pt idx="1694">Consumer Discretionary</cx:pt>
          <cx:pt idx="1695">Consumer Discretionary</cx:pt>
          <cx:pt idx="1696">Consumer Discretionary</cx:pt>
          <cx:pt idx="1697">Consumer Discretionary</cx:pt>
          <cx:pt idx="1698">Health Care</cx:pt>
          <cx:pt idx="1699">Health Care</cx:pt>
          <cx:pt idx="1700">Health Care</cx:pt>
          <cx:pt idx="1701">Health Care</cx:pt>
          <cx:pt idx="1702">Financials</cx:pt>
          <cx:pt idx="1703">Financials</cx:pt>
          <cx:pt idx="1704">Financials</cx:pt>
          <cx:pt idx="1705">Financials</cx:pt>
          <cx:pt idx="1706">Health Care</cx:pt>
          <cx:pt idx="1707">Health Care</cx:pt>
          <cx:pt idx="1708">Health Care</cx:pt>
          <cx:pt idx="1709">Health Care</cx:pt>
        </cx:lvl>
        <cx:lvl ptCount="1710">
          <cx:pt idx="0"> $24,85,50,00,000.00 </cx:pt>
          <cx:pt idx="1"> $26,74,30,00,000.00 </cx:pt>
          <cx:pt idx="2"> $42,65,00,00,000.00 </cx:pt>
          <cx:pt idx="3"> $40,99,00,00,000.00 </cx:pt>
          <cx:pt idx="4"> $6,20,50,03,000.00 </cx:pt>
          <cx:pt idx="5"> $6,49,38,14,000.00 </cx:pt>
          <cx:pt idx="6"> $9,84,38,61,000.00 </cx:pt>
          <cx:pt idx="7"> $9,73,70,18,000.00 </cx:pt>
          <cx:pt idx="8"> $1,70,91,00,00,000.00 </cx:pt>
          <cx:pt idx="9"> $1,82,79,50,00,000.00 </cx:pt>
          <cx:pt idx="10"> $2,33,71,50,00,000.00 </cx:pt>
          <cx:pt idx="11"> $2,15,63,90,00,000.00 </cx:pt>
          <cx:pt idx="12"> $18,38,00,00,000.00 </cx:pt>
          <cx:pt idx="13"> $18,79,00,00,000.00 </cx:pt>
          <cx:pt idx="14"> $19,96,00,00,000.00 </cx:pt>
          <cx:pt idx="15"> $22,85,90,00,000.00 </cx:pt>
          <cx:pt idx="16"> $87,95,91,67,000.00 </cx:pt>
          <cx:pt idx="17"> $1,19,56,91,27,000.00 </cx:pt>
          <cx:pt idx="18"> $1,35,96,18,03,000.00 </cx:pt>
          <cx:pt idx="19"> $1,46,84,96,86,000.00 </cx:pt>
          <cx:pt idx="20"> $19,05,00,00,000.00 </cx:pt>
          <cx:pt idx="21"> $19,65,70,00,000.00 </cx:pt>
          <cx:pt idx="22"> $20,24,70,00,000.00 </cx:pt>
          <cx:pt idx="23"> $20,40,50,00,000.00 </cx:pt>
          <cx:pt idx="24"> $4,05,52,40,000.00 </cx:pt>
          <cx:pt idx="25"> $4,14,70,65,000.00 </cx:pt>
          <cx:pt idx="26"> $4,79,55,11,000.00 </cx:pt>
          <cx:pt idx="27"> $5,85,44,30,000.00 </cx:pt>
          <cx:pt idx="28"> $2,63,36,89,000.00 </cx:pt>
          <cx:pt idx="29"> $2,86,47,73,000.00 </cx:pt>
          <cx:pt idx="30"> $3,43,50,92,000.00 </cx:pt>
          <cx:pt idx="31"> $3,42,14,09,000.00 </cx:pt>
          <cx:pt idx="32"> $90,55,90,00,000.00 </cx:pt>
          <cx:pt idx="33"> $89,80,40,00,000.00 </cx:pt>
          <cx:pt idx="34"> $81,20,10,00,000.00 </cx:pt>
          <cx:pt idx="35"> $67,70,20,00,000.00 </cx:pt>
          <cx:pt idx="36"> $3,64,13,90,000.00 </cx:pt>
          <cx:pt idx="37"> $4,31,90,63,000.00 </cx:pt>
          <cx:pt idx="38"> $5,30,29,40,000.00 </cx:pt>
          <cx:pt idx="39"> $6,43,97,46,000.00 </cx:pt>
          <cx:pt idx="40"> $2,31,22,00,000.00 </cx:pt>
          <cx:pt idx="41"> $2,27,39,00,000.00 </cx:pt>
          <cx:pt idx="42"> $2,51,22,00,000.00 </cx:pt>
          <cx:pt idx="43"> $2,50,41,00,000.00 </cx:pt>
          <cx:pt idx="44"> $5,78,10,00,000.00 </cx:pt>
          <cx:pt idx="45"> $5,83,80,00,000.00 </cx:pt>
          <cx:pt idx="46"> $6,05,30,00,000.00 </cx:pt>
          <cx:pt idx="47"> $6,09,80,00,000.00 </cx:pt>
          <cx:pt idx="48"> $14,94,50,00,000.00 </cx:pt>
          <cx:pt idx="49"> $14,81,35,00,000.00 </cx:pt>
          <cx:pt idx="50"> $16,37,86,00,000.00 </cx:pt>
          <cx:pt idx="51"> $16,45,32,00,000.00 </cx:pt>
          <cx:pt idx="52"> $25,36,40,00,000.00 </cx:pt>
          <cx:pt idx="53"> $23,93,90,00,000.00 </cx:pt>
          <cx:pt idx="54"> $22,72,80,00,000.00 </cx:pt>
          <cx:pt idx="55"> $20,87,20,00,000.00 </cx:pt>
          <cx:pt idx="56"> $71,21,40,00,000.00 </cx:pt>
          <cx:pt idx="57"> $68,87,40,00,000.00 </cx:pt>
          <cx:pt idx="58"> $64,40,60,00,000.00 </cx:pt>
          <cx:pt idx="59"> $58,32,70,00,000.00 </cx:pt>
          <cx:pt idx="60"> $95,85,11,000.00 </cx:pt>
          <cx:pt idx="61"> $97,40,53,000.00 </cx:pt>
          <cx:pt idx="62"> $98,43,63,000.00 </cx:pt>
          <cx:pt idx="63"> $98,13,10,000.00 </cx:pt>
          <cx:pt idx="64"> $9,04,76,57,000.00 </cx:pt>
          <cx:pt idx="65"> $10,38,16,53,000.00 </cx:pt>
          <cx:pt idx="66"> $10,32,54,94,000.00 </cx:pt>
          <cx:pt idx="67"> $7,53,17,80,000.00 </cx:pt>
          <cx:pt idx="68"> $1,37,39,47,000.00 </cx:pt>
          <cx:pt idx="69"> $1,57,79,22,000.00 </cx:pt>
          <cx:pt idx="70"> $1,96,38,74,000.00 </cx:pt>
          <cx:pt idx="71"> $2,19,74,48,000.00 </cx:pt>
          <cx:pt idx="72"> $2,51,91,54,000.00 </cx:pt>
          <cx:pt idx="73"> $2,39,42,70,000.00 </cx:pt>
          <cx:pt idx="74"> $2,44,55,48,000.00 </cx:pt>
          <cx:pt idx="75"> $3,65,13,35,000.00 </cx:pt>
          <cx:pt idx="76"> $4,65,70,00,000.00 </cx:pt>
          <cx:pt idx="77"> $5,15,60,00,000.00 </cx:pt>
          <cx:pt idx="78"> $5,36,80,00,000.00 </cx:pt>
          <cx:pt idx="79"> $5,59,80,00,000.00 </cx:pt>
          <cx:pt idx="80"> $33,31,50,00,000.00 </cx:pt>
          <cx:pt idx="81"> $34,50,70,00,000.00 </cx:pt>
          <cx:pt idx="82"> $35,23,90,00,000.00 </cx:pt>
          <cx:pt idx="83"> $35,65,30,00,000.00 </cx:pt>
          <cx:pt idx="84"> $2,06,96,00,000.00 </cx:pt>
          <cx:pt idx="85"> $2,11,83,00,000.00 </cx:pt>
          <cx:pt idx="86"> $2,06,81,00,000.00 </cx:pt>
          <cx:pt idx="87"> $2,23,80,00,000.00 </cx:pt>
          <cx:pt idx="88"> $1,55,13,46,000.00 </cx:pt>
          <cx:pt idx="89"> $2,23,40,00,000.00 </cx:pt>
          <cx:pt idx="90"> $2,60,40,00,000.00 </cx:pt>
          <cx:pt idx="91"> $3,08,40,00,000.00 </cx:pt>
          <cx:pt idx="92"> $7,50,90,00,000.00 </cx:pt>
          <cx:pt idx="93"> $9,07,20,00,000.00 </cx:pt>
          <cx:pt idx="94"> $9,65,90,00,000.00 </cx:pt>
          <cx:pt idx="95"> $10,82,50,00,000.00 </cx:pt>
          <cx:pt idx="96"> $3,33,42,13,000.00 </cx:pt>
          <cx:pt idx="97"> $3,59,41,36,000.00 </cx:pt>
          <cx:pt idx="98"> $4,02,19,64,000.00 </cx:pt>
          <cx:pt idx="99"> $3,97,42,95,000.00 </cx:pt>
          <cx:pt idx="100"> $18,67,60,00,000.00 </cx:pt>
          <cx:pt idx="101"> $20,06,30,00,000.00 </cx:pt>
          <cx:pt idx="102"> $21,66,20,00,000.00 </cx:pt>
          <cx:pt idx="103"> $22,99,10,00,000.00 </cx:pt>
          <cx:pt idx="104"> $10,25,90,00,000.00 </cx:pt>
          <cx:pt idx="105"> $11,23,00,00,000.00 </cx:pt>
          <cx:pt idx="106"> $12,29,60,00,000.00 </cx:pt>
          <cx:pt idx="107"> $12,20,00,00,000.00 </cx:pt>
          <cx:pt idx="108"> $2,87,59,60,000.00 </cx:pt>
          <cx:pt idx="109"> $3,36,14,07,000.00 </cx:pt>
          <cx:pt idx="110"> $4,10,00,48,000.00 </cx:pt>
          <cx:pt idx="111"> $4,77,15,16,000.00 </cx:pt>
          <cx:pt idx="112"> $74,45,20,00,000.00 </cx:pt>
          <cx:pt idx="113"> $88,98,80,00,000.00 </cx:pt>
          <cx:pt idx="114"> $1,07,00,60,00,000.00 </cx:pt>
          <cx:pt idx="115"> $1,35,98,70,00,000.00 </cx:pt>
          <cx:pt idx="116"> $17,51,76,00,000.00 </cx:pt>
          <cx:pt idx="117"> $19,10,88,00,000.00 </cx:pt>
          <cx:pt idx="118"> $20,86,20,00,000.00 </cx:pt>
          <cx:pt idx="119"> $21,60,90,00,000.00 </cx:pt>
          <cx:pt idx="120"> $61,49,72,00,000.00 </cx:pt>
          <cx:pt idx="121"> $71,02,35,00,000.00 </cx:pt>
          <cx:pt idx="122"> $73,87,41,00,000.00 </cx:pt>
          <cx:pt idx="123"> $79,15,65,00,000.00 </cx:pt>
          <cx:pt idx="124"> $16,42,80,00,000.00 </cx:pt>
          <cx:pt idx="125"> $14,77,10,00,000.00 </cx:pt>
          <cx:pt idx="126"> $12,69,10,00,000.00 </cx:pt>
          <cx:pt idx="127"> $6,38,30,00,000.00 </cx:pt>
          <cx:pt idx="128"> $14,58,10,00,000.00 </cx:pt>
          <cx:pt idx="129"> $18,47,00,00,000.00 </cx:pt>
          <cx:pt idx="130"> $8,69,80,00,000.00 </cx:pt>
          <cx:pt idx="131"> $7,86,90,00,000.00 </cx:pt>
          <cx:pt idx="132"> $10,18,04,00,000.00 </cx:pt>
          <cx:pt idx="133"> $10,43,90,00,000.00 </cx:pt>
          <cx:pt idx="134"> $9,89,49,00,000.00 </cx:pt>
          <cx:pt idx="135"> $9,52,44,00,000.00 </cx:pt>
          <cx:pt idx="136"> $4,29,21,00,000.00 </cx:pt>
          <cx:pt idx="137"> $4,61,47,00,000.00 </cx:pt>
          <cx:pt idx="138"> $5,34,55,00,000.00 </cx:pt>
          <cx:pt idx="139"> $5,56,87,00,000.00 </cx:pt>
          <cx:pt idx="140"> $23,70,00,00,000.00 </cx:pt>
          <cx:pt idx="141"> $23,03,20,00,000.00 </cx:pt>
          <cx:pt idx="142"> $23,90,60,00,000.00 </cx:pt>
          <cx:pt idx="143"> $22,53,40,00,000.00 </cx:pt>
          <cx:pt idx="144"> $4,85,60,00,000.00 </cx:pt>
          <cx:pt idx="145"> $4,58,30,00,000.00 </cx:pt>
          <cx:pt idx="146"> $4,40,80,00,000.00 </cx:pt>
          <cx:pt idx="147"> $4,66,40,00,000.00 </cx:pt>
          <cx:pt idx="148"> $6,82,40,00,000.00 </cx:pt>
          <cx:pt idx="149"> $13,24,00,00,000.00 </cx:pt>
          <cx:pt idx="150"> $5,86,35,00,000.00 </cx:pt>
          <cx:pt idx="151"> $6,14,00,00,000.00 </cx:pt>
          <cx:pt idx="152"> $6,33,03,00,000.00 </cx:pt>
          <cx:pt idx="153"> $5,96,69,00,000.00 </cx:pt>
          <cx:pt idx="154"> $2,85,39,26,000.00 </cx:pt>
          <cx:pt idx="155"> $2,87,90,00,000.00 </cx:pt>
          <cx:pt idx="156"> $3,01,10,00,000.00 </cx:pt>
          <cx:pt idx="157"> $3,15,90,00,000.00 </cx:pt>
          <cx:pt idx="158"> $33,78,10,00,000.00 </cx:pt>
          <cx:pt idx="159"> $34,82,80,00,000.00 </cx:pt>
          <cx:pt idx="160"> $35,89,50,00,000.00 </cx:pt>
          <cx:pt idx="161"> $34,44,10,00,000.00 </cx:pt>
          <cx:pt idx="162"> $2,08,91,00,000.00 </cx:pt>
          <cx:pt idx="163"> $2,39,35,00,000.00 </cx:pt>
          <cx:pt idx="164"> $2,70,67,00,000.00 </cx:pt>
          <cx:pt idx="165"> $3,29,13,00,000.00 </cx:pt>
          <cx:pt idx="166"> $9,14,75,30,000.00 </cx:pt>
          <cx:pt idx="167"> $9,47,53,13,000.00 </cx:pt>
          <cx:pt idx="168"> $10,18,73,40,000.00 </cx:pt>
          <cx:pt idx="169"> $10,63,56,76,000.00 </cx:pt>
          <cx:pt idx="170"> $86,62,30,00,000.00 </cx:pt>
          <cx:pt idx="171"> $90,76,20,00,000.00 </cx:pt>
          <cx:pt idx="172"> $96,11,40,00,000.00 </cx:pt>
          <cx:pt idx="173"> $94,57,10,00,000.00 </cx:pt>
          <cx:pt idx="174"> $1,00,07,80,00,000.00 </cx:pt>
          <cx:pt idx="175"> $1,01,69,70,00,000.00 </cx:pt>
          <cx:pt idx="176"> $95,18,10,00,000.00 </cx:pt>
          <cx:pt idx="177"> $93,05,60,00,000.00 </cx:pt>
          <cx:pt idx="178"> $13,93,60,00,000.00 </cx:pt>
          <cx:pt idx="179"> $9,41,30,00,000.00 </cx:pt>
          <cx:pt idx="180"> $10,71,90,00,000.00 </cx:pt>
          <cx:pt idx="181"> $9,96,80,00,000.00 </cx:pt>
          <cx:pt idx="182"> $10,91,45,85,000.00 </cx:pt>
          <cx:pt idx="183"> $11,50,39,63,000.00 </cx:pt>
          <cx:pt idx="184"> $11,88,11,76,000.00 </cx:pt>
          <cx:pt idx="185"> $12,10,38,87,000.00 </cx:pt>
          <cx:pt idx="186"> $10,73,70,00,000.00 </cx:pt>
          <cx:pt idx="187"> $10,54,30,00,000.00 </cx:pt>
          <cx:pt idx="188"> $9,99,80,00,000.00 </cx:pt>
          <cx:pt idx="189"> $10,34,60,00,000.00 </cx:pt>
          <cx:pt idx="190"> $45,45,70,00,000.00 </cx:pt>
          <cx:pt idx="191"> $40,61,10,00,000.00 </cx:pt>
          <cx:pt idx="192"> $40,33,90,00,000.00 </cx:pt>
          <cx:pt idx="193"> $39,52,80,00,000.00 </cx:pt>
          <cx:pt idx="194"> $3,04,95,00,000.00 </cx:pt>
          <cx:pt idx="195"> $3,32,36,00,000.00 </cx:pt>
          <cx:pt idx="196"> $3,41,60,00,000.00 </cx:pt>
          <cx:pt idx="197"> $3,71,40,00,000.00 </cx:pt>
          <cx:pt idx="198"> $8,05,40,00,000.00 </cx:pt>
          <cx:pt idx="199"> $8,44,60,00,000.00 </cx:pt>
          <cx:pt idx="200"> $10,28,20,00,000.00 </cx:pt>
          <cx:pt idx="201"> $12,48,30,00,000.00 </cx:pt>
          <cx:pt idx="202"> $22,36,40,00,000.00 </cx:pt>
          <cx:pt idx="203"> $24,55,10,00,000.00 </cx:pt>
          <cx:pt idx="204"> $15,74,20,00,000.00 </cx:pt>
          <cx:pt idx="205"> $9,84,10,00,000.00 </cx:pt>
          <cx:pt idx="206"> $6,93,22,00,000.00 </cx:pt>
          <cx:pt idx="207"> $9,70,33,00,000.00 </cx:pt>
          <cx:pt idx="208"> $10,76,38,00,000.00 </cx:pt>
          <cx:pt idx="209"> $11,44,88,00,000.00 </cx:pt>
          <cx:pt idx="210"> $8,73,57,00,000.00 </cx:pt>
          <cx:pt idx="211"> $8,46,81,00,000.00 </cx:pt>
          <cx:pt idx="212"> $8,57,00,00,000.00 </cx:pt>
          <cx:pt idx="213"> $7,99,70,00,000.00 </cx:pt>
          <cx:pt idx="214"> $17,62,10,00,000.00 </cx:pt>
          <cx:pt idx="215"> $16,38,50,00,000.00 </cx:pt>
          <cx:pt idx="216"> $15,87,90,00,000.00 </cx:pt>
          <cx:pt idx="217"> $16,56,00,00,000.00 </cx:pt>
          <cx:pt idx="218"> $7,24,90,00,000.00 </cx:pt>
          <cx:pt idx="219"> $7,14,30,00,000.00 </cx:pt>
          <cx:pt idx="220"> $7,38,00,00,000.00 </cx:pt>
          <cx:pt idx="221"> $7,47,70,00,000.00 </cx:pt>
          <cx:pt idx="222"> $7,43,66,00,000.00 </cx:pt>
          <cx:pt idx="223"> $8,30,51,00,000.00 </cx:pt>
          <cx:pt idx="224"> $8,02,32,00,000.00 </cx:pt>
          <cx:pt idx="225"> $9,07,10,00,000.00 </cx:pt>
          <cx:pt idx="226"> $1,84,71,86,000.00 </cx:pt>
          <cx:pt idx="227"> $2,13,55,39,000.00 </cx:pt>
          <cx:pt idx="228"> $2,39,69,98,000.00 </cx:pt>
          <cx:pt idx="229"> $2,49,08,21,000.00 </cx:pt>
          <cx:pt idx="230"> $13,46,93,00,000.00 </cx:pt>
          <cx:pt idx="231"> $11,83,82,00,000.00 </cx:pt>
          <cx:pt idx="232"> $11,93,70,00,000.00 </cx:pt>
          <cx:pt idx="233"> $11,64,29,00,000.00 </cx:pt>
          <cx:pt idx="234"> $1,01,09,30,00,000.00 </cx:pt>
          <cx:pt idx="235"> $91,08,40,00,000.00 </cx:pt>
          <cx:pt idx="236"> $1,02,53,10,00,000.00 </cx:pt>
          <cx:pt idx="237"> $1,21,54,60,00,000.00 </cx:pt>
          <cx:pt idx="238"> $55,65,60,00,000.00 </cx:pt>
          <cx:pt idx="239"> $55,18,40,00,000.00 </cx:pt>
          <cx:pt idx="240"> $47,01,10,00,000.00 </cx:pt>
          <cx:pt idx="241"> $38,53,70,00,000.00 </cx:pt>
          <cx:pt idx="242"> $17,93,60,00,000.00 </cx:pt>
          <cx:pt idx="243"> $19,26,10,00,000.00 </cx:pt>
          <cx:pt idx="244"> $19,17,10,00,000.00 </cx:pt>
          <cx:pt idx="245"> $18,98,70,00,000.00 </cx:pt>
          <cx:pt idx="246"> $6,51,40,99,000.00 </cx:pt>
          <cx:pt idx="247"> $7,18,47,94,000.00 </cx:pt>
          <cx:pt idx="248"> $9,04,99,18,000.00 </cx:pt>
          <cx:pt idx="249"> $10,85,58,10,000.00 </cx:pt>
          <cx:pt idx="250"> $2,43,26,80,000.00 </cx:pt>
          <cx:pt idx="251"> $2,86,57,51,000.00 </cx:pt>
          <cx:pt idx="252"> $3,53,87,56,000.00 </cx:pt>
          <cx:pt idx="253"> $3,66,38,51,000.00 </cx:pt>
          <cx:pt idx="254"> $15,45,60,00,000.00 </cx:pt>
          <cx:pt idx="255"> $15,88,40,00,000.00 </cx:pt>
          <cx:pt idx="256"> $15,71,40,00,000.00 </cx:pt>
          <cx:pt idx="257"> $16,38,90,00,000.00 </cx:pt>
          <cx:pt idx="258"> $6,49,39,00,000.00 </cx:pt>
          <cx:pt idx="259"> $7,67,04,00,000.00 </cx:pt>
          <cx:pt idx="260"> $9,25,60,00,000.00 </cx:pt>
          <cx:pt idx="261"> $11,22,92,00,000.00 </cx:pt>
          <cx:pt idx="262"> $2,91,07,48,000.00 </cx:pt>
          <cx:pt idx="263"> $3,40,27,03,000.00 </cx:pt>
          <cx:pt idx="264"> $4,42,52,67,000.00 </cx:pt>
          <cx:pt idx="265"> $4,79,64,73,000.00 </cx:pt>
          <cx:pt idx="266"> $6,10,40,00,000.00 </cx:pt>
          <cx:pt idx="267"> $5,47,47,00,000.00 </cx:pt>
          <cx:pt idx="268"> $4,74,32,00,000.00 </cx:pt>
          <cx:pt idx="269"> $4,30,83,00,000.00 </cx:pt>
          <cx:pt idx="270"> $5,51,30,00,000.00 </cx:pt>
          <cx:pt idx="271"> $5,13,30,00,000.00 </cx:pt>
          <cx:pt idx="272"> $5,34,20,00,000.00 </cx:pt>
          <cx:pt idx="273"> $5,27,60,00,000.00 </cx:pt>
          <cx:pt idx="274"> $2,92,19,00,000.00 </cx:pt>
          <cx:pt idx="275"> $3,19,43,00,000.00 </cx:pt>
          <cx:pt idx="276"> $3,29,76,00,000.00 </cx:pt>
          <cx:pt idx="277"> $3,39,48,00,000.00 </cx:pt>
          <cx:pt idx="278"> $12,31,60,00,000.00 </cx:pt>
          <cx:pt idx="279"> $19,08,00,00,000.00 </cx:pt>
          <cx:pt idx="280"> $23,12,50,00,000.00 </cx:pt>
          <cx:pt idx="281"> $12,76,40,00,000.00 </cx:pt>
          <cx:pt idx="282"> $11,35,91,13,000.00 </cx:pt>
          <cx:pt idx="283"> $12,75,20,76,000.00 </cx:pt>
          <cx:pt idx="284"> $13,47,00,67,000.00 </cx:pt>
          <cx:pt idx="285"> $13,47,60,84,000.00 </cx:pt>
          <cx:pt idx="286"> $8,15,50,00,000.00 </cx:pt>
          <cx:pt idx="287"> $9,10,80,00,000.00 </cx:pt>
          <cx:pt idx="288"> $9,75,40,00,000.00 </cx:pt>
          <cx:pt idx="289"> $29,00,30,00,000.00 </cx:pt>
          <cx:pt idx="290"> $29,11,90,00,000.00 </cx:pt>
          <cx:pt idx="291"> $32,38,00,00,000.00 </cx:pt>
          <cx:pt idx="292"> $34,91,40,00,000.00 </cx:pt>
          <cx:pt idx="293"> $37,87,60,00,000.00 </cx:pt>
          <cx:pt idx="294"> $4,11,10,00,000.00 </cx:pt>
          <cx:pt idx="295"> $4,53,10,00,000.00 </cx:pt>
          <cx:pt idx="296"> $4,94,50,00,000.00 </cx:pt>
          <cx:pt idx="297"> $5,14,20,00,000.00 </cx:pt>
          <cx:pt idx="298"> $17,08,50,00,000.00 </cx:pt>
          <cx:pt idx="299"> $17,42,00,00,000.00 </cx:pt>
          <cx:pt idx="300"> $17,27,70,00,000.00 </cx:pt>
          <cx:pt idx="301"> $16,03,40,00,000.00 </cx:pt>
          <cx:pt idx="302"> $5,53,30,00,000.00 </cx:pt>
          <cx:pt idx="303"> $5,51,40,00,000.00 </cx:pt>
          <cx:pt idx="304"> $5,65,50,00,000.00 </cx:pt>
          <cx:pt idx="305"> $5,76,10,00,000.00 </cx:pt>
          <cx:pt idx="306"> $2,66,60,00,000.00 </cx:pt>
          <cx:pt idx="307"> $2,60,70,00,000.00 </cx:pt>
          <cx:pt idx="308"> $2,81,90,00,000.00 </cx:pt>
          <cx:pt idx="309"> $2,96,00,00,000.00 </cx:pt>
          <cx:pt idx="310"> $3,21,45,91,000.00 </cx:pt>
          <cx:pt idx="311"> $4,10,82,69,000.00 </cx:pt>
          <cx:pt idx="312"> $4,50,12,23,000.00 </cx:pt>
          <cx:pt idx="313"> $3,90,43,84,000.00 </cx:pt>
          <cx:pt idx="314"> $17,30,10,00,000.00 </cx:pt>
          <cx:pt idx="315"> $19,22,10,00,000.00 </cx:pt>
          <cx:pt idx="316"> $19,11,00,00,000.00 </cx:pt>
          <cx:pt idx="317"> $17,50,90,00,000.00 </cx:pt>
          <cx:pt idx="318"> $6,56,60,00,000.00 </cx:pt>
          <cx:pt idx="319"> $7,17,90,00,000.00 </cx:pt>
          <cx:pt idx="320"> $6,45,60,00,000.00 </cx:pt>
          <cx:pt idx="321"> $6,39,90,00,000.00 </cx:pt>
          <cx:pt idx="322"> $8,11,00,00,000.00 </cx:pt>
          <cx:pt idx="323"> $10,86,30,00,000.00 </cx:pt>
          <cx:pt idx="324"> $16,56,00,00,000.00 </cx:pt>
          <cx:pt idx="325"> $22,76,00,00,000.00 </cx:pt>
          <cx:pt idx="326"> $7,45,20,00,000.00 </cx:pt>
          <cx:pt idx="327"> $8,10,60,00,000.00 </cx:pt>
          <cx:pt idx="328"> $9,22,60,00,000.00 </cx:pt>
          <cx:pt idx="329"> $7,38,60,00,000.00 </cx:pt>
          <cx:pt idx="330"> $23,77,10,00,000.00 </cx:pt>
          <cx:pt idx="331"> $24,17,60,00,000.00 </cx:pt>
          <cx:pt idx="332"> $23,86,90,00,000.00 </cx:pt>
          <cx:pt idx="333"> $25,03,80,00,000.00 </cx:pt>
          <cx:pt idx="334"> $1,20,45,46,000.00 </cx:pt>
          <cx:pt idx="335"> $1,74,62,78,000.00 </cx:pt>
          <cx:pt idx="336"> $2,17,30,11,000.00 </cx:pt>
          <cx:pt idx="337"> $1,35,71,50,000.00 </cx:pt>
          <cx:pt idx="338"> $4,47,40,00,000.00 </cx:pt>
          <cx:pt idx="339"> $4,97,90,00,000.00 </cx:pt>
          <cx:pt idx="340"> $5,24,40,00,000.00 </cx:pt>
          <cx:pt idx="341"> $5,25,90,00,000.00 </cx:pt>
          <cx:pt idx="342"> $1,58,77,25,000.00 </cx:pt>
          <cx:pt idx="343"> $1,71,77,76,000.00 </cx:pt>
          <cx:pt idx="344"> $1,79,70,60,000.00 </cx:pt>
          <cx:pt idx="345"> $1,96,68,14,000.00 </cx:pt>
          <cx:pt idx="346"> $1,05,15,60,00,000.00 </cx:pt>
          <cx:pt idx="347"> $1,12,64,00,00,000.00 </cx:pt>
          <cx:pt idx="348"> $1,16,19,90,00,000.00 </cx:pt>
          <cx:pt idx="349"> $1,18,71,90,00,000.00 </cx:pt>
          <cx:pt idx="350"> $15,77,000.00 </cx:pt>
          <cx:pt idx="351"> $15,14,000.00 </cx:pt>
          <cx:pt idx="352"> $7,95,62,000.00 </cx:pt>
          <cx:pt idx="353"> $9,96,42,000.00 </cx:pt>
          <cx:pt idx="354"> $8,05,20,00,000.00 </cx:pt>
          <cx:pt idx="355"> $8,26,80,00,000.00 </cx:pt>
          <cx:pt idx="356"> $8,08,20,00,000.00 </cx:pt>
          <cx:pt idx="357"> $7,96,10,00,000.00 </cx:pt>
          <cx:pt idx="358"> $3,05,01,95,000.00 </cx:pt>
          <cx:pt idx="359"> $4,07,10,03,000.00 </cx:pt>
          <cx:pt idx="360"> $5,37,35,86,000.00 </cx:pt>
          <cx:pt idx="361"> $6,66,72,16,000.00 </cx:pt>
          <cx:pt idx="362"> $48,60,70,00,000.00 </cx:pt>
          <cx:pt idx="363"> $47,14,20,00,000.00 </cx:pt>
          <cx:pt idx="364"> $49,16,10,00,000.00 </cx:pt>
          <cx:pt idx="365"> $49,24,70,00,000.00 </cx:pt>
          <cx:pt idx="366"> $4,06,97,46,000.00 </cx:pt>
          <cx:pt idx="367"> $4,25,04,47,000.00 </cx:pt>
          <cx:pt idx="368"> $12,02,60,00,000.00 </cx:pt>
          <cx:pt idx="369"> $12,66,90,00,000.00 </cx:pt>
          <cx:pt idx="370"> $11,81,10,00,000.00 </cx:pt>
          <cx:pt idx="371"> $11,06,90,00,000.00 </cx:pt>
          <cx:pt idx="372"> $4,24,59,64,000.00 </cx:pt>
          <cx:pt idx="373"> $4,19,38,44,000.00 </cx:pt>
          <cx:pt idx="374"> $4,47,68,86,000.00 </cx:pt>
          <cx:pt idx="375"> $4,90,54,58,000.00 </cx:pt>
          <cx:pt idx="376"> $18,37,60,00,000.00 </cx:pt>
          <cx:pt idx="377"> $18,09,50,00,000.00 </cx:pt>
          <cx:pt idx="378"> $18,03,10,00,000.00 </cx:pt>
          <cx:pt idx="379"> $17,90,00,00,000.00 </cx:pt>
          <cx:pt idx="380"> $7,34,64,72,000.00 </cx:pt>
          <cx:pt idx="381"> $8,84,32,00,000.00 </cx:pt>
          <cx:pt idx="382"> $10,26,27,00,000.00 </cx:pt>
          <cx:pt idx="383"> $12,41,60,00,000.00 </cx:pt>
          <cx:pt idx="384"> $2,91,84,34,000.00 </cx:pt>
          <cx:pt idx="385"> $3,14,28,56,000.00 </cx:pt>
          <cx:pt idx="386"> $3,27,55,94,000.00 </cx:pt>
          <cx:pt idx="387"> $3,41,82,65,000.00 </cx:pt>
          <cx:pt idx="388"> $1,26,76,10,00,000.00 </cx:pt>
          <cx:pt idx="389"> $1,39,36,70,00,000.00 </cx:pt>
          <cx:pt idx="390"> $1,53,29,00,00,000.00 </cx:pt>
          <cx:pt idx="391"> $1,77,52,60,00,000.00 </cx:pt>
          <cx:pt idx="392"> $2,30,59,00,00,000.00 </cx:pt>
          <cx:pt idx="393"> $2,20,15,60,00,000.00 </cx:pt>
          <cx:pt idx="394"> $2,00,49,40,00,000.00 </cx:pt>
          <cx:pt idx="395"> $1,29,92,50,00,000.00 </cx:pt>
          <cx:pt idx="396"> $1,81,98,14,000.00 </cx:pt>
          <cx:pt idx="397"> $2,31,99,19,000.00 </cx:pt>
          <cx:pt idx="398"> $2,66,01,47,000.00 </cx:pt>
          <cx:pt idx="399"> $1,80,35,73,000.00 </cx:pt>
          <cx:pt idx="400"> $12,83,50,00,000.00 </cx:pt>
          <cx:pt idx="401"> $13,12,00,00,000.00 </cx:pt>
          <cx:pt idx="402"> $12,43,60,00,000.00 </cx:pt>
          <cx:pt idx="403"> $11,68,30,00,000.00 </cx:pt>
          <cx:pt idx="404"> $37,77,30,00,000.00 </cx:pt>
          <cx:pt idx="405"> $40,36,20,00,000.00 </cx:pt>
          <cx:pt idx="406"> $40,70,40,00,000.00 </cx:pt>
          <cx:pt idx="407"> $39,63,90,00,000.00 </cx:pt>
          <cx:pt idx="408"> $28,99,80,00,000.00 </cx:pt>
          <cx:pt idx="409"> $28,40,60,00,000.00 </cx:pt>
          <cx:pt idx="410"> $25,13,00,00,000.00 </cx:pt>
          <cx:pt idx="411"> $24,59,40,00,000.00 </cx:pt>
          <cx:pt idx="412"> $37,79,54,00,000.00 </cx:pt>
          <cx:pt idx="413"> $36,06,69,00,000.00 </cx:pt>
          <cx:pt idx="414"> $28,86,28,00,000.00 </cx:pt>
          <cx:pt idx="415"> $26,64,40,00,000.00 </cx:pt>
          <cx:pt idx="416"> $8,98,40,00,000.00 </cx:pt>
          <cx:pt idx="417"> $9,37,00,00,000.00 </cx:pt>
          <cx:pt idx="418"> $9,61,10,00,000.00 </cx:pt>
          <cx:pt idx="419"> $10,00,20,00,000.00 </cx:pt>
          <cx:pt idx="420"> $16,02,21,28,000.00 </cx:pt>
          <cx:pt idx="421"> $17,50,41,67,000.00 </cx:pt>
          <cx:pt idx="422"> $18,90,95,88,000.00 </cx:pt>
          <cx:pt idx="423"> $20,36,85,62,000.00 </cx:pt>
          <cx:pt idx="424"> $7,38,30,00,000.00 </cx:pt>
          <cx:pt idx="425"> $7,14,60,00,000.00 </cx:pt>
          <cx:pt idx="426"> $7,43,50,00,000.00 </cx:pt>
          <cx:pt idx="427"> $7,49,30,00,000.00 </cx:pt>
          <cx:pt idx="428"> $6,25,93,00,000.00 </cx:pt>
          <cx:pt idx="429"> $8,02,49,00,000.00 </cx:pt>
          <cx:pt idx="430"> $10,82,40,00,000.00 </cx:pt>
          <cx:pt idx="431"> $12,15,74,00,000.00 </cx:pt>
          <cx:pt idx="432"> $18,26,04,00,000.00 </cx:pt>
          <cx:pt idx="433"> $18,28,31,00,000.00 </cx:pt>
          <cx:pt idx="434"> $19,15,40,00,000.00 </cx:pt>
          <cx:pt idx="435"> $20,56,31,00,000.00 </cx:pt>
          <cx:pt idx="436"> $45,04,10,00,000.00 </cx:pt>
          <cx:pt idx="437"> $48,81,30,00,000.00 </cx:pt>
          <cx:pt idx="438"> $52,46,50,00,000.00 </cx:pt>
          <cx:pt idx="439"> $55,63,20,00,000.00 </cx:pt>
          <cx:pt idx="440"> $5,53,50,00,000.00 </cx:pt>
          <cx:pt idx="441"> $6,26,50,00,000.00 </cx:pt>
          <cx:pt idx="442"> $6,39,40,00,000.00 </cx:pt>
          <cx:pt idx="443"> $6,49,70,00,000.00 </cx:pt>
          <cx:pt idx="444"> $5,53,50,00,000.00 </cx:pt>
          <cx:pt idx="445"> $6,26,50,00,000.00 </cx:pt>
          <cx:pt idx="446"> $6,39,40,00,000.00 </cx:pt>
          <cx:pt idx="447"> $6,49,70,00,000.00 </cx:pt>
          <cx:pt idx="448"> $15,05,10,00,000.00 </cx:pt>
          <cx:pt idx="449"> $15,49,90,00,000.00 </cx:pt>
          <cx:pt idx="450"> $15,16,50,00,000.00 </cx:pt>
          <cx:pt idx="451"> $16,66,10,00,000.00 </cx:pt>
          <cx:pt idx="452"> $1,27,90,67,000.00 </cx:pt>
          <cx:pt idx="453"> $1,48,22,59,000.00 </cx:pt>
          <cx:pt idx="454"> $1,61,64,38,000.00 </cx:pt>
          <cx:pt idx="455"> $1,76,33,36,000.00 </cx:pt>
          <cx:pt idx="456"> $7,39,45,00,000.00 </cx:pt>
          <cx:pt idx="457"> $7,84,03,00,000.00 </cx:pt>
          <cx:pt idx="458"> $8,60,22,00,000.00 </cx:pt>
          <cx:pt idx="459"> $15,49,84,00,000.00 </cx:pt>
          <cx:pt idx="460"> $1,66,30,00,000.00 </cx:pt>
          <cx:pt idx="461"> $1,55,84,00,000.00 </cx:pt>
          <cx:pt idx="462"> $1,58,45,00,000.00 </cx:pt>
          <cx:pt idx="463"> $1,63,71,00,000.00 </cx:pt>
          <cx:pt idx="464"> $7,15,50,96,000.00 </cx:pt>
          <cx:pt idx="465"> $7,75,27,28,000.00 </cx:pt>
          <cx:pt idx="466"> $6,95,63,11,000.00 </cx:pt>
          <cx:pt idx="467"> $6,79,43,42,000.00 </cx:pt>
          <cx:pt idx="468"> $5,99,70,00,000.00 </cx:pt>
          <cx:pt idx="469"> $6,12,10,00,000.00 </cx:pt>
          <cx:pt idx="470"> $6,28,20,00,000.00 </cx:pt>
          <cx:pt idx="471"> $6,44,00,00,000.00 </cx:pt>
          <cx:pt idx="472"> $5,92,10,00,000.00 </cx:pt>
          <cx:pt idx="473"> $6,28,56,00,000.00 </cx:pt>
          <cx:pt idx="474"> $6,76,40,00,000.00 </cx:pt>
          <cx:pt idx="475"> $6,93,35,00,000.00 </cx:pt>
          <cx:pt idx="476"> $17,91,20,00,000.00 </cx:pt>
          <cx:pt idx="477"> $22,75,60,00,000.00 </cx:pt>
          <cx:pt idx="478"> $23,92,50,00,000.00 </cx:pt>
          <cx:pt idx="479"> $23,45,90,00,000.00 </cx:pt>
          <cx:pt idx="480"> $8,18,62,80,000.00 </cx:pt>
          <cx:pt idx="481"> $11,76,40,50,000.00 </cx:pt>
          <cx:pt idx="482"> $12,79,51,06,000.00 </cx:pt>
          <cx:pt idx="483"> $13,78,18,37,000.00 </cx:pt>
          <cx:pt idx="484"> $10,39,70,00,000.00 </cx:pt>
          <cx:pt idx="485"> $20,63,80,00,000.00 </cx:pt>
          <cx:pt idx="486"> $13,14,50,00,000.00 </cx:pt>
          <cx:pt idx="487"> $12,19,70,00,000.00 </cx:pt>
          <cx:pt idx="488"> $3,79,70,00,000.00 </cx:pt>
          <cx:pt idx="489"> $3,57,50,00,000.00 </cx:pt>
          <cx:pt idx="490"> $4,51,50,00,000.00 </cx:pt>
          <cx:pt idx="491"> $4,39,60,00,000.00 </cx:pt>
          <cx:pt idx="492"> $8,25,70,00,000.00 </cx:pt>
          <cx:pt idx="493"> $8,79,00,00,000.00 </cx:pt>
          <cx:pt idx="494"> $8,59,20,00,000.00 </cx:pt>
          <cx:pt idx="495"> $8,97,90,00,000.00 </cx:pt>
          <cx:pt idx="496"> $11,83,87,00,000.00 </cx:pt>
          <cx:pt idx="497"> $13,25,34,00,000.00 </cx:pt>
          <cx:pt idx="498"> $14,28,05,00,000.00 </cx:pt>
          <cx:pt idx="499"> $13,54,51,00,000.00 </cx:pt>
          <cx:pt idx="500"> $12,35,40,00,000.00 </cx:pt>
          <cx:pt idx="501"> $12,91,90,00,000.00 </cx:pt>
          <cx:pt idx="502"> $12,55,40,00,000.00 </cx:pt>
          <cx:pt idx="503"> $12,07,50,00,000.00 </cx:pt>
          <cx:pt idx="504"> $2,07,30,00,000.00 </cx:pt>
          <cx:pt idx="505"> $2,30,39,00,000.00 </cx:pt>
          <cx:pt idx="506"> $2,43,64,00,000.00 </cx:pt>
          <cx:pt idx="507"> $2,66,36,00,000.00 </cx:pt>
          <cx:pt idx="508"> $11,86,20,00,000.00 </cx:pt>
          <cx:pt idx="509"> $12,58,10,00,000.00 </cx:pt>
          <cx:pt idx="510"> $13,41,30,00,000.00 </cx:pt>
          <cx:pt idx="511"> $11,52,40,00,000.00 </cx:pt>
          <cx:pt idx="512"> $10,18,17,00,000.00 </cx:pt>
          <cx:pt idx="513"> $10,96,88,00,000.00 </cx:pt>
          <cx:pt idx="514"> $10,78,04,00,000.00 </cx:pt>
          <cx:pt idx="515"> $11,26,23,00,000.00 </cx:pt>
          <cx:pt idx="516"> $8,10,20,00,000.00 </cx:pt>
          <cx:pt idx="517"> $9,35,00,00,000.00 </cx:pt>
          <cx:pt idx="518"> $9,52,70,00,000.00 </cx:pt>
          <cx:pt idx="519"> $9,64,80,00,000.00 </cx:pt>
          <cx:pt idx="520"> $24,66,90,00,000.00 </cx:pt>
          <cx:pt idx="521"> $17,73,30,00,000.00 </cx:pt>
          <cx:pt idx="522"> $16,24,90,00,000.00 </cx:pt>
          <cx:pt idx="523"> $14,52,20,00,000.00 </cx:pt>
          <cx:pt idx="524"> $11,68,26,36,000.00 </cx:pt>
          <cx:pt idx="525"> $14,48,71,18,000.00 </cx:pt>
          <cx:pt idx="526"> $18,03,53,40,000.00 </cx:pt>
          <cx:pt idx="527"> $8,75,74,28,000.00 </cx:pt>
          <cx:pt idx="528"> $1,88,73,76,000.00 </cx:pt>
          <cx:pt idx="529"> $2,15,27,66,000.00 </cx:pt>
          <cx:pt idx="530"> $2,44,37,76,000.00 </cx:pt>
          <cx:pt idx="531"> $2,72,58,67,000.00 </cx:pt>
          <cx:pt idx="532"> $1,74,75,02,000.00 </cx:pt>
          <cx:pt idx="533"> $2,38,77,02,000.00 </cx:pt>
          <cx:pt idx="534"> $2,61,47,48,000.00 </cx:pt>
          <cx:pt idx="535"> $2,74,49,65,000.00 </cx:pt>
          <cx:pt idx="536"> $1,85,91,77,000.00 </cx:pt>
          <cx:pt idx="537"> $2,38,87,68,000.00 </cx:pt>
          <cx:pt idx="538"> $1,95,40,00,000.00 </cx:pt>
          <cx:pt idx="539"> $1,85,73,39,000.00 </cx:pt>
          <cx:pt idx="540"> $6,27,37,87,000.00 </cx:pt>
          <cx:pt idx="541"> $7,30,12,04,000.00 </cx:pt>
          <cx:pt idx="542"> $7,74,18,56,000.00 </cx:pt>
          <cx:pt idx="543"> $7,95,48,27,000.00 </cx:pt>
          <cx:pt idx="544"> $53,51,53,000.00 </cx:pt>
          <cx:pt idx="545"> $61,05,90,000.00 </cx:pt>
          <cx:pt idx="546"> $97,09,38,000.00 </cx:pt>
          <cx:pt idx="547"> $1,19,44,07,000.00 </cx:pt>
          <cx:pt idx="548"> $1,36,50,00,000.00 </cx:pt>
          <cx:pt idx="549"> $1,46,60,00,000.00 </cx:pt>
          <cx:pt idx="550"> $1,66,50,00,000.00 </cx:pt>
          <cx:pt idx="551"> $1,40,30,00,000.00 </cx:pt>
          <cx:pt idx="552"> $16,31,10,00,000.00 </cx:pt>
          <cx:pt idx="553"> $22,04,60,00,000.00 </cx:pt>
          <cx:pt idx="554"> $22,55,20,00,000.00 </cx:pt>
          <cx:pt idx="555"> $20,85,50,00,000.00 </cx:pt>
          <cx:pt idx="556"> $10,30,20,79,000.00 </cx:pt>
          <cx:pt idx="557"> $11,39,09,47,000.00 </cx:pt>
          <cx:pt idx="558"> $12,49,49,21,000.00 </cx:pt>
          <cx:pt idx="559"> $11,51,32,51,000.00 </cx:pt>
          <cx:pt idx="560"> $1,89,96,00,000.00 </cx:pt>
          <cx:pt idx="561"> $2,04,55,00,000.00 </cx:pt>
          <cx:pt idx="562"> $2,32,29,00,000.00 </cx:pt>
          <cx:pt idx="563"> $2,49,37,00,000.00 </cx:pt>
          <cx:pt idx="564"> $24,88,80,00,000.00 </cx:pt>
          <cx:pt idx="565"> $27,42,90,00,000.00 </cx:pt>
          <cx:pt idx="566"> $29,44,70,00,000.00 </cx:pt>
          <cx:pt idx="567"> $31,36,00,00,000.00 </cx:pt>
          <cx:pt idx="568"> $5,99,22,15,000.00 </cx:pt>
          <cx:pt idx="569"> $6,08,02,57,000.00 </cx:pt>
          <cx:pt idx="570"> $6,56,47,21,000.00 </cx:pt>
          <cx:pt idx="571"> $6,61,66,32,000.00 </cx:pt>
          <cx:pt idx="572"> $4,77,12,59,000.00 </cx:pt>
          <cx:pt idx="573"> $5,76,34,85,000.00 </cx:pt>
          <cx:pt idx="574"> $6,67,23,17,000.00 </cx:pt>
          <cx:pt idx="575"> $8,77,35,64,000.00 </cx:pt>
          <cx:pt idx="576"> $40,93,96,000.00 </cx:pt>
          <cx:pt idx="577"> $52,06,13,000.00 </cx:pt>
          <cx:pt idx="578"> $64,71,55,000.00 </cx:pt>
          <cx:pt idx="579"> $78,22,70,000.00 </cx:pt>
          <cx:pt idx="580"> $1,46,91,70,00,000.00 </cx:pt>
          <cx:pt idx="581"> $1,44,07,70,00,000.00 </cx:pt>
          <cx:pt idx="582"> $1,49,55,80,00,000.00 </cx:pt>
          <cx:pt idx="583"> $1,51,80,00,00,000.00 </cx:pt>
          <cx:pt idx="584"> $3,32,61,06,000.00 </cx:pt>
          <cx:pt idx="585"> $3,73,35,07,000.00 </cx:pt>
          <cx:pt idx="586"> $3,86,91,87,000.00 </cx:pt>
          <cx:pt idx="587"> $3,96,20,36,000.00 </cx:pt>
          <cx:pt idx="588"> $7,87,20,00,000.00 </cx:pt>
          <cx:pt idx="589"> $12,46,60,00,000.00 </cx:pt>
          <cx:pt idx="590"> $17,92,80,00,000.00 </cx:pt>
          <cx:pt idx="591"> $27,63,80,00,000.00 </cx:pt>
          <cx:pt idx="592"> $3,13,48,00,000.00 </cx:pt>
          <cx:pt idx="593"> $3,70,36,00,000.00 </cx:pt>
          <cx:pt idx="594"> $4,01,36,00,000.00 </cx:pt>
          <cx:pt idx="595"> $4,57,94,00,000.00 </cx:pt>
          <cx:pt idx="596"> $18,01,00,00,000.00 </cx:pt>
          <cx:pt idx="597"> $20,92,10,00,000.00 </cx:pt>
          <cx:pt idx="598"> $21,43,80,00,000.00 </cx:pt>
          <cx:pt idx="599"> $15,87,70,00,000.00 </cx:pt>
          <cx:pt idx="600"> $44,28,70,00,000.00 </cx:pt>
          <cx:pt idx="601"> $45,56,70,00,000.00 </cx:pt>
          <cx:pt idx="602"> $47,45,30,00,000.00 </cx:pt>
          <cx:pt idx="603"> $50,36,50,00,000.00 </cx:pt>
          <cx:pt idx="604"> $15,25,50,00,000.00 </cx:pt>
          <cx:pt idx="605"> $14,89,20,00,000.00 </cx:pt>
          <cx:pt idx="606"> $15,04,90,00,000.00 </cx:pt>
          <cx:pt idx="607"> $15,02,60,00,000.00 </cx:pt>
          <cx:pt idx="608"> $1,48,13,14,000.00 </cx:pt>
          <cx:pt idx="609"> $1,73,20,46,000.00 </cx:pt>
          <cx:pt idx="610"> $1,91,98,23,000.00 </cx:pt>
          <cx:pt idx="611"> $1,99,50,34,000.00 </cx:pt>
          <cx:pt idx="612"> $5,79,58,00,000.00 </cx:pt>
          <cx:pt idx="613"> $6,06,34,00,000.00 </cx:pt>
          <cx:pt idx="614"> $6,41,38,00,000.00 </cx:pt>
          <cx:pt idx="615"> $6,59,52,00,000.00 </cx:pt>
          <cx:pt idx="616"> $4,43,60,00,000.00 </cx:pt>
          <cx:pt idx="617"> $4,81,40,00,000.00 </cx:pt>
          <cx:pt idx="618"> $5,06,60,00,000.00 </cx:pt>
          <cx:pt idx="619"> $5,25,40,00,000.00 </cx:pt>
          <cx:pt idx="620"> $6,18,20,00,000.00 </cx:pt>
          <cx:pt idx="621"> $6,50,50,00,000.00 </cx:pt>
          <cx:pt idx="622"> $7,15,10,00,000.00 </cx:pt>
          <cx:pt idx="623"> $7,41,20,00,000.00 </cx:pt>
          <cx:pt idx="624"> $1,40,53,58,000.00 </cx:pt>
          <cx:pt idx="625"> $1,49,63,72,000.00 </cx:pt>
          <cx:pt idx="626"> $1,53,06,54,000.00 </cx:pt>
          <cx:pt idx="627"> $1,55,70,67,000.00 </cx:pt>
          <cx:pt idx="628"> $27,35,15,73,000.00 </cx:pt>
          <cx:pt idx="629"> $21,53,15,77,000.00 </cx:pt>
          <cx:pt idx="630"> $18,11,40,48,000.00 </cx:pt>
          <cx:pt idx="631"> $19,03,65,25,000.00 </cx:pt>
          <cx:pt idx="632"> $4,95,46,19,000.00 </cx:pt>
          <cx:pt idx="633"> $4,87,78,85,000.00 </cx:pt>
          <cx:pt idx="634"> $4,56,10,30,000.00 </cx:pt>
          <cx:pt idx="635"> $3,99,14,62,000.00 </cx:pt>
          <cx:pt idx="636"> $3,40,99,00,000.00 </cx:pt>
          <cx:pt idx="637"> $3,13,07,00,000.00 </cx:pt>
          <cx:pt idx="638"> $3,25,87,00,000.00 </cx:pt>
          <cx:pt idx="639"> $3,27,65,00,000.00 </cx:pt>
          <cx:pt idx="640"> $63,74,13,000.00 </cx:pt>
          <cx:pt idx="641"> $68,60,90,000.00 </cx:pt>
          <cx:pt idx="642"> $74,40,12,000.00 </cx:pt>
          <cx:pt idx="643"> $80,15,91,000.00 </cx:pt>
          <cx:pt idx="644"> $3,36,85,45,000.00 </cx:pt>
          <cx:pt idx="645"> $3,30,96,16,000.00 </cx:pt>
          <cx:pt idx="646"> $3,39,11,87,000.00 </cx:pt>
          <cx:pt idx="647"> $3,57,89,95,000.00 </cx:pt>
          <cx:pt idx="648"> $5,01,18,53,000.00 </cx:pt>
          <cx:pt idx="649"> $4,76,20,00,000.00 </cx:pt>
          <cx:pt idx="650"> $4,77,20,00,000.00 </cx:pt>
          <cx:pt idx="651"> $5,57,60,00,000.00 </cx:pt>
          <cx:pt idx="652"> $30,93,00,00,000.00 </cx:pt>
          <cx:pt idx="653"> $30,85,20,00,000.00 </cx:pt>
          <cx:pt idx="654"> $31,46,90,00,000.00 </cx:pt>
          <cx:pt idx="655"> $31,35,30,00,000.00 </cx:pt>
          <cx:pt idx="656"> $2,42,63,01,000.00 </cx:pt>
          <cx:pt idx="657"> $2,48,60,17,000.00 </cx:pt>
          <cx:pt idx="658"> $2,53,55,59,000.00 </cx:pt>
          <cx:pt idx="659"> $2,40,39,06,000.00 </cx:pt>
          <cx:pt idx="660"> $9,70,20,00,000.00 </cx:pt>
          <cx:pt idx="661"> $11,20,20,00,000.00 </cx:pt>
          <cx:pt idx="662"> $24,89,00,00,000.00 </cx:pt>
          <cx:pt idx="663"> $32,63,90,00,000.00 </cx:pt>
          <cx:pt idx="664"> $17,77,41,00,000.00 </cx:pt>
          <cx:pt idx="665"> $17,90,96,00,000.00 </cx:pt>
          <cx:pt idx="666"> $17,63,03,00,000.00 </cx:pt>
          <cx:pt idx="667"> $16,56,31,00,000.00 </cx:pt>
          <cx:pt idx="668"> $7,81,90,00,000.00 </cx:pt>
          <cx:pt idx="669"> $9,71,50,00,000.00 </cx:pt>
          <cx:pt idx="670"> $9,11,10,00,000.00 </cx:pt>
          <cx:pt idx="671"> $9,39,00,00,000.00 </cx:pt>
          <cx:pt idx="672"> $1,55,42,70,00,000.00 </cx:pt>
          <cx:pt idx="673"> $1,55,92,90,00,000.00 </cx:pt>
          <cx:pt idx="674"> $1,52,35,60,00,000.00 </cx:pt>
          <cx:pt idx="675"> $1,66,38,00,00,000.00 </cx:pt>
          <cx:pt idx="676"> $13,01,38,68,000.00 </cx:pt>
          <cx:pt idx="677"> $14,07,78,43,000.00 </cx:pt>
          <cx:pt idx="678"> $15,34,16,47,000.00 </cx:pt>
          <cx:pt idx="679"> $15,28,00,44,000.00 </cx:pt>
          <cx:pt idx="680"> $2,37,59,23,000.00 </cx:pt>
          <cx:pt idx="681"> $2,55,42,36,000.00 </cx:pt>
          <cx:pt idx="682"> $2,77,37,18,000.00 </cx:pt>
          <cx:pt idx="683"> $2,89,81,50,000.00 </cx:pt>
          <cx:pt idx="684"> $15,65,10,00,000.00 </cx:pt>
          <cx:pt idx="685"> $16,14,80,00,000.00 </cx:pt>
          <cx:pt idx="686"> $16,43,50,00,000.00 </cx:pt>
          <cx:pt idx="687"> $15,79,70,00,000.00 </cx:pt>
          <cx:pt idx="688"> $2,71,56,75,000.00 </cx:pt>
          <cx:pt idx="689"> $2,63,18,51,000.00 </cx:pt>
          <cx:pt idx="690"> $2,87,06,58,000.00 </cx:pt>
          <cx:pt idx="691"> $2,82,02,70,000.00 </cx:pt>
          <cx:pt idx="692"> $19,54,00,00,000.00 </cx:pt>
          <cx:pt idx="693"> $18,13,80,00,000.00 </cx:pt>
          <cx:pt idx="694"> $16,44,30,00,000.00 </cx:pt>
          <cx:pt idx="695"> $15,15,80,00,000.00 </cx:pt>
          <cx:pt idx="696"> $8,95,00,45,000.00 </cx:pt>
          <cx:pt idx="697"> $9,43,77,58,000.00 </cx:pt>
          <cx:pt idx="698"> $9,96,49,53,000.00 </cx:pt>
          <cx:pt idx="699"> $9,97,33,84,000.00 </cx:pt>
          <cx:pt idx="700"> $29,40,20,00,000.00 </cx:pt>
          <cx:pt idx="701"> $32,87,00,00,000.00 </cx:pt>
          <cx:pt idx="702"> $23,63,30,00,000.00 </cx:pt>
          <cx:pt idx="703"> $15,88,70,00,000.00 </cx:pt>
          <cx:pt idx="704"> $4,29,78,42,000.00 </cx:pt>
          <cx:pt idx="705"> $5,34,84,83,000.00 </cx:pt>
          <cx:pt idx="706"> $6,15,52,97,000.00 </cx:pt>
          <cx:pt idx="707"> $6,91,16,76,000.00 </cx:pt>
          <cx:pt idx="708"> $4,08,89,83,000.00 </cx:pt>
          <cx:pt idx="709"> $4,08,21,57,000.00 </cx:pt>
          <cx:pt idx="710"> $4,27,72,07,000.00 </cx:pt>
          <cx:pt idx="711"> $4,44,75,09,000.00 </cx:pt>
          <cx:pt idx="712"> $3,03,65,84,000.00 </cx:pt>
          <cx:pt idx="713"> $2,87,28,33,000.00 </cx:pt>
          <cx:pt idx="714"> $2,95,56,41,000.00 </cx:pt>
          <cx:pt idx="715"> $3,15,32,51,000.00 </cx:pt>
          <cx:pt idx="716"> $4,62,78,02,000.00 </cx:pt>
          <cx:pt idx="717"> $5,32,47,46,000.00 </cx:pt>
          <cx:pt idx="718"> $5,73,15,49,000.00 </cx:pt>
          <cx:pt idx="719"> $6,02,81,99,000.00 </cx:pt>
          <cx:pt idx="720"> $33,01,30,00,000.00 </cx:pt>
          <cx:pt idx="721"> $34,18,20,00,000.00 </cx:pt>
          <cx:pt idx="722"> $36,91,80,00,000.00 </cx:pt>
          <cx:pt idx="723"> $39,67,80,00,000.00 </cx:pt>
          <cx:pt idx="724"> $1,76,59,79,000.00 </cx:pt>
          <cx:pt idx="725"> $2,84,79,45,000.00 </cx:pt>
          <cx:pt idx="726"> $3,30,58,79,000.00 </cx:pt>
          <cx:pt idx="727"> $3,77,56,85,000.00 </cx:pt>
          <cx:pt idx="728"> $2,01,37,19,000.00 </cx:pt>
          <cx:pt idx="729"> $1,56,32,10,000.00 </cx:pt>
          <cx:pt idx="730"> $1,82,83,05,000.00 </cx:pt>
          <cx:pt idx="731"> $2,04,04,86,000.00 </cx:pt>
          <cx:pt idx="732"> $74,75,40,00,000.00 </cx:pt>
          <cx:pt idx="733"> $78,81,20,00,000.00 </cx:pt>
          <cx:pt idx="734"> $83,17,60,00,000.00 </cx:pt>
          <cx:pt idx="735"> $88,51,90,00,000.00 </cx:pt>
          <cx:pt idx="736"> $12,24,50,00,000.00 </cx:pt>
          <cx:pt idx="737"> $11,90,50,00,000.00 </cx:pt>
          <cx:pt idx="738"> $10,73,70,00,000.00 </cx:pt>
          <cx:pt idx="739"> $6,63,60,00,000.00 </cx:pt>
          <cx:pt idx="740"> $22,08,60,00,000.00 </cx:pt>
          <cx:pt idx="741"> $20,67,30,00,000.00 </cx:pt>
          <cx:pt idx="742"> $18,61,40,00,000.00 </cx:pt>
          <cx:pt idx="743"> $18,37,70,00,000.00 </cx:pt>
          <cx:pt idx="744"> $5,58,05,06,000.00 </cx:pt>
          <cx:pt idx="745"> $5,89,98,72,000.00 </cx:pt>
          <cx:pt idx="746"> $6,22,85,08,000.00 </cx:pt>
          <cx:pt idx="747"> $5,99,54,02,000.00 </cx:pt>
          <cx:pt idx="748"> $2,49,23,00,000.00 </cx:pt>
          <cx:pt idx="749"> $2,53,07,00,000.00 </cx:pt>
          <cx:pt idx="750"> $2,70,50,00,000.00 </cx:pt>
          <cx:pt idx="751"> $2,83,27,00,000.00 </cx:pt>
          <cx:pt idx="752"> $39,05,50,00,000.00 </cx:pt>
          <cx:pt idx="753"> $40,30,60,00,000.00 </cx:pt>
          <cx:pt idx="754"> $38,58,10,00,000.00 </cx:pt>
          <cx:pt idx="755"> $39,30,20,00,000.00 </cx:pt>
          <cx:pt idx="756"> $3,38,76,14,000.00 </cx:pt>
          <cx:pt idx="757"> $3,71,59,68,000.00 </cx:pt>
          <cx:pt idx="758"> $3,16,17,02,000.00 </cx:pt>
          <cx:pt idx="759"> $1,62,42,32,000.00 </cx:pt>
          <cx:pt idx="760"> $55,12,30,00,000.00 </cx:pt>
          <cx:pt idx="761"> $52,10,70,00,000.00 </cx:pt>
          <cx:pt idx="762"> $50,12,30,00,000.00 </cx:pt>
          <cx:pt idx="763"> $1,12,29,80,00,000.00 </cx:pt>
          <cx:pt idx="764"> $56,65,10,00,000.00 </cx:pt>
          <cx:pt idx="765"> $51,46,30,00,000.00 </cx:pt>
          <cx:pt idx="766"> $48,23,80,00,000.00 </cx:pt>
          <cx:pt idx="767"> $2,80,71,14,000.00 </cx:pt>
          <cx:pt idx="768"> $3,02,42,95,000.00 </cx:pt>
          <cx:pt idx="769"> $3,07,86,58,000.00 </cx:pt>
          <cx:pt idx="770"> $3,03,81,53,000.00 </cx:pt>
          <cx:pt idx="771"> $8,75,16,54,000.00 </cx:pt>
          <cx:pt idx="772"> $9,31,62,56,000.00 </cx:pt>
          <cx:pt idx="773"> $9,26,38,63,000.00 </cx:pt>
          <cx:pt idx="774"> $9,52,32,24,000.00 </cx:pt>
          <cx:pt idx="775"> $5,11,20,00,000.00 </cx:pt>
          <cx:pt idx="776"> $5,01,20,00,000.00 </cx:pt>
          <cx:pt idx="777"> $5,08,30,00,000.00 </cx:pt>
          <cx:pt idx="778"> $7,46,70,00,000.00 </cx:pt>
          <cx:pt idx="779"> $8,93,99,67,000.00 </cx:pt>
          <cx:pt idx="780"> $9,56,06,47,000.00 </cx:pt>
          <cx:pt idx="781"> $10,37,13,90,000.00 </cx:pt>
          <cx:pt idx="782"> $10,62,97,19,000.00 </cx:pt>
          <cx:pt idx="783"> $5,05,90,00,000.00 </cx:pt>
          <cx:pt idx="784"> $5,16,60,00,000.00 </cx:pt>
          <cx:pt idx="785"> $5,35,40,00,000.00 </cx:pt>
          <cx:pt idx="786"> $5,38,70,00,000.00 </cx:pt>
          <cx:pt idx="787"> $6,64,42,52,000.00 </cx:pt>
          <cx:pt idx="788"> $7,14,60,79,000.00 </cx:pt>
          <cx:pt idx="789"> $7,42,17,68,000.00 </cx:pt>
          <cx:pt idx="790"> $7,38,66,26,000.00 </cx:pt>
          <cx:pt idx="791"> $41,31,30,00,000.00 </cx:pt>
          <cx:pt idx="792"> $48,50,00,00,000.00 </cx:pt>
          <cx:pt idx="793"> $54,28,90,00,000.00 </cx:pt>
          <cx:pt idx="794"> $54,37,90,00,000.00 </cx:pt>
          <cx:pt idx="795"> $1,02,87,40,00,000.00 </cx:pt>
          <cx:pt idx="796"> $98,36,70,00,000.00 </cx:pt>
          <cx:pt idx="797"> $92,79,30,00,000.00 </cx:pt>
          <cx:pt idx="798"> $81,74,10,00,000.00 </cx:pt>
          <cx:pt idx="799"> $1,29,33,38,000.00 </cx:pt>
          <cx:pt idx="800"> $1,37,70,58,000.00 </cx:pt>
          <cx:pt idx="801"> $1,48,58,07,000.00 </cx:pt>
          <cx:pt idx="802"> $1,60,18,92,000.00 </cx:pt>
          <cx:pt idx="803"> $2,82,14,46,000.00 </cx:pt>
          <cx:pt idx="804"> $2,95,28,96,000.00 </cx:pt>
          <cx:pt idx="805"> $3,08,85,33,000.00 </cx:pt>
          <cx:pt idx="806"> $3,02,31,89,000.00 </cx:pt>
          <cx:pt idx="807"> $1,42,11,78,000.00 </cx:pt>
          <cx:pt idx="808"> $1,86,13,58,000.00 </cx:pt>
          <cx:pt idx="809"> $2,21,97,62,000.00 </cx:pt>
          <cx:pt idx="810"> $2,39,83,73,000.00 </cx:pt>
          <cx:pt idx="811"> $52,70,80,00,000.00 </cx:pt>
          <cx:pt idx="812"> $55,87,00,00,000.00 </cx:pt>
          <cx:pt idx="813"> $55,35,50,00,000.00 </cx:pt>
          <cx:pt idx="814"> $59,38,70,00,000.00 </cx:pt>
          <cx:pt idx="815"> $3,94,60,00,000.00 </cx:pt>
          <cx:pt idx="816"> $4,24,30,00,000.00 </cx:pt>
          <cx:pt idx="817"> $4,19,20,00,000.00 </cx:pt>
          <cx:pt idx="818"> $4,69,40,00,000.00 </cx:pt>
          <cx:pt idx="819"> $21,85,20,00,000.00 </cx:pt>
          <cx:pt idx="820"> $23,48,30,00,000.00 </cx:pt>
          <cx:pt idx="821"> $23,61,70,00,000.00 </cx:pt>
          <cx:pt idx="822"> $22,36,50,00,000.00 </cx:pt>
          <cx:pt idx="823"> $6,95,62,00,000.00 </cx:pt>
          <cx:pt idx="824"> $7,12,23,00,000.00 </cx:pt>
          <cx:pt idx="825"> $7,53,71,00,000.00 </cx:pt>
          <cx:pt idx="826"> $7,61,38,00,000.00 </cx:pt>
          <cx:pt idx="827"> $3,00,39,55,000.00 </cx:pt>
          <cx:pt idx="828"> $3,02,46,23,000.00 </cx:pt>
          <cx:pt idx="829"> $3,11,76,93,000.00 </cx:pt>
          <cx:pt idx="830"> $3,00,79,76,000.00 </cx:pt>
          <cx:pt idx="831"> $2,26,51,00,000.00 </cx:pt>
          <cx:pt idx="832"> $2,13,17,00,000.00 </cx:pt>
          <cx:pt idx="833"> $2,38,44,00,000.00 </cx:pt>
          <cx:pt idx="834"> $2,70,44,00,000.00 </cx:pt>
          <cx:pt idx="835"> $14,13,50,00,000.00 </cx:pt>
          <cx:pt idx="836"> $14,48,40,00,000.00 </cx:pt>
          <cx:pt idx="837"> $13,40,50,00,000.00 </cx:pt>
          <cx:pt idx="838"> $13,59,90,00,000.00 </cx:pt>
          <cx:pt idx="839"> $4,05,04,00,000.00 </cx:pt>
          <cx:pt idx="840"> $4,64,46,00,000.00 </cx:pt>
          <cx:pt idx="841"> $5,14,71,00,000.00 </cx:pt>
          <cx:pt idx="842"> $5,12,29,00,000.00 </cx:pt>
          <cx:pt idx="843"> $5,05,49,80,000.00 </cx:pt>
          <cx:pt idx="844"> $5,58,45,71,000.00 </cx:pt>
          <cx:pt idx="845"> $6,16,54,41,000.00 </cx:pt>
          <cx:pt idx="846"> $6,18,76,46,000.00 </cx:pt>
          <cx:pt idx="847"> $11,81,83,76,000.00 </cx:pt>
          <cx:pt idx="848"> $12,69,51,57,000.00 </cx:pt>
          <cx:pt idx="849"> $12,11,48,32,000.00 </cx:pt>
          <cx:pt idx="850"> $10,96,41,57,000.00 </cx:pt>
          <cx:pt idx="851"> $4,36,54,00,000.00 </cx:pt>
          <cx:pt idx="852"> $4,66,91,00,000.00 </cx:pt>
          <cx:pt idx="853"> $4,62,71,00,000.00 </cx:pt>
          <cx:pt idx="854"> $4,85,78,00,000.00 </cx:pt>
          <cx:pt idx="855"> $93,64,60,00,000.00 </cx:pt>
          <cx:pt idx="856"> $97,14,20,00,000.00 </cx:pt>
          <cx:pt idx="857"> $91,97,30,00,000.00 </cx:pt>
          <cx:pt idx="858"> $89,71,60,00,000.00 </cx:pt>
          <cx:pt idx="859"> $12,13,40,00,000.00 </cx:pt>
          <cx:pt idx="860"> $12,54,00,00,000.00 </cx:pt>
          <cx:pt idx="861"> $13,50,60,00,000.00 </cx:pt>
          <cx:pt idx="862"> $14,43,70,00,000.00 </cx:pt>
          <cx:pt idx="863"> $14,19,70,00,000.00 </cx:pt>
          <cx:pt idx="864"> $14,79,20,00,000.00 </cx:pt>
          <cx:pt idx="865"> $14,58,00,00,000.00 </cx:pt>
          <cx:pt idx="866"> $13,52,50,00,000.00 </cx:pt>
          <cx:pt idx="867"> $1,28,75,77,000.00 </cx:pt>
          <cx:pt idx="868"> $1,46,37,67,000.00 </cx:pt>
          <cx:pt idx="869"> $1,62,74,13,000.00 </cx:pt>
          <cx:pt idx="870"> $1,82,21,14,000.00 </cx:pt>
          <cx:pt idx="871"> $79,33,73,000.00 </cx:pt>
          <cx:pt idx="872"> $86,15,27,000.00 </cx:pt>
          <cx:pt idx="873"> $99,38,97,000.00 </cx:pt>
          <cx:pt idx="874"> $1,16,67,69,000.00 </cx:pt>
          <cx:pt idx="875"> $2,84,27,81,000.00 </cx:pt>
          <cx:pt idx="876"> $2,92,94,08,000.00 </cx:pt>
          <cx:pt idx="877"> $2,81,40,49,000.00 </cx:pt>
          <cx:pt idx="878"> $2,98,44,93,000.00 </cx:pt>
          <cx:pt idx="879"> $19,56,10,00,000.00 </cx:pt>
          <cx:pt idx="880"> $19,72,40,00,000.00 </cx:pt>
          <cx:pt idx="881"> $18,59,10,00,000.00 </cx:pt>
          <cx:pt idx="882"> $18,20,20,00,000.00 </cx:pt>
          <cx:pt idx="883"> $14,07,00,00,000.00 </cx:pt>
          <cx:pt idx="884"> $16,22,60,00,000.00 </cx:pt>
          <cx:pt idx="885"> $14,40,30,00,000.00 </cx:pt>
          <cx:pt idx="886"> $13,05,80,00,000.00 </cx:pt>
          <cx:pt idx="887"> $10,96,28,18,000.00 </cx:pt>
          <cx:pt idx="888"> $12,57,42,99,000.00 </cx:pt>
          <cx:pt idx="889"> $14,26,87,16,000.00 </cx:pt>
          <cx:pt idx="890"> $15,14,96,75,000.00 </cx:pt>
          <cx:pt idx="891"> $48,01,70,00,000.00 </cx:pt>
          <cx:pt idx="892"> $46,85,40,00,000.00 </cx:pt>
          <cx:pt idx="893"> $45,99,80,00,000.00 </cx:pt>
          <cx:pt idx="894"> $44,29,40,00,000.00 </cx:pt>
          <cx:pt idx="895"> $2,18,17,32,000.00 </cx:pt>
          <cx:pt idx="896"> $3,31,08,00,000.00 </cx:pt>
          <cx:pt idx="897"> $4,37,15,00,000.00 </cx:pt>
          <cx:pt idx="898"> $4,71,21,00,000.00 </cx:pt>
          <cx:pt idx="899"> $96,61,90,00,000.00 </cx:pt>
          <cx:pt idx="900"> $98,37,50,00,000.00 </cx:pt>
          <cx:pt idx="901"> $1,08,46,50,00,000.00 </cx:pt>
          <cx:pt idx="902"> $1,09,83,00,00,000.00 </cx:pt>
          <cx:pt idx="903"> $19,27,90,00,000.00 </cx:pt>
          <cx:pt idx="904"> $19,03,10,00,000.00 </cx:pt>
          <cx:pt idx="905"> $19,02,30,00,000.00 </cx:pt>
          <cx:pt idx="906"> $19,20,40,00,000.00 </cx:pt>
          <cx:pt idx="907"> $2,36,93,00,000.00 </cx:pt>
          <cx:pt idx="908"> $2,57,71,00,000.00 </cx:pt>
          <cx:pt idx="909"> $2,41,88,00,000.00 </cx:pt>
          <cx:pt idx="910"> $2,33,42,00,000.00 </cx:pt>
          <cx:pt idx="911"> $10,45,90,00,000.00 </cx:pt>
          <cx:pt idx="912"> $10,77,30,00,000.00 </cx:pt>
          <cx:pt idx="913"> $11,45,40,00,000.00 </cx:pt>
          <cx:pt idx="914"> $12,15,40,00,000.00 </cx:pt>
          <cx:pt idx="915"> $3,41,45,00,000.00 </cx:pt>
          <cx:pt idx="916"> $3,47,72,00,000.00 </cx:pt>
          <cx:pt idx="917"> $3,78,23,00,000.00 </cx:pt>
          <cx:pt idx="918"> $3,91,72,00,000.00 </cx:pt>
          <cx:pt idx="919"> $5,93,50,95,000.00 </cx:pt>
          <cx:pt idx="920"> $7,77,98,12,000.00 </cx:pt>
          <cx:pt idx="921"> $9,47,40,08,000.00 </cx:pt>
          <cx:pt idx="922"> $10,94,99,99,000.00 </cx:pt>
          <cx:pt idx="923"> $5,67,14,00,000.00 </cx:pt>
          <cx:pt idx="924"> $5,80,83,00,000.00 </cx:pt>
          <cx:pt idx="925"> $6,01,16,00,000.00 </cx:pt>
          <cx:pt idx="926"> $8,68,01,00,000.00 </cx:pt>
          <cx:pt idx="927"> $4,12,29,30,000.00 </cx:pt>
          <cx:pt idx="928"> $5,06,25,28,000.00 </cx:pt>
          <cx:pt idx="929"> $6,74,00,64,000.00 </cx:pt>
          <cx:pt idx="930"> $7,19,26,33,000.00 </cx:pt>
          <cx:pt idx="931"> $13,10,70,00,000.00 </cx:pt>
          <cx:pt idx="932"> $11,42,00,00,000.00 </cx:pt>
          <cx:pt idx="933"> $10,98,60,00,000.00 </cx:pt>
          <cx:pt idx="934"> $10,46,60,00,000.00 </cx:pt>
          <cx:pt idx="935"> $1,28,22,36,000.00 </cx:pt>
          <cx:pt idx="936"> $1,38,83,86,000.00 </cx:pt>
          <cx:pt idx="937"> $1,47,51,39,000.00 </cx:pt>
          <cx:pt idx="938"> $1,42,39,36,000.00 </cx:pt>
          <cx:pt idx="939"> $22,60,34,00,000.00 </cx:pt>
          <cx:pt idx="940"> $23,11,31,00,000.00 </cx:pt>
          <cx:pt idx="941"> $19,61,56,00,000.00 </cx:pt>
          <cx:pt idx="942"> $19,95,87,00,000.00 </cx:pt>
          <cx:pt idx="943"> $45,35,80,00,000.00 </cx:pt>
          <cx:pt idx="944"> $39,94,60,00,000.00 </cx:pt>
          <cx:pt idx="945"> $40,53,60,00,000.00 </cx:pt>
          <cx:pt idx="946"> $47,24,80,00,000.00 </cx:pt>
          <cx:pt idx="947"> $3,09,45,00,000.00 </cx:pt>
          <cx:pt idx="948"> $3,27,68,00,000.00 </cx:pt>
          <cx:pt idx="949"> $3,35,03,00,000.00 </cx:pt>
          <cx:pt idx="950"> $3,25,36,00,000.00 </cx:pt>
          <cx:pt idx="951"> $50,52,10,00,000.00 </cx:pt>
          <cx:pt idx="952"> $53,41,70,00,000.00 </cx:pt>
          <cx:pt idx="953"> $56,22,30,00,000.00 </cx:pt>
          <cx:pt idx="954"> $59,07,40,00,000.00 </cx:pt>
          <cx:pt idx="955"> $3,59,89,16,000.00 </cx:pt>
          <cx:pt idx="956"> $4,60,73,09,000.00 </cx:pt>
          <cx:pt idx="957"> $5,25,93,12,000.00 </cx:pt>
          <cx:pt idx="958"> $5,88,58,93,000.00 </cx:pt>
          <cx:pt idx="959"> $7,81,06,10,000.00 </cx:pt>
          <cx:pt idx="960"> $9,53,17,78,000.00 </cx:pt>
          <cx:pt idx="961"> $10,68,18,97,000.00 </cx:pt>
          <cx:pt idx="962"> $10,11,65,02,000.00 </cx:pt>
          <cx:pt idx="963"> $17,69,90,00,000.00 </cx:pt>
          <cx:pt idx="964"> $18,60,50,00,000.00 </cx:pt>
          <cx:pt idx="965"> $19,82,00,00,000.00 </cx:pt>
          <cx:pt idx="966"> $20,42,50,00,000.00 </cx:pt>
          <cx:pt idx="967"> $6,37,60,00,000.00 </cx:pt>
          <cx:pt idx="968"> $6,31,30,00,000.00 </cx:pt>
          <cx:pt idx="969"> $6,77,70,00,000.00 </cx:pt>
          <cx:pt idx="970"> $8,22,90,00,000.00 </cx:pt>
          <cx:pt idx="971"> $45,35,20,00,000.00 </cx:pt>
          <cx:pt idx="972"> $44,06,20,00,000.00 </cx:pt>
          <cx:pt idx="973"> $45,60,80,00,000.00 </cx:pt>
          <cx:pt idx="974"> $32,73,50,00,000.00 </cx:pt>
          <cx:pt idx="975"> $27,68,60,00,000.00 </cx:pt>
          <cx:pt idx="976"> $27,93,10,00,000.00 </cx:pt>
          <cx:pt idx="977"> $28,10,50,00,000.00 </cx:pt>
          <cx:pt idx="978"> $27,07,90,00,000.00 </cx:pt>
          <cx:pt idx="979"> $8,31,20,00,000.00 </cx:pt>
          <cx:pt idx="980"> $9,44,10,00,000.00 </cx:pt>
          <cx:pt idx="981"> $9,66,70,00,000.00 </cx:pt>
          <cx:pt idx="982"> $10,77,60,00,000.00 </cx:pt>
          <cx:pt idx="983"> $47,58,88,000.00 </cx:pt>
          <cx:pt idx="984"> $63,54,90,000.00 </cx:pt>
          <cx:pt idx="985"> $99,23,32,000.00 </cx:pt>
          <cx:pt idx="986"> $1,04,27,79,000.00 </cx:pt>
          <cx:pt idx="987"> $79,75,17,000.00 </cx:pt>
          <cx:pt idx="988"> $1,02,94,75,000.00 </cx:pt>
          <cx:pt idx="989"> $1,10,52,47,000.00 </cx:pt>
          <cx:pt idx="990"> $1,28,81,49,000.00 </cx:pt>
          <cx:pt idx="991"> $11,81,40,00,000.00 </cx:pt>
          <cx:pt idx="992"> $12,78,40,00,000.00 </cx:pt>
          <cx:pt idx="993"> $13,79,60,00,000.00 </cx:pt>
          <cx:pt idx="994"> $14,48,60,00,000.00 </cx:pt>
          <cx:pt idx="995"> $6,76,10,00,000.00 </cx:pt>
          <cx:pt idx="996"> $7,00,60,00,000.00 </cx:pt>
          <cx:pt idx="997"> $7,14,20,00,000.00 </cx:pt>
          <cx:pt idx="998"> $7,35,70,00,000.00 </cx:pt>
          <cx:pt idx="999"> $6,42,08,81,000.00 </cx:pt>
          <cx:pt idx="1000"> $6,48,48,92,000.00 </cx:pt>
          <cx:pt idx="1001"> $6,02,38,19,000.00 </cx:pt>
          <cx:pt idx="1002"> $5,70,26,13,000.00 </cx:pt>
          <cx:pt idx="1003"> $27,56,70,00,000.00 </cx:pt>
          <cx:pt idx="1004"> $28,10,57,00,000.00 </cx:pt>
          <cx:pt idx="1005"> $27,44,13,00,000.00 </cx:pt>
          <cx:pt idx="1006"> $25,41,30,00,000.00 </cx:pt>
          <cx:pt idx="1007"> $1,58,16,23,000.00 </cx:pt>
          <cx:pt idx="1008"> $1,93,12,17,000.00 </cx:pt>
          <cx:pt idx="1009"> $2,14,70,36,000.00 </cx:pt>
          <cx:pt idx="1010"> $2,17,33,34,000.00 </cx:pt>
          <cx:pt idx="1011"> $1,22,19,60,00,000.00 </cx:pt>
          <cx:pt idx="1012"> $1,37,39,20,00,000.00 </cx:pt>
          <cx:pt idx="1013"> $1,79,04,50,00,000.00 </cx:pt>
          <cx:pt idx="1014"> $1,90,88,40,00,000.00 </cx:pt>
          <cx:pt idx="1015"> $2,73,03,00,000.00 </cx:pt>
          <cx:pt idx="1016"> $2,97,25,00,000.00 </cx:pt>
          <cx:pt idx="1017"> $3,33,43,00,000.00 </cx:pt>
          <cx:pt idx="1018"> $3,48,45,00,000.00 </cx:pt>
          <cx:pt idx="1019"> $35,01,50,00,000.00 </cx:pt>
          <cx:pt idx="1020"> $35,29,90,00,000.00 </cx:pt>
          <cx:pt idx="1021"> $34,24,40,00,000.00 </cx:pt>
          <cx:pt idx="1022"> $29,63,60,00,000.00 </cx:pt>
          <cx:pt idx="1023"> $68,15,00,00,000.00 </cx:pt>
          <cx:pt idx="1024"> $68,19,90,00,000.00 </cx:pt>
          <cx:pt idx="1025"> $73,31,60,00,000.00 </cx:pt>
          <cx:pt idx="1026"> $69,95,10,00,000.00 </cx:pt>
          <cx:pt idx="1027"> $5,78,79,80,000.00 </cx:pt>
          <cx:pt idx="1028"> $7,34,87,54,000.00 </cx:pt>
          <cx:pt idx="1029"> $7,80,34,46,000.00 </cx:pt>
          <cx:pt idx="1030"> $8,07,15,63,000.00 </cx:pt>
          <cx:pt idx="1031"> $3,90,13,00,000.00 </cx:pt>
          <cx:pt idx="1032"> $4,20,07,00,000.00 </cx:pt>
          <cx:pt idx="1033"> $4,40,93,00,000.00 </cx:pt>
          <cx:pt idx="1034"> $4,07,13,00,000.00 </cx:pt>
          <cx:pt idx="1035"> $4,12,34,00,000.00 </cx:pt>
          <cx:pt idx="1036"> $4,24,32,00,000.00 </cx:pt>
          <cx:pt idx="1037"> $4,29,63,00,000.00 </cx:pt>
          <cx:pt idx="1038"> $4,41,15,00,000.00 </cx:pt>
          <cx:pt idx="1039"> $2,03,19,01,000.00 </cx:pt>
          <cx:pt idx="1040"> $2,15,55,51,000.00 </cx:pt>
          <cx:pt idx="1041"> $2,95,79,51,000.00 </cx:pt>
          <cx:pt idx="1042"> $3,53,95,70,000.00 </cx:pt>
          <cx:pt idx="1043"> $11,92,40,00,000.00 </cx:pt>
          <cx:pt idx="1044"> $12,26,10,00,000.00 </cx:pt>
          <cx:pt idx="1045"> $12,95,10,00,000.00 </cx:pt>
          <cx:pt idx="1046"> $12,89,30,00,000.00 </cx:pt>
          <cx:pt idx="1047"> $30,87,10,00,000.00 </cx:pt>
          <cx:pt idx="1048"> $31,82,10,00,000.00 </cx:pt>
          <cx:pt idx="1049"> $30,27,40,00,000.00 </cx:pt>
          <cx:pt idx="1050"> $30,10,90,00,000.00 </cx:pt>
          <cx:pt idx="1051"> $2,06,07,02,000.00 </cx:pt>
          <cx:pt idx="1052"> $2,24,64,28,000.00 </cx:pt>
          <cx:pt idx="1053"> $2,46,48,67,000.00 </cx:pt>
          <cx:pt idx="1054"> $2,72,25,64,000.00 </cx:pt>
          <cx:pt idx="1055"> $24,61,80,00,000.00 </cx:pt>
          <cx:pt idx="1056"> $24,46,60,00,000.00 </cx:pt>
          <cx:pt idx="1057"> $24,52,20,00,000.00 </cx:pt>
          <cx:pt idx="1058"> $25,43,40,00,000.00 </cx:pt>
          <cx:pt idx="1059"> $14,86,10,00,000.00 </cx:pt>
          <cx:pt idx="1060"> $15,85,50,00,000.00 </cx:pt>
          <cx:pt idx="1061"> $15,00,10,00,000.00 </cx:pt>
          <cx:pt idx="1062"> $13,50,20,00,000.00 </cx:pt>
          <cx:pt idx="1063"> $9,97,41,00,000.00 </cx:pt>
          <cx:pt idx="1064"> $9,05,58,00,000.00 </cx:pt>
          <cx:pt idx="1065"> $8,89,53,00,000.00 </cx:pt>
          <cx:pt idx="1066"> $7,16,28,00,000.00 </cx:pt>
          <cx:pt idx="1067"> $82,24,30,00,000.00 </cx:pt>
          <cx:pt idx="1068"> $1,00,16,00,00,000.00 </cx:pt>
          <cx:pt idx="1069"> $97,81,70,00,000.00 </cx:pt>
          <cx:pt idx="1070"> $72,05,10,00,000.00 </cx:pt>
          <cx:pt idx="1071"> $47,26,70,00,000.00 </cx:pt>
          <cx:pt idx="1072"> $44,03,30,00,000.00 </cx:pt>
          <cx:pt idx="1073"> $42,23,70,00,000.00 </cx:pt>
          <cx:pt idx="1074"> $39,49,80,00,000.00 </cx:pt>
          <cx:pt idx="1075"> $11,96,60,00,000.00 </cx:pt>
          <cx:pt idx="1076"> $11,32,50,00,000.00 </cx:pt>
          <cx:pt idx="1077"> $10,84,60,00,000.00 </cx:pt>
          <cx:pt idx="1078"> $5,52,20,00,000.00 </cx:pt>
          <cx:pt idx="1079"> $77,84,90,00,000.00 </cx:pt>
          <cx:pt idx="1080"> $86,83,30,00,000.00 </cx:pt>
          <cx:pt idx="1081"> $93,58,00,00,000.00 </cx:pt>
          <cx:pt idx="1082"> $85,32,00,00,000.00 </cx:pt>
          <cx:pt idx="1083"> $4,60,89,55,000.00 </cx:pt>
          <cx:pt idx="1084"> $4,82,25,39,000.00 </cx:pt>
          <cx:pt idx="1085"> $4,73,61,50,000.00 </cx:pt>
          <cx:pt idx="1086"> $4,99,58,81,000.00 </cx:pt>
          <cx:pt idx="1087"> $2,37,89,72,000.00 </cx:pt>
          <cx:pt idx="1088"> $2,48,59,83,000.00 </cx:pt>
          <cx:pt idx="1089"> $2,39,54,47,000.00 </cx:pt>
          <cx:pt idx="1090"> $2,50,82,57,000.00 </cx:pt>
          <cx:pt idx="1091"> $9,07,30,00,000.00 </cx:pt>
          <cx:pt idx="1092"> $16,35,80,00,000.00 </cx:pt>
          <cx:pt idx="1093"> $16,19,20,00,000.00 </cx:pt>
          <cx:pt idx="1094"> $12,39,90,00,000.00 </cx:pt>
          <cx:pt idx="1095"> $4,60,85,63,000.00 </cx:pt>
          <cx:pt idx="1096"> $5,31,26,86,000.00 </cx:pt>
          <cx:pt idx="1097"> $5,28,89,33,000.00 </cx:pt>
          <cx:pt idx="1098"> $2,78,71,16,000.00 </cx:pt>
          <cx:pt idx="1099"> $7,71,96,00,000.00 </cx:pt>
          <cx:pt idx="1100"> $9,42,93,00,000.00 </cx:pt>
          <cx:pt idx="1101"> $5,01,50,00,000.00 </cx:pt>
          <cx:pt idx="1102"> $5,11,50,00,000.00 </cx:pt>
          <cx:pt idx="1103"> $3,18,30,00,000.00 </cx:pt>
          <cx:pt idx="1104"> $3,49,10,00,000.00 </cx:pt>
          <cx:pt idx="1105"> $3,02,30,00,000.00 </cx:pt>
          <cx:pt idx="1106"> $3,10,00,00,000.00 </cx:pt>
          <cx:pt idx="1107"> $3,38,30,00,000.00 </cx:pt>
          <cx:pt idx="1108"> $3,29,20,00,000.00 </cx:pt>
          <cx:pt idx="1109"> $14,25,60,00,000.00 </cx:pt>
          <cx:pt idx="1110"> $15,13,60,00,000.00 </cx:pt>
          <cx:pt idx="1111"> $17,02,10,00,000.00 </cx:pt>
          <cx:pt idx="1112"> $17,48,60,00,000.00 </cx:pt>
          <cx:pt idx="1113"> $9,96,40,00,000.00 </cx:pt>
          <cx:pt idx="1114"> $8,41,40,00,000.00 </cx:pt>
          <cx:pt idx="1115"> $7,29,20,00,000.00 </cx:pt>
          <cx:pt idx="1116"> $7,72,90,00,000.00 </cx:pt>
          <cx:pt idx="1117"> $4,37,45,62,000.00 </cx:pt>
          <cx:pt idx="1118"> $5,50,46,56,000.00 </cx:pt>
          <cx:pt idx="1119"> $6,77,95,11,000.00 </cx:pt>
          <cx:pt idx="1120"> $8,83,06,69,000.00 </cx:pt>
          <cx:pt idx="1121"> $1,56,20,00,000.00 </cx:pt>
          <cx:pt idx="1122"> $1,85,70,00,000.00 </cx:pt>
          <cx:pt idx="1123"> $2,28,80,00,000.00 </cx:pt>
          <cx:pt idx="1124"> $1,55,70,00,000.00 </cx:pt>
          <cx:pt idx="1125"> $25,31,30,00,000.00 </cx:pt>
          <cx:pt idx="1126"> $27,79,90,00,000.00 </cx:pt>
          <cx:pt idx="1127"> $30,60,10,00,000.00 </cx:pt>
          <cx:pt idx="1128"> $32,37,60,00,000.00 </cx:pt>
          <cx:pt idx="1129"> $5,70,30,00,000.00 </cx:pt>
          <cx:pt idx="1130"> $6,28,80,00,000.00 </cx:pt>
          <cx:pt idx="1131"> $6,17,20,00,000.00 </cx:pt>
          <cx:pt idx="1132"> $6,30,90,00,000.00 </cx:pt>
          <cx:pt idx="1133"> $17,19,40,00,000.00 </cx:pt>
          <cx:pt idx="1134"> $19,22,10,00,000.00 </cx:pt>
          <cx:pt idx="1135"> $21,44,00,00,000.00 </cx:pt>
          <cx:pt idx="1136"> $14,75,70,00,000.00 </cx:pt>
          <cx:pt idx="1137"> $11,24,50,00,000.00 </cx:pt>
          <cx:pt idx="1138"> $11,62,40,00,000.00 </cx:pt>
          <cx:pt idx="1139"> $10,51,10,00,000.00 </cx:pt>
          <cx:pt idx="1140"> $9,88,80,00,000.00 </cx:pt>
          <cx:pt idx="1141"> $6,33,24,00,000.00 </cx:pt>
          <cx:pt idx="1142"> $6,32,50,00,000.00 </cx:pt>
          <cx:pt idx="1143"> $6,12,30,00,000.00 </cx:pt>
          <cx:pt idx="1144"> $5,54,60,00,000.00 </cx:pt>
          <cx:pt idx="1145"> $19,42,92,73,000.00 </cx:pt>
          <cx:pt idx="1146"> $19,05,20,46,000.00 </cx:pt>
          <cx:pt idx="1147"> $21,10,51,41,000.00 </cx:pt>
          <cx:pt idx="1148"> $16,43,92,76,000.00 </cx:pt>
          <cx:pt idx="1149"> $4,28,01,59,000.00 </cx:pt>
          <cx:pt idx="1150"> $4,13,00,00,000.00 </cx:pt>
          <cx:pt idx="1151"> $4,68,20,00,000.00 </cx:pt>
          <cx:pt idx="1152"> $5,01,00,00,000.00 </cx:pt>
          <cx:pt idx="1153"> $5,50,85,00,000.00 </cx:pt>
          <cx:pt idx="1154"> $5,60,70,00,000.00 </cx:pt>
          <cx:pt idx="1155"> $5,72,70,00,000.00 </cx:pt>
          <cx:pt idx="1156"> $5,91,57,00,000.00 </cx:pt>
          <cx:pt idx="1157"> $48,45,81,000.00 </cx:pt>
          <cx:pt idx="1158"> $78,02,09,000.00 </cx:pt>
          <cx:pt idx="1159"> $93,35,05,000.00 </cx:pt>
          <cx:pt idx="1160"> $1,02,32,85,000.00 </cx:pt>
          <cx:pt idx="1161"> $10,18,41,21,000.00 </cx:pt>
          <cx:pt idx="1162"> $11,87,18,79,000.00 </cx:pt>
          <cx:pt idx="1163"> $12,19,50,91,000.00 </cx:pt>
          <cx:pt idx="1164"> $7,76,32,06,000.00 </cx:pt>
          <cx:pt idx="1165"> $15,31,78,00,000.00 </cx:pt>
          <cx:pt idx="1166"> $15,13,44,00,000.00 </cx:pt>
          <cx:pt idx="1167"> $15,41,69,00,000.00 </cx:pt>
          <cx:pt idx="1168"> $6,18,21,84,000.00 </cx:pt>
          <cx:pt idx="1169"> $6,64,92,37,000.00 </cx:pt>
          <cx:pt idx="1170"> $7,21,60,81,000.00 </cx:pt>
          <cx:pt idx="1171"> $7,96,66,74,000.00 </cx:pt>
          <cx:pt idx="1172"> $20,10,00,00,000.00 </cx:pt>
          <cx:pt idx="1173"> $20,17,00,00,000.00 </cx:pt>
          <cx:pt idx="1174"> $19,31,20,00,000.00 </cx:pt>
          <cx:pt idx="1175"> $12,48,00,00,000.00 </cx:pt>
          <cx:pt idx="1176"> $1,35,53,00,000.00 </cx:pt>
          <cx:pt idx="1177"> $1,34,61,00,000.00 </cx:pt>
          <cx:pt idx="1178"> $1,38,14,00,000.00 </cx:pt>
          <cx:pt idx="1179"> $1,42,13,00,000.00 </cx:pt>
          <cx:pt idx="1180"> $3,82,37,13,000.00 </cx:pt>
          <cx:pt idx="1181"> $3,79,13,35,000.00 </cx:pt>
          <cx:pt idx="1182"> $3,82,15,04,000.00 </cx:pt>
          <cx:pt idx="1183"> $3,57,80,60,000.00 </cx:pt>
          <cx:pt idx="1184"> $16,59,68,00,000.00 </cx:pt>
          <cx:pt idx="1185"> $16,66,10,00,000.00 </cx:pt>
          <cx:pt idx="1186"> $18,53,44,00,000.00 </cx:pt>
          <cx:pt idx="1187"> $18,67,13,00,000.00 </cx:pt>
          <cx:pt idx="1188"> $15,59,80,00,000.00 </cx:pt>
          <cx:pt idx="1189"> $17,09,00,00,000.00 </cx:pt>
          <cx:pt idx="1190"> $16,83,30,00,000.00 </cx:pt>
          <cx:pt idx="1191"> $17,66,60,00,000.00 </cx:pt>
          <cx:pt idx="1192"> $5,26,09,56,000.00 </cx:pt>
          <cx:pt idx="1193"> $6,79,33,06,000.00 </cx:pt>
          <cx:pt idx="1194"> $8,44,19,71,000.00 </cx:pt>
          <cx:pt idx="1195"> $9,22,39,87,000.00 </cx:pt>
          <cx:pt idx="1196"> $3,63,72,12,000.00 </cx:pt>
          <cx:pt idx="1197"> $3,58,51,41,000.00 </cx:pt>
          <cx:pt idx="1198"> $3,91,08,65,000.00 </cx:pt>
          <cx:pt idx="1199"> $5,38,67,03,000.00 </cx:pt>
          <cx:pt idx="1200"> $9,78,10,00,000.00 </cx:pt>
          <cx:pt idx="1201"> $9,96,80,00,000.00 </cx:pt>
          <cx:pt idx="1202"> $10,88,60,00,000.00 </cx:pt>
          <cx:pt idx="1203"> $10,41,50,00,000.00 </cx:pt>
          <cx:pt idx="1204"> $66,41,50,00,000.00 </cx:pt>
          <cx:pt idx="1205"> $66,68,30,00,000.00 </cx:pt>
          <cx:pt idx="1206"> $63,05,60,00,000.00 </cx:pt>
          <cx:pt idx="1207"> $62,79,90,00,000.00 </cx:pt>
          <cx:pt idx="1208"> $54,65,70,00,000.00 </cx:pt>
          <cx:pt idx="1209"> $51,58,40,00,000.00 </cx:pt>
          <cx:pt idx="1210"> $49,60,50,00,000.00 </cx:pt>
          <cx:pt idx="1211"> $48,85,10,00,000.00 </cx:pt>
          <cx:pt idx="1212"> $9,28,95,00,000.00 </cx:pt>
          <cx:pt idx="1213"> $10,47,76,00,000.00 </cx:pt>
          <cx:pt idx="1214"> $11,96,44,00,000.00 </cx:pt>
          <cx:pt idx="1215"> $12,39,41,00,000.00 </cx:pt>
          <cx:pt idx="1216"> $2,10,47,45,000.00 </cx:pt>
          <cx:pt idx="1217"> $2,81,95,57,000.00 </cx:pt>
          <cx:pt idx="1218"> $4,10,37,28,000.00 </cx:pt>
          <cx:pt idx="1219"> $4,86,04,27,000.00 </cx:pt>
          <cx:pt idx="1220"> $17,08,39,00,000.00 </cx:pt>
          <cx:pt idx="1221"> $18,17,09,00,000.00 </cx:pt>
          <cx:pt idx="1222"> $19,39,14,00,000.00 </cx:pt>
          <cx:pt idx="1223"> $20,85,38,00,000.00 </cx:pt>
          <cx:pt idx="1224"> $13,01,57,04,000.00 </cx:pt>
          <cx:pt idx="1225"> $13,21,59,71,000.00 </cx:pt>
          <cx:pt idx="1226"> $12,71,17,44,000.00 </cx:pt>
          <cx:pt idx="1227"> $11,36,07,53,000.00 </cx:pt>
          <cx:pt idx="1228"> $5,67,95,95,000.00 </cx:pt>
          <cx:pt idx="1229"> $5,82,23,63,000.00 </cx:pt>
          <cx:pt idx="1230"> $5,98,19,64,000.00 </cx:pt>
          <cx:pt idx="1231"> $7,66,84,76,000.00 </cx:pt>
          <cx:pt idx="1232"> $2,10,51,88,000.00 </cx:pt>
          <cx:pt idx="1233"> $2,15,75,86,000.00 </cx:pt>
          <cx:pt idx="1234"> $2,23,72,19,000.00 </cx:pt>
          <cx:pt idx="1235"> $2,26,23,59,000.00 </cx:pt>
          <cx:pt idx="1236"> $80,02,90,00,000.00 </cx:pt>
          <cx:pt idx="1237"> $80,10,60,00,000.00 </cx:pt>
          <cx:pt idx="1238"> $73,90,80,00,000.00 </cx:pt>
          <cx:pt idx="1239"> $74,95,30,00,000.00 </cx:pt>
          <cx:pt idx="1240"> $16,60,60,00,000.00 </cx:pt>
          <cx:pt idx="1241"> $16,87,20,00,000.00 </cx:pt>
          <cx:pt idx="1242"> $16,28,10,00,000.00 </cx:pt>
          <cx:pt idx="1243"> $16,27,00,00,000.00 </cx:pt>
          <cx:pt idx="1244"> $4,30,68,00,000.00 </cx:pt>
          <cx:pt idx="1245"> $6,99,97,00,000.00 </cx:pt>
          <cx:pt idx="1246"> $7,03,90,00,000.00 </cx:pt>
          <cx:pt idx="1247"> $6,44,90,00,000.00 </cx:pt>
          <cx:pt idx="1248"> $3,30,18,04,000.00 </cx:pt>
          <cx:pt idx="1249"> $3,45,46,28,000.00 </cx:pt>
          <cx:pt idx="1250"> $3,49,16,32,000.00 </cx:pt>
          <cx:pt idx="1251"> $3,49,54,43,000.00 </cx:pt>
          <cx:pt idx="1252"> $14,26,50,00,000.00 </cx:pt>
          <cx:pt idx="1253"> $14,79,10,00,000.00 </cx:pt>
          <cx:pt idx="1254"> $14,76,60,00,000.00 </cx:pt>
          <cx:pt idx="1255"> $14,75,10,00,000.00 </cx:pt>
          <cx:pt idx="1256"> $12,13,20,00,000.00 </cx:pt>
          <cx:pt idx="1257"> $7,26,30,00,000.00 </cx:pt>
          <cx:pt idx="1258"> $7,85,20,00,000.00 </cx:pt>
          <cx:pt idx="1259"> $7,66,90,00,000.00 </cx:pt>
          <cx:pt idx="1260"> $84,84,70,00,000.00 </cx:pt>
          <cx:pt idx="1261"> $41,46,10,00,000.00 </cx:pt>
          <cx:pt idx="1262"> $54,10,50,00,000.00 </cx:pt>
          <cx:pt idx="1263"> $57,11,90,00,000.00 </cx:pt>
          <cx:pt idx="1264"> $1,79,29,00,00,000.00 </cx:pt>
          <cx:pt idx="1265"> $1,71,59,60,00,000.00 </cx:pt>
          <cx:pt idx="1266"> $1,61,21,20,00,000.00 </cx:pt>
          <cx:pt idx="1267"> $98,97,50,00,000.00 </cx:pt>
          <cx:pt idx="1268"> $6,04,30,00,000.00 </cx:pt>
          <cx:pt idx="1269"> $8,18,64,00,000.00 </cx:pt>
          <cx:pt idx="1270"> $8,24,12,00,000.00 </cx:pt>
          <cx:pt idx="1271"> $8,02,03,00,000.00 </cx:pt>
          <cx:pt idx="1272"> $5,92,02,69,000.00 </cx:pt>
          <cx:pt idx="1273"> $6,41,15,77,000.00 </cx:pt>
          <cx:pt idx="1274"> $7,74,72,29,000.00 </cx:pt>
          <cx:pt idx="1275"> $7,57,24,36,000.00 </cx:pt>
          <cx:pt idx="1276"> $11,22,40,00,000.00 </cx:pt>
          <cx:pt idx="1277"> $11,92,50,00,000.00 </cx:pt>
          <cx:pt idx="1278"> $12,27,30,00,000.00 </cx:pt>
          <cx:pt idx="1279"> $10,77,60,00,000.00 </cx:pt>
          <cx:pt idx="1280"> $24,86,60,00,000.00 </cx:pt>
          <cx:pt idx="1281"> $26,48,70,00,000.00 </cx:pt>
          <cx:pt idx="1282"> $25,28,10,00,000.00 </cx:pt>
          <cx:pt idx="1283"> $23,55,40,00,000.00 </cx:pt>
          <cx:pt idx="1284"> $1,14,82,31,000.00 </cx:pt>
          <cx:pt idx="1285"> $1,71,09,66,000.00 </cx:pt>
          <cx:pt idx="1286"> $2,61,07,26,000.00 </cx:pt>
          <cx:pt idx="1287"> $6,41,92,85,000.00 </cx:pt>
          <cx:pt idx="1288"> $6,63,87,74,000.00 </cx:pt>
          <cx:pt idx="1289"> $6,57,18,93,000.00 </cx:pt>
          <cx:pt idx="1290"> $6,78,69,84,000.00 </cx:pt>
          <cx:pt idx="1291"> $7,68,80,24,000.00 </cx:pt>
          <cx:pt idx="1292"> $7,95,98,94,000.00 </cx:pt>
          <cx:pt idx="1293"> $8,07,38,55,000.00 </cx:pt>
          <cx:pt idx="1294"> $8,29,90,74,000.00 </cx:pt>
          <cx:pt idx="1295"> $2,10,47,45,000.00 </cx:pt>
          <cx:pt idx="1296"> $2,81,95,57,000.00 </cx:pt>
          <cx:pt idx="1297"> $4,10,37,28,000.00 </cx:pt>
          <cx:pt idx="1298"> $4,86,04,27,000.00 </cx:pt>
          <cx:pt idx="1299"> $4,24,58,95,000.00 </cx:pt>
          <cx:pt idx="1300"> $4,69,50,14,000.00 </cx:pt>
          <cx:pt idx="1301"> $5,09,49,33,000.00 </cx:pt>
          <cx:pt idx="1302"> $5,25,03,99,000.00 </cx:pt>
          <cx:pt idx="1303"> $1,32,88,17,000.00 </cx:pt>
          <cx:pt idx="1304"> $1,53,46,15,000.00 </cx:pt>
          <cx:pt idx="1305"> $1,78,94,89,000.00 </cx:pt>
          <cx:pt idx="1306"> $2,05,22,30,000.00 </cx:pt>
          <cx:pt idx="1307"> $6,94,50,00,000.00 </cx:pt>
          <cx:pt idx="1308"> $7,45,00,00,000.00 </cx:pt>
          <cx:pt idx="1309"> $7,62,00,00,000.00 </cx:pt>
          <cx:pt idx="1310"> $7,40,50,00,000.00 </cx:pt>
          <cx:pt idx="1311"> $6,35,19,00,000.00 </cx:pt>
          <cx:pt idx="1312"> $6,62,35,00,000.00 </cx:pt>
          <cx:pt idx="1313"> $6,30,79,00,000.00 </cx:pt>
          <cx:pt idx="1314"> $5,87,95,00,000.00 </cx:pt>
          <cx:pt idx="1315"> $2,99,34,89,000.00 </cx:pt>
          <cx:pt idx="1316"> $3,23,81,28,000.00 </cx:pt>
          <cx:pt idx="1317"> $3,54,94,94,000.00 </cx:pt>
          <cx:pt idx="1318"> $3,58,23,95,000.00 </cx:pt>
          <cx:pt idx="1319"> $9,72,10,65,000.00 </cx:pt>
          <cx:pt idx="1320"> $10,23,03,53,000.00 </cx:pt>
          <cx:pt idx="1321"> $11,04,16,77,000.00 </cx:pt>
          <cx:pt idx="1322"> $11,93,99,99,000.00 </cx:pt>
          <cx:pt idx="1323"> $1,36,71,35,000.00 </cx:pt>
          <cx:pt idx="1324"> $1,83,22,53,000.00 </cx:pt>
          <cx:pt idx="1325"> $2,04,25,37,000.00 </cx:pt>
          <cx:pt idx="1326"> $1,18,17,04,000.00 </cx:pt>
          <cx:pt idx="1327"> $8,41,72,00,000.00 </cx:pt>
          <cx:pt idx="1328"> $8,80,33,00,000.00 </cx:pt>
          <cx:pt idx="1329"> $9,11,50,00,000.00 </cx:pt>
          <cx:pt idx="1330"> $9,38,77,00,000.00 </cx:pt>
          <cx:pt idx="1331"> $14,86,68,00,000.00 </cx:pt>
          <cx:pt idx="1332"> $16,44,78,00,000.00 </cx:pt>
          <cx:pt idx="1333"> $19,16,27,00,000.00 </cx:pt>
          <cx:pt idx="1334"> $21,31,59,00,000.00 </cx:pt>
          <cx:pt idx="1335"> $4,17,60,00,000.00 </cx:pt>
          <cx:pt idx="1336"> $4,49,50,00,000.00 </cx:pt>
          <cx:pt idx="1337"> $4,95,10,00,000.00 </cx:pt>
          <cx:pt idx="1338"> $4,38,00,00,000.00 </cx:pt>
          <cx:pt idx="1339"> $5,07,50,00,000.00 </cx:pt>
          <cx:pt idx="1340"> $5,51,80,00,000.00 </cx:pt>
          <cx:pt idx="1341"> $5,90,30,00,000.00 </cx:pt>
          <cx:pt idx="1342"> $5,23,40,00,000.00 </cx:pt>
          <cx:pt idx="1343"> $7,69,08,00,000.00 </cx:pt>
          <cx:pt idx="1344"> $7,75,05,00,000.00 </cx:pt>
          <cx:pt idx="1345"> $7,03,15,00,000.00 </cx:pt>
          <cx:pt idx="1346"> $6,77,83,00,000.00 </cx:pt>
          <cx:pt idx="1347"> $9,53,44,62,000.00 </cx:pt>
          <cx:pt idx="1348"> $10,18,55,32,000.00 </cx:pt>
          <cx:pt idx="1349"> $11,12,95,33,000.00 </cx:pt>
          <cx:pt idx="1350"> $11,33,93,04,000.00 </cx:pt>
          <cx:pt idx="1351"> $3,98,34,00,000.00 </cx:pt>
          <cx:pt idx="1352"> $4,20,92,00,000.00 </cx:pt>
          <cx:pt idx="1353"> $5,73,63,00,000.00 </cx:pt>
          <cx:pt idx="1354"> $6,55,02,00,000.00 </cx:pt>
          <cx:pt idx="1355"> $5,89,77,00,000.00 </cx:pt>
          <cx:pt idx="1356"> $5,61,06,00,000.00 </cx:pt>
          <cx:pt idx="1357"> $5,69,27,00,000.00 </cx:pt>
          <cx:pt idx="1358"> $7,81,12,00,000.00 </cx:pt>
          <cx:pt idx="1359"> $1,29,00,52,000.00 </cx:pt>
          <cx:pt idx="1360"> $1,37,10,65,000.00 </cx:pt>
          <cx:pt idx="1361"> $1,51,99,78,000.00 </cx:pt>
          <cx:pt idx="1362"> $1,66,28,29,000.00 </cx:pt>
          <cx:pt idx="1363"> $3,23,75,00,000.00 </cx:pt>
          <cx:pt idx="1364"> $3,49,26,00,000.00 </cx:pt>
          <cx:pt idx="1365"> $3,59,31,00,000.00 </cx:pt>
          <cx:pt idx="1366"> $3,71,18,00,000.00 </cx:pt>
          <cx:pt idx="1367"> $2,30,71,82,000.00 </cx:pt>
          <cx:pt idx="1368"> $2,53,08,09,000.00 </cx:pt>
          <cx:pt idx="1369"> $2,66,54,56,000.00 </cx:pt>
          <cx:pt idx="1370"> $3,01,82,27,000.00 </cx:pt>
          <cx:pt idx="1371"> $16,53,70,00,000.00 </cx:pt>
          <cx:pt idx="1372"> $17,08,70,00,000.00 </cx:pt>
          <cx:pt idx="1373"> $18,46,70,00,000.00 </cx:pt>
          <cx:pt idx="1374"> $17,48,90,00,000.00 </cx:pt>
          <cx:pt idx="1375"> $4,25,61,57,000.00 </cx:pt>
          <cx:pt idx="1376"> $4,54,38,49,000.00 </cx:pt>
          <cx:pt idx="1377"> $4,87,08,18,000.00 </cx:pt>
          <cx:pt idx="1378"> $5,26,61,03,000.00 </cx:pt>
          <cx:pt idx="1379"> $24,38,05,10,000.00 </cx:pt>
          <cx:pt idx="1380"> $23,11,40,00,000.00 </cx:pt>
          <cx:pt idx="1381"> $22,49,20,00,000.00 </cx:pt>
          <cx:pt idx="1382"> $21,05,90,00,000.00 </cx:pt>
          <cx:pt idx="1383"> $1,91,31,49,000.00 </cx:pt>
          <cx:pt idx="1384"> $2,14,28,07,000.00 </cx:pt>
          <cx:pt idx="1385"> $2,55,56,01,000.00 </cx:pt>
          <cx:pt idx="1386"> $2,98,59,08,000.00 </cx:pt>
          <cx:pt idx="1387"> $9,64,70,00,000.00 </cx:pt>
          <cx:pt idx="1388"> $10,55,70,00,000.00 </cx:pt>
          <cx:pt idx="1389"> $11,03,50,00,000.00 </cx:pt>
          <cx:pt idx="1390"> $10,23,10,00,000.00 </cx:pt>
          <cx:pt idx="1391"> $11,24,00,00,000.00 </cx:pt>
          <cx:pt idx="1392"> $8,60,20,00,000.00 </cx:pt>
          <cx:pt idx="1393"> $8,70,70,00,000.00 </cx:pt>
          <cx:pt idx="1394"> $8,53,30,00,000.00 </cx:pt>
          <cx:pt idx="1395"> $14,35,10,00,000.00 </cx:pt>
          <cx:pt idx="1396"> $13,72,40,00,000.00 </cx:pt>
          <cx:pt idx="1397"> $13,73,90,00,000.00 </cx:pt>
          <cx:pt idx="1398"> $11,16,00,00,000.00 </cx:pt>
          <cx:pt idx="1399"> $2,79,61,00,000.00 </cx:pt>
          <cx:pt idx="1400"> $4,86,77,00,000.00 </cx:pt>
          <cx:pt idx="1401"> $6,02,80,00,000.00 </cx:pt>
          <cx:pt idx="1402"> $6,54,84,00,000.00 </cx:pt>
          <cx:pt idx="1403"> $10,88,95,00,000.00 </cx:pt>
          <cx:pt idx="1404"> $11,33,86,00,000.00 </cx:pt>
          <cx:pt idx="1405"> $11,17,18,00,000.00 </cx:pt>
          <cx:pt idx="1406"> $11,40,69,00,000.00 </cx:pt>
          <cx:pt idx="1407"> $1,79,20,00,000.00 </cx:pt>
          <cx:pt idx="1408"> $2,29,15,00,000.00 </cx:pt>
          <cx:pt idx="1409"> $3,25,84,00,000.00 </cx:pt>
          <cx:pt idx="1410"> $3,28,90,00,000.00 </cx:pt>
          <cx:pt idx="1411"> $2,73,00,00,000.00 </cx:pt>
          <cx:pt idx="1412"> $3,37,10,00,000.00 </cx:pt>
          <cx:pt idx="1413"> $4,03,80,00,000.00 </cx:pt>
          <cx:pt idx="1414"> $3,13,30,00,000.00 </cx:pt>
          <cx:pt idx="1415"> $10,79,30,00,000.00 </cx:pt>
          <cx:pt idx="1416"> $11,81,30,00,000.00 </cx:pt>
          <cx:pt idx="1417"> $12,72,70,00,000.00 </cx:pt>
          <cx:pt idx="1418"> $13,62,00,00,000.00 </cx:pt>
          <cx:pt idx="1419"> $9,02,10,00,000.00 </cx:pt>
          <cx:pt idx="1420"> $9,67,50,00,000.00 </cx:pt>
          <cx:pt idx="1421"> $9,94,60,00,000.00 </cx:pt>
          <cx:pt idx="1422"> $11,32,50,00,000.00 </cx:pt>
          <cx:pt idx="1423"> $6,90,60,00,000.00 </cx:pt>
          <cx:pt idx="1424"> $4,18,30,00,000.00 </cx:pt>
          <cx:pt idx="1425"> $3,95,60,00,000.00 </cx:pt>
          <cx:pt idx="1426"> $3,60,00,00,000.00 </cx:pt>
          <cx:pt idx="1427"> $44,41,12,33,000.00 </cx:pt>
          <cx:pt idx="1428"> $46,51,67,12,000.00 </cx:pt>
          <cx:pt idx="1429"> $48,68,07,52,000.00 </cx:pt>
          <cx:pt idx="1430"> $50,36,69,19,000.00 </cx:pt>
          <cx:pt idx="1431"> $1,27,43,40,00,000.00 </cx:pt>
          <cx:pt idx="1432"> $1,28,75,20,00,000.00 </cx:pt>
          <cx:pt idx="1433"> $1,32,44,70,00,000.00 </cx:pt>
          <cx:pt idx="1434"> $1,46,80,10,00,000.00 </cx:pt>
          <cx:pt idx="1435"> $4,20,61,00,000.00 </cx:pt>
          <cx:pt idx="1436"> $4,14,63,00,000.00 </cx:pt>
          <cx:pt idx="1437"> $3,56,75,00,000.00 </cx:pt>
          <cx:pt idx="1438"> $4,88,50,00,000.00 </cx:pt>
          <cx:pt idx="1439"> $2,66,50,00,000.00 </cx:pt>
          <cx:pt idx="1440"> $2,69,20,00,000.00 </cx:pt>
          <cx:pt idx="1441"> $2,73,20,00,000.00 </cx:pt>
          <cx:pt idx="1442"> $2,53,00,00,000.00 </cx:pt>
          <cx:pt idx="1443"> $1,92,44,00,000.00 </cx:pt>
          <cx:pt idx="1444"> $2,37,29,06,000.00 </cx:pt>
          <cx:pt idx="1445"> $2,70,71,15,000.00 </cx:pt>
          <cx:pt idx="1446"> $3,17,14,11,000.00 </cx:pt>
          <cx:pt idx="1447"> $11,39,00,00,000.00 </cx:pt>
          <cx:pt idx="1448"> $11,97,30,00,000.00 </cx:pt>
          <cx:pt idx="1449"> $12,23,30,00,000.00 </cx:pt>
          <cx:pt idx="1450"> $12,23,80,00,000.00 </cx:pt>
          <cx:pt idx="1451"> $5,35,31,97,000.00 </cx:pt>
          <cx:pt idx="1452"> $1,60,31,23,000.00 </cx:pt>
          <cx:pt idx="1453"> $2,62,61,41,000.00 </cx:pt>
          <cx:pt idx="1454"> $3,05,09,45,000.00 </cx:pt>
          <cx:pt idx="1455"> $73,30,10,00,000.00 </cx:pt>
          <cx:pt idx="1456"> $71,27,90,00,000.00 </cx:pt>
          <cx:pt idx="1457"> $72,61,80,00,000.00 </cx:pt>
          <cx:pt idx="1458"> $73,78,50,00,000.00 </cx:pt>
          <cx:pt idx="1459"> $3,79,42,49,000.00 </cx:pt>
          <cx:pt idx="1460"> $4,03,11,00,000.00 </cx:pt>
          <cx:pt idx="1461"> $4,24,99,00,000.00 </cx:pt>
          <cx:pt idx="1462"> $4,10,49,00,000.00 </cx:pt>
          <cx:pt idx="1463"> $25,87,83,72,000.00 </cx:pt>
          <cx:pt idx="1464"> $27,42,26,96,000.00 </cx:pt>
          <cx:pt idx="1465"> $29,07,84,07,000.00 </cx:pt>
          <cx:pt idx="1466"> $30,94,49,38,000.00 </cx:pt>
          <cx:pt idx="1467"> $3,58,95,16,000.00 </cx:pt>
          <cx:pt idx="1468"> $3,49,42,53,000.00 </cx:pt>
          <cx:pt idx="1469"> $3,62,00,95,000.00 </cx:pt>
          <cx:pt idx="1470"> $3,76,60,65,000.00 </cx:pt>
          <cx:pt idx="1471"> $12,50,99,00,000.00 </cx:pt>
          <cx:pt idx="1472"> $13,09,03,00,000.00 </cx:pt>
          <cx:pt idx="1473"> $16,88,96,00,000.00 </cx:pt>
          <cx:pt idx="1474"> $16,96,54,00,000.00 </cx:pt>
          <cx:pt idx="1475"> $76,30,00,000.00 </cx:pt>
          <cx:pt idx="1476"> $94,50,00,000.00 </cx:pt>
          <cx:pt idx="1477"> $1,24,60,00,000.00 </cx:pt>
          <cx:pt idx="1478"> $1,49,20,00,000.00 </cx:pt>
          <cx:pt idx="1479"> $26,19,10,00,000.00 </cx:pt>
          <cx:pt idx="1480"> $27,17,40,00,000.00 </cx:pt>
          <cx:pt idx="1481"> $26,81,50,00,000.00 </cx:pt>
          <cx:pt idx="1482"> $27,62,50,00,000.00 </cx:pt>
          <cx:pt idx="1483"> $4,66,41,20,000.00 </cx:pt>
          <cx:pt idx="1484"> $5,16,47,84,000.00 </cx:pt>
          <cx:pt idx="1485"> $5,71,17,15,000.00 </cx:pt>
          <cx:pt idx="1486"> $6,22,65,07,000.00 </cx:pt>
          <cx:pt idx="1487"> $34,37,40,00,000.00 </cx:pt>
          <cx:pt idx="1488"> $37,58,00,00,000.00 </cx:pt>
          <cx:pt idx="1489"> $41,37,30,00,000.00 </cx:pt>
          <cx:pt idx="1490"> $36,88,10,00,000.00 </cx:pt>
          <cx:pt idx="1491"> $29,80,90,00,000.00 </cx:pt>
          <cx:pt idx="1492"> $37,60,10,00,000.00 </cx:pt>
          <cx:pt idx="1493"> $40,63,30,00,000.00 </cx:pt>
          <cx:pt idx="1494"> $28,71,10,00,000.00 </cx:pt>
          <cx:pt idx="1495"> $1,79,35,57,000.00 </cx:pt>
          <cx:pt idx="1496"> $2,06,43,05,000.00 </cx:pt>
          <cx:pt idx="1497"> $2,44,68,77,000.00 </cx:pt>
          <cx:pt idx="1498"> $2,77,95,41,000.00 </cx:pt>
          <cx:pt idx="1499"> $12,82,50,00,000.00 </cx:pt>
          <cx:pt idx="1500"> $12,20,50,00,000.00 </cx:pt>
          <cx:pt idx="1501"> $13,04,50,00,000.00 </cx:pt>
          <cx:pt idx="1502"> $13,00,00,00,000.00 </cx:pt>
          <cx:pt idx="1503"> $12,23,70,00,000.00 </cx:pt>
          <cx:pt idx="1504"> $12,10,40,00,000.00 </cx:pt>
          <cx:pt idx="1505"> $13,87,80,00,000.00 </cx:pt>
          <cx:pt idx="1506"> $13,42,30,00,000.00 </cx:pt>
          <cx:pt idx="1507"> $1,83,49,21,000.00 </cx:pt>
          <cx:pt idx="1508"> $2,33,20,51,000.00 </cx:pt>
          <cx:pt idx="1509"> $3,08,43,70,000.00 </cx:pt>
          <cx:pt idx="1510"> $3,96,33,13,000.00 </cx:pt>
          <cx:pt idx="1511"> $1,83,49,21,000.00 </cx:pt>
          <cx:pt idx="1512"> $2,33,20,51,000.00 </cx:pt>
          <cx:pt idx="1513"> $3,08,43,70,000.00 </cx:pt>
          <cx:pt idx="1514"> $3,96,33,13,000.00 </cx:pt>
          <cx:pt idx="1515"> $37,15,20,00,000.00 </cx:pt>
          <cx:pt idx="1516"> $38,27,90,00,000.00 </cx:pt>
          <cx:pt idx="1517"> $38,90,10,00,000.00 </cx:pt>
          <cx:pt idx="1518"> $37,86,40,00,000.00 </cx:pt>
          <cx:pt idx="1519"> $71,66,12,000.00 </cx:pt>
          <cx:pt idx="1520"> $75,89,26,000.00 </cx:pt>
          <cx:pt idx="1521"> $81,80,46,000.00 </cx:pt>
          <cx:pt idx="1522"> $89,46,38,000.00 </cx:pt>
          <cx:pt idx="1523"> $2,22,02,56,000.00 </cx:pt>
          <cx:pt idx="1524"> $2,67,05,73,000.00 </cx:pt>
          <cx:pt idx="1525"> $3,24,13,69,000.00 </cx:pt>
          <cx:pt idx="1526"> $3,92,41,16,000.00 </cx:pt>
          <cx:pt idx="1527"> $1,22,48,90,00,000.00 </cx:pt>
          <cx:pt idx="1528"> $1,30,47,40,00,000.00 </cx:pt>
          <cx:pt idx="1529"> $1,57,10,70,00,000.00 </cx:pt>
          <cx:pt idx="1530"> $1,84,84,00,00,000.00 </cx:pt>
          <cx:pt idx="1531"> $10,51,54,00,000.00 </cx:pt>
          <cx:pt idx="1532"> $10,36,86,00,000.00 </cx:pt>
          <cx:pt idx="1533"> $10,52,45,00,000.00 </cx:pt>
          <cx:pt idx="1534"> $10,73,13,00,000.00 </cx:pt>
          <cx:pt idx="1535"> $21,96,30,00,000.00 </cx:pt>
          <cx:pt idx="1536"> $23,98,80,00,000.00 </cx:pt>
          <cx:pt idx="1537"> $21,81,30,00,000.00 </cx:pt>
          <cx:pt idx="1538"> $19,94,10,00,000.00 </cx:pt>
          <cx:pt idx="1539"> $54,12,70,00,000.00 </cx:pt>
          <cx:pt idx="1540"> $55,43,80,00,000.00 </cx:pt>
          <cx:pt idx="1541"> $58,23,20,00,000.00 </cx:pt>
          <cx:pt idx="1542"> $58,36,30,00,000.00 </cx:pt>
          <cx:pt idx="1543"> $2,79,49,25,000.00 </cx:pt>
          <cx:pt idx="1544"> $3,08,66,08,000.00 </cx:pt>
          <cx:pt idx="1545"> $3,32,30,77,000.00 </cx:pt>
          <cx:pt idx="1546"> $3,44,51,34,000.00 </cx:pt>
          <cx:pt idx="1547"> $2,43,69,48,000.00 </cx:pt>
          <cx:pt idx="1548"> $2,47,35,00,000.00 </cx:pt>
          <cx:pt idx="1549"> $2,37,12,00,000.00 </cx:pt>
          <cx:pt idx="1550"> $2,22,03,00,000.00 </cx:pt>
          <cx:pt idx="1551"> $56,60,00,00,000.00 </cx:pt>
          <cx:pt idx="1552"> $57,90,00,00,000.00 </cx:pt>
          <cx:pt idx="1553"> $56,09,80,00,000.00 </cx:pt>
          <cx:pt idx="1554"> $57,24,40,00,000.00 </cx:pt>
          <cx:pt idx="1555"> $11,77,80,00,000.00 </cx:pt>
          <cx:pt idx="1556"> $12,70,20,00,000.00 </cx:pt>
          <cx:pt idx="1557"> $13,88,00,00,000.00 </cx:pt>
          <cx:pt idx="1558"> $15,08,20,00,000.00 </cx:pt>
          <cx:pt idx="1559"> $2,94,28,97,000.00 </cx:pt>
          <cx:pt idx="1560"> $3,04,98,00,000.00 </cx:pt>
          <cx:pt idx="1561"> $3,09,91,00,000.00 </cx:pt>
          <cx:pt idx="1562"> $3,21,78,00,000.00 </cx:pt>
          <cx:pt idx="1563"> $10,87,98,55,000.00 </cx:pt>
          <cx:pt idx="1564"> $11,41,96,48,000.00 </cx:pt>
          <cx:pt idx="1565"> $12,28,21,61,000.00 </cx:pt>
          <cx:pt idx="1566"> $12,37,67,44,000.00 </cx:pt>
          <cx:pt idx="1567"> $13,79,40,00,000.00 </cx:pt>
          <cx:pt idx="1568"> $13,78,30,00,000.00 </cx:pt>
          <cx:pt idx="1569"> $13,26,80,00,000.00 </cx:pt>
          <cx:pt idx="1570"> $12,48,80,00,000.00 </cx:pt>
          <cx:pt idx="1571"> $1,38,39,30,00,000.00 </cx:pt>
          <cx:pt idx="1572"> $1,38,07,40,00,000.00 </cx:pt>
          <cx:pt idx="1573"> $1,30,84,40,00,000.00 </cx:pt>
          <cx:pt idx="1574"> $87,80,40,00,000.00 </cx:pt>
          <cx:pt idx="1575"> $2,56,73,10,000.00 </cx:pt>
          <cx:pt idx="1576"> $2,77,07,09,000.00 </cx:pt>
          <cx:pt idx="1577"> $2,99,41,69,000.00 </cx:pt>
          <cx:pt idx="1578"> $3,42,21,81,000.00 </cx:pt>
          <cx:pt idx="1579"> $2,29,91,76,000.00 </cx:pt>
          <cx:pt idx="1580"> $2,31,25,12,000.00 </cx:pt>
          <cx:pt idx="1581"> $2,50,22,67,000.00 </cx:pt>
          <cx:pt idx="1582"> $2,50,62,02,000.00 </cx:pt>
          <cx:pt idx="1583"> $1,40,78,48,000.00 </cx:pt>
          <cx:pt idx="1584"> $1,59,57,03,000.00 </cx:pt>
          <cx:pt idx="1585"> $1,74,67,26,000.00 </cx:pt>
          <cx:pt idx="1586"> $2,06,80,10,000.00 </cx:pt>
          <cx:pt idx="1587"> $87,35,92,000.00 </cx:pt>
          <cx:pt idx="1588"> $96,50,87,000.00 </cx:pt>
          <cx:pt idx="1589"> $1,01,01,17,000.00 </cx:pt>
          <cx:pt idx="1590"> $1,05,93,66,000.00 </cx:pt>
          <cx:pt idx="1591"> $1,52,70,42,000.00 </cx:pt>
          <cx:pt idx="1592"> $1,21,19,75,000.00 </cx:pt>
          <cx:pt idx="1593"> $58,04,15,000.00 </cx:pt>
          <cx:pt idx="1594"> $1,03,23,36,000.00 </cx:pt>
          <cx:pt idx="1595"> $2,51,45,95,000.00 </cx:pt>
          <cx:pt idx="1596"> $2,77,25,50,000.00 </cx:pt>
          <cx:pt idx="1597"> $3,28,53,46,000.00 </cx:pt>
          <cx:pt idx="1598"> $3,44,26,46,000.00 </cx:pt>
          <cx:pt idx="1599"> $1,15,84,60,00,000.00 </cx:pt>
          <cx:pt idx="1600"> $1,20,55,00,00,000.00 </cx:pt>
          <cx:pt idx="1601"> $1,27,07,90,00,000.00 </cx:pt>
          <cx:pt idx="1602"> $1,31,62,00,00,000.00 </cx:pt>
          <cx:pt idx="1603"> $1,84,36,41,000.00 </cx:pt>
          <cx:pt idx="1604"> $1,90,42,18,000.00 </cx:pt>
          <cx:pt idx="1605"> $1,98,93,44,000.00 </cx:pt>
          <cx:pt idx="1606"> $2,04,23,32,000.00 </cx:pt>
          <cx:pt idx="1607"> $15,35,10,00,000.00 </cx:pt>
          <cx:pt idx="1608"> $15,13,00,00,000.00 </cx:pt>
          <cx:pt idx="1609"> $14,57,20,00,000.00 </cx:pt>
          <cx:pt idx="1610"> $12,99,40,00,000.00 </cx:pt>
          <cx:pt idx="1611"> $4,24,64,00,000.00 </cx:pt>
          <cx:pt idx="1612"> $4,51,90,00,000.00 </cx:pt>
          <cx:pt idx="1613"> $4,99,71,00,000.00 </cx:pt>
          <cx:pt idx="1614"> $5,92,61,00,000.00 </cx:pt>
          <cx:pt idx="1615"> $91,24,70,00,000.00 </cx:pt>
          <cx:pt idx="1616"> $88,06,90,00,000.00 </cx:pt>
          <cx:pt idx="1617"> $88,37,20,00,000.00 </cx:pt>
          <cx:pt idx="1618"> $90,03,30,00,000.00 </cx:pt>
          <cx:pt idx="1619"> $12,91,70,00,000.00 </cx:pt>
          <cx:pt idx="1620"> $14,19,40,00,000.00 </cx:pt>
          <cx:pt idx="1621"> $15,38,90,00,000.00 </cx:pt>
          <cx:pt idx="1622"> $15,72,40,00,000.00 </cx:pt>
          <cx:pt idx="1623"> $18,76,90,00,000.00 </cx:pt>
          <cx:pt idx="1624"> $19,87,20,00,000.00 </cx:pt>
          <cx:pt idx="1625"> $20,89,10,00,000.00 </cx:pt>
          <cx:pt idx="1626"> $20,71,80,00,000.00 </cx:pt>
          <cx:pt idx="1627"> $13,98,30,00,000.00 </cx:pt>
          <cx:pt idx="1628"> $13,99,60,00,000.00 </cx:pt>
          <cx:pt idx="1629"> $12,96,10,00,000.00 </cx:pt>
          <cx:pt idx="1630"> $13,60,90,00,000.00 </cx:pt>
          <cx:pt idx="1631"> $7,48,60,00,000.00 </cx:pt>
          <cx:pt idx="1632"> $6,86,00,00,000.00 </cx:pt>
          <cx:pt idx="1633"> $7,63,70,00,000.00 </cx:pt>
          <cx:pt idx="1634"> $7,36,00,00,000.00 </cx:pt>
          <cx:pt idx="1635"> $4,68,65,10,00,000.00 </cx:pt>
          <cx:pt idx="1636"> $4,76,29,40,00,000.00 </cx:pt>
          <cx:pt idx="1637"> $4,85,65,10,00,000.00 </cx:pt>
          <cx:pt idx="1638"> $4,82,13,00,00,000.00 </cx:pt>
          <cx:pt idx="1639"> $9,89,51,00,000.00 </cx:pt>
          <cx:pt idx="1640"> $11,12,48,00,000.00 </cx:pt>
          <cx:pt idx="1641"> $14,17,18,00,000.00 </cx:pt>
          <cx:pt idx="1642"> $5,66,48,00,000.00 </cx:pt>
          <cx:pt idx="1643"> $5,54,20,00,000.00 </cx:pt>
          <cx:pt idx="1644"> $5,60,72,00,000.00 </cx:pt>
          <cx:pt idx="1645"> $5,48,37,00,000.00 </cx:pt>
          <cx:pt idx="1646"> $5,98,90,00,000.00 </cx:pt>
          <cx:pt idx="1647"> $7,25,40,00,000.00 </cx:pt>
          <cx:pt idx="1648"> $7,40,30,00,000.00 </cx:pt>
          <cx:pt idx="1649"> $7,08,20,00,000.00 </cx:pt>
          <cx:pt idx="1650"> $4,53,40,00,000.00 </cx:pt>
          <cx:pt idx="1651"> $5,00,90,00,000.00 </cx:pt>
          <cx:pt idx="1652"> $5,28,10,00,000.00 </cx:pt>
          <cx:pt idx="1653"> $5,53,60,00,000.00 </cx:pt>
          <cx:pt idx="1654"> $5,15,42,84,000.00 </cx:pt>
          <cx:pt idx="1655"> $5,62,09,36,000.00 </cx:pt>
          <cx:pt idx="1656"> $5,43,36,61,000.00 </cx:pt>
          <cx:pt idx="1657"> $4,07,58,83,000.00 </cx:pt>
          <cx:pt idx="1658"> $1,62,39,38,000.00 </cx:pt>
          <cx:pt idx="1659"> $1,99,80,51,000.00 </cx:pt>
          <cx:pt idx="1660"> $2,42,41,76,000.00 </cx:pt>
          <cx:pt idx="1661"> $1,45,26,19,000.00 </cx:pt>
          <cx:pt idx="1662"> $10,12,82,23,000.00 </cx:pt>
          <cx:pt idx="1663"> $10,91,49,22,000.00 </cx:pt>
          <cx:pt idx="1664"> $11,68,61,35,000.00 </cx:pt>
          <cx:pt idx="1665"> $11,02,44,86,000.00 </cx:pt>
          <cx:pt idx="1666"> $7,23,23,97,000.00 </cx:pt>
          <cx:pt idx="1667"> $7,54,12,34,000.00 </cx:pt>
          <cx:pt idx="1668"> $6,60,22,67,000.00 </cx:pt>
          <cx:pt idx="1669"> $9,30,89,26,000.00 </cx:pt>
          <cx:pt idx="1670"> $2,16,86,52,000.00 </cx:pt>
          <cx:pt idx="1671"> $2,38,25,31,000.00 </cx:pt>
          <cx:pt idx="1672"> $2,37,73,44,000.00 </cx:pt>
          <cx:pt idx="1673"> $2,21,38,81,000.00 </cx:pt>
          <cx:pt idx="1674"> $4,51,50,90,00,000.00 </cx:pt>
          <cx:pt idx="1675"> $4,20,83,60,00,000.00 </cx:pt>
          <cx:pt idx="1676"> $3,94,10,50,00,000.00 </cx:pt>
          <cx:pt idx="1677"> $2,59,48,80,00,000.00 </cx:pt>
          <cx:pt idx="1678"> $2,92,84,29,000.00 </cx:pt>
          <cx:pt idx="1679"> $2,95,08,00,000.00 </cx:pt>
          <cx:pt idx="1680"> $2,92,26,00,000.00 </cx:pt>
          <cx:pt idx="1681"> $2,67,43,00,000.00 </cx:pt>
          <cx:pt idx="1682"> $20,42,10,00,000.00 </cx:pt>
          <cx:pt idx="1683"> $20,00,60,00,000.00 </cx:pt>
          <cx:pt idx="1684"> $19,54,00,00,000.00 </cx:pt>
          <cx:pt idx="1685"> $18,04,50,00,000.00 </cx:pt>
          <cx:pt idx="1686"> $3,79,10,00,000.00 </cx:pt>
          <cx:pt idx="1687"> $3,83,70,00,000.00 </cx:pt>
          <cx:pt idx="1688"> $3,91,60,00,000.00 </cx:pt>
          <cx:pt idx="1689"> $3,65,30,00,000.00 </cx:pt>
          <cx:pt idx="1690"> $4,98,65,66,000.00 </cx:pt>
          <cx:pt idx="1691"> $4,68,03,80,000.00 </cx:pt>
          <cx:pt idx="1692"> $4,61,81,33,000.00 </cx:pt>
          <cx:pt idx="1693"> $4,96,83,01,000.00 </cx:pt>
          <cx:pt idx="1694"> $13,63,30,00,000.00 </cx:pt>
          <cx:pt idx="1695"> $13,08,40,00,000.00 </cx:pt>
          <cx:pt idx="1696"> $13,27,90,00,000.00 </cx:pt>
          <cx:pt idx="1697"> $13,10,50,00,000.00 </cx:pt>
          <cx:pt idx="1698"> $4,47,17,00,000.00 </cx:pt>
          <cx:pt idx="1699"> $4,62,34,00,000.00 </cx:pt>
          <cx:pt idx="1700"> $4,67,33,00,000.00 </cx:pt>
          <cx:pt idx="1701"> $5,99,78,00,000.00 </cx:pt>
          <cx:pt idx="1702"> $2,45,85,92,000.00 </cx:pt>
          <cx:pt idx="1703"> $2,27,88,12,000.00 </cx:pt>
          <cx:pt idx="1704"> $2,36,16,31,000.00 </cx:pt>
          <cx:pt idx="1705"> $2,21,05,91,000.00 </cx:pt>
          <cx:pt idx="1706"> $4,56,10,00,000.00 </cx:pt>
          <cx:pt idx="1707"> $4,78,50,00,000.00 </cx:pt>
          <cx:pt idx="1708"> $4,76,50,00,000.00 </cx:pt>
          <cx:pt idx="1709"> $4,88,80,00,000.00 </cx:pt>
        </cx:lvl>
        <cx:lvl ptCount="1710">
          <cx:pt idx="0">Year 1</cx:pt>
          <cx:pt idx="1">Year 2</cx:pt>
          <cx:pt idx="2">Year 3</cx:pt>
          <cx:pt idx="3">Year 4</cx:pt>
          <cx:pt idx="4">Year 1</cx:pt>
          <cx:pt idx="5">Year 2</cx:pt>
          <cx:pt idx="6">Year 3</cx:pt>
          <cx:pt idx="7">Year 4</cx:pt>
          <cx:pt idx="8">Year 1</cx:pt>
          <cx:pt idx="9">Year 2</cx:pt>
          <cx:pt idx="10">Year 3</cx:pt>
          <cx:pt idx="11">Year 4</cx:pt>
          <cx:pt idx="12">Year 1</cx:pt>
          <cx:pt idx="13">Year 2</cx:pt>
          <cx:pt idx="14">Year 3</cx:pt>
          <cx:pt idx="15">Year 4</cx:pt>
          <cx:pt idx="16">Year 1</cx:pt>
          <cx:pt idx="17">Year 2</cx:pt>
          <cx:pt idx="18">Year 3</cx:pt>
          <cx:pt idx="19">Year 4</cx:pt>
          <cx:pt idx="20">Year 1</cx:pt>
          <cx:pt idx="21">Year 2</cx:pt>
          <cx:pt idx="22">Year 3</cx:pt>
          <cx:pt idx="23">Year 4</cx:pt>
          <cx:pt idx="24">Year 1</cx:pt>
          <cx:pt idx="25">Year 2</cx:pt>
          <cx:pt idx="26">Year 3</cx:pt>
          <cx:pt idx="27">Year 4</cx:pt>
          <cx:pt idx="28">Year 1</cx:pt>
          <cx:pt idx="29">Year 2</cx:pt>
          <cx:pt idx="30">Year 3</cx:pt>
          <cx:pt idx="31">Year 4</cx:pt>
          <cx:pt idx="32">Year 1</cx:pt>
          <cx:pt idx="33">Year 2</cx:pt>
          <cx:pt idx="34">Year 3</cx:pt>
          <cx:pt idx="35">Year 4</cx:pt>
          <cx:pt idx="36">Year 1</cx:pt>
          <cx:pt idx="37">Year 2</cx:pt>
          <cx:pt idx="38">Year 3</cx:pt>
          <cx:pt idx="39">Year 4</cx:pt>
          <cx:pt idx="40">Year 1</cx:pt>
          <cx:pt idx="41">Year 2</cx:pt>
          <cx:pt idx="42">Year 3</cx:pt>
          <cx:pt idx="43">Year 4</cx:pt>
          <cx:pt idx="44">Year 1</cx:pt>
          <cx:pt idx="45">Year 2</cx:pt>
          <cx:pt idx="46">Year 3</cx:pt>
          <cx:pt idx="47">Year 4</cx:pt>
          <cx:pt idx="48">Year 1</cx:pt>
          <cx:pt idx="49">Year 2</cx:pt>
          <cx:pt idx="50">Year 3</cx:pt>
          <cx:pt idx="51">Year 4</cx:pt>
          <cx:pt idx="52">Year 1</cx:pt>
          <cx:pt idx="53">Year 2</cx:pt>
          <cx:pt idx="54">Year 3</cx:pt>
          <cx:pt idx="55">Year 4</cx:pt>
          <cx:pt idx="56">Year 1</cx:pt>
          <cx:pt idx="57">Year 2</cx:pt>
          <cx:pt idx="58">Year 3</cx:pt>
          <cx:pt idx="59">Year 4</cx:pt>
          <cx:pt idx="60">Year 1</cx:pt>
          <cx:pt idx="61">Year 2</cx:pt>
          <cx:pt idx="62">Year 3</cx:pt>
          <cx:pt idx="63">Year 4</cx:pt>
          <cx:pt idx="64">Year 1</cx:pt>
          <cx:pt idx="65">Year 2</cx:pt>
          <cx:pt idx="66">Year 3</cx:pt>
          <cx:pt idx="67">Year 4</cx:pt>
          <cx:pt idx="68">Year 1</cx:pt>
          <cx:pt idx="69">Year 2</cx:pt>
          <cx:pt idx="70">Year 3</cx:pt>
          <cx:pt idx="71">Year 4</cx:pt>
          <cx:pt idx="72">Year 1</cx:pt>
          <cx:pt idx="73">Year 2</cx:pt>
          <cx:pt idx="74">Year 3</cx:pt>
          <cx:pt idx="75">Year 4</cx:pt>
          <cx:pt idx="76">Year 1</cx:pt>
          <cx:pt idx="77">Year 2</cx:pt>
          <cx:pt idx="78">Year 3</cx:pt>
          <cx:pt idx="79">Year 4</cx:pt>
          <cx:pt idx="80">Year 1</cx:pt>
          <cx:pt idx="81">Year 2</cx:pt>
          <cx:pt idx="82">Year 3</cx:pt>
          <cx:pt idx="83">Year 4</cx:pt>
          <cx:pt idx="84">Year 1</cx:pt>
          <cx:pt idx="85">Year 2</cx:pt>
          <cx:pt idx="86">Year 3</cx:pt>
          <cx:pt idx="87">Year 4</cx:pt>
          <cx:pt idx="88">Year 1</cx:pt>
          <cx:pt idx="89">Year 2</cx:pt>
          <cx:pt idx="90">Year 3</cx:pt>
          <cx:pt idx="91">Year 4</cx:pt>
          <cx:pt idx="92">Year 1</cx:pt>
          <cx:pt idx="93">Year 2</cx:pt>
          <cx:pt idx="94">Year 3</cx:pt>
          <cx:pt idx="95">Year 4</cx:pt>
          <cx:pt idx="96">Year 1</cx:pt>
          <cx:pt idx="97">Year 2</cx:pt>
          <cx:pt idx="98">Year 3</cx:pt>
          <cx:pt idx="99">Year 4</cx:pt>
          <cx:pt idx="100">Year 1</cx:pt>
          <cx:pt idx="101">Year 2</cx:pt>
          <cx:pt idx="102">Year 3</cx:pt>
          <cx:pt idx="103">Year 4</cx:pt>
          <cx:pt idx="104">Year 1</cx:pt>
          <cx:pt idx="105">Year 2</cx:pt>
          <cx:pt idx="106">Year 3</cx:pt>
          <cx:pt idx="107">Year 4</cx:pt>
          <cx:pt idx="108">Year 1</cx:pt>
          <cx:pt idx="109">Year 2</cx:pt>
          <cx:pt idx="110">Year 3</cx:pt>
          <cx:pt idx="111">Year 4</cx:pt>
          <cx:pt idx="112">Year 1</cx:pt>
          <cx:pt idx="113">Year 2</cx:pt>
          <cx:pt idx="114">Year 3</cx:pt>
          <cx:pt idx="115">Year 4</cx:pt>
          <cx:pt idx="116">Year 1</cx:pt>
          <cx:pt idx="117">Year 2</cx:pt>
          <cx:pt idx="118">Year 3</cx:pt>
          <cx:pt idx="119">Year 4</cx:pt>
          <cx:pt idx="120">Year 1</cx:pt>
          <cx:pt idx="121">Year 2</cx:pt>
          <cx:pt idx="122">Year 3</cx:pt>
          <cx:pt idx="123">Year 4</cx:pt>
          <cx:pt idx="124">Year 1</cx:pt>
          <cx:pt idx="125">Year 2</cx:pt>
          <cx:pt idx="126">Year 3</cx:pt>
          <cx:pt idx="127">Year 4</cx:pt>
          <cx:pt idx="128">Year 1</cx:pt>
          <cx:pt idx="129">Year 2</cx:pt>
          <cx:pt idx="130">Year 3</cx:pt>
          <cx:pt idx="131">Year 4</cx:pt>
          <cx:pt idx="132">Year 1</cx:pt>
          <cx:pt idx="133">Year 2</cx:pt>
          <cx:pt idx="134">Year 3</cx:pt>
          <cx:pt idx="135">Year 4</cx:pt>
          <cx:pt idx="136">Year 1</cx:pt>
          <cx:pt idx="137">Year 2</cx:pt>
          <cx:pt idx="138">Year 3</cx:pt>
          <cx:pt idx="139">Year 4</cx:pt>
          <cx:pt idx="140">Year 1</cx:pt>
          <cx:pt idx="141">Year 2</cx:pt>
          <cx:pt idx="142">Year 3</cx:pt>
          <cx:pt idx="143">Year 4</cx:pt>
          <cx:pt idx="144">Year 1</cx:pt>
          <cx:pt idx="145">Year 2</cx:pt>
          <cx:pt idx="146">Year 3</cx:pt>
          <cx:pt idx="147">Year 4</cx:pt>
          <cx:pt idx="148">Year 1</cx:pt>
          <cx:pt idx="149">Year 2</cx:pt>
          <cx:pt idx="150">Year 1</cx:pt>
          <cx:pt idx="151">Year 2</cx:pt>
          <cx:pt idx="152">Year 3</cx:pt>
          <cx:pt idx="153">Year 4</cx:pt>
          <cx:pt idx="154">Year 1</cx:pt>
          <cx:pt idx="155">Year 2</cx:pt>
          <cx:pt idx="156">Year 3</cx:pt>
          <cx:pt idx="157">Year 4</cx:pt>
          <cx:pt idx="158">Year 1</cx:pt>
          <cx:pt idx="159">Year 2</cx:pt>
          <cx:pt idx="160">Year 3</cx:pt>
          <cx:pt idx="161">Year 4</cx:pt>
          <cx:pt idx="162">Year 1</cx:pt>
          <cx:pt idx="163">Year 2</cx:pt>
          <cx:pt idx="164">Year 3</cx:pt>
          <cx:pt idx="165">Year 4</cx:pt>
          <cx:pt idx="166">Year 1</cx:pt>
          <cx:pt idx="167">Year 2</cx:pt>
          <cx:pt idx="168">Year 3</cx:pt>
          <cx:pt idx="169">Year 4</cx:pt>
          <cx:pt idx="170">Year 1</cx:pt>
          <cx:pt idx="171">Year 2</cx:pt>
          <cx:pt idx="172">Year 3</cx:pt>
          <cx:pt idx="173">Year 4</cx:pt>
          <cx:pt idx="174">Year 1</cx:pt>
          <cx:pt idx="175">Year 2</cx:pt>
          <cx:pt idx="176">Year 3</cx:pt>
          <cx:pt idx="177">Year 4</cx:pt>
          <cx:pt idx="178">Year 1</cx:pt>
          <cx:pt idx="179">Year 2</cx:pt>
          <cx:pt idx="180">Year 3</cx:pt>
          <cx:pt idx="181">Year 4</cx:pt>
          <cx:pt idx="182">Year 1</cx:pt>
          <cx:pt idx="183">Year 2</cx:pt>
          <cx:pt idx="184">Year 3</cx:pt>
          <cx:pt idx="185">Year 4</cx:pt>
          <cx:pt idx="186">Year 1</cx:pt>
          <cx:pt idx="187">Year 2</cx:pt>
          <cx:pt idx="188">Year 3</cx:pt>
          <cx:pt idx="189">Year 4</cx:pt>
          <cx:pt idx="190">Year 1</cx:pt>
          <cx:pt idx="191">Year 2</cx:pt>
          <cx:pt idx="192">Year 3</cx:pt>
          <cx:pt idx="193">Year 4</cx:pt>
          <cx:pt idx="194">Year 1</cx:pt>
          <cx:pt idx="195">Year 2</cx:pt>
          <cx:pt idx="196">Year 3</cx:pt>
          <cx:pt idx="197">Year 4</cx:pt>
          <cx:pt idx="198">Year 1</cx:pt>
          <cx:pt idx="199">Year 2</cx:pt>
          <cx:pt idx="200">Year 3</cx:pt>
          <cx:pt idx="201">Year 4</cx:pt>
          <cx:pt idx="202">Year 1</cx:pt>
          <cx:pt idx="203">Year 2</cx:pt>
          <cx:pt idx="204">Year 3</cx:pt>
          <cx:pt idx="205">Year 4</cx:pt>
          <cx:pt idx="206">Year 1</cx:pt>
          <cx:pt idx="207">Year 2</cx:pt>
          <cx:pt idx="208">Year 3</cx:pt>
          <cx:pt idx="209">Year 4</cx:pt>
          <cx:pt idx="210">Year 1</cx:pt>
          <cx:pt idx="211">Year 2</cx:pt>
          <cx:pt idx="212">Year 3</cx:pt>
          <cx:pt idx="213">Year 4</cx:pt>
          <cx:pt idx="214">Year 1</cx:pt>
          <cx:pt idx="215">Year 2</cx:pt>
          <cx:pt idx="216">Year 3</cx:pt>
          <cx:pt idx="217">Year 4</cx:pt>
          <cx:pt idx="218">Year 1</cx:pt>
          <cx:pt idx="219">Year 2</cx:pt>
          <cx:pt idx="220">Year 3</cx:pt>
          <cx:pt idx="221">Year 4</cx:pt>
          <cx:pt idx="222">Year 1</cx:pt>
          <cx:pt idx="223">Year 2</cx:pt>
          <cx:pt idx="224">Year 3</cx:pt>
          <cx:pt idx="225">Year 4</cx:pt>
          <cx:pt idx="226">Year 1</cx:pt>
          <cx:pt idx="227">Year 2</cx:pt>
          <cx:pt idx="228">Year 3</cx:pt>
          <cx:pt idx="229">Year 4</cx:pt>
          <cx:pt idx="230">Year 1</cx:pt>
          <cx:pt idx="231">Year 2</cx:pt>
          <cx:pt idx="232">Year 3</cx:pt>
          <cx:pt idx="233">Year 4</cx:pt>
          <cx:pt idx="234">Year 1</cx:pt>
          <cx:pt idx="235">Year 2</cx:pt>
          <cx:pt idx="236">Year 3</cx:pt>
          <cx:pt idx="237">Year 4</cx:pt>
          <cx:pt idx="238">Year 1</cx:pt>
          <cx:pt idx="239">Year 2</cx:pt>
          <cx:pt idx="240">Year 3</cx:pt>
          <cx:pt idx="241">Year 4</cx:pt>
          <cx:pt idx="242">Year 1</cx:pt>
          <cx:pt idx="243">Year 2</cx:pt>
          <cx:pt idx="244">Year 3</cx:pt>
          <cx:pt idx="245">Year 4</cx:pt>
          <cx:pt idx="246">Year 1</cx:pt>
          <cx:pt idx="247">Year 2</cx:pt>
          <cx:pt idx="248">Year 3</cx:pt>
          <cx:pt idx="249">Year 4</cx:pt>
          <cx:pt idx="250">Year 1</cx:pt>
          <cx:pt idx="251">Year 2</cx:pt>
          <cx:pt idx="252">Year 3</cx:pt>
          <cx:pt idx="253">Year 4</cx:pt>
          <cx:pt idx="254">Year 1</cx:pt>
          <cx:pt idx="255">Year 2</cx:pt>
          <cx:pt idx="256">Year 3</cx:pt>
          <cx:pt idx="257">Year 4</cx:pt>
          <cx:pt idx="258">Year 1</cx:pt>
          <cx:pt idx="259">Year 2</cx:pt>
          <cx:pt idx="260">Year 3</cx:pt>
          <cx:pt idx="261">Year 4</cx:pt>
          <cx:pt idx="262">Year 1</cx:pt>
          <cx:pt idx="263">Year 2</cx:pt>
          <cx:pt idx="264">Year 3</cx:pt>
          <cx:pt idx="265">Year 4</cx:pt>
          <cx:pt idx="266">Year 1</cx:pt>
          <cx:pt idx="267">Year 2</cx:pt>
          <cx:pt idx="268">Year 3</cx:pt>
          <cx:pt idx="269">Year 4</cx:pt>
          <cx:pt idx="270">Year 1</cx:pt>
          <cx:pt idx="271">Year 2</cx:pt>
          <cx:pt idx="272">Year 3</cx:pt>
          <cx:pt idx="273">Year 4</cx:pt>
          <cx:pt idx="274">Year 1</cx:pt>
          <cx:pt idx="275">Year 2</cx:pt>
          <cx:pt idx="276">Year 3</cx:pt>
          <cx:pt idx="277">Year 4</cx:pt>
          <cx:pt idx="278">Year 1</cx:pt>
          <cx:pt idx="279">Year 2</cx:pt>
          <cx:pt idx="280">Year 3</cx:pt>
          <cx:pt idx="281">Year 4</cx:pt>
          <cx:pt idx="282">Year 1</cx:pt>
          <cx:pt idx="283">Year 2</cx:pt>
          <cx:pt idx="284">Year 3</cx:pt>
          <cx:pt idx="285">Year 4</cx:pt>
          <cx:pt idx="286">Year 1</cx:pt>
          <cx:pt idx="287">Year 2</cx:pt>
          <cx:pt idx="288">Year 3</cx:pt>
          <cx:pt idx="289">Year 4</cx:pt>
          <cx:pt idx="290">Year 1</cx:pt>
          <cx:pt idx="291">Year 2</cx:pt>
          <cx:pt idx="292">Year 3</cx:pt>
          <cx:pt idx="293">Year 4</cx:pt>
          <cx:pt idx="294">Year 1</cx:pt>
          <cx:pt idx="295">Year 2</cx:pt>
          <cx:pt idx="296">Year 3</cx:pt>
          <cx:pt idx="297">Year 4</cx:pt>
          <cx:pt idx="298">Year 1</cx:pt>
          <cx:pt idx="299">Year 2</cx:pt>
          <cx:pt idx="300">Year 3</cx:pt>
          <cx:pt idx="301">Year 4</cx:pt>
          <cx:pt idx="302">Year 1</cx:pt>
          <cx:pt idx="303">Year 2</cx:pt>
          <cx:pt idx="304">Year 3</cx:pt>
          <cx:pt idx="305">Year 4</cx:pt>
          <cx:pt idx="306">Year 1</cx:pt>
          <cx:pt idx="307">Year 2</cx:pt>
          <cx:pt idx="308">Year 3</cx:pt>
          <cx:pt idx="309">Year 4</cx:pt>
          <cx:pt idx="310">Year 1</cx:pt>
          <cx:pt idx="311">Year 2</cx:pt>
          <cx:pt idx="312">Year 3</cx:pt>
          <cx:pt idx="313">Year 4</cx:pt>
          <cx:pt idx="314">Year 1</cx:pt>
          <cx:pt idx="315">Year 2</cx:pt>
          <cx:pt idx="316">Year 3</cx:pt>
          <cx:pt idx="317">Year 4</cx:pt>
          <cx:pt idx="318">Year 1</cx:pt>
          <cx:pt idx="319">Year 2</cx:pt>
          <cx:pt idx="320">Year 3</cx:pt>
          <cx:pt idx="321">Year 4</cx:pt>
          <cx:pt idx="322">Year 1</cx:pt>
          <cx:pt idx="323">Year 2</cx:pt>
          <cx:pt idx="324">Year 3</cx:pt>
          <cx:pt idx="325">Year 4</cx:pt>
          <cx:pt idx="326">Year 1</cx:pt>
          <cx:pt idx="327">Year 2</cx:pt>
          <cx:pt idx="328">Year 3</cx:pt>
          <cx:pt idx="329">Year 4</cx:pt>
          <cx:pt idx="330">Year 1</cx:pt>
          <cx:pt idx="331">Year 2</cx:pt>
          <cx:pt idx="332">Year 3</cx:pt>
          <cx:pt idx="333">Year 4</cx:pt>
          <cx:pt idx="334">Year 1</cx:pt>
          <cx:pt idx="335">Year 2</cx:pt>
          <cx:pt idx="336">Year 3</cx:pt>
          <cx:pt idx="337">Year 4</cx:pt>
          <cx:pt idx="338">Year 1</cx:pt>
          <cx:pt idx="339">Year 2</cx:pt>
          <cx:pt idx="340">Year 3</cx:pt>
          <cx:pt idx="341">Year 4</cx:pt>
          <cx:pt idx="342">Year 1</cx:pt>
          <cx:pt idx="343">Year 2</cx:pt>
          <cx:pt idx="344">Year 3</cx:pt>
          <cx:pt idx="345">Year 4</cx:pt>
          <cx:pt idx="346">Year 1</cx:pt>
          <cx:pt idx="347">Year 2</cx:pt>
          <cx:pt idx="348">Year 3</cx:pt>
          <cx:pt idx="349">Year 4</cx:pt>
          <cx:pt idx="350">Year 1</cx:pt>
          <cx:pt idx="351">Year 2</cx:pt>
          <cx:pt idx="352">Year 3</cx:pt>
          <cx:pt idx="353">Year 4</cx:pt>
          <cx:pt idx="354">Year 1</cx:pt>
          <cx:pt idx="355">Year 2</cx:pt>
          <cx:pt idx="356">Year 3</cx:pt>
          <cx:pt idx="357">Year 4</cx:pt>
          <cx:pt idx="358">Year 1</cx:pt>
          <cx:pt idx="359">Year 2</cx:pt>
          <cx:pt idx="360">Year 3</cx:pt>
          <cx:pt idx="361">Year 4</cx:pt>
          <cx:pt idx="362">Year 1</cx:pt>
          <cx:pt idx="363">Year 2</cx:pt>
          <cx:pt idx="364">Year 3</cx:pt>
          <cx:pt idx="365">Year 4</cx:pt>
          <cx:pt idx="366">Year 1</cx:pt>
          <cx:pt idx="367">Year 2</cx:pt>
          <cx:pt idx="368">Year 1</cx:pt>
          <cx:pt idx="369">Year 2</cx:pt>
          <cx:pt idx="370">Year 3</cx:pt>
          <cx:pt idx="371">Year 4</cx:pt>
          <cx:pt idx="372">Year 1</cx:pt>
          <cx:pt idx="373">Year 2</cx:pt>
          <cx:pt idx="374">Year 3</cx:pt>
          <cx:pt idx="375">Year 4</cx:pt>
          <cx:pt idx="376">Year 1</cx:pt>
          <cx:pt idx="377">Year 2</cx:pt>
          <cx:pt idx="378">Year 3</cx:pt>
          <cx:pt idx="379">Year 4</cx:pt>
          <cx:pt idx="380">Year 1</cx:pt>
          <cx:pt idx="381">Year 2</cx:pt>
          <cx:pt idx="382">Year 3</cx:pt>
          <cx:pt idx="383">Year 4</cx:pt>
          <cx:pt idx="384">Year 1</cx:pt>
          <cx:pt idx="385">Year 2</cx:pt>
          <cx:pt idx="386">Year 3</cx:pt>
          <cx:pt idx="387">Year 4</cx:pt>
          <cx:pt idx="388">Year 1</cx:pt>
          <cx:pt idx="389">Year 2</cx:pt>
          <cx:pt idx="390">Year 3</cx:pt>
          <cx:pt idx="391">Year 4</cx:pt>
          <cx:pt idx="392">Year 1</cx:pt>
          <cx:pt idx="393">Year 2</cx:pt>
          <cx:pt idx="394">Year 3</cx:pt>
          <cx:pt idx="395">Year 4</cx:pt>
          <cx:pt idx="396">Year 1</cx:pt>
          <cx:pt idx="397">Year 2</cx:pt>
          <cx:pt idx="398">Year 3</cx:pt>
          <cx:pt idx="399">Year 4</cx:pt>
          <cx:pt idx="400">Year 1</cx:pt>
          <cx:pt idx="401">Year 2</cx:pt>
          <cx:pt idx="402">Year 3</cx:pt>
          <cx:pt idx="403">Year 4</cx:pt>
          <cx:pt idx="404">Year 1</cx:pt>
          <cx:pt idx="405">Year 2</cx:pt>
          <cx:pt idx="406">Year 3</cx:pt>
          <cx:pt idx="407">Year 4</cx:pt>
          <cx:pt idx="408">Year 1</cx:pt>
          <cx:pt idx="409">Year 2</cx:pt>
          <cx:pt idx="410">Year 3</cx:pt>
          <cx:pt idx="411">Year 4</cx:pt>
          <cx:pt idx="412">Year 1</cx:pt>
          <cx:pt idx="413">Year 2</cx:pt>
          <cx:pt idx="414">Year 3</cx:pt>
          <cx:pt idx="415">Year 4</cx:pt>
          <cx:pt idx="416">Year 1</cx:pt>
          <cx:pt idx="417">Year 2</cx:pt>
          <cx:pt idx="418">Year 3</cx:pt>
          <cx:pt idx="419">Year 4</cx:pt>
          <cx:pt idx="420">Year 1</cx:pt>
          <cx:pt idx="421">Year 2</cx:pt>
          <cx:pt idx="422">Year 3</cx:pt>
          <cx:pt idx="423">Year 4</cx:pt>
          <cx:pt idx="424">Year 1</cx:pt>
          <cx:pt idx="425">Year 2</cx:pt>
          <cx:pt idx="426">Year 3</cx:pt>
          <cx:pt idx="427">Year 4</cx:pt>
          <cx:pt idx="428">Year 1</cx:pt>
          <cx:pt idx="429">Year 2</cx:pt>
          <cx:pt idx="430">Year 3</cx:pt>
          <cx:pt idx="431">Year 4</cx:pt>
          <cx:pt idx="432">Year 1</cx:pt>
          <cx:pt idx="433">Year 2</cx:pt>
          <cx:pt idx="434">Year 3</cx:pt>
          <cx:pt idx="435">Year 4</cx:pt>
          <cx:pt idx="436">Year 1</cx:pt>
          <cx:pt idx="437">Year 2</cx:pt>
          <cx:pt idx="438">Year 3</cx:pt>
          <cx:pt idx="439">Year 4</cx:pt>
          <cx:pt idx="440">Year 1</cx:pt>
          <cx:pt idx="441">Year 2</cx:pt>
          <cx:pt idx="442">Year 3</cx:pt>
          <cx:pt idx="443">Year 4</cx:pt>
          <cx:pt idx="444">Year 1</cx:pt>
          <cx:pt idx="445">Year 2</cx:pt>
          <cx:pt idx="446">Year 3</cx:pt>
          <cx:pt idx="447">Year 4</cx:pt>
          <cx:pt idx="448">Year 1</cx:pt>
          <cx:pt idx="449">Year 2</cx:pt>
          <cx:pt idx="450">Year 3</cx:pt>
          <cx:pt idx="451">Year 4</cx:pt>
          <cx:pt idx="452">Year 1</cx:pt>
          <cx:pt idx="453">Year 2</cx:pt>
          <cx:pt idx="454">Year 3</cx:pt>
          <cx:pt idx="455">Year 4</cx:pt>
          <cx:pt idx="456">Year 1</cx:pt>
          <cx:pt idx="457">Year 2</cx:pt>
          <cx:pt idx="458">Year 3</cx:pt>
          <cx:pt idx="459">Year 4</cx:pt>
          <cx:pt idx="460">Year 1</cx:pt>
          <cx:pt idx="461">Year 2</cx:pt>
          <cx:pt idx="462">Year 3</cx:pt>
          <cx:pt idx="463">Year 4</cx:pt>
          <cx:pt idx="464">Year 1</cx:pt>
          <cx:pt idx="465">Year 2</cx:pt>
          <cx:pt idx="466">Year 3</cx:pt>
          <cx:pt idx="467">Year 4</cx:pt>
          <cx:pt idx="468">Year 1</cx:pt>
          <cx:pt idx="469">Year 2</cx:pt>
          <cx:pt idx="470">Year 3</cx:pt>
          <cx:pt idx="471">Year 4</cx:pt>
          <cx:pt idx="472">Year 1</cx:pt>
          <cx:pt idx="473">Year 2</cx:pt>
          <cx:pt idx="474">Year 3</cx:pt>
          <cx:pt idx="475">Year 4</cx:pt>
          <cx:pt idx="476">Year 1</cx:pt>
          <cx:pt idx="477">Year 2</cx:pt>
          <cx:pt idx="478">Year 3</cx:pt>
          <cx:pt idx="479">Year 4</cx:pt>
          <cx:pt idx="480">Year 1</cx:pt>
          <cx:pt idx="481">Year 2</cx:pt>
          <cx:pt idx="482">Year 3</cx:pt>
          <cx:pt idx="483">Year 4</cx:pt>
          <cx:pt idx="484">Year 1</cx:pt>
          <cx:pt idx="485">Year 2</cx:pt>
          <cx:pt idx="486">Year 3</cx:pt>
          <cx:pt idx="487">Year 4</cx:pt>
          <cx:pt idx="488">Year 1</cx:pt>
          <cx:pt idx="489">Year 2</cx:pt>
          <cx:pt idx="490">Year 3</cx:pt>
          <cx:pt idx="491">Year 4</cx:pt>
          <cx:pt idx="492">Year 1</cx:pt>
          <cx:pt idx="493">Year 2</cx:pt>
          <cx:pt idx="494">Year 3</cx:pt>
          <cx:pt idx="495">Year 4</cx:pt>
          <cx:pt idx="496">Year 1</cx:pt>
          <cx:pt idx="497">Year 2</cx:pt>
          <cx:pt idx="498">Year 3</cx:pt>
          <cx:pt idx="499">Year 4</cx:pt>
          <cx:pt idx="500">Year 1</cx:pt>
          <cx:pt idx="501">Year 2</cx:pt>
          <cx:pt idx="502">Year 3</cx:pt>
          <cx:pt idx="503">Year 4</cx:pt>
          <cx:pt idx="504">Year 1</cx:pt>
          <cx:pt idx="505">Year 2</cx:pt>
          <cx:pt idx="506">Year 3</cx:pt>
          <cx:pt idx="507">Year 4</cx:pt>
          <cx:pt idx="508">Year 1</cx:pt>
          <cx:pt idx="509">Year 2</cx:pt>
          <cx:pt idx="510">Year 3</cx:pt>
          <cx:pt idx="511">Year 4</cx:pt>
          <cx:pt idx="512">Year 1</cx:pt>
          <cx:pt idx="513">Year 2</cx:pt>
          <cx:pt idx="514">Year 3</cx:pt>
          <cx:pt idx="515">Year 4</cx:pt>
          <cx:pt idx="516">Year 1</cx:pt>
          <cx:pt idx="517">Year 2</cx:pt>
          <cx:pt idx="518">Year 3</cx:pt>
          <cx:pt idx="519">Year 4</cx:pt>
          <cx:pt idx="520">Year 1</cx:pt>
          <cx:pt idx="521">Year 2</cx:pt>
          <cx:pt idx="522">Year 3</cx:pt>
          <cx:pt idx="523">Year 4</cx:pt>
          <cx:pt idx="524">Year 1</cx:pt>
          <cx:pt idx="525">Year 2</cx:pt>
          <cx:pt idx="526">Year 3</cx:pt>
          <cx:pt idx="527">Year 4</cx:pt>
          <cx:pt idx="528">Year 1</cx:pt>
          <cx:pt idx="529">Year 2</cx:pt>
          <cx:pt idx="530">Year 3</cx:pt>
          <cx:pt idx="531">Year 4</cx:pt>
          <cx:pt idx="532">Year 1</cx:pt>
          <cx:pt idx="533">Year 2</cx:pt>
          <cx:pt idx="534">Year 3</cx:pt>
          <cx:pt idx="535">Year 4</cx:pt>
          <cx:pt idx="536">Year 1</cx:pt>
          <cx:pt idx="537">Year 2</cx:pt>
          <cx:pt idx="538">Year 3</cx:pt>
          <cx:pt idx="539">Year 4</cx:pt>
          <cx:pt idx="540">Year 1</cx:pt>
          <cx:pt idx="541">Year 2</cx:pt>
          <cx:pt idx="542">Year 3</cx:pt>
          <cx:pt idx="543">Year 4</cx:pt>
          <cx:pt idx="544">Year 1</cx:pt>
          <cx:pt idx="545">Year 2</cx:pt>
          <cx:pt idx="546">Year 3</cx:pt>
          <cx:pt idx="547">Year 4</cx:pt>
          <cx:pt idx="548">Year 1</cx:pt>
          <cx:pt idx="549">Year 2</cx:pt>
          <cx:pt idx="550">Year 3</cx:pt>
          <cx:pt idx="551">Year 4</cx:pt>
          <cx:pt idx="552">Year 1</cx:pt>
          <cx:pt idx="553">Year 2</cx:pt>
          <cx:pt idx="554">Year 3</cx:pt>
          <cx:pt idx="555">Year 4</cx:pt>
          <cx:pt idx="556">Year 1</cx:pt>
          <cx:pt idx="557">Year 2</cx:pt>
          <cx:pt idx="558">Year 3</cx:pt>
          <cx:pt idx="559">Year 4</cx:pt>
          <cx:pt idx="560">Year 1</cx:pt>
          <cx:pt idx="561">Year 2</cx:pt>
          <cx:pt idx="562">Year 3</cx:pt>
          <cx:pt idx="563">Year 4</cx:pt>
          <cx:pt idx="564">Year 1</cx:pt>
          <cx:pt idx="565">Year 2</cx:pt>
          <cx:pt idx="566">Year 3</cx:pt>
          <cx:pt idx="567">Year 4</cx:pt>
          <cx:pt idx="568">Year 1</cx:pt>
          <cx:pt idx="569">Year 2</cx:pt>
          <cx:pt idx="570">Year 3</cx:pt>
          <cx:pt idx="571">Year 4</cx:pt>
          <cx:pt idx="572">Year 1</cx:pt>
          <cx:pt idx="573">Year 2</cx:pt>
          <cx:pt idx="574">Year 3</cx:pt>
          <cx:pt idx="575">Year 4</cx:pt>
          <cx:pt idx="576">Year 1</cx:pt>
          <cx:pt idx="577">Year 2</cx:pt>
          <cx:pt idx="578">Year 3</cx:pt>
          <cx:pt idx="579">Year 4</cx:pt>
          <cx:pt idx="580">Year 1</cx:pt>
          <cx:pt idx="581">Year 2</cx:pt>
          <cx:pt idx="582">Year 3</cx:pt>
          <cx:pt idx="583">Year 4</cx:pt>
          <cx:pt idx="584">Year 1</cx:pt>
          <cx:pt idx="585">Year 2</cx:pt>
          <cx:pt idx="586">Year 3</cx:pt>
          <cx:pt idx="587">Year 4</cx:pt>
          <cx:pt idx="588">Year 1</cx:pt>
          <cx:pt idx="589">Year 2</cx:pt>
          <cx:pt idx="590">Year 3</cx:pt>
          <cx:pt idx="591">Year 4</cx:pt>
          <cx:pt idx="592">Year 1</cx:pt>
          <cx:pt idx="593">Year 2</cx:pt>
          <cx:pt idx="594">Year 3</cx:pt>
          <cx:pt idx="595">Year 4</cx:pt>
          <cx:pt idx="596">Year 1</cx:pt>
          <cx:pt idx="597">Year 2</cx:pt>
          <cx:pt idx="598">Year 3</cx:pt>
          <cx:pt idx="599">Year 4</cx:pt>
          <cx:pt idx="600">Year 1</cx:pt>
          <cx:pt idx="601">Year 2</cx:pt>
          <cx:pt idx="602">Year 3</cx:pt>
          <cx:pt idx="603">Year 4</cx:pt>
          <cx:pt idx="604">Year 1</cx:pt>
          <cx:pt idx="605">Year 2</cx:pt>
          <cx:pt idx="606">Year 3</cx:pt>
          <cx:pt idx="607">Year 4</cx:pt>
          <cx:pt idx="608">Year 1</cx:pt>
          <cx:pt idx="609">Year 2</cx:pt>
          <cx:pt idx="610">Year 3</cx:pt>
          <cx:pt idx="611">Year 4</cx:pt>
          <cx:pt idx="612">Year 1</cx:pt>
          <cx:pt idx="613">Year 2</cx:pt>
          <cx:pt idx="614">Year 3</cx:pt>
          <cx:pt idx="615">Year 4</cx:pt>
          <cx:pt idx="616">Year 1</cx:pt>
          <cx:pt idx="617">Year 2</cx:pt>
          <cx:pt idx="618">Year 3</cx:pt>
          <cx:pt idx="619">Year 4</cx:pt>
          <cx:pt idx="620">Year 1</cx:pt>
          <cx:pt idx="621">Year 2</cx:pt>
          <cx:pt idx="622">Year 3</cx:pt>
          <cx:pt idx="623">Year 4</cx:pt>
          <cx:pt idx="624">Year 1</cx:pt>
          <cx:pt idx="625">Year 2</cx:pt>
          <cx:pt idx="626">Year 3</cx:pt>
          <cx:pt idx="627">Year 4</cx:pt>
          <cx:pt idx="628">Year 1</cx:pt>
          <cx:pt idx="629">Year 2</cx:pt>
          <cx:pt idx="630">Year 3</cx:pt>
          <cx:pt idx="631">Year 4</cx:pt>
          <cx:pt idx="632">Year 1</cx:pt>
          <cx:pt idx="633">Year 2</cx:pt>
          <cx:pt idx="634">Year 3</cx:pt>
          <cx:pt idx="635">Year 4</cx:pt>
          <cx:pt idx="636">Year 1</cx:pt>
          <cx:pt idx="637">Year 2</cx:pt>
          <cx:pt idx="638">Year 3</cx:pt>
          <cx:pt idx="639">Year 4</cx:pt>
          <cx:pt idx="640">Year 1</cx:pt>
          <cx:pt idx="641">Year 2</cx:pt>
          <cx:pt idx="642">Year 3</cx:pt>
          <cx:pt idx="643">Year 4</cx:pt>
          <cx:pt idx="644">Year 1</cx:pt>
          <cx:pt idx="645">Year 2</cx:pt>
          <cx:pt idx="646">Year 3</cx:pt>
          <cx:pt idx="647">Year 4</cx:pt>
          <cx:pt idx="648">Year 1</cx:pt>
          <cx:pt idx="649">Year 2</cx:pt>
          <cx:pt idx="650">Year 3</cx:pt>
          <cx:pt idx="651">Year 4</cx:pt>
          <cx:pt idx="652">Year 1</cx:pt>
          <cx:pt idx="653">Year 2</cx:pt>
          <cx:pt idx="654">Year 3</cx:pt>
          <cx:pt idx="655">Year 4</cx:pt>
          <cx:pt idx="656">Year 1</cx:pt>
          <cx:pt idx="657">Year 2</cx:pt>
          <cx:pt idx="658">Year 3</cx:pt>
          <cx:pt idx="659">Year 4</cx:pt>
          <cx:pt idx="660">Year 1</cx:pt>
          <cx:pt idx="661">Year 2</cx:pt>
          <cx:pt idx="662">Year 3</cx:pt>
          <cx:pt idx="663">Year 4</cx:pt>
          <cx:pt idx="664">Year 1</cx:pt>
          <cx:pt idx="665">Year 2</cx:pt>
          <cx:pt idx="666">Year 3</cx:pt>
          <cx:pt idx="667">Year 4</cx:pt>
          <cx:pt idx="668">Year 1</cx:pt>
          <cx:pt idx="669">Year 2</cx:pt>
          <cx:pt idx="670">Year 3</cx:pt>
          <cx:pt idx="671">Year 4</cx:pt>
          <cx:pt idx="672">Year 1</cx:pt>
          <cx:pt idx="673">Year 2</cx:pt>
          <cx:pt idx="674">Year 3</cx:pt>
          <cx:pt idx="675">Year 4</cx:pt>
          <cx:pt idx="676">Year 1</cx:pt>
          <cx:pt idx="677">Year 2</cx:pt>
          <cx:pt idx="678">Year 3</cx:pt>
          <cx:pt idx="679">Year 4</cx:pt>
          <cx:pt idx="680">Year 1</cx:pt>
          <cx:pt idx="681">Year 2</cx:pt>
          <cx:pt idx="682">Year 3</cx:pt>
          <cx:pt idx="683">Year 4</cx:pt>
          <cx:pt idx="684">Year 1</cx:pt>
          <cx:pt idx="685">Year 2</cx:pt>
          <cx:pt idx="686">Year 3</cx:pt>
          <cx:pt idx="687">Year 4</cx:pt>
          <cx:pt idx="688">Year 1</cx:pt>
          <cx:pt idx="689">Year 2</cx:pt>
          <cx:pt idx="690">Year 3</cx:pt>
          <cx:pt idx="691">Year 4</cx:pt>
          <cx:pt idx="692">Year 1</cx:pt>
          <cx:pt idx="693">Year 2</cx:pt>
          <cx:pt idx="694">Year 3</cx:pt>
          <cx:pt idx="695">Year 4</cx:pt>
          <cx:pt idx="696">Year 1</cx:pt>
          <cx:pt idx="697">Year 2</cx:pt>
          <cx:pt idx="698">Year 3</cx:pt>
          <cx:pt idx="699">Year 4</cx:pt>
          <cx:pt idx="700">Year 1</cx:pt>
          <cx:pt idx="701">Year 2</cx:pt>
          <cx:pt idx="702">Year 3</cx:pt>
          <cx:pt idx="703">Year 4</cx:pt>
          <cx:pt idx="704">Year 1</cx:pt>
          <cx:pt idx="705">Year 2</cx:pt>
          <cx:pt idx="706">Year 3</cx:pt>
          <cx:pt idx="707">Year 4</cx:pt>
          <cx:pt idx="708">Year 1</cx:pt>
          <cx:pt idx="709">Year 2</cx:pt>
          <cx:pt idx="710">Year 3</cx:pt>
          <cx:pt idx="711">Year 4</cx:pt>
          <cx:pt idx="712">Year 1</cx:pt>
          <cx:pt idx="713">Year 2</cx:pt>
          <cx:pt idx="714">Year 3</cx:pt>
          <cx:pt idx="715">Year 4</cx:pt>
          <cx:pt idx="716">Year 1</cx:pt>
          <cx:pt idx="717">Year 2</cx:pt>
          <cx:pt idx="718">Year 3</cx:pt>
          <cx:pt idx="719">Year 4</cx:pt>
          <cx:pt idx="720">Year 1</cx:pt>
          <cx:pt idx="721">Year 2</cx:pt>
          <cx:pt idx="722">Year 3</cx:pt>
          <cx:pt idx="723">Year 4</cx:pt>
          <cx:pt idx="724">Year 1</cx:pt>
          <cx:pt idx="725">Year 2</cx:pt>
          <cx:pt idx="726">Year 3</cx:pt>
          <cx:pt idx="727">Year 4</cx:pt>
          <cx:pt idx="728">Year 1</cx:pt>
          <cx:pt idx="729">Year 2</cx:pt>
          <cx:pt idx="730">Year 3</cx:pt>
          <cx:pt idx="731">Year 4</cx:pt>
          <cx:pt idx="732">Year 1</cx:pt>
          <cx:pt idx="733">Year 2</cx:pt>
          <cx:pt idx="734">Year 3</cx:pt>
          <cx:pt idx="735">Year 4</cx:pt>
          <cx:pt idx="736">Year 1</cx:pt>
          <cx:pt idx="737">Year 2</cx:pt>
          <cx:pt idx="738">Year 3</cx:pt>
          <cx:pt idx="739">Year 4</cx:pt>
          <cx:pt idx="740">Year 1</cx:pt>
          <cx:pt idx="741">Year 2</cx:pt>
          <cx:pt idx="742">Year 3</cx:pt>
          <cx:pt idx="743">Year 4</cx:pt>
          <cx:pt idx="744">Year 1</cx:pt>
          <cx:pt idx="745">Year 2</cx:pt>
          <cx:pt idx="746">Year 3</cx:pt>
          <cx:pt idx="747">Year 4</cx:pt>
          <cx:pt idx="748">Year 1</cx:pt>
          <cx:pt idx="749">Year 2</cx:pt>
          <cx:pt idx="750">Year 3</cx:pt>
          <cx:pt idx="751">Year 4</cx:pt>
          <cx:pt idx="752">Year 1</cx:pt>
          <cx:pt idx="753">Year 2</cx:pt>
          <cx:pt idx="754">Year 3</cx:pt>
          <cx:pt idx="755">Year 4</cx:pt>
          <cx:pt idx="756">Year 1</cx:pt>
          <cx:pt idx="757">Year 2</cx:pt>
          <cx:pt idx="758">Year 3</cx:pt>
          <cx:pt idx="759">Year 4</cx:pt>
          <cx:pt idx="760">Year 1</cx:pt>
          <cx:pt idx="761">Year 2</cx:pt>
          <cx:pt idx="762">Year 3</cx:pt>
          <cx:pt idx="763">Year 1</cx:pt>
          <cx:pt idx="764">Year 2</cx:pt>
          <cx:pt idx="765">Year 3</cx:pt>
          <cx:pt idx="766">Year 4</cx:pt>
          <cx:pt idx="767">Year 1</cx:pt>
          <cx:pt idx="768">Year 2</cx:pt>
          <cx:pt idx="769">Year 3</cx:pt>
          <cx:pt idx="770">Year 4</cx:pt>
          <cx:pt idx="771">Year 1</cx:pt>
          <cx:pt idx="772">Year 2</cx:pt>
          <cx:pt idx="773">Year 3</cx:pt>
          <cx:pt idx="774">Year 4</cx:pt>
          <cx:pt idx="775">Year 1</cx:pt>
          <cx:pt idx="776">Year 2</cx:pt>
          <cx:pt idx="777">Year 3</cx:pt>
          <cx:pt idx="778">Year 4</cx:pt>
          <cx:pt idx="779">Year 1</cx:pt>
          <cx:pt idx="780">Year 2</cx:pt>
          <cx:pt idx="781">Year 3</cx:pt>
          <cx:pt idx="782">Year 4</cx:pt>
          <cx:pt idx="783">Year 1</cx:pt>
          <cx:pt idx="784">Year 2</cx:pt>
          <cx:pt idx="785">Year 3</cx:pt>
          <cx:pt idx="786">Year 4</cx:pt>
          <cx:pt idx="787">Year 1</cx:pt>
          <cx:pt idx="788">Year 2</cx:pt>
          <cx:pt idx="789">Year 3</cx:pt>
          <cx:pt idx="790">Year 4</cx:pt>
          <cx:pt idx="791">Year 1</cx:pt>
          <cx:pt idx="792">Year 2</cx:pt>
          <cx:pt idx="793">Year 3</cx:pt>
          <cx:pt idx="794">Year 4</cx:pt>
          <cx:pt idx="795">Year 1</cx:pt>
          <cx:pt idx="796">Year 2</cx:pt>
          <cx:pt idx="797">Year 3</cx:pt>
          <cx:pt idx="798">Year 4</cx:pt>
          <cx:pt idx="799">Year 1</cx:pt>
          <cx:pt idx="800">Year 2</cx:pt>
          <cx:pt idx="801">Year 3</cx:pt>
          <cx:pt idx="802">Year 4</cx:pt>
          <cx:pt idx="803">Year 1</cx:pt>
          <cx:pt idx="804">Year 2</cx:pt>
          <cx:pt idx="805">Year 3</cx:pt>
          <cx:pt idx="806">Year 4</cx:pt>
          <cx:pt idx="807">Year 1</cx:pt>
          <cx:pt idx="808">Year 2</cx:pt>
          <cx:pt idx="809">Year 3</cx:pt>
          <cx:pt idx="810">Year 4</cx:pt>
          <cx:pt idx="811">Year 1</cx:pt>
          <cx:pt idx="812">Year 2</cx:pt>
          <cx:pt idx="813">Year 3</cx:pt>
          <cx:pt idx="814">Year 4</cx:pt>
          <cx:pt idx="815">Year 1</cx:pt>
          <cx:pt idx="816">Year 2</cx:pt>
          <cx:pt idx="817">Year 3</cx:pt>
          <cx:pt idx="818">Year 4</cx:pt>
          <cx:pt idx="819">Year 1</cx:pt>
          <cx:pt idx="820">Year 2</cx:pt>
          <cx:pt idx="821">Year 3</cx:pt>
          <cx:pt idx="822">Year 4</cx:pt>
          <cx:pt idx="823">Year 1</cx:pt>
          <cx:pt idx="824">Year 2</cx:pt>
          <cx:pt idx="825">Year 3</cx:pt>
          <cx:pt idx="826">Year 4</cx:pt>
          <cx:pt idx="827">Year 1</cx:pt>
          <cx:pt idx="828">Year 2</cx:pt>
          <cx:pt idx="829">Year 3</cx:pt>
          <cx:pt idx="830">Year 4</cx:pt>
          <cx:pt idx="831">Year 1</cx:pt>
          <cx:pt idx="832">Year 2</cx:pt>
          <cx:pt idx="833">Year 3</cx:pt>
          <cx:pt idx="834">Year 4</cx:pt>
          <cx:pt idx="835">Year 1</cx:pt>
          <cx:pt idx="836">Year 2</cx:pt>
          <cx:pt idx="837">Year 3</cx:pt>
          <cx:pt idx="838">Year 4</cx:pt>
          <cx:pt idx="839">Year 1</cx:pt>
          <cx:pt idx="840">Year 2</cx:pt>
          <cx:pt idx="841">Year 3</cx:pt>
          <cx:pt idx="842">Year 4</cx:pt>
          <cx:pt idx="843">Year 1</cx:pt>
          <cx:pt idx="844">Year 2</cx:pt>
          <cx:pt idx="845">Year 3</cx:pt>
          <cx:pt idx="846">Year 4</cx:pt>
          <cx:pt idx="847">Year 1</cx:pt>
          <cx:pt idx="848">Year 2</cx:pt>
          <cx:pt idx="849">Year 3</cx:pt>
          <cx:pt idx="850">Year 4</cx:pt>
          <cx:pt idx="851">Year 1</cx:pt>
          <cx:pt idx="852">Year 2</cx:pt>
          <cx:pt idx="853">Year 3</cx:pt>
          <cx:pt idx="854">Year 4</cx:pt>
          <cx:pt idx="855">Year 1</cx:pt>
          <cx:pt idx="856">Year 2</cx:pt>
          <cx:pt idx="857">Year 3</cx:pt>
          <cx:pt idx="858">Year 4</cx:pt>
          <cx:pt idx="859">Year 1</cx:pt>
          <cx:pt idx="860">Year 2</cx:pt>
          <cx:pt idx="861">Year 3</cx:pt>
          <cx:pt idx="862">Year 4</cx:pt>
          <cx:pt idx="863">Year 1</cx:pt>
          <cx:pt idx="864">Year 2</cx:pt>
          <cx:pt idx="865">Year 3</cx:pt>
          <cx:pt idx="866">Year 4</cx:pt>
          <cx:pt idx="867">Year 1</cx:pt>
          <cx:pt idx="868">Year 2</cx:pt>
          <cx:pt idx="869">Year 3</cx:pt>
          <cx:pt idx="870">Year 4</cx:pt>
          <cx:pt idx="871">Year 1</cx:pt>
          <cx:pt idx="872">Year 2</cx:pt>
          <cx:pt idx="873">Year 3</cx:pt>
          <cx:pt idx="874">Year 4</cx:pt>
          <cx:pt idx="875">Year 1</cx:pt>
          <cx:pt idx="876">Year 2</cx:pt>
          <cx:pt idx="877">Year 3</cx:pt>
          <cx:pt idx="878">Year 4</cx:pt>
          <cx:pt idx="879">Year 1</cx:pt>
          <cx:pt idx="880">Year 2</cx:pt>
          <cx:pt idx="881">Year 3</cx:pt>
          <cx:pt idx="882">Year 4</cx:pt>
          <cx:pt idx="883">Year 1</cx:pt>
          <cx:pt idx="884">Year 2</cx:pt>
          <cx:pt idx="885">Year 3</cx:pt>
          <cx:pt idx="886">Year 4</cx:pt>
          <cx:pt idx="887">Year 1</cx:pt>
          <cx:pt idx="888">Year 2</cx:pt>
          <cx:pt idx="889">Year 3</cx:pt>
          <cx:pt idx="890">Year 4</cx:pt>
          <cx:pt idx="891">Year 1</cx:pt>
          <cx:pt idx="892">Year 2</cx:pt>
          <cx:pt idx="893">Year 3</cx:pt>
          <cx:pt idx="894">Year 4</cx:pt>
          <cx:pt idx="895">Year 1</cx:pt>
          <cx:pt idx="896">Year 2</cx:pt>
          <cx:pt idx="897">Year 3</cx:pt>
          <cx:pt idx="898">Year 4</cx:pt>
          <cx:pt idx="899">Year 1</cx:pt>
          <cx:pt idx="900">Year 2</cx:pt>
          <cx:pt idx="901">Year 3</cx:pt>
          <cx:pt idx="902">Year 4</cx:pt>
          <cx:pt idx="903">Year 1</cx:pt>
          <cx:pt idx="904">Year 2</cx:pt>
          <cx:pt idx="905">Year 3</cx:pt>
          <cx:pt idx="906">Year 4</cx:pt>
          <cx:pt idx="907">Year 1</cx:pt>
          <cx:pt idx="908">Year 2</cx:pt>
          <cx:pt idx="909">Year 3</cx:pt>
          <cx:pt idx="910">Year 4</cx:pt>
          <cx:pt idx="911">Year 1</cx:pt>
          <cx:pt idx="912">Year 2</cx:pt>
          <cx:pt idx="913">Year 3</cx:pt>
          <cx:pt idx="914">Year 4</cx:pt>
          <cx:pt idx="915">Year 1</cx:pt>
          <cx:pt idx="916">Year 2</cx:pt>
          <cx:pt idx="917">Year 3</cx:pt>
          <cx:pt idx="918">Year 4</cx:pt>
          <cx:pt idx="919">Year 1</cx:pt>
          <cx:pt idx="920">Year 2</cx:pt>
          <cx:pt idx="921">Year 3</cx:pt>
          <cx:pt idx="922">Year 4</cx:pt>
          <cx:pt idx="923">Year 1</cx:pt>
          <cx:pt idx="924">Year 2</cx:pt>
          <cx:pt idx="925">Year 3</cx:pt>
          <cx:pt idx="926">Year 4</cx:pt>
          <cx:pt idx="927">Year 1</cx:pt>
          <cx:pt idx="928">Year 2</cx:pt>
          <cx:pt idx="929">Year 3</cx:pt>
          <cx:pt idx="930">Year 4</cx:pt>
          <cx:pt idx="931">Year 1</cx:pt>
          <cx:pt idx="932">Year 2</cx:pt>
          <cx:pt idx="933">Year 3</cx:pt>
          <cx:pt idx="934">Year 4</cx:pt>
          <cx:pt idx="935">Year 1</cx:pt>
          <cx:pt idx="936">Year 2</cx:pt>
          <cx:pt idx="937">Year 3</cx:pt>
          <cx:pt idx="938">Year 4</cx:pt>
          <cx:pt idx="939">Year 1</cx:pt>
          <cx:pt idx="940">Year 2</cx:pt>
          <cx:pt idx="941">Year 3</cx:pt>
          <cx:pt idx="942">Year 4</cx:pt>
          <cx:pt idx="943">Year 1</cx:pt>
          <cx:pt idx="944">Year 2</cx:pt>
          <cx:pt idx="945">Year 3</cx:pt>
          <cx:pt idx="946">Year 4</cx:pt>
          <cx:pt idx="947">Year 1</cx:pt>
          <cx:pt idx="948">Year 2</cx:pt>
          <cx:pt idx="949">Year 3</cx:pt>
          <cx:pt idx="950">Year 4</cx:pt>
          <cx:pt idx="951">Year 1</cx:pt>
          <cx:pt idx="952">Year 2</cx:pt>
          <cx:pt idx="953">Year 3</cx:pt>
          <cx:pt idx="954">Year 4</cx:pt>
          <cx:pt idx="955">Year 1</cx:pt>
          <cx:pt idx="956">Year 2</cx:pt>
          <cx:pt idx="957">Year 3</cx:pt>
          <cx:pt idx="958">Year 4</cx:pt>
          <cx:pt idx="959">Year 1</cx:pt>
          <cx:pt idx="960">Year 2</cx:pt>
          <cx:pt idx="961">Year 3</cx:pt>
          <cx:pt idx="962">Year 4</cx:pt>
          <cx:pt idx="963">Year 1</cx:pt>
          <cx:pt idx="964">Year 2</cx:pt>
          <cx:pt idx="965">Year 3</cx:pt>
          <cx:pt idx="966">Year 4</cx:pt>
          <cx:pt idx="967">Year 1</cx:pt>
          <cx:pt idx="968">Year 2</cx:pt>
          <cx:pt idx="969">Year 3</cx:pt>
          <cx:pt idx="970">Year 4</cx:pt>
          <cx:pt idx="971">Year 1</cx:pt>
          <cx:pt idx="972">Year 2</cx:pt>
          <cx:pt idx="973">Year 3</cx:pt>
          <cx:pt idx="974">Year 4</cx:pt>
          <cx:pt idx="975">Year 1</cx:pt>
          <cx:pt idx="976">Year 2</cx:pt>
          <cx:pt idx="977">Year 3</cx:pt>
          <cx:pt idx="978">Year 4</cx:pt>
          <cx:pt idx="979">Year 1</cx:pt>
          <cx:pt idx="980">Year 2</cx:pt>
          <cx:pt idx="981">Year 3</cx:pt>
          <cx:pt idx="982">Year 4</cx:pt>
          <cx:pt idx="983">Year 1</cx:pt>
          <cx:pt idx="984">Year 2</cx:pt>
          <cx:pt idx="985">Year 3</cx:pt>
          <cx:pt idx="986">Year 4</cx:pt>
          <cx:pt idx="987">Year 1</cx:pt>
          <cx:pt idx="988">Year 2</cx:pt>
          <cx:pt idx="989">Year 3</cx:pt>
          <cx:pt idx="990">Year 4</cx:pt>
          <cx:pt idx="991">Year 1</cx:pt>
          <cx:pt idx="992">Year 2</cx:pt>
          <cx:pt idx="993">Year 3</cx:pt>
          <cx:pt idx="994">Year 4</cx:pt>
          <cx:pt idx="995">Year 1</cx:pt>
          <cx:pt idx="996">Year 2</cx:pt>
          <cx:pt idx="997">Year 3</cx:pt>
          <cx:pt idx="998">Year 4</cx:pt>
          <cx:pt idx="999">Year 1</cx:pt>
          <cx:pt idx="1000">Year 2</cx:pt>
          <cx:pt idx="1001">Year 3</cx:pt>
          <cx:pt idx="1002">Year 4</cx:pt>
          <cx:pt idx="1003">Year 1</cx:pt>
          <cx:pt idx="1004">Year 2</cx:pt>
          <cx:pt idx="1005">Year 3</cx:pt>
          <cx:pt idx="1006">Year 4</cx:pt>
          <cx:pt idx="1007">Year 1</cx:pt>
          <cx:pt idx="1008">Year 2</cx:pt>
          <cx:pt idx="1009">Year 3</cx:pt>
          <cx:pt idx="1010">Year 4</cx:pt>
          <cx:pt idx="1011">Year 1</cx:pt>
          <cx:pt idx="1012">Year 2</cx:pt>
          <cx:pt idx="1013">Year 3</cx:pt>
          <cx:pt idx="1014">Year 4</cx:pt>
          <cx:pt idx="1015">Year 1</cx:pt>
          <cx:pt idx="1016">Year 2</cx:pt>
          <cx:pt idx="1017">Year 3</cx:pt>
          <cx:pt idx="1018">Year 4</cx:pt>
          <cx:pt idx="1019">Year 1</cx:pt>
          <cx:pt idx="1020">Year 2</cx:pt>
          <cx:pt idx="1021">Year 3</cx:pt>
          <cx:pt idx="1022">Year 4</cx:pt>
          <cx:pt idx="1023">Year 1</cx:pt>
          <cx:pt idx="1024">Year 2</cx:pt>
          <cx:pt idx="1025">Year 3</cx:pt>
          <cx:pt idx="1026">Year 4</cx:pt>
          <cx:pt idx="1027">Year 1</cx:pt>
          <cx:pt idx="1028">Year 2</cx:pt>
          <cx:pt idx="1029">Year 3</cx:pt>
          <cx:pt idx="1030">Year 4</cx:pt>
          <cx:pt idx="1031">Year 1</cx:pt>
          <cx:pt idx="1032">Year 2</cx:pt>
          <cx:pt idx="1033">Year 3</cx:pt>
          <cx:pt idx="1034">Year 4</cx:pt>
          <cx:pt idx="1035">Year 1</cx:pt>
          <cx:pt idx="1036">Year 2</cx:pt>
          <cx:pt idx="1037">Year 3</cx:pt>
          <cx:pt idx="1038">Year 4</cx:pt>
          <cx:pt idx="1039">Year 1</cx:pt>
          <cx:pt idx="1040">Year 2</cx:pt>
          <cx:pt idx="1041">Year 3</cx:pt>
          <cx:pt idx="1042">Year 4</cx:pt>
          <cx:pt idx="1043">Year 1</cx:pt>
          <cx:pt idx="1044">Year 2</cx:pt>
          <cx:pt idx="1045">Year 3</cx:pt>
          <cx:pt idx="1046">Year 4</cx:pt>
          <cx:pt idx="1047">Year 1</cx:pt>
          <cx:pt idx="1048">Year 2</cx:pt>
          <cx:pt idx="1049">Year 3</cx:pt>
          <cx:pt idx="1050">Year 4</cx:pt>
          <cx:pt idx="1051">Year 1</cx:pt>
          <cx:pt idx="1052">Year 2</cx:pt>
          <cx:pt idx="1053">Year 3</cx:pt>
          <cx:pt idx="1054">Year 4</cx:pt>
          <cx:pt idx="1055">Year 1</cx:pt>
          <cx:pt idx="1056">Year 2</cx:pt>
          <cx:pt idx="1057">Year 3</cx:pt>
          <cx:pt idx="1058">Year 4</cx:pt>
          <cx:pt idx="1059">Year 1</cx:pt>
          <cx:pt idx="1060">Year 2</cx:pt>
          <cx:pt idx="1061">Year 3</cx:pt>
          <cx:pt idx="1062">Year 4</cx:pt>
          <cx:pt idx="1063">Year 1</cx:pt>
          <cx:pt idx="1064">Year 2</cx:pt>
          <cx:pt idx="1065">Year 3</cx:pt>
          <cx:pt idx="1066">Year 4</cx:pt>
          <cx:pt idx="1067">Year 1</cx:pt>
          <cx:pt idx="1068">Year 2</cx:pt>
          <cx:pt idx="1069">Year 3</cx:pt>
          <cx:pt idx="1070">Year 4</cx:pt>
          <cx:pt idx="1071">Year 1</cx:pt>
          <cx:pt idx="1072">Year 2</cx:pt>
          <cx:pt idx="1073">Year 3</cx:pt>
          <cx:pt idx="1074">Year 4</cx:pt>
          <cx:pt idx="1075">Year 1</cx:pt>
          <cx:pt idx="1076">Year 2</cx:pt>
          <cx:pt idx="1077">Year 3</cx:pt>
          <cx:pt idx="1078">Year 4</cx:pt>
          <cx:pt idx="1079">Year 1</cx:pt>
          <cx:pt idx="1080">Year 2</cx:pt>
          <cx:pt idx="1081">Year 3</cx:pt>
          <cx:pt idx="1082">Year 4</cx:pt>
          <cx:pt idx="1083">Year 1</cx:pt>
          <cx:pt idx="1084">Year 2</cx:pt>
          <cx:pt idx="1085">Year 3</cx:pt>
          <cx:pt idx="1086">Year 4</cx:pt>
          <cx:pt idx="1087">Year 1</cx:pt>
          <cx:pt idx="1088">Year 2</cx:pt>
          <cx:pt idx="1089">Year 3</cx:pt>
          <cx:pt idx="1090">Year 4</cx:pt>
          <cx:pt idx="1091">Year 1</cx:pt>
          <cx:pt idx="1092">Year 2</cx:pt>
          <cx:pt idx="1093">Year 3</cx:pt>
          <cx:pt idx="1094">Year 4</cx:pt>
          <cx:pt idx="1095">Year 1</cx:pt>
          <cx:pt idx="1096">Year 2</cx:pt>
          <cx:pt idx="1097">Year 3</cx:pt>
          <cx:pt idx="1098">Year 4</cx:pt>
          <cx:pt idx="1099">Year 1</cx:pt>
          <cx:pt idx="1100">Year 2</cx:pt>
          <cx:pt idx="1101">Year 1</cx:pt>
          <cx:pt idx="1102">Year 2</cx:pt>
          <cx:pt idx="1103">Year 3</cx:pt>
          <cx:pt idx="1104">Year 4</cx:pt>
          <cx:pt idx="1105">Year 1</cx:pt>
          <cx:pt idx="1106">Year 2</cx:pt>
          <cx:pt idx="1107">Year 3</cx:pt>
          <cx:pt idx="1108">Year 4</cx:pt>
          <cx:pt idx="1109">Year 1</cx:pt>
          <cx:pt idx="1110">Year 2</cx:pt>
          <cx:pt idx="1111">Year 3</cx:pt>
          <cx:pt idx="1112">Year 4</cx:pt>
          <cx:pt idx="1113">Year 1</cx:pt>
          <cx:pt idx="1114">Year 2</cx:pt>
          <cx:pt idx="1115">Year 3</cx:pt>
          <cx:pt idx="1116">Year 4</cx:pt>
          <cx:pt idx="1117">Year 1</cx:pt>
          <cx:pt idx="1118">Year 2</cx:pt>
          <cx:pt idx="1119">Year 3</cx:pt>
          <cx:pt idx="1120">Year 4</cx:pt>
          <cx:pt idx="1121">Year 1</cx:pt>
          <cx:pt idx="1122">Year 2</cx:pt>
          <cx:pt idx="1123">Year 3</cx:pt>
          <cx:pt idx="1124">Year 4</cx:pt>
          <cx:pt idx="1125">Year 1</cx:pt>
          <cx:pt idx="1126">Year 2</cx:pt>
          <cx:pt idx="1127">Year 3</cx:pt>
          <cx:pt idx="1128">Year 4</cx:pt>
          <cx:pt idx="1129">Year 1</cx:pt>
          <cx:pt idx="1130">Year 2</cx:pt>
          <cx:pt idx="1131">Year 3</cx:pt>
          <cx:pt idx="1132">Year 4</cx:pt>
          <cx:pt idx="1133">Year 1</cx:pt>
          <cx:pt idx="1134">Year 2</cx:pt>
          <cx:pt idx="1135">Year 3</cx:pt>
          <cx:pt idx="1136">Year 4</cx:pt>
          <cx:pt idx="1137">Year 1</cx:pt>
          <cx:pt idx="1138">Year 2</cx:pt>
          <cx:pt idx="1139">Year 3</cx:pt>
          <cx:pt idx="1140">Year 4</cx:pt>
          <cx:pt idx="1141">Year 1</cx:pt>
          <cx:pt idx="1142">Year 2</cx:pt>
          <cx:pt idx="1143">Year 3</cx:pt>
          <cx:pt idx="1144">Year 4</cx:pt>
          <cx:pt idx="1145">Year 1</cx:pt>
          <cx:pt idx="1146">Year 2</cx:pt>
          <cx:pt idx="1147">Year 3</cx:pt>
          <cx:pt idx="1148">Year 4</cx:pt>
          <cx:pt idx="1149">Year 1</cx:pt>
          <cx:pt idx="1150">Year 2</cx:pt>
          <cx:pt idx="1151">Year 3</cx:pt>
          <cx:pt idx="1152">Year 4</cx:pt>
          <cx:pt idx="1153">Year 1</cx:pt>
          <cx:pt idx="1154">Year 2</cx:pt>
          <cx:pt idx="1155">Year 3</cx:pt>
          <cx:pt idx="1156">Year 4</cx:pt>
          <cx:pt idx="1157">Year 1</cx:pt>
          <cx:pt idx="1158">Year 2</cx:pt>
          <cx:pt idx="1159">Year 3</cx:pt>
          <cx:pt idx="1160">Year 4</cx:pt>
          <cx:pt idx="1161">Year 1</cx:pt>
          <cx:pt idx="1162">Year 2</cx:pt>
          <cx:pt idx="1163">Year 3</cx:pt>
          <cx:pt idx="1164">Year 4</cx:pt>
          <cx:pt idx="1165">Year 1</cx:pt>
          <cx:pt idx="1166">Year 2</cx:pt>
          <cx:pt idx="1167">Year 3</cx:pt>
          <cx:pt idx="1168">Year 1</cx:pt>
          <cx:pt idx="1169">Year 2</cx:pt>
          <cx:pt idx="1170">Year 3</cx:pt>
          <cx:pt idx="1171">Year 4</cx:pt>
          <cx:pt idx="1172">Year 1</cx:pt>
          <cx:pt idx="1173">Year 2</cx:pt>
          <cx:pt idx="1174">Year 3</cx:pt>
          <cx:pt idx="1175">Year 4</cx:pt>
          <cx:pt idx="1176">Year 1</cx:pt>
          <cx:pt idx="1177">Year 2</cx:pt>
          <cx:pt idx="1178">Year 3</cx:pt>
          <cx:pt idx="1179">Year 4</cx:pt>
          <cx:pt idx="1180">Year 1</cx:pt>
          <cx:pt idx="1181">Year 2</cx:pt>
          <cx:pt idx="1182">Year 3</cx:pt>
          <cx:pt idx="1183">Year 4</cx:pt>
          <cx:pt idx="1184">Year 1</cx:pt>
          <cx:pt idx="1185">Year 2</cx:pt>
          <cx:pt idx="1186">Year 3</cx:pt>
          <cx:pt idx="1187">Year 4</cx:pt>
          <cx:pt idx="1188">Year 1</cx:pt>
          <cx:pt idx="1189">Year 2</cx:pt>
          <cx:pt idx="1190">Year 3</cx:pt>
          <cx:pt idx="1191">Year 4</cx:pt>
          <cx:pt idx="1192">Year 1</cx:pt>
          <cx:pt idx="1193">Year 2</cx:pt>
          <cx:pt idx="1194">Year 3</cx:pt>
          <cx:pt idx="1195">Year 4</cx:pt>
          <cx:pt idx="1196">Year 1</cx:pt>
          <cx:pt idx="1197">Year 2</cx:pt>
          <cx:pt idx="1198">Year 3</cx:pt>
          <cx:pt idx="1199">Year 4</cx:pt>
          <cx:pt idx="1200">Year 1</cx:pt>
          <cx:pt idx="1201">Year 2</cx:pt>
          <cx:pt idx="1202">Year 3</cx:pt>
          <cx:pt idx="1203">Year 4</cx:pt>
          <cx:pt idx="1204">Year 1</cx:pt>
          <cx:pt idx="1205">Year 2</cx:pt>
          <cx:pt idx="1206">Year 3</cx:pt>
          <cx:pt idx="1207">Year 4</cx:pt>
          <cx:pt idx="1208">Year 1</cx:pt>
          <cx:pt idx="1209">Year 2</cx:pt>
          <cx:pt idx="1210">Year 3</cx:pt>
          <cx:pt idx="1211">Year 4</cx:pt>
          <cx:pt idx="1212">Year 1</cx:pt>
          <cx:pt idx="1213">Year 2</cx:pt>
          <cx:pt idx="1214">Year 3</cx:pt>
          <cx:pt idx="1215">Year 4</cx:pt>
          <cx:pt idx="1216">Year 1</cx:pt>
          <cx:pt idx="1217">Year 2</cx:pt>
          <cx:pt idx="1218">Year 3</cx:pt>
          <cx:pt idx="1219">Year 4</cx:pt>
          <cx:pt idx="1220">Year 1</cx:pt>
          <cx:pt idx="1221">Year 2</cx:pt>
          <cx:pt idx="1222">Year 3</cx:pt>
          <cx:pt idx="1223">Year 4</cx:pt>
          <cx:pt idx="1224">Year 1</cx:pt>
          <cx:pt idx="1225">Year 2</cx:pt>
          <cx:pt idx="1226">Year 3</cx:pt>
          <cx:pt idx="1227">Year 4</cx:pt>
          <cx:pt idx="1228">Year 1</cx:pt>
          <cx:pt idx="1229">Year 2</cx:pt>
          <cx:pt idx="1230">Year 3</cx:pt>
          <cx:pt idx="1231">Year 4</cx:pt>
          <cx:pt idx="1232">Year 1</cx:pt>
          <cx:pt idx="1233">Year 2</cx:pt>
          <cx:pt idx="1234">Year 3</cx:pt>
          <cx:pt idx="1235">Year 4</cx:pt>
          <cx:pt idx="1236">Year 1</cx:pt>
          <cx:pt idx="1237">Year 2</cx:pt>
          <cx:pt idx="1238">Year 3</cx:pt>
          <cx:pt idx="1239">Year 4</cx:pt>
          <cx:pt idx="1240">Year 1</cx:pt>
          <cx:pt idx="1241">Year 2</cx:pt>
          <cx:pt idx="1242">Year 3</cx:pt>
          <cx:pt idx="1243">Year 4</cx:pt>
          <cx:pt idx="1244">Year 1</cx:pt>
          <cx:pt idx="1245">Year 2</cx:pt>
          <cx:pt idx="1246">Year 3</cx:pt>
          <cx:pt idx="1247">Year 4</cx:pt>
          <cx:pt idx="1248">Year 1</cx:pt>
          <cx:pt idx="1249">Year 2</cx:pt>
          <cx:pt idx="1250">Year 3</cx:pt>
          <cx:pt idx="1251">Year 4</cx:pt>
          <cx:pt idx="1252">Year 1</cx:pt>
          <cx:pt idx="1253">Year 2</cx:pt>
          <cx:pt idx="1254">Year 3</cx:pt>
          <cx:pt idx="1255">Year 4</cx:pt>
          <cx:pt idx="1256">Year 1</cx:pt>
          <cx:pt idx="1257">Year 2</cx:pt>
          <cx:pt idx="1258">Year 3</cx:pt>
          <cx:pt idx="1259">Year 4</cx:pt>
          <cx:pt idx="1260">Year 1</cx:pt>
          <cx:pt idx="1261">Year 2</cx:pt>
          <cx:pt idx="1262">Year 3</cx:pt>
          <cx:pt idx="1263">Year 4</cx:pt>
          <cx:pt idx="1264">Year 1</cx:pt>
          <cx:pt idx="1265">Year 2</cx:pt>
          <cx:pt idx="1266">Year 3</cx:pt>
          <cx:pt idx="1267">Year 4</cx:pt>
          <cx:pt idx="1268">Year 1</cx:pt>
          <cx:pt idx="1269">Year 2</cx:pt>
          <cx:pt idx="1270">Year 3</cx:pt>
          <cx:pt idx="1271">Year 4</cx:pt>
          <cx:pt idx="1272">Year 1</cx:pt>
          <cx:pt idx="1273">Year 2</cx:pt>
          <cx:pt idx="1274">Year 3</cx:pt>
          <cx:pt idx="1275">Year 4</cx:pt>
          <cx:pt idx="1276">Year 1</cx:pt>
          <cx:pt idx="1277">Year 2</cx:pt>
          <cx:pt idx="1278">Year 3</cx:pt>
          <cx:pt idx="1279">Year 4</cx:pt>
          <cx:pt idx="1280">Year 1</cx:pt>
          <cx:pt idx="1281">Year 2</cx:pt>
          <cx:pt idx="1282">Year 3</cx:pt>
          <cx:pt idx="1283">Year 4</cx:pt>
          <cx:pt idx="1284">Year 1</cx:pt>
          <cx:pt idx="1285">Year 2</cx:pt>
          <cx:pt idx="1286">Year 3</cx:pt>
          <cx:pt idx="1287">Year 1</cx:pt>
          <cx:pt idx="1288">Year 2</cx:pt>
          <cx:pt idx="1289">Year 3</cx:pt>
          <cx:pt idx="1290">Year 4</cx:pt>
          <cx:pt idx="1291">Year 1</cx:pt>
          <cx:pt idx="1292">Year 2</cx:pt>
          <cx:pt idx="1293">Year 3</cx:pt>
          <cx:pt idx="1294">Year 4</cx:pt>
          <cx:pt idx="1295">Year 1</cx:pt>
          <cx:pt idx="1296">Year 2</cx:pt>
          <cx:pt idx="1297">Year 3</cx:pt>
          <cx:pt idx="1298">Year 4</cx:pt>
          <cx:pt idx="1299">Year 1</cx:pt>
          <cx:pt idx="1300">Year 2</cx:pt>
          <cx:pt idx="1301">Year 3</cx:pt>
          <cx:pt idx="1302">Year 4</cx:pt>
          <cx:pt idx="1303">Year 1</cx:pt>
          <cx:pt idx="1304">Year 2</cx:pt>
          <cx:pt idx="1305">Year 3</cx:pt>
          <cx:pt idx="1306">Year 4</cx:pt>
          <cx:pt idx="1307">Year 1</cx:pt>
          <cx:pt idx="1308">Year 2</cx:pt>
          <cx:pt idx="1309">Year 3</cx:pt>
          <cx:pt idx="1310">Year 4</cx:pt>
          <cx:pt idx="1311">Year 1</cx:pt>
          <cx:pt idx="1312">Year 2</cx:pt>
          <cx:pt idx="1313">Year 3</cx:pt>
          <cx:pt idx="1314">Year 4</cx:pt>
          <cx:pt idx="1315">Year 1</cx:pt>
          <cx:pt idx="1316">Year 2</cx:pt>
          <cx:pt idx="1317">Year 3</cx:pt>
          <cx:pt idx="1318">Year 4</cx:pt>
          <cx:pt idx="1319">Year 1</cx:pt>
          <cx:pt idx="1320">Year 2</cx:pt>
          <cx:pt idx="1321">Year 3</cx:pt>
          <cx:pt idx="1322">Year 4</cx:pt>
          <cx:pt idx="1323">Year 1</cx:pt>
          <cx:pt idx="1324">Year 2</cx:pt>
          <cx:pt idx="1325">Year 3</cx:pt>
          <cx:pt idx="1326">Year 4</cx:pt>
          <cx:pt idx="1327">Year 1</cx:pt>
          <cx:pt idx="1328">Year 2</cx:pt>
          <cx:pt idx="1329">Year 3</cx:pt>
          <cx:pt idx="1330">Year 4</cx:pt>
          <cx:pt idx="1331">Year 1</cx:pt>
          <cx:pt idx="1332">Year 2</cx:pt>
          <cx:pt idx="1333">Year 3</cx:pt>
          <cx:pt idx="1334">Year 4</cx:pt>
          <cx:pt idx="1335">Year 1</cx:pt>
          <cx:pt idx="1336">Year 2</cx:pt>
          <cx:pt idx="1337">Year 3</cx:pt>
          <cx:pt idx="1338">Year 4</cx:pt>
          <cx:pt idx="1339">Year 1</cx:pt>
          <cx:pt idx="1340">Year 2</cx:pt>
          <cx:pt idx="1341">Year 3</cx:pt>
          <cx:pt idx="1342">Year 4</cx:pt>
          <cx:pt idx="1343">Year 1</cx:pt>
          <cx:pt idx="1344">Year 2</cx:pt>
          <cx:pt idx="1345">Year 3</cx:pt>
          <cx:pt idx="1346">Year 4</cx:pt>
          <cx:pt idx="1347">Year 1</cx:pt>
          <cx:pt idx="1348">Year 2</cx:pt>
          <cx:pt idx="1349">Year 3</cx:pt>
          <cx:pt idx="1350">Year 4</cx:pt>
          <cx:pt idx="1351">Year 1</cx:pt>
          <cx:pt idx="1352">Year 2</cx:pt>
          <cx:pt idx="1353">Year 3</cx:pt>
          <cx:pt idx="1354">Year 4</cx:pt>
          <cx:pt idx="1355">Year 1</cx:pt>
          <cx:pt idx="1356">Year 2</cx:pt>
          <cx:pt idx="1357">Year 3</cx:pt>
          <cx:pt idx="1358">Year 4</cx:pt>
          <cx:pt idx="1359">Year 1</cx:pt>
          <cx:pt idx="1360">Year 2</cx:pt>
          <cx:pt idx="1361">Year 3</cx:pt>
          <cx:pt idx="1362">Year 4</cx:pt>
          <cx:pt idx="1363">Year 1</cx:pt>
          <cx:pt idx="1364">Year 2</cx:pt>
          <cx:pt idx="1365">Year 3</cx:pt>
          <cx:pt idx="1366">Year 4</cx:pt>
          <cx:pt idx="1367">Year 1</cx:pt>
          <cx:pt idx="1368">Year 2</cx:pt>
          <cx:pt idx="1369">Year 3</cx:pt>
          <cx:pt idx="1370">Year 4</cx:pt>
          <cx:pt idx="1371">Year 1</cx:pt>
          <cx:pt idx="1372">Year 2</cx:pt>
          <cx:pt idx="1373">Year 3</cx:pt>
          <cx:pt idx="1374">Year 4</cx:pt>
          <cx:pt idx="1375">Year 1</cx:pt>
          <cx:pt idx="1376">Year 2</cx:pt>
          <cx:pt idx="1377">Year 3</cx:pt>
          <cx:pt idx="1378">Year 4</cx:pt>
          <cx:pt idx="1379">Year 1</cx:pt>
          <cx:pt idx="1380">Year 2</cx:pt>
          <cx:pt idx="1381">Year 3</cx:pt>
          <cx:pt idx="1382">Year 4</cx:pt>
          <cx:pt idx="1383">Year 1</cx:pt>
          <cx:pt idx="1384">Year 2</cx:pt>
          <cx:pt idx="1385">Year 3</cx:pt>
          <cx:pt idx="1386">Year 4</cx:pt>
          <cx:pt idx="1387">Year 1</cx:pt>
          <cx:pt idx="1388">Year 2</cx:pt>
          <cx:pt idx="1389">Year 3</cx:pt>
          <cx:pt idx="1390">Year 4</cx:pt>
          <cx:pt idx="1391">Year 1</cx:pt>
          <cx:pt idx="1392">Year 2</cx:pt>
          <cx:pt idx="1393">Year 3</cx:pt>
          <cx:pt idx="1394">Year 4</cx:pt>
          <cx:pt idx="1395">Year 1</cx:pt>
          <cx:pt idx="1396">Year 2</cx:pt>
          <cx:pt idx="1397">Year 3</cx:pt>
          <cx:pt idx="1398">Year 4</cx:pt>
          <cx:pt idx="1399">Year 1</cx:pt>
          <cx:pt idx="1400">Year 2</cx:pt>
          <cx:pt idx="1401">Year 3</cx:pt>
          <cx:pt idx="1402">Year 4</cx:pt>
          <cx:pt idx="1403">Year 1</cx:pt>
          <cx:pt idx="1404">Year 2</cx:pt>
          <cx:pt idx="1405">Year 3</cx:pt>
          <cx:pt idx="1406">Year 4</cx:pt>
          <cx:pt idx="1407">Year 1</cx:pt>
          <cx:pt idx="1408">Year 2</cx:pt>
          <cx:pt idx="1409">Year 3</cx:pt>
          <cx:pt idx="1410">Year 4</cx:pt>
          <cx:pt idx="1411">Year 1</cx:pt>
          <cx:pt idx="1412">Year 2</cx:pt>
          <cx:pt idx="1413">Year 3</cx:pt>
          <cx:pt idx="1414">Year 4</cx:pt>
          <cx:pt idx="1415">Year 1</cx:pt>
          <cx:pt idx="1416">Year 2</cx:pt>
          <cx:pt idx="1417">Year 3</cx:pt>
          <cx:pt idx="1418">Year 4</cx:pt>
          <cx:pt idx="1419">Year 1</cx:pt>
          <cx:pt idx="1420">Year 2</cx:pt>
          <cx:pt idx="1421">Year 3</cx:pt>
          <cx:pt idx="1422">Year 4</cx:pt>
          <cx:pt idx="1423">Year 1</cx:pt>
          <cx:pt idx="1424">Year 2</cx:pt>
          <cx:pt idx="1425">Year 3</cx:pt>
          <cx:pt idx="1426">Year 4</cx:pt>
          <cx:pt idx="1427">Year 1</cx:pt>
          <cx:pt idx="1428">Year 2</cx:pt>
          <cx:pt idx="1429">Year 3</cx:pt>
          <cx:pt idx="1430">Year 4</cx:pt>
          <cx:pt idx="1431">Year 1</cx:pt>
          <cx:pt idx="1432">Year 2</cx:pt>
          <cx:pt idx="1433">Year 3</cx:pt>
          <cx:pt idx="1434">Year 4</cx:pt>
          <cx:pt idx="1435">Year 1</cx:pt>
          <cx:pt idx="1436">Year 2</cx:pt>
          <cx:pt idx="1437">Year 3</cx:pt>
          <cx:pt idx="1438">Year 4</cx:pt>
          <cx:pt idx="1439">Year 1</cx:pt>
          <cx:pt idx="1440">Year 2</cx:pt>
          <cx:pt idx="1441">Year 3</cx:pt>
          <cx:pt idx="1442">Year 4</cx:pt>
          <cx:pt idx="1443">Year 1</cx:pt>
          <cx:pt idx="1444">Year 2</cx:pt>
          <cx:pt idx="1445">Year 3</cx:pt>
          <cx:pt idx="1446">Year 4</cx:pt>
          <cx:pt idx="1447">Year 1</cx:pt>
          <cx:pt idx="1448">Year 2</cx:pt>
          <cx:pt idx="1449">Year 3</cx:pt>
          <cx:pt idx="1450">Year 4</cx:pt>
          <cx:pt idx="1451">Year 1</cx:pt>
          <cx:pt idx="1452">Year 2</cx:pt>
          <cx:pt idx="1453">Year 3</cx:pt>
          <cx:pt idx="1454">Year 4</cx:pt>
          <cx:pt idx="1455">Year 1</cx:pt>
          <cx:pt idx="1456">Year 2</cx:pt>
          <cx:pt idx="1457">Year 3</cx:pt>
          <cx:pt idx="1458">Year 4</cx:pt>
          <cx:pt idx="1459">Year 1</cx:pt>
          <cx:pt idx="1460">Year 2</cx:pt>
          <cx:pt idx="1461">Year 3</cx:pt>
          <cx:pt idx="1462">Year 4</cx:pt>
          <cx:pt idx="1463">Year 1</cx:pt>
          <cx:pt idx="1464">Year 2</cx:pt>
          <cx:pt idx="1465">Year 3</cx:pt>
          <cx:pt idx="1466">Year 4</cx:pt>
          <cx:pt idx="1467">Year 1</cx:pt>
          <cx:pt idx="1468">Year 2</cx:pt>
          <cx:pt idx="1469">Year 3</cx:pt>
          <cx:pt idx="1470">Year 4</cx:pt>
          <cx:pt idx="1471">Year 1</cx:pt>
          <cx:pt idx="1472">Year 2</cx:pt>
          <cx:pt idx="1473">Year 3</cx:pt>
          <cx:pt idx="1474">Year 4</cx:pt>
          <cx:pt idx="1475">Year 1</cx:pt>
          <cx:pt idx="1476">Year 2</cx:pt>
          <cx:pt idx="1477">Year 3</cx:pt>
          <cx:pt idx="1478">Year 4</cx:pt>
          <cx:pt idx="1479">Year 1</cx:pt>
          <cx:pt idx="1480">Year 2</cx:pt>
          <cx:pt idx="1481">Year 3</cx:pt>
          <cx:pt idx="1482">Year 4</cx:pt>
          <cx:pt idx="1483">Year 1</cx:pt>
          <cx:pt idx="1484">Year 2</cx:pt>
          <cx:pt idx="1485">Year 3</cx:pt>
          <cx:pt idx="1486">Year 4</cx:pt>
          <cx:pt idx="1487">Year 1</cx:pt>
          <cx:pt idx="1488">Year 2</cx:pt>
          <cx:pt idx="1489">Year 3</cx:pt>
          <cx:pt idx="1490">Year 4</cx:pt>
          <cx:pt idx="1491">Year 1</cx:pt>
          <cx:pt idx="1492">Year 2</cx:pt>
          <cx:pt idx="1493">Year 3</cx:pt>
          <cx:pt idx="1494">Year 4</cx:pt>
          <cx:pt idx="1495">Year 1</cx:pt>
          <cx:pt idx="1496">Year 2</cx:pt>
          <cx:pt idx="1497">Year 3</cx:pt>
          <cx:pt idx="1498">Year 4</cx:pt>
          <cx:pt idx="1499">Year 1</cx:pt>
          <cx:pt idx="1500">Year 2</cx:pt>
          <cx:pt idx="1501">Year 3</cx:pt>
          <cx:pt idx="1502">Year 4</cx:pt>
          <cx:pt idx="1503">Year 1</cx:pt>
          <cx:pt idx="1504">Year 2</cx:pt>
          <cx:pt idx="1505">Year 3</cx:pt>
          <cx:pt idx="1506">Year 4</cx:pt>
          <cx:pt idx="1507">Year 1</cx:pt>
          <cx:pt idx="1508">Year 2</cx:pt>
          <cx:pt idx="1509">Year 3</cx:pt>
          <cx:pt idx="1510">Year 4</cx:pt>
          <cx:pt idx="1511">Year 1</cx:pt>
          <cx:pt idx="1512">Year 2</cx:pt>
          <cx:pt idx="1513">Year 3</cx:pt>
          <cx:pt idx="1514">Year 4</cx:pt>
          <cx:pt idx="1515">Year 1</cx:pt>
          <cx:pt idx="1516">Year 2</cx:pt>
          <cx:pt idx="1517">Year 3</cx:pt>
          <cx:pt idx="1518">Year 4</cx:pt>
          <cx:pt idx="1519">Year 1</cx:pt>
          <cx:pt idx="1520">Year 2</cx:pt>
          <cx:pt idx="1521">Year 3</cx:pt>
          <cx:pt idx="1522">Year 4</cx:pt>
          <cx:pt idx="1523">Year 1</cx:pt>
          <cx:pt idx="1524">Year 2</cx:pt>
          <cx:pt idx="1525">Year 3</cx:pt>
          <cx:pt idx="1526">Year 4</cx:pt>
          <cx:pt idx="1527">Year 1</cx:pt>
          <cx:pt idx="1528">Year 2</cx:pt>
          <cx:pt idx="1529">Year 3</cx:pt>
          <cx:pt idx="1530">Year 4</cx:pt>
          <cx:pt idx="1531">Year 1</cx:pt>
          <cx:pt idx="1532">Year 2</cx:pt>
          <cx:pt idx="1533">Year 3</cx:pt>
          <cx:pt idx="1534">Year 4</cx:pt>
          <cx:pt idx="1535">Year 1</cx:pt>
          <cx:pt idx="1536">Year 2</cx:pt>
          <cx:pt idx="1537">Year 3</cx:pt>
          <cx:pt idx="1538">Year 4</cx:pt>
          <cx:pt idx="1539">Year 1</cx:pt>
          <cx:pt idx="1540">Year 2</cx:pt>
          <cx:pt idx="1541">Year 3</cx:pt>
          <cx:pt idx="1542">Year 4</cx:pt>
          <cx:pt idx="1543">Year 1</cx:pt>
          <cx:pt idx="1544">Year 2</cx:pt>
          <cx:pt idx="1545">Year 3</cx:pt>
          <cx:pt idx="1546">Year 4</cx:pt>
          <cx:pt idx="1547">Year 1</cx:pt>
          <cx:pt idx="1548">Year 2</cx:pt>
          <cx:pt idx="1549">Year 3</cx:pt>
          <cx:pt idx="1550">Year 4</cx:pt>
          <cx:pt idx="1551">Year 1</cx:pt>
          <cx:pt idx="1552">Year 2</cx:pt>
          <cx:pt idx="1553">Year 3</cx:pt>
          <cx:pt idx="1554">Year 4</cx:pt>
          <cx:pt idx="1555">Year 1</cx:pt>
          <cx:pt idx="1556">Year 2</cx:pt>
          <cx:pt idx="1557">Year 3</cx:pt>
          <cx:pt idx="1558">Year 4</cx:pt>
          <cx:pt idx="1559">Year 1</cx:pt>
          <cx:pt idx="1560">Year 2</cx:pt>
          <cx:pt idx="1561">Year 3</cx:pt>
          <cx:pt idx="1562">Year 4</cx:pt>
          <cx:pt idx="1563">Year 1</cx:pt>
          <cx:pt idx="1564">Year 2</cx:pt>
          <cx:pt idx="1565">Year 3</cx:pt>
          <cx:pt idx="1566">Year 4</cx:pt>
          <cx:pt idx="1567">Year 1</cx:pt>
          <cx:pt idx="1568">Year 2</cx:pt>
          <cx:pt idx="1569">Year 3</cx:pt>
          <cx:pt idx="1570">Year 4</cx:pt>
          <cx:pt idx="1571">Year 1</cx:pt>
          <cx:pt idx="1572">Year 2</cx:pt>
          <cx:pt idx="1573">Year 3</cx:pt>
          <cx:pt idx="1574">Year 4</cx:pt>
          <cx:pt idx="1575">Year 1</cx:pt>
          <cx:pt idx="1576">Year 2</cx:pt>
          <cx:pt idx="1577">Year 3</cx:pt>
          <cx:pt idx="1578">Year 4</cx:pt>
          <cx:pt idx="1579">Year 1</cx:pt>
          <cx:pt idx="1580">Year 2</cx:pt>
          <cx:pt idx="1581">Year 3</cx:pt>
          <cx:pt idx="1582">Year 4</cx:pt>
          <cx:pt idx="1583">Year 1</cx:pt>
          <cx:pt idx="1584">Year 2</cx:pt>
          <cx:pt idx="1585">Year 3</cx:pt>
          <cx:pt idx="1586">Year 4</cx:pt>
          <cx:pt idx="1587">Year 1</cx:pt>
          <cx:pt idx="1588">Year 2</cx:pt>
          <cx:pt idx="1589">Year 3</cx:pt>
          <cx:pt idx="1590">Year 4</cx:pt>
          <cx:pt idx="1591">Year 1</cx:pt>
          <cx:pt idx="1592">Year 2</cx:pt>
          <cx:pt idx="1593">Year 3</cx:pt>
          <cx:pt idx="1594">Year 4</cx:pt>
          <cx:pt idx="1595">Year 1</cx:pt>
          <cx:pt idx="1596">Year 2</cx:pt>
          <cx:pt idx="1597">Year 3</cx:pt>
          <cx:pt idx="1598">Year 4</cx:pt>
          <cx:pt idx="1599">Year 1</cx:pt>
          <cx:pt idx="1600">Year 2</cx:pt>
          <cx:pt idx="1601">Year 3</cx:pt>
          <cx:pt idx="1602">Year 4</cx:pt>
          <cx:pt idx="1603">Year 1</cx:pt>
          <cx:pt idx="1604">Year 2</cx:pt>
          <cx:pt idx="1605">Year 3</cx:pt>
          <cx:pt idx="1606">Year 4</cx:pt>
          <cx:pt idx="1607">Year 1</cx:pt>
          <cx:pt idx="1608">Year 2</cx:pt>
          <cx:pt idx="1609">Year 3</cx:pt>
          <cx:pt idx="1610">Year 4</cx:pt>
          <cx:pt idx="1611">Year 1</cx:pt>
          <cx:pt idx="1612">Year 2</cx:pt>
          <cx:pt idx="1613">Year 3</cx:pt>
          <cx:pt idx="1614">Year 4</cx:pt>
          <cx:pt idx="1615">Year 1</cx:pt>
          <cx:pt idx="1616">Year 2</cx:pt>
          <cx:pt idx="1617">Year 3</cx:pt>
          <cx:pt idx="1618">Year 4</cx:pt>
          <cx:pt idx="1619">Year 1</cx:pt>
          <cx:pt idx="1620">Year 2</cx:pt>
          <cx:pt idx="1621">Year 3</cx:pt>
          <cx:pt idx="1622">Year 4</cx:pt>
          <cx:pt idx="1623">Year 1</cx:pt>
          <cx:pt idx="1624">Year 2</cx:pt>
          <cx:pt idx="1625">Year 3</cx:pt>
          <cx:pt idx="1626">Year 4</cx:pt>
          <cx:pt idx="1627">Year 1</cx:pt>
          <cx:pt idx="1628">Year 2</cx:pt>
          <cx:pt idx="1629">Year 3</cx:pt>
          <cx:pt idx="1630">Year 4</cx:pt>
          <cx:pt idx="1631">Year 1</cx:pt>
          <cx:pt idx="1632">Year 2</cx:pt>
          <cx:pt idx="1633">Year 3</cx:pt>
          <cx:pt idx="1634">Year 4</cx:pt>
          <cx:pt idx="1635">Year 1</cx:pt>
          <cx:pt idx="1636">Year 2</cx:pt>
          <cx:pt idx="1637">Year 3</cx:pt>
          <cx:pt idx="1638">Year 4</cx:pt>
          <cx:pt idx="1639">Year 1</cx:pt>
          <cx:pt idx="1640">Year 2</cx:pt>
          <cx:pt idx="1641">Year 3</cx:pt>
          <cx:pt idx="1642">Year 1</cx:pt>
          <cx:pt idx="1643">Year 2</cx:pt>
          <cx:pt idx="1644">Year 3</cx:pt>
          <cx:pt idx="1645">Year 4</cx:pt>
          <cx:pt idx="1646">Year 1</cx:pt>
          <cx:pt idx="1647">Year 2</cx:pt>
          <cx:pt idx="1648">Year 3</cx:pt>
          <cx:pt idx="1649">Year 4</cx:pt>
          <cx:pt idx="1650">Year 1</cx:pt>
          <cx:pt idx="1651">Year 2</cx:pt>
          <cx:pt idx="1652">Year 3</cx:pt>
          <cx:pt idx="1653">Year 4</cx:pt>
          <cx:pt idx="1654">Year 1</cx:pt>
          <cx:pt idx="1655">Year 2</cx:pt>
          <cx:pt idx="1656">Year 3</cx:pt>
          <cx:pt idx="1657">Year 4</cx:pt>
          <cx:pt idx="1658">Year 1</cx:pt>
          <cx:pt idx="1659">Year 2</cx:pt>
          <cx:pt idx="1660">Year 3</cx:pt>
          <cx:pt idx="1661">Year 4</cx:pt>
          <cx:pt idx="1662">Year 1</cx:pt>
          <cx:pt idx="1663">Year 2</cx:pt>
          <cx:pt idx="1664">Year 3</cx:pt>
          <cx:pt idx="1665">Year 4</cx:pt>
          <cx:pt idx="1666">Year 1</cx:pt>
          <cx:pt idx="1667">Year 2</cx:pt>
          <cx:pt idx="1668">Year 3</cx:pt>
          <cx:pt idx="1669">Year 4</cx:pt>
          <cx:pt idx="1670">Year 1</cx:pt>
          <cx:pt idx="1671">Year 2</cx:pt>
          <cx:pt idx="1672">Year 3</cx:pt>
          <cx:pt idx="1673">Year 4</cx:pt>
          <cx:pt idx="1674">Year 1</cx:pt>
          <cx:pt idx="1675">Year 2</cx:pt>
          <cx:pt idx="1676">Year 3</cx:pt>
          <cx:pt idx="1677">Year 4</cx:pt>
          <cx:pt idx="1678">Year 1</cx:pt>
          <cx:pt idx="1679">Year 2</cx:pt>
          <cx:pt idx="1680">Year 3</cx:pt>
          <cx:pt idx="1681">Year 4</cx:pt>
          <cx:pt idx="1682">Year 1</cx:pt>
          <cx:pt idx="1683">Year 2</cx:pt>
          <cx:pt idx="1684">Year 3</cx:pt>
          <cx:pt idx="1685">Year 4</cx:pt>
          <cx:pt idx="1686">Year 1</cx:pt>
          <cx:pt idx="1687">Year 2</cx:pt>
          <cx:pt idx="1688">Year 3</cx:pt>
          <cx:pt idx="1689">Year 4</cx:pt>
          <cx:pt idx="1690">Year 1</cx:pt>
          <cx:pt idx="1691">Year 2</cx:pt>
          <cx:pt idx="1692">Year 3</cx:pt>
          <cx:pt idx="1693">Year 4</cx:pt>
          <cx:pt idx="1694">Year 1</cx:pt>
          <cx:pt idx="1695">Year 2</cx:pt>
          <cx:pt idx="1696">Year 3</cx:pt>
          <cx:pt idx="1697">Year 4</cx:pt>
          <cx:pt idx="1698">Year 1</cx:pt>
          <cx:pt idx="1699">Year 2</cx:pt>
          <cx:pt idx="1700">Year 3</cx:pt>
          <cx:pt idx="1701">Year 4</cx:pt>
          <cx:pt idx="1702">Year 1</cx:pt>
          <cx:pt idx="1703">Year 2</cx:pt>
          <cx:pt idx="1704">Year 3</cx:pt>
          <cx:pt idx="1705">Year 4</cx:pt>
          <cx:pt idx="1706">Year 1</cx:pt>
          <cx:pt idx="1707">Year 2</cx:pt>
          <cx:pt idx="1708">Year 3</cx:pt>
          <cx:pt idx="1709">Year 4</cx:pt>
        </cx:lvl>
        <cx:lvl ptCount="1710">
          <cx:pt idx="0">AAL</cx:pt>
          <cx:pt idx="1">AAL</cx:pt>
          <cx:pt idx="2">AAL</cx:pt>
          <cx:pt idx="3">AAL</cx:pt>
          <cx:pt idx="4">AAP</cx:pt>
          <cx:pt idx="5">AAP</cx:pt>
          <cx:pt idx="6">AAP</cx:pt>
          <cx:pt idx="7">AAP</cx:pt>
          <cx:pt idx="8">AAPL</cx:pt>
          <cx:pt idx="9">AAPL</cx:pt>
          <cx:pt idx="10">AAPL</cx:pt>
          <cx:pt idx="11">AAPL</cx:pt>
          <cx:pt idx="12">ABBV</cx:pt>
          <cx:pt idx="13">ABBV</cx:pt>
          <cx:pt idx="14">ABBV</cx:pt>
          <cx:pt idx="15">ABBV</cx:pt>
          <cx:pt idx="16">ABC</cx:pt>
          <cx:pt idx="17">ABC</cx:pt>
          <cx:pt idx="18">ABC</cx:pt>
          <cx:pt idx="19">ABC</cx:pt>
          <cx:pt idx="20">ABT</cx:pt>
          <cx:pt idx="21">ABT</cx:pt>
          <cx:pt idx="22">ABT</cx:pt>
          <cx:pt idx="23">ABT</cx:pt>
          <cx:pt idx="24">ADBE</cx:pt>
          <cx:pt idx="25">ADBE</cx:pt>
          <cx:pt idx="26">ADBE</cx:pt>
          <cx:pt idx="27">ADBE</cx:pt>
          <cx:pt idx="28">ADI</cx:pt>
          <cx:pt idx="29">ADI</cx:pt>
          <cx:pt idx="30">ADI</cx:pt>
          <cx:pt idx="31">ADI</cx:pt>
          <cx:pt idx="32">ADM</cx:pt>
          <cx:pt idx="33">ADM</cx:pt>
          <cx:pt idx="34">ADM</cx:pt>
          <cx:pt idx="35">ADM</cx:pt>
          <cx:pt idx="36">ADS</cx:pt>
          <cx:pt idx="37">ADS</cx:pt>
          <cx:pt idx="38">ADS</cx:pt>
          <cx:pt idx="39">ADS</cx:pt>
          <cx:pt idx="40">ADSK</cx:pt>
          <cx:pt idx="41">ADSK</cx:pt>
          <cx:pt idx="42">ADSK</cx:pt>
          <cx:pt idx="43">ADSK</cx:pt>
          <cx:pt idx="44">AEE</cx:pt>
          <cx:pt idx="45">AEE</cx:pt>
          <cx:pt idx="46">AEE</cx:pt>
          <cx:pt idx="47">AEE</cx:pt>
          <cx:pt idx="48">AEP</cx:pt>
          <cx:pt idx="49">AEP</cx:pt>
          <cx:pt idx="50">AEP</cx:pt>
          <cx:pt idx="51">AEP</cx:pt>
          <cx:pt idx="52">AFL</cx:pt>
          <cx:pt idx="53">AFL</cx:pt>
          <cx:pt idx="54">AFL</cx:pt>
          <cx:pt idx="55">AFL</cx:pt>
          <cx:pt idx="56">AIG</cx:pt>
          <cx:pt idx="57">AIG</cx:pt>
          <cx:pt idx="58">AIG</cx:pt>
          <cx:pt idx="59">AIG</cx:pt>
          <cx:pt idx="60">AIV</cx:pt>
          <cx:pt idx="61">AIV</cx:pt>
          <cx:pt idx="62">AIV</cx:pt>
          <cx:pt idx="63">AIV</cx:pt>
          <cx:pt idx="64">AIZ</cx:pt>
          <cx:pt idx="65">AIZ</cx:pt>
          <cx:pt idx="66">AIZ</cx:pt>
          <cx:pt idx="67">AIZ</cx:pt>
          <cx:pt idx="68">AKAM</cx:pt>
          <cx:pt idx="69">AKAM</cx:pt>
          <cx:pt idx="70">AKAM</cx:pt>
          <cx:pt idx="71">AKAM</cx:pt>
          <cx:pt idx="72">ALB</cx:pt>
          <cx:pt idx="73">ALB</cx:pt>
          <cx:pt idx="74">ALB</cx:pt>
          <cx:pt idx="75">ALB</cx:pt>
          <cx:pt idx="76">ALK</cx:pt>
          <cx:pt idx="77">ALK</cx:pt>
          <cx:pt idx="78">ALK</cx:pt>
          <cx:pt idx="79">ALK</cx:pt>
          <cx:pt idx="80">ALL</cx:pt>
          <cx:pt idx="81">ALL</cx:pt>
          <cx:pt idx="82">ALL</cx:pt>
          <cx:pt idx="83">ALL</cx:pt>
          <cx:pt idx="84">ALLE</cx:pt>
          <cx:pt idx="85">ALLE</cx:pt>
          <cx:pt idx="86">ALLE</cx:pt>
          <cx:pt idx="87">ALLE</cx:pt>
          <cx:pt idx="88">ALXN</cx:pt>
          <cx:pt idx="89">ALXN</cx:pt>
          <cx:pt idx="90">ALXN</cx:pt>
          <cx:pt idx="91">ALXN</cx:pt>
          <cx:pt idx="92">AMAT</cx:pt>
          <cx:pt idx="93">AMAT</cx:pt>
          <cx:pt idx="94">AMAT</cx:pt>
          <cx:pt idx="95">AMAT</cx:pt>
          <cx:pt idx="96">AME</cx:pt>
          <cx:pt idx="97">AME</cx:pt>
          <cx:pt idx="98">AME</cx:pt>
          <cx:pt idx="99">AME</cx:pt>
          <cx:pt idx="100">AMGN</cx:pt>
          <cx:pt idx="101">AMGN</cx:pt>
          <cx:pt idx="102">AMGN</cx:pt>
          <cx:pt idx="103">AMGN</cx:pt>
          <cx:pt idx="104">AMP</cx:pt>
          <cx:pt idx="105">AMP</cx:pt>
          <cx:pt idx="106">AMP</cx:pt>
          <cx:pt idx="107">AMP</cx:pt>
          <cx:pt idx="108">AMT</cx:pt>
          <cx:pt idx="109">AMT</cx:pt>
          <cx:pt idx="110">AMT</cx:pt>
          <cx:pt idx="111">AMT</cx:pt>
          <cx:pt idx="112">AMZN</cx:pt>
          <cx:pt idx="113">AMZN</cx:pt>
          <cx:pt idx="114">AMZN</cx:pt>
          <cx:pt idx="115">AMZN</cx:pt>
          <cx:pt idx="116">AN</cx:pt>
          <cx:pt idx="117">AN</cx:pt>
          <cx:pt idx="118">AN</cx:pt>
          <cx:pt idx="119">AN</cx:pt>
          <cx:pt idx="120">ANTM</cx:pt>
          <cx:pt idx="121">ANTM</cx:pt>
          <cx:pt idx="122">ANTM</cx:pt>
          <cx:pt idx="123">ANTM</cx:pt>
          <cx:pt idx="124">APA</cx:pt>
          <cx:pt idx="125">APA</cx:pt>
          <cx:pt idx="126">APA</cx:pt>
          <cx:pt idx="127">APA</cx:pt>
          <cx:pt idx="128">APC</cx:pt>
          <cx:pt idx="129">APC</cx:pt>
          <cx:pt idx="130">APC</cx:pt>
          <cx:pt idx="131">APC</cx:pt>
          <cx:pt idx="132">APD</cx:pt>
          <cx:pt idx="133">APD</cx:pt>
          <cx:pt idx="134">APD</cx:pt>
          <cx:pt idx="135">APD</cx:pt>
          <cx:pt idx="136">APH</cx:pt>
          <cx:pt idx="137">APH</cx:pt>
          <cx:pt idx="138">APH</cx:pt>
          <cx:pt idx="139">APH</cx:pt>
          <cx:pt idx="140">ARNC</cx:pt>
          <cx:pt idx="141">ARNC</cx:pt>
          <cx:pt idx="142">ARNC</cx:pt>
          <cx:pt idx="143">ARNC</cx:pt>
          <cx:pt idx="144">ATVI</cx:pt>
          <cx:pt idx="145">ATVI</cx:pt>
          <cx:pt idx="146">ATVI</cx:pt>
          <cx:pt idx="147">ATVI</cx:pt>
          <cx:pt idx="148">AVGO</cx:pt>
          <cx:pt idx="149">AVGO</cx:pt>
          <cx:pt idx="150">AVY</cx:pt>
          <cx:pt idx="151">AVY</cx:pt>
          <cx:pt idx="152">AVY</cx:pt>
          <cx:pt idx="153">AVY</cx:pt>
          <cx:pt idx="154">AWK</cx:pt>
          <cx:pt idx="155">AWK</cx:pt>
          <cx:pt idx="156">AWK</cx:pt>
          <cx:pt idx="157">AWK</cx:pt>
          <cx:pt idx="158">AXP</cx:pt>
          <cx:pt idx="159">AXP</cx:pt>
          <cx:pt idx="160">AXP</cx:pt>
          <cx:pt idx="161">AXP</cx:pt>
          <cx:pt idx="162">AYI</cx:pt>
          <cx:pt idx="163">AYI</cx:pt>
          <cx:pt idx="164">AYI</cx:pt>
          <cx:pt idx="165">AYI</cx:pt>
          <cx:pt idx="166">AZO</cx:pt>
          <cx:pt idx="167">AZO</cx:pt>
          <cx:pt idx="168">AZO</cx:pt>
          <cx:pt idx="169">AZO</cx:pt>
          <cx:pt idx="170">BA</cx:pt>
          <cx:pt idx="171">BA</cx:pt>
          <cx:pt idx="172">BA</cx:pt>
          <cx:pt idx="173">BA</cx:pt>
          <cx:pt idx="174">BAC</cx:pt>
          <cx:pt idx="175">BAC</cx:pt>
          <cx:pt idx="176">BAC</cx:pt>
          <cx:pt idx="177">BAC</cx:pt>
          <cx:pt idx="178">BAX</cx:pt>
          <cx:pt idx="179">BAX</cx:pt>
          <cx:pt idx="180">BAX</cx:pt>
          <cx:pt idx="181">BAX</cx:pt>
          <cx:pt idx="182">BBBY</cx:pt>
          <cx:pt idx="183">BBBY</cx:pt>
          <cx:pt idx="184">BBBY</cx:pt>
          <cx:pt idx="185">BBBY</cx:pt>
          <cx:pt idx="186">BBT</cx:pt>
          <cx:pt idx="187">BBT</cx:pt>
          <cx:pt idx="188">BBT</cx:pt>
          <cx:pt idx="189">BBT</cx:pt>
          <cx:pt idx="190">BBY</cx:pt>
          <cx:pt idx="191">BBY</cx:pt>
          <cx:pt idx="192">BBY</cx:pt>
          <cx:pt idx="193">BBY</cx:pt>
          <cx:pt idx="194">BCR</cx:pt>
          <cx:pt idx="195">BCR</cx:pt>
          <cx:pt idx="196">BCR</cx:pt>
          <cx:pt idx="197">BCR</cx:pt>
          <cx:pt idx="198">BDX</cx:pt>
          <cx:pt idx="199">BDX</cx:pt>
          <cx:pt idx="200">BDX</cx:pt>
          <cx:pt idx="201">BDX</cx:pt>
          <cx:pt idx="202">BHI</cx:pt>
          <cx:pt idx="203">BHI</cx:pt>
          <cx:pt idx="204">BHI</cx:pt>
          <cx:pt idx="205">BHI</cx:pt>
          <cx:pt idx="206">BIIB</cx:pt>
          <cx:pt idx="207">BIIB</cx:pt>
          <cx:pt idx="208">BIIB</cx:pt>
          <cx:pt idx="209">BIIB</cx:pt>
          <cx:pt idx="210">BLL</cx:pt>
          <cx:pt idx="211">BLL</cx:pt>
          <cx:pt idx="212">BLL</cx:pt>
          <cx:pt idx="213">BLL</cx:pt>
          <cx:pt idx="214">BMY</cx:pt>
          <cx:pt idx="215">BMY</cx:pt>
          <cx:pt idx="216">BMY</cx:pt>
          <cx:pt idx="217">BMY</cx:pt>
          <cx:pt idx="218">BSX</cx:pt>
          <cx:pt idx="219">BSX</cx:pt>
          <cx:pt idx="220">BSX</cx:pt>
          <cx:pt idx="221">BSX</cx:pt>
          <cx:pt idx="222">BWA</cx:pt>
          <cx:pt idx="223">BWA</cx:pt>
          <cx:pt idx="224">BWA</cx:pt>
          <cx:pt idx="225">BWA</cx:pt>
          <cx:pt idx="226">BXP</cx:pt>
          <cx:pt idx="227">BXP</cx:pt>
          <cx:pt idx="228">BXP</cx:pt>
          <cx:pt idx="229">BXP</cx:pt>
          <cx:pt idx="230">CAG</cx:pt>
          <cx:pt idx="231">CAG</cx:pt>
          <cx:pt idx="232">CAG</cx:pt>
          <cx:pt idx="233">CAG</cx:pt>
          <cx:pt idx="234">CAH</cx:pt>
          <cx:pt idx="235">CAH</cx:pt>
          <cx:pt idx="236">CAH</cx:pt>
          <cx:pt idx="237">CAH</cx:pt>
          <cx:pt idx="238">CAT</cx:pt>
          <cx:pt idx="239">CAT</cx:pt>
          <cx:pt idx="240">CAT</cx:pt>
          <cx:pt idx="241">CAT</cx:pt>
          <cx:pt idx="242">CB</cx:pt>
          <cx:pt idx="243">CB</cx:pt>
          <cx:pt idx="244">CB</cx:pt>
          <cx:pt idx="245">CB</cx:pt>
          <cx:pt idx="246">CBG</cx:pt>
          <cx:pt idx="247">CBG</cx:pt>
          <cx:pt idx="248">CBG</cx:pt>
          <cx:pt idx="249">CBG</cx:pt>
          <cx:pt idx="250">CCI</cx:pt>
          <cx:pt idx="251">CCI</cx:pt>
          <cx:pt idx="252">CCI</cx:pt>
          <cx:pt idx="253">CCI</cx:pt>
          <cx:pt idx="254">CCL</cx:pt>
          <cx:pt idx="255">CCL</cx:pt>
          <cx:pt idx="256">CCL</cx:pt>
          <cx:pt idx="257">CCL</cx:pt>
          <cx:pt idx="258">CELG</cx:pt>
          <cx:pt idx="259">CELG</cx:pt>
          <cx:pt idx="260">CELG</cx:pt>
          <cx:pt idx="261">CELG</cx:pt>
          <cx:pt idx="262">CERN</cx:pt>
          <cx:pt idx="263">CERN</cx:pt>
          <cx:pt idx="264">CERN</cx:pt>
          <cx:pt idx="265">CERN</cx:pt>
          <cx:pt idx="266">CF</cx:pt>
          <cx:pt idx="267">CF</cx:pt>
          <cx:pt idx="268">CF</cx:pt>
          <cx:pt idx="269">CF</cx:pt>
          <cx:pt idx="270">CFG</cx:pt>
          <cx:pt idx="271">CFG</cx:pt>
          <cx:pt idx="272">CFG</cx:pt>
          <cx:pt idx="273">CFG</cx:pt>
          <cx:pt idx="274">CHD</cx:pt>
          <cx:pt idx="275">CHD</cx:pt>
          <cx:pt idx="276">CHD</cx:pt>
          <cx:pt idx="277">CHD</cx:pt>
          <cx:pt idx="278">CHK</cx:pt>
          <cx:pt idx="279">CHK</cx:pt>
          <cx:pt idx="280">CHK</cx:pt>
          <cx:pt idx="281">CHK</cx:pt>
          <cx:pt idx="282">CHRW</cx:pt>
          <cx:pt idx="283">CHRW</cx:pt>
          <cx:pt idx="284">CHRW</cx:pt>
          <cx:pt idx="285">CHRW</cx:pt>
          <cx:pt idx="286">CHTR</cx:pt>
          <cx:pt idx="287">CHTR</cx:pt>
          <cx:pt idx="288">CHTR</cx:pt>
          <cx:pt idx="289">CHTR</cx:pt>
          <cx:pt idx="290">CI</cx:pt>
          <cx:pt idx="291">CI</cx:pt>
          <cx:pt idx="292">CI</cx:pt>
          <cx:pt idx="293">CI</cx:pt>
          <cx:pt idx="294">CINF</cx:pt>
          <cx:pt idx="295">CINF</cx:pt>
          <cx:pt idx="296">CINF</cx:pt>
          <cx:pt idx="297">CINF</cx:pt>
          <cx:pt idx="298">CL</cx:pt>
          <cx:pt idx="299">CL</cx:pt>
          <cx:pt idx="300">CL</cx:pt>
          <cx:pt idx="301">CL</cx:pt>
          <cx:pt idx="302">CLX</cx:pt>
          <cx:pt idx="303">CLX</cx:pt>
          <cx:pt idx="304">CLX</cx:pt>
          <cx:pt idx="305">CLX</cx:pt>
          <cx:pt idx="306">CMA</cx:pt>
          <cx:pt idx="307">CMA</cx:pt>
          <cx:pt idx="308">CMA</cx:pt>
          <cx:pt idx="309">CMA</cx:pt>
          <cx:pt idx="310">CMG</cx:pt>
          <cx:pt idx="311">CMG</cx:pt>
          <cx:pt idx="312">CMG</cx:pt>
          <cx:pt idx="313">CMG</cx:pt>
          <cx:pt idx="314">CMI</cx:pt>
          <cx:pt idx="315">CMI</cx:pt>
          <cx:pt idx="316">CMI</cx:pt>
          <cx:pt idx="317">CMI</cx:pt>
          <cx:pt idx="318">CMS</cx:pt>
          <cx:pt idx="319">CMS</cx:pt>
          <cx:pt idx="320">CMS</cx:pt>
          <cx:pt idx="321">CMS</cx:pt>
          <cx:pt idx="322">CNC</cx:pt>
          <cx:pt idx="323">CNC</cx:pt>
          <cx:pt idx="324">CNC</cx:pt>
          <cx:pt idx="325">CNC</cx:pt>
          <cx:pt idx="326">CNP</cx:pt>
          <cx:pt idx="327">CNP</cx:pt>
          <cx:pt idx="328">CNP</cx:pt>
          <cx:pt idx="329">CNP</cx:pt>
          <cx:pt idx="330">COF</cx:pt>
          <cx:pt idx="331">COF</cx:pt>
          <cx:pt idx="332">COF</cx:pt>
          <cx:pt idx="333">COF</cx:pt>
          <cx:pt idx="334">COG</cx:pt>
          <cx:pt idx="335">COG</cx:pt>
          <cx:pt idx="336">COG</cx:pt>
          <cx:pt idx="337">COG</cx:pt>
          <cx:pt idx="338">COL</cx:pt>
          <cx:pt idx="339">COL</cx:pt>
          <cx:pt idx="340">COL</cx:pt>
          <cx:pt idx="341">COL</cx:pt>
          <cx:pt idx="342">COO</cx:pt>
          <cx:pt idx="343">COO</cx:pt>
          <cx:pt idx="344">COO</cx:pt>
          <cx:pt idx="345">COO</cx:pt>
          <cx:pt idx="346">COST</cx:pt>
          <cx:pt idx="347">COST</cx:pt>
          <cx:pt idx="348">COST</cx:pt>
          <cx:pt idx="349">COST</cx:pt>
          <cx:pt idx="350">COTY</cx:pt>
          <cx:pt idx="351">COTY</cx:pt>
          <cx:pt idx="352">COTY</cx:pt>
          <cx:pt idx="353">COTY</cx:pt>
          <cx:pt idx="354">CPB</cx:pt>
          <cx:pt idx="355">CPB</cx:pt>
          <cx:pt idx="356">CPB</cx:pt>
          <cx:pt idx="357">CPB</cx:pt>
          <cx:pt idx="358">CRM</cx:pt>
          <cx:pt idx="359">CRM</cx:pt>
          <cx:pt idx="360">CRM</cx:pt>
          <cx:pt idx="361">CRM</cx:pt>
          <cx:pt idx="362">CSCO</cx:pt>
          <cx:pt idx="363">CSCO</cx:pt>
          <cx:pt idx="364">CSCO</cx:pt>
          <cx:pt idx="365">CSCO</cx:pt>
          <cx:pt idx="366">CSRA</cx:pt>
          <cx:pt idx="367">CSRA</cx:pt>
          <cx:pt idx="368">CSX</cx:pt>
          <cx:pt idx="369">CSX</cx:pt>
          <cx:pt idx="370">CSX</cx:pt>
          <cx:pt idx="371">CSX</cx:pt>
          <cx:pt idx="372">CTAS</cx:pt>
          <cx:pt idx="373">CTAS</cx:pt>
          <cx:pt idx="374">CTAS</cx:pt>
          <cx:pt idx="375">CTAS</cx:pt>
          <cx:pt idx="376">CTL</cx:pt>
          <cx:pt idx="377">CTL</cx:pt>
          <cx:pt idx="378">CTL</cx:pt>
          <cx:pt idx="379">CTL</cx:pt>
          <cx:pt idx="380">CTSH</cx:pt>
          <cx:pt idx="381">CTSH</cx:pt>
          <cx:pt idx="382">CTSH</cx:pt>
          <cx:pt idx="383">CTSH</cx:pt>
          <cx:pt idx="384">CTXS</cx:pt>
          <cx:pt idx="385">CTXS</cx:pt>
          <cx:pt idx="386">CTXS</cx:pt>
          <cx:pt idx="387">CTXS</cx:pt>
          <cx:pt idx="388">CVS</cx:pt>
          <cx:pt idx="389">CVS</cx:pt>
          <cx:pt idx="390">CVS</cx:pt>
          <cx:pt idx="391">CVS</cx:pt>
          <cx:pt idx="392">CVX</cx:pt>
          <cx:pt idx="393">CVX</cx:pt>
          <cx:pt idx="394">CVX</cx:pt>
          <cx:pt idx="395">CVX</cx:pt>
          <cx:pt idx="396">CXO</cx:pt>
          <cx:pt idx="397">CXO</cx:pt>
          <cx:pt idx="398">CXO</cx:pt>
          <cx:pt idx="399">CXO</cx:pt>
          <cx:pt idx="400">D</cx:pt>
          <cx:pt idx="401">D</cx:pt>
          <cx:pt idx="402">D</cx:pt>
          <cx:pt idx="403">D</cx:pt>
          <cx:pt idx="404">DAL</cx:pt>
          <cx:pt idx="405">DAL</cx:pt>
          <cx:pt idx="406">DAL</cx:pt>
          <cx:pt idx="407">DAL</cx:pt>
          <cx:pt idx="408">DD</cx:pt>
          <cx:pt idx="409">DD</cx:pt>
          <cx:pt idx="410">DD</cx:pt>
          <cx:pt idx="411">DD</cx:pt>
          <cx:pt idx="412">DE</cx:pt>
          <cx:pt idx="413">DE</cx:pt>
          <cx:pt idx="414">DE</cx:pt>
          <cx:pt idx="415">DE</cx:pt>
          <cx:pt idx="416">DFS</cx:pt>
          <cx:pt idx="417">DFS</cx:pt>
          <cx:pt idx="418">DFS</cx:pt>
          <cx:pt idx="419">DFS</cx:pt>
          <cx:pt idx="420">DG</cx:pt>
          <cx:pt idx="421">DG</cx:pt>
          <cx:pt idx="422">DG</cx:pt>
          <cx:pt idx="423">DG</cx:pt>
          <cx:pt idx="424">DGX</cx:pt>
          <cx:pt idx="425">DGX</cx:pt>
          <cx:pt idx="426">DGX</cx:pt>
          <cx:pt idx="427">DGX</cx:pt>
          <cx:pt idx="428">DHI</cx:pt>
          <cx:pt idx="429">DHI</cx:pt>
          <cx:pt idx="430">DHI</cx:pt>
          <cx:pt idx="431">DHI</cx:pt>
          <cx:pt idx="432">DHR</cx:pt>
          <cx:pt idx="433">DHR</cx:pt>
          <cx:pt idx="434">DHR</cx:pt>
          <cx:pt idx="435">DHR</cx:pt>
          <cx:pt idx="436">DIS</cx:pt>
          <cx:pt idx="437">DIS</cx:pt>
          <cx:pt idx="438">DIS</cx:pt>
          <cx:pt idx="439">DIS</cx:pt>
          <cx:pt idx="440">DISCA</cx:pt>
          <cx:pt idx="441">DISCA</cx:pt>
          <cx:pt idx="442">DISCA</cx:pt>
          <cx:pt idx="443">DISCA</cx:pt>
          <cx:pt idx="444">DISCK</cx:pt>
          <cx:pt idx="445">DISCK</cx:pt>
          <cx:pt idx="446">DISCK</cx:pt>
          <cx:pt idx="447">DISCK</cx:pt>
          <cx:pt idx="448">DLPH</cx:pt>
          <cx:pt idx="449">DLPH</cx:pt>
          <cx:pt idx="450">DLPH</cx:pt>
          <cx:pt idx="451">DLPH</cx:pt>
          <cx:pt idx="452">DLR</cx:pt>
          <cx:pt idx="453">DLR</cx:pt>
          <cx:pt idx="454">DLR</cx:pt>
          <cx:pt idx="455">DLR</cx:pt>
          <cx:pt idx="456">DLTR</cx:pt>
          <cx:pt idx="457">DLTR</cx:pt>
          <cx:pt idx="458">DLTR</cx:pt>
          <cx:pt idx="459">DLTR</cx:pt>
          <cx:pt idx="460">DNB</cx:pt>
          <cx:pt idx="461">DNB</cx:pt>
          <cx:pt idx="462">DNB</cx:pt>
          <cx:pt idx="463">DNB</cx:pt>
          <cx:pt idx="464">DOV</cx:pt>
          <cx:pt idx="465">DOV</cx:pt>
          <cx:pt idx="466">DOV</cx:pt>
          <cx:pt idx="467">DOV</cx:pt>
          <cx:pt idx="468">DPS</cx:pt>
          <cx:pt idx="469">DPS</cx:pt>
          <cx:pt idx="470">DPS</cx:pt>
          <cx:pt idx="471">DPS</cx:pt>
          <cx:pt idx="472">DRI</cx:pt>
          <cx:pt idx="473">DRI</cx:pt>
          <cx:pt idx="474">DRI</cx:pt>
          <cx:pt idx="475">DRI</cx:pt>
          <cx:pt idx="476">DUK</cx:pt>
          <cx:pt idx="477">DUK</cx:pt>
          <cx:pt idx="478">DUK</cx:pt>
          <cx:pt idx="479">DUK</cx:pt>
          <cx:pt idx="480">DVA</cx:pt>
          <cx:pt idx="481">DVA</cx:pt>
          <cx:pt idx="482">DVA</cx:pt>
          <cx:pt idx="483">DVA</cx:pt>
          <cx:pt idx="484">DVN</cx:pt>
          <cx:pt idx="485">DVN</cx:pt>
          <cx:pt idx="486">DVN</cx:pt>
          <cx:pt idx="487">DVN</cx:pt>
          <cx:pt idx="488">EA</cx:pt>
          <cx:pt idx="489">EA</cx:pt>
          <cx:pt idx="490">EA</cx:pt>
          <cx:pt idx="491">EA</cx:pt>
          <cx:pt idx="492">EBAY</cx:pt>
          <cx:pt idx="493">EBAY</cx:pt>
          <cx:pt idx="494">EBAY</cx:pt>
          <cx:pt idx="495">EBAY</cx:pt>
          <cx:pt idx="496">ECL</cx:pt>
          <cx:pt idx="497">ECL</cx:pt>
          <cx:pt idx="498">ECL</cx:pt>
          <cx:pt idx="499">ECL</cx:pt>
          <cx:pt idx="500">ED</cx:pt>
          <cx:pt idx="501">ED</cx:pt>
          <cx:pt idx="502">ED</cx:pt>
          <cx:pt idx="503">ED</cx:pt>
          <cx:pt idx="504">EFX</cx:pt>
          <cx:pt idx="505">EFX</cx:pt>
          <cx:pt idx="506">EFX</cx:pt>
          <cx:pt idx="507">EFX</cx:pt>
          <cx:pt idx="508">EIX</cx:pt>
          <cx:pt idx="509">EIX</cx:pt>
          <cx:pt idx="510">EIX</cx:pt>
          <cx:pt idx="511">EIX</cx:pt>
          <cx:pt idx="512">EL</cx:pt>
          <cx:pt idx="513">EL</cx:pt>
          <cx:pt idx="514">EL</cx:pt>
          <cx:pt idx="515">EL</cx:pt>
          <cx:pt idx="516">EMN</cx:pt>
          <cx:pt idx="517">EMN</cx:pt>
          <cx:pt idx="518">EMN</cx:pt>
          <cx:pt idx="519">EMN</cx:pt>
          <cx:pt idx="520">EMR</cx:pt>
          <cx:pt idx="521">EMR</cx:pt>
          <cx:pt idx="522">EMR</cx:pt>
          <cx:pt idx="523">EMR</cx:pt>
          <cx:pt idx="524">EOG</cx:pt>
          <cx:pt idx="525">EOG</cx:pt>
          <cx:pt idx="526">EOG</cx:pt>
          <cx:pt idx="527">EOG</cx:pt>
          <cx:pt idx="528">EQIX</cx:pt>
          <cx:pt idx="529">EQIX</cx:pt>
          <cx:pt idx="530">EQIX</cx:pt>
          <cx:pt idx="531">EQIX</cx:pt>
          <cx:pt idx="532">EQR</cx:pt>
          <cx:pt idx="533">EQR</cx:pt>
          <cx:pt idx="534">EQR</cx:pt>
          <cx:pt idx="535">EQR</cx:pt>
          <cx:pt idx="536">EQT</cx:pt>
          <cx:pt idx="537">EQT</cx:pt>
          <cx:pt idx="538">EQT</cx:pt>
          <cx:pt idx="539">EQT</cx:pt>
          <cx:pt idx="540">ES</cx:pt>
          <cx:pt idx="541">ES</cx:pt>
          <cx:pt idx="542">ES</cx:pt>
          <cx:pt idx="543">ES</cx:pt>
          <cx:pt idx="544">ESS</cx:pt>
          <cx:pt idx="545">ESS</cx:pt>
          <cx:pt idx="546">ESS</cx:pt>
          <cx:pt idx="547">ESS</cx:pt>
          <cx:pt idx="548">ETFC</cx:pt>
          <cx:pt idx="549">ETFC</cx:pt>
          <cx:pt idx="550">ETFC</cx:pt>
          <cx:pt idx="551">ETFC</cx:pt>
          <cx:pt idx="552">ETN</cx:pt>
          <cx:pt idx="553">ETN</cx:pt>
          <cx:pt idx="554">ETN</cx:pt>
          <cx:pt idx="555">ETN</cx:pt>
          <cx:pt idx="556">ETR</cx:pt>
          <cx:pt idx="557">ETR</cx:pt>
          <cx:pt idx="558">ETR</cx:pt>
          <cx:pt idx="559">ETR</cx:pt>
          <cx:pt idx="560">EW</cx:pt>
          <cx:pt idx="561">EW</cx:pt>
          <cx:pt idx="562">EW</cx:pt>
          <cx:pt idx="563">EW</cx:pt>
          <cx:pt idx="564">EXC</cx:pt>
          <cx:pt idx="565">EXC</cx:pt>
          <cx:pt idx="566">EXC</cx:pt>
          <cx:pt idx="567">EXC</cx:pt>
          <cx:pt idx="568">EXPD</cx:pt>
          <cx:pt idx="569">EXPD</cx:pt>
          <cx:pt idx="570">EXPD</cx:pt>
          <cx:pt idx="571">EXPD</cx:pt>
          <cx:pt idx="572">EXPE</cx:pt>
          <cx:pt idx="573">EXPE</cx:pt>
          <cx:pt idx="574">EXPE</cx:pt>
          <cx:pt idx="575">EXPE</cx:pt>
          <cx:pt idx="576">EXR</cx:pt>
          <cx:pt idx="577">EXR</cx:pt>
          <cx:pt idx="578">EXR</cx:pt>
          <cx:pt idx="579">EXR</cx:pt>
          <cx:pt idx="580">F</cx:pt>
          <cx:pt idx="581">F</cx:pt>
          <cx:pt idx="582">F</cx:pt>
          <cx:pt idx="583">F</cx:pt>
          <cx:pt idx="584">FAST</cx:pt>
          <cx:pt idx="585">FAST</cx:pt>
          <cx:pt idx="586">FAST</cx:pt>
          <cx:pt idx="587">FAST</cx:pt>
          <cx:pt idx="588">FB</cx:pt>
          <cx:pt idx="589">FB</cx:pt>
          <cx:pt idx="590">FB</cx:pt>
          <cx:pt idx="591">FB</cx:pt>
          <cx:pt idx="592">FBHS</cx:pt>
          <cx:pt idx="593">FBHS</cx:pt>
          <cx:pt idx="594">FBHS</cx:pt>
          <cx:pt idx="595">FBHS</cx:pt>
          <cx:pt idx="596">FCX</cx:pt>
          <cx:pt idx="597">FCX</cx:pt>
          <cx:pt idx="598">FCX</cx:pt>
          <cx:pt idx="599">FCX</cx:pt>
          <cx:pt idx="600">FDX</cx:pt>
          <cx:pt idx="601">FDX</cx:pt>
          <cx:pt idx="602">FDX</cx:pt>
          <cx:pt idx="603">FDX</cx:pt>
          <cx:pt idx="604">FE</cx:pt>
          <cx:pt idx="605">FE</cx:pt>
          <cx:pt idx="606">FE</cx:pt>
          <cx:pt idx="607">FE</cx:pt>
          <cx:pt idx="608">FFIV</cx:pt>
          <cx:pt idx="609">FFIV</cx:pt>
          <cx:pt idx="610">FFIV</cx:pt>
          <cx:pt idx="611">FFIV</cx:pt>
          <cx:pt idx="612">FIS</cx:pt>
          <cx:pt idx="613">FIS</cx:pt>
          <cx:pt idx="614">FIS</cx:pt>
          <cx:pt idx="615">FIS</cx:pt>
          <cx:pt idx="616">FISV</cx:pt>
          <cx:pt idx="617">FISV</cx:pt>
          <cx:pt idx="618">FISV</cx:pt>
          <cx:pt idx="619">FISV</cx:pt>
          <cx:pt idx="620">FL</cx:pt>
          <cx:pt idx="621">FL</cx:pt>
          <cx:pt idx="622">FL</cx:pt>
          <cx:pt idx="623">FL</cx:pt>
          <cx:pt idx="624">FLIR</cx:pt>
          <cx:pt idx="625">FLIR</cx:pt>
          <cx:pt idx="626">FLIR</cx:pt>
          <cx:pt idx="627">FLIR</cx:pt>
          <cx:pt idx="628">FLR</cx:pt>
          <cx:pt idx="629">FLR</cx:pt>
          <cx:pt idx="630">FLR</cx:pt>
          <cx:pt idx="631">FLR</cx:pt>
          <cx:pt idx="632">FLS</cx:pt>
          <cx:pt idx="633">FLS</cx:pt>
          <cx:pt idx="634">FLS</cx:pt>
          <cx:pt idx="635">FLS</cx:pt>
          <cx:pt idx="636">FMC</cx:pt>
          <cx:pt idx="637">FMC</cx:pt>
          <cx:pt idx="638">FMC</cx:pt>
          <cx:pt idx="639">FMC</cx:pt>
          <cx:pt idx="640">FRT</cx:pt>
          <cx:pt idx="641">FRT</cx:pt>
          <cx:pt idx="642">FRT</cx:pt>
          <cx:pt idx="643">FRT</cx:pt>
          <cx:pt idx="644">FSLR</cx:pt>
          <cx:pt idx="645">FSLR</cx:pt>
          <cx:pt idx="646">FSLR</cx:pt>
          <cx:pt idx="647">FSLR</cx:pt>
          <cx:pt idx="648">FTR</cx:pt>
          <cx:pt idx="649">FTR</cx:pt>
          <cx:pt idx="650">FTR</cx:pt>
          <cx:pt idx="651">FTR</cx:pt>
          <cx:pt idx="652">GD</cx:pt>
          <cx:pt idx="653">GD</cx:pt>
          <cx:pt idx="654">GD</cx:pt>
          <cx:pt idx="655">GD</cx:pt>
          <cx:pt idx="656">GGP</cx:pt>
          <cx:pt idx="657">GGP</cx:pt>
          <cx:pt idx="658">GGP</cx:pt>
          <cx:pt idx="659">GGP</cx:pt>
          <cx:pt idx="660">GILD</cx:pt>
          <cx:pt idx="661">GILD</cx:pt>
          <cx:pt idx="662">GILD</cx:pt>
          <cx:pt idx="663">GILD</cx:pt>
          <cx:pt idx="664">GIS</cx:pt>
          <cx:pt idx="665">GIS</cx:pt>
          <cx:pt idx="666">GIS</cx:pt>
          <cx:pt idx="667">GIS</cx:pt>
          <cx:pt idx="668">GLW</cx:pt>
          <cx:pt idx="669">GLW</cx:pt>
          <cx:pt idx="670">GLW</cx:pt>
          <cx:pt idx="671">GLW</cx:pt>
          <cx:pt idx="672">GM</cx:pt>
          <cx:pt idx="673">GM</cx:pt>
          <cx:pt idx="674">GM</cx:pt>
          <cx:pt idx="675">GM</cx:pt>
          <cx:pt idx="676">GPC</cx:pt>
          <cx:pt idx="677">GPC</cx:pt>
          <cx:pt idx="678">GPC</cx:pt>
          <cx:pt idx="679">GPC</cx:pt>
          <cx:pt idx="680">GPN</cx:pt>
          <cx:pt idx="681">GPN</cx:pt>
          <cx:pt idx="682">GPN</cx:pt>
          <cx:pt idx="683">GPN</cx:pt>
          <cx:pt idx="684">GPS</cx:pt>
          <cx:pt idx="685">GPS</cx:pt>
          <cx:pt idx="686">GPS</cx:pt>
          <cx:pt idx="687">GPS</cx:pt>
          <cx:pt idx="688">GRMN</cx:pt>
          <cx:pt idx="689">GRMN</cx:pt>
          <cx:pt idx="690">GRMN</cx:pt>
          <cx:pt idx="691">GRMN</cx:pt>
          <cx:pt idx="692">GT</cx:pt>
          <cx:pt idx="693">GT</cx:pt>
          <cx:pt idx="694">GT</cx:pt>
          <cx:pt idx="695">GT</cx:pt>
          <cx:pt idx="696">GWW</cx:pt>
          <cx:pt idx="697">GWW</cx:pt>
          <cx:pt idx="698">GWW</cx:pt>
          <cx:pt idx="699">GWW</cx:pt>
          <cx:pt idx="700">HAL</cx:pt>
          <cx:pt idx="701">HAL</cx:pt>
          <cx:pt idx="702">HAL</cx:pt>
          <cx:pt idx="703">HAL</cx:pt>
          <cx:pt idx="704">HAR</cx:pt>
          <cx:pt idx="705">HAR</cx:pt>
          <cx:pt idx="706">HAR</cx:pt>
          <cx:pt idx="707">HAR</cx:pt>
          <cx:pt idx="708">HAS</cx:pt>
          <cx:pt idx="709">HAS</cx:pt>
          <cx:pt idx="710">HAS</cx:pt>
          <cx:pt idx="711">HAS</cx:pt>
          <cx:pt idx="712">HBAN</cx:pt>
          <cx:pt idx="713">HBAN</cx:pt>
          <cx:pt idx="714">HBAN</cx:pt>
          <cx:pt idx="715">HBAN</cx:pt>
          <cx:pt idx="716">HBI</cx:pt>
          <cx:pt idx="717">HBI</cx:pt>
          <cx:pt idx="718">HBI</cx:pt>
          <cx:pt idx="719">HBI</cx:pt>
          <cx:pt idx="720">HCA</cx:pt>
          <cx:pt idx="721">HCA</cx:pt>
          <cx:pt idx="722">HCA</cx:pt>
          <cx:pt idx="723">HCA</cx:pt>
          <cx:pt idx="724">HCN</cx:pt>
          <cx:pt idx="725">HCN</cx:pt>
          <cx:pt idx="726">HCN</cx:pt>
          <cx:pt idx="727">HCN</cx:pt>
          <cx:pt idx="728">HCP</cx:pt>
          <cx:pt idx="729">HCP</cx:pt>
          <cx:pt idx="730">HCP</cx:pt>
          <cx:pt idx="731">HCP</cx:pt>
          <cx:pt idx="732">HD</cx:pt>
          <cx:pt idx="733">HD</cx:pt>
          <cx:pt idx="734">HD</cx:pt>
          <cx:pt idx="735">HD</cx:pt>
          <cx:pt idx="736">HES</cx:pt>
          <cx:pt idx="737">HES</cx:pt>
          <cx:pt idx="738">HES</cx:pt>
          <cx:pt idx="739">HES</cx:pt>
          <cx:pt idx="740">HIG</cx:pt>
          <cx:pt idx="741">HIG</cx:pt>
          <cx:pt idx="742">HIG</cx:pt>
          <cx:pt idx="743">HIG</cx:pt>
          <cx:pt idx="744">HOG</cx:pt>
          <cx:pt idx="745">HOG</cx:pt>
          <cx:pt idx="746">HOG</cx:pt>
          <cx:pt idx="747">HOG</cx:pt>
          <cx:pt idx="748">HOLX</cx:pt>
          <cx:pt idx="749">HOLX</cx:pt>
          <cx:pt idx="750">HOLX</cx:pt>
          <cx:pt idx="751">HOLX</cx:pt>
          <cx:pt idx="752">HON</cx:pt>
          <cx:pt idx="753">HON</cx:pt>
          <cx:pt idx="754">HON</cx:pt>
          <cx:pt idx="755">HON</cx:pt>
          <cx:pt idx="756">HP</cx:pt>
          <cx:pt idx="757">HP</cx:pt>
          <cx:pt idx="758">HP</cx:pt>
          <cx:pt idx="759">HP</cx:pt>
          <cx:pt idx="760">HPE</cx:pt>
          <cx:pt idx="761">HPE</cx:pt>
          <cx:pt idx="762">HPE</cx:pt>
          <cx:pt idx="763">HPQ</cx:pt>
          <cx:pt idx="764">HPQ</cx:pt>
          <cx:pt idx="765">HPQ</cx:pt>
          <cx:pt idx="766">HPQ</cx:pt>
          <cx:pt idx="767">HRB</cx:pt>
          <cx:pt idx="768">HRB</cx:pt>
          <cx:pt idx="769">HRB</cx:pt>
          <cx:pt idx="770">HRB</cx:pt>
          <cx:pt idx="771">HRL</cx:pt>
          <cx:pt idx="772">HRL</cx:pt>
          <cx:pt idx="773">HRL</cx:pt>
          <cx:pt idx="774">HRL</cx:pt>
          <cx:pt idx="775">HRS</cx:pt>
          <cx:pt idx="776">HRS</cx:pt>
          <cx:pt idx="777">HRS</cx:pt>
          <cx:pt idx="778">HRS</cx:pt>
          <cx:pt idx="779">HSIC</cx:pt>
          <cx:pt idx="780">HSIC</cx:pt>
          <cx:pt idx="781">HSIC</cx:pt>
          <cx:pt idx="782">HSIC</cx:pt>
          <cx:pt idx="783">HST</cx:pt>
          <cx:pt idx="784">HST</cx:pt>
          <cx:pt idx="785">HST</cx:pt>
          <cx:pt idx="786">HST</cx:pt>
          <cx:pt idx="787">HSY</cx:pt>
          <cx:pt idx="788">HSY</cx:pt>
          <cx:pt idx="789">HSY</cx:pt>
          <cx:pt idx="790">HSY</cx:pt>
          <cx:pt idx="791">HUM</cx:pt>
          <cx:pt idx="792">HUM</cx:pt>
          <cx:pt idx="793">HUM</cx:pt>
          <cx:pt idx="794">HUM</cx:pt>
          <cx:pt idx="795">IBM</cx:pt>
          <cx:pt idx="796">IBM</cx:pt>
          <cx:pt idx="797">IBM</cx:pt>
          <cx:pt idx="798">IBM</cx:pt>
          <cx:pt idx="799">IDXX</cx:pt>
          <cx:pt idx="800">IDXX</cx:pt>
          <cx:pt idx="801">IDXX</cx:pt>
          <cx:pt idx="802">IDXX</cx:pt>
          <cx:pt idx="803">IFF</cx:pt>
          <cx:pt idx="804">IFF</cx:pt>
          <cx:pt idx="805">IFF</cx:pt>
          <cx:pt idx="806">IFF</cx:pt>
          <cx:pt idx="807">ILMN</cx:pt>
          <cx:pt idx="808">ILMN</cx:pt>
          <cx:pt idx="809">ILMN</cx:pt>
          <cx:pt idx="810">ILMN</cx:pt>
          <cx:pt idx="811">INTC</cx:pt>
          <cx:pt idx="812">INTC</cx:pt>
          <cx:pt idx="813">INTC</cx:pt>
          <cx:pt idx="814">INTC</cx:pt>
          <cx:pt idx="815">INTU</cx:pt>
          <cx:pt idx="816">INTU</cx:pt>
          <cx:pt idx="817">INTU</cx:pt>
          <cx:pt idx="818">INTU</cx:pt>
          <cx:pt idx="819">IP</cx:pt>
          <cx:pt idx="820">IP</cx:pt>
          <cx:pt idx="821">IP</cx:pt>
          <cx:pt idx="822">IP</cx:pt>
          <cx:pt idx="823">IPG</cx:pt>
          <cx:pt idx="824">IPG</cx:pt>
          <cx:pt idx="825">IPG</cx:pt>
          <cx:pt idx="826">IPG</cx:pt>
          <cx:pt idx="827">IRM</cx:pt>
          <cx:pt idx="828">IRM</cx:pt>
          <cx:pt idx="829">IRM</cx:pt>
          <cx:pt idx="830">IRM</cx:pt>
          <cx:pt idx="831">ISRG</cx:pt>
          <cx:pt idx="832">ISRG</cx:pt>
          <cx:pt idx="833">ISRG</cx:pt>
          <cx:pt idx="834">ISRG</cx:pt>
          <cx:pt idx="835">ITW</cx:pt>
          <cx:pt idx="836">ITW</cx:pt>
          <cx:pt idx="837">ITW</cx:pt>
          <cx:pt idx="838">ITW</cx:pt>
          <cx:pt idx="839">IVZ</cx:pt>
          <cx:pt idx="840">IVZ</cx:pt>
          <cx:pt idx="841">IVZ</cx:pt>
          <cx:pt idx="842">IVZ</cx:pt>
          <cx:pt idx="843">JBHT</cx:pt>
          <cx:pt idx="844">JBHT</cx:pt>
          <cx:pt idx="845">JBHT</cx:pt>
          <cx:pt idx="846">JBHT</cx:pt>
          <cx:pt idx="847">JEC</cx:pt>
          <cx:pt idx="848">JEC</cx:pt>
          <cx:pt idx="849">JEC</cx:pt>
          <cx:pt idx="850">JEC</cx:pt>
          <cx:pt idx="851">JNPR</cx:pt>
          <cx:pt idx="852">JNPR</cx:pt>
          <cx:pt idx="853">JNPR</cx:pt>
          <cx:pt idx="854">JNPR</cx:pt>
          <cx:pt idx="855">JPM</cx:pt>
          <cx:pt idx="856">JPM</cx:pt>
          <cx:pt idx="857">JPM</cx:pt>
          <cx:pt idx="858">JPM</cx:pt>
          <cx:pt idx="859">JWN</cx:pt>
          <cx:pt idx="860">JWN</cx:pt>
          <cx:pt idx="861">JWN</cx:pt>
          <cx:pt idx="862">JWN</cx:pt>
          <cx:pt idx="863">K</cx:pt>
          <cx:pt idx="864">K</cx:pt>
          <cx:pt idx="865">K</cx:pt>
          <cx:pt idx="866">K</cx:pt>
          <cx:pt idx="867">KEY</cx:pt>
          <cx:pt idx="868">KEY</cx:pt>
          <cx:pt idx="869">KEY</cx:pt>
          <cx:pt idx="870">KEY</cx:pt>
          <cx:pt idx="871">KIM</cx:pt>
          <cx:pt idx="872">KIM</cx:pt>
          <cx:pt idx="873">KIM</cx:pt>
          <cx:pt idx="874">KIM</cx:pt>
          <cx:pt idx="875">KLAC</cx:pt>
          <cx:pt idx="876">KLAC</cx:pt>
          <cx:pt idx="877">KLAC</cx:pt>
          <cx:pt idx="878">KLAC</cx:pt>
          <cx:pt idx="879">KMB</cx:pt>
          <cx:pt idx="880">KMB</cx:pt>
          <cx:pt idx="881">KMB</cx:pt>
          <cx:pt idx="882">KMB</cx:pt>
          <cx:pt idx="883">KMI</cx:pt>
          <cx:pt idx="884">KMI</cx:pt>
          <cx:pt idx="885">KMI</cx:pt>
          <cx:pt idx="886">KMI</cx:pt>
          <cx:pt idx="887">KMX</cx:pt>
          <cx:pt idx="888">KMX</cx:pt>
          <cx:pt idx="889">KMX</cx:pt>
          <cx:pt idx="890">KMX</cx:pt>
          <cx:pt idx="891">KO</cx:pt>
          <cx:pt idx="892">KO</cx:pt>
          <cx:pt idx="893">KO</cx:pt>
          <cx:pt idx="894">KO</cx:pt>
          <cx:pt idx="895">KORS</cx:pt>
          <cx:pt idx="896">KORS</cx:pt>
          <cx:pt idx="897">KORS</cx:pt>
          <cx:pt idx="898">KORS</cx:pt>
          <cx:pt idx="899">KR</cx:pt>
          <cx:pt idx="900">KR</cx:pt>
          <cx:pt idx="901">KR</cx:pt>
          <cx:pt idx="902">KR</cx:pt>
          <cx:pt idx="903">KSS</cx:pt>
          <cx:pt idx="904">KSS</cx:pt>
          <cx:pt idx="905">KSS</cx:pt>
          <cx:pt idx="906">KSS</cx:pt>
          <cx:pt idx="907">KSU</cx:pt>
          <cx:pt idx="908">KSU</cx:pt>
          <cx:pt idx="909">KSU</cx:pt>
          <cx:pt idx="910">KSU</cx:pt>
          <cx:pt idx="911">LB</cx:pt>
          <cx:pt idx="912">LB</cx:pt>
          <cx:pt idx="913">LB</cx:pt>
          <cx:pt idx="914">LB</cx:pt>
          <cx:pt idx="915">LEG</cx:pt>
          <cx:pt idx="916">LEG</cx:pt>
          <cx:pt idx="917">LEG</cx:pt>
          <cx:pt idx="918">LEG</cx:pt>
          <cx:pt idx="919">LEN</cx:pt>
          <cx:pt idx="920">LEN</cx:pt>
          <cx:pt idx="921">LEN</cx:pt>
          <cx:pt idx="922">LEN</cx:pt>
          <cx:pt idx="923">LH</cx:pt>
          <cx:pt idx="924">LH</cx:pt>
          <cx:pt idx="925">LH</cx:pt>
          <cx:pt idx="926">LH</cx:pt>
          <cx:pt idx="927">LKQ</cx:pt>
          <cx:pt idx="928">LKQ</cx:pt>
          <cx:pt idx="929">LKQ</cx:pt>
          <cx:pt idx="930">LKQ</cx:pt>
          <cx:pt idx="931">LLL</cx:pt>
          <cx:pt idx="932">LLL</cx:pt>
          <cx:pt idx="933">LLL</cx:pt>
          <cx:pt idx="934">LLL</cx:pt>
          <cx:pt idx="935">LLTC</cx:pt>
          <cx:pt idx="936">LLTC</cx:pt>
          <cx:pt idx="937">LLTC</cx:pt>
          <cx:pt idx="938">LLTC</cx:pt>
          <cx:pt idx="939">LLY</cx:pt>
          <cx:pt idx="940">LLY</cx:pt>
          <cx:pt idx="941">LLY</cx:pt>
          <cx:pt idx="942">LLY</cx:pt>
          <cx:pt idx="943">LMT</cx:pt>
          <cx:pt idx="944">LMT</cx:pt>
          <cx:pt idx="945">LMT</cx:pt>
          <cx:pt idx="946">LMT</cx:pt>
          <cx:pt idx="947">LNT</cx:pt>
          <cx:pt idx="948">LNT</cx:pt>
          <cx:pt idx="949">LNT</cx:pt>
          <cx:pt idx="950">LNT</cx:pt>
          <cx:pt idx="951">LOW</cx:pt>
          <cx:pt idx="952">LOW</cx:pt>
          <cx:pt idx="953">LOW</cx:pt>
          <cx:pt idx="954">LOW</cx:pt>
          <cx:pt idx="955">LRCX</cx:pt>
          <cx:pt idx="956">LRCX</cx:pt>
          <cx:pt idx="957">LRCX</cx:pt>
          <cx:pt idx="958">LRCX</cx:pt>
          <cx:pt idx="959">LUK</cx:pt>
          <cx:pt idx="960">LUK</cx:pt>
          <cx:pt idx="961">LUK</cx:pt>
          <cx:pt idx="962">LUK</cx:pt>
          <cx:pt idx="963">LUV</cx:pt>
          <cx:pt idx="964">LUV</cx:pt>
          <cx:pt idx="965">LUV</cx:pt>
          <cx:pt idx="966">LUV</cx:pt>
          <cx:pt idx="967">LVLT</cx:pt>
          <cx:pt idx="968">LVLT</cx:pt>
          <cx:pt idx="969">LVLT</cx:pt>
          <cx:pt idx="970">LVLT</cx:pt>
          <cx:pt idx="971">LYB</cx:pt>
          <cx:pt idx="972">LYB</cx:pt>
          <cx:pt idx="973">LYB</cx:pt>
          <cx:pt idx="974">LYB</cx:pt>
          <cx:pt idx="975">M</cx:pt>
          <cx:pt idx="976">M</cx:pt>
          <cx:pt idx="977">M</cx:pt>
          <cx:pt idx="978">M</cx:pt>
          <cx:pt idx="979">MA</cx:pt>
          <cx:pt idx="980">MA</cx:pt>
          <cx:pt idx="981">MA</cx:pt>
          <cx:pt idx="982">MA</cx:pt>
          <cx:pt idx="983">MAA</cx:pt>
          <cx:pt idx="984">MAA</cx:pt>
          <cx:pt idx="985">MAA</cx:pt>
          <cx:pt idx="986">MAA</cx:pt>
          <cx:pt idx="987">MAC</cx:pt>
          <cx:pt idx="988">MAC</cx:pt>
          <cx:pt idx="989">MAC</cx:pt>
          <cx:pt idx="990">MAC</cx:pt>
          <cx:pt idx="991">MAR</cx:pt>
          <cx:pt idx="992">MAR</cx:pt>
          <cx:pt idx="993">MAR</cx:pt>
          <cx:pt idx="994">MAR</cx:pt>
          <cx:pt idx="995">MAS</cx:pt>
          <cx:pt idx="996">MAS</cx:pt>
          <cx:pt idx="997">MAS</cx:pt>
          <cx:pt idx="998">MAS</cx:pt>
          <cx:pt idx="999">MAT</cx:pt>
          <cx:pt idx="1000">MAT</cx:pt>
          <cx:pt idx="1001">MAT</cx:pt>
          <cx:pt idx="1002">MAT</cx:pt>
          <cx:pt idx="1003">MCD</cx:pt>
          <cx:pt idx="1004">MCD</cx:pt>
          <cx:pt idx="1005">MCD</cx:pt>
          <cx:pt idx="1006">MCD</cx:pt>
          <cx:pt idx="1007">MCHP</cx:pt>
          <cx:pt idx="1008">MCHP</cx:pt>
          <cx:pt idx="1009">MCHP</cx:pt>
          <cx:pt idx="1010">MCHP</cx:pt>
          <cx:pt idx="1011">MCK</cx:pt>
          <cx:pt idx="1012">MCK</cx:pt>
          <cx:pt idx="1013">MCK</cx:pt>
          <cx:pt idx="1014">MCK</cx:pt>
          <cx:pt idx="1015">MCO</cx:pt>
          <cx:pt idx="1016">MCO</cx:pt>
          <cx:pt idx="1017">MCO</cx:pt>
          <cx:pt idx="1018">MCO</cx:pt>
          <cx:pt idx="1019">MDLZ</cx:pt>
          <cx:pt idx="1020">MDLZ</cx:pt>
          <cx:pt idx="1021">MDLZ</cx:pt>
          <cx:pt idx="1022">MDLZ</cx:pt>
          <cx:pt idx="1023">MET</cx:pt>
          <cx:pt idx="1024">MET</cx:pt>
          <cx:pt idx="1025">MET</cx:pt>
          <cx:pt idx="1026">MET</cx:pt>
          <cx:pt idx="1027">MHK</cx:pt>
          <cx:pt idx="1028">MHK</cx:pt>
          <cx:pt idx="1029">MHK</cx:pt>
          <cx:pt idx="1030">MHK</cx:pt>
          <cx:pt idx="1031">MJN</cx:pt>
          <cx:pt idx="1032">MJN</cx:pt>
          <cx:pt idx="1033">MJN</cx:pt>
          <cx:pt idx="1034">MJN</cx:pt>
          <cx:pt idx="1035">MKC</cx:pt>
          <cx:pt idx="1036">MKC</cx:pt>
          <cx:pt idx="1037">MKC</cx:pt>
          <cx:pt idx="1038">MKC</cx:pt>
          <cx:pt idx="1039">MLM</cx:pt>
          <cx:pt idx="1040">MLM</cx:pt>
          <cx:pt idx="1041">MLM</cx:pt>
          <cx:pt idx="1042">MLM</cx:pt>
          <cx:pt idx="1043">MMC</cx:pt>
          <cx:pt idx="1044">MMC</cx:pt>
          <cx:pt idx="1045">MMC</cx:pt>
          <cx:pt idx="1046">MMC</cx:pt>
          <cx:pt idx="1047">MMM</cx:pt>
          <cx:pt idx="1048">MMM</cx:pt>
          <cx:pt idx="1049">MMM</cx:pt>
          <cx:pt idx="1050">MMM</cx:pt>
          <cx:pt idx="1051">MNST</cx:pt>
          <cx:pt idx="1052">MNST</cx:pt>
          <cx:pt idx="1053">MNST</cx:pt>
          <cx:pt idx="1054">MNST</cx:pt>
          <cx:pt idx="1055">MO</cx:pt>
          <cx:pt idx="1056">MO</cx:pt>
          <cx:pt idx="1057">MO</cx:pt>
          <cx:pt idx="1058">MO</cx:pt>
          <cx:pt idx="1059">MON</cx:pt>
          <cx:pt idx="1060">MON</cx:pt>
          <cx:pt idx="1061">MON</cx:pt>
          <cx:pt idx="1062">MON</cx:pt>
          <cx:pt idx="1063">MOS</cx:pt>
          <cx:pt idx="1064">MOS</cx:pt>
          <cx:pt idx="1065">MOS</cx:pt>
          <cx:pt idx="1066">MOS</cx:pt>
          <cx:pt idx="1067">MPC</cx:pt>
          <cx:pt idx="1068">MPC</cx:pt>
          <cx:pt idx="1069">MPC</cx:pt>
          <cx:pt idx="1070">MPC</cx:pt>
          <cx:pt idx="1071">MRK</cx:pt>
          <cx:pt idx="1072">MRK</cx:pt>
          <cx:pt idx="1073">MRK</cx:pt>
          <cx:pt idx="1074">MRK</cx:pt>
          <cx:pt idx="1075">MRO</cx:pt>
          <cx:pt idx="1076">MRO</cx:pt>
          <cx:pt idx="1077">MRO</cx:pt>
          <cx:pt idx="1078">MRO</cx:pt>
          <cx:pt idx="1079">MSFT</cx:pt>
          <cx:pt idx="1080">MSFT</cx:pt>
          <cx:pt idx="1081">MSFT</cx:pt>
          <cx:pt idx="1082">MSFT</cx:pt>
          <cx:pt idx="1083">MTB</cx:pt>
          <cx:pt idx="1084">MTB</cx:pt>
          <cx:pt idx="1085">MTB</cx:pt>
          <cx:pt idx="1086">MTB</cx:pt>
          <cx:pt idx="1087">MTD</cx:pt>
          <cx:pt idx="1088">MTD</cx:pt>
          <cx:pt idx="1089">MTD</cx:pt>
          <cx:pt idx="1090">MTD</cx:pt>
          <cx:pt idx="1091">MU</cx:pt>
          <cx:pt idx="1092">MU</cx:pt>
          <cx:pt idx="1093">MU</cx:pt>
          <cx:pt idx="1094">MU</cx:pt>
          <cx:pt idx="1095">MUR</cx:pt>
          <cx:pt idx="1096">MUR</cx:pt>
          <cx:pt idx="1097">MUR</cx:pt>
          <cx:pt idx="1098">MUR</cx:pt>
          <cx:pt idx="1099">MYL</cx:pt>
          <cx:pt idx="1100">MYL</cx:pt>
          <cx:pt idx="1101">NBL</cx:pt>
          <cx:pt idx="1102">NBL</cx:pt>
          <cx:pt idx="1103">NBL</cx:pt>
          <cx:pt idx="1104">NBL</cx:pt>
          <cx:pt idx="1105">NDAQ</cx:pt>
          <cx:pt idx="1106">NDAQ</cx:pt>
          <cx:pt idx="1107">NDAQ</cx:pt>
          <cx:pt idx="1108">NDAQ</cx:pt>
          <cx:pt idx="1109">NEE</cx:pt>
          <cx:pt idx="1110">NEE</cx:pt>
          <cx:pt idx="1111">NEE</cx:pt>
          <cx:pt idx="1112">NEE</cx:pt>
          <cx:pt idx="1113">NEM</cx:pt>
          <cx:pt idx="1114">NEM</cx:pt>
          <cx:pt idx="1115">NEM</cx:pt>
          <cx:pt idx="1116">NEM</cx:pt>
          <cx:pt idx="1117">NFLX</cx:pt>
          <cx:pt idx="1118">NFLX</cx:pt>
          <cx:pt idx="1119">NFLX</cx:pt>
          <cx:pt idx="1120">NFLX</cx:pt>
          <cx:pt idx="1121">NFX</cx:pt>
          <cx:pt idx="1122">NFX</cx:pt>
          <cx:pt idx="1123">NFX</cx:pt>
          <cx:pt idx="1124">NFX</cx:pt>
          <cx:pt idx="1125">NKE</cx:pt>
          <cx:pt idx="1126">NKE</cx:pt>
          <cx:pt idx="1127">NKE</cx:pt>
          <cx:pt idx="1128">NKE</cx:pt>
          <cx:pt idx="1129">NLSN</cx:pt>
          <cx:pt idx="1130">NLSN</cx:pt>
          <cx:pt idx="1131">NLSN</cx:pt>
          <cx:pt idx="1132">NLSN</cx:pt>
          <cx:pt idx="1133">NOV</cx:pt>
          <cx:pt idx="1134">NOV</cx:pt>
          <cx:pt idx="1135">NOV</cx:pt>
          <cx:pt idx="1136">NOV</cx:pt>
          <cx:pt idx="1137">NSC</cx:pt>
          <cx:pt idx="1138">NSC</cx:pt>
          <cx:pt idx="1139">NSC</cx:pt>
          <cx:pt idx="1140">NSC</cx:pt>
          <cx:pt idx="1141">NTAP</cx:pt>
          <cx:pt idx="1142">NTAP</cx:pt>
          <cx:pt idx="1143">NTAP</cx:pt>
          <cx:pt idx="1144">NTAP</cx:pt>
          <cx:pt idx="1145">NUE</cx:pt>
          <cx:pt idx="1146">NUE</cx:pt>
          <cx:pt idx="1147">NUE</cx:pt>
          <cx:pt idx="1148">NUE</cx:pt>
          <cx:pt idx="1149">NVDA</cx:pt>
          <cx:pt idx="1150">NVDA</cx:pt>
          <cx:pt idx="1151">NVDA</cx:pt>
          <cx:pt idx="1152">NVDA</cx:pt>
          <cx:pt idx="1153">NWL</cx:pt>
          <cx:pt idx="1154">NWL</cx:pt>
          <cx:pt idx="1155">NWL</cx:pt>
          <cx:pt idx="1156">NWL</cx:pt>
          <cx:pt idx="1157">O</cx:pt>
          <cx:pt idx="1158">O</cx:pt>
          <cx:pt idx="1159">O</cx:pt>
          <cx:pt idx="1160">O</cx:pt>
          <cx:pt idx="1161">OKE</cx:pt>
          <cx:pt idx="1162">OKE</cx:pt>
          <cx:pt idx="1163">OKE</cx:pt>
          <cx:pt idx="1164">OKE</cx:pt>
          <cx:pt idx="1165">OMC</cx:pt>
          <cx:pt idx="1166">OMC</cx:pt>
          <cx:pt idx="1167">OMC</cx:pt>
          <cx:pt idx="1168">ORLY</cx:pt>
          <cx:pt idx="1169">ORLY</cx:pt>
          <cx:pt idx="1170">ORLY</cx:pt>
          <cx:pt idx="1171">ORLY</cx:pt>
          <cx:pt idx="1172">OXY</cx:pt>
          <cx:pt idx="1173">OXY</cx:pt>
          <cx:pt idx="1174">OXY</cx:pt>
          <cx:pt idx="1175">OXY</cx:pt>
          <cx:pt idx="1176">PBCT</cx:pt>
          <cx:pt idx="1177">PBCT</cx:pt>
          <cx:pt idx="1178">PBCT</cx:pt>
          <cx:pt idx="1179">PBCT</cx:pt>
          <cx:pt idx="1180">PBI</cx:pt>
          <cx:pt idx="1181">PBI</cx:pt>
          <cx:pt idx="1182">PBI</cx:pt>
          <cx:pt idx="1183">PBI</cx:pt>
          <cx:pt idx="1184">PCAR</cx:pt>
          <cx:pt idx="1185">PCAR</cx:pt>
          <cx:pt idx="1186">PCAR</cx:pt>
          <cx:pt idx="1187">PCAR</cx:pt>
          <cx:pt idx="1188">PCG</cx:pt>
          <cx:pt idx="1189">PCG</cx:pt>
          <cx:pt idx="1190">PCG</cx:pt>
          <cx:pt idx="1191">PCG</cx:pt>
          <cx:pt idx="1192">PCLN</cx:pt>
          <cx:pt idx="1193">PCLN</cx:pt>
          <cx:pt idx="1194">PCLN</cx:pt>
          <cx:pt idx="1195">PCLN</cx:pt>
          <cx:pt idx="1196">PDCO</cx:pt>
          <cx:pt idx="1197">PDCO</cx:pt>
          <cx:pt idx="1198">PDCO</cx:pt>
          <cx:pt idx="1199">PDCO</cx:pt>
          <cx:pt idx="1200">PEG</cx:pt>
          <cx:pt idx="1201">PEG</cx:pt>
          <cx:pt idx="1202">PEG</cx:pt>
          <cx:pt idx="1203">PEG</cx:pt>
          <cx:pt idx="1204">PEP</cx:pt>
          <cx:pt idx="1205">PEP</cx:pt>
          <cx:pt idx="1206">PEP</cx:pt>
          <cx:pt idx="1207">PEP</cx:pt>
          <cx:pt idx="1208">PFE</cx:pt>
          <cx:pt idx="1209">PFE</cx:pt>
          <cx:pt idx="1210">PFE</cx:pt>
          <cx:pt idx="1211">PFE</cx:pt>
          <cx:pt idx="1212">PFG</cx:pt>
          <cx:pt idx="1213">PFG</cx:pt>
          <cx:pt idx="1214">PFG</cx:pt>
          <cx:pt idx="1215">PFG</cx:pt>
          <cx:pt idx="1216">PG</cx:pt>
          <cx:pt idx="1217">PG</cx:pt>
          <cx:pt idx="1218">PG</cx:pt>
          <cx:pt idx="1219">PG</cx:pt>
          <cx:pt idx="1220">PGR</cx:pt>
          <cx:pt idx="1221">PGR</cx:pt>
          <cx:pt idx="1222">PGR</cx:pt>
          <cx:pt idx="1223">PGR</cx:pt>
          <cx:pt idx="1224">PH</cx:pt>
          <cx:pt idx="1225">PH</cx:pt>
          <cx:pt idx="1226">PH</cx:pt>
          <cx:pt idx="1227">PH</cx:pt>
          <cx:pt idx="1228">PHM</cx:pt>
          <cx:pt idx="1229">PHM</cx:pt>
          <cx:pt idx="1230">PHM</cx:pt>
          <cx:pt idx="1231">PHM</cx:pt>
          <cx:pt idx="1232">PKI</cx:pt>
          <cx:pt idx="1233">PKI</cx:pt>
          <cx:pt idx="1234">PKI</cx:pt>
          <cx:pt idx="1235">PKI</cx:pt>
          <cx:pt idx="1236">PM</cx:pt>
          <cx:pt idx="1237">PM</cx:pt>
          <cx:pt idx="1238">PM</cx:pt>
          <cx:pt idx="1239">PM</cx:pt>
          <cx:pt idx="1240">PNC</cx:pt>
          <cx:pt idx="1241">PNC</cx:pt>
          <cx:pt idx="1242">PNC</cx:pt>
          <cx:pt idx="1243">PNC</cx:pt>
          <cx:pt idx="1244">PNR</cx:pt>
          <cx:pt idx="1245">PNR</cx:pt>
          <cx:pt idx="1246">PNR</cx:pt>
          <cx:pt idx="1247">PNR</cx:pt>
          <cx:pt idx="1248">PNW</cx:pt>
          <cx:pt idx="1249">PNW</cx:pt>
          <cx:pt idx="1250">PNW</cx:pt>
          <cx:pt idx="1251">PNW</cx:pt>
          <cx:pt idx="1252">PPG</cx:pt>
          <cx:pt idx="1253">PPG</cx:pt>
          <cx:pt idx="1254">PPG</cx:pt>
          <cx:pt idx="1255">PPG</cx:pt>
          <cx:pt idx="1256">PPL</cx:pt>
          <cx:pt idx="1257">PPL</cx:pt>
          <cx:pt idx="1258">PPL</cx:pt>
          <cx:pt idx="1259">PPL</cx:pt>
          <cx:pt idx="1260">PRU</cx:pt>
          <cx:pt idx="1261">PRU</cx:pt>
          <cx:pt idx="1262">PRU</cx:pt>
          <cx:pt idx="1263">PRU</cx:pt>
          <cx:pt idx="1264">PSX</cx:pt>
          <cx:pt idx="1265">PSX</cx:pt>
          <cx:pt idx="1266">PSX</cx:pt>
          <cx:pt idx="1267">PSX</cx:pt>
          <cx:pt idx="1268">PVH</cx:pt>
          <cx:pt idx="1269">PVH</cx:pt>
          <cx:pt idx="1270">PVH</cx:pt>
          <cx:pt idx="1271">PVH</cx:pt>
          <cx:pt idx="1272">PWR</cx:pt>
          <cx:pt idx="1273">PWR</cx:pt>
          <cx:pt idx="1274">PWR</cx:pt>
          <cx:pt idx="1275">PWR</cx:pt>
          <cx:pt idx="1276">PX</cx:pt>
          <cx:pt idx="1277">PX</cx:pt>
          <cx:pt idx="1278">PX</cx:pt>
          <cx:pt idx="1279">PX</cx:pt>
          <cx:pt idx="1280">QCOM</cx:pt>
          <cx:pt idx="1281">QCOM</cx:pt>
          <cx:pt idx="1282">QCOM</cx:pt>
          <cx:pt idx="1283">QCOM</cx:pt>
          <cx:pt idx="1284">QRVO</cx:pt>
          <cx:pt idx="1285">QRVO</cx:pt>
          <cx:pt idx="1286">QRVO</cx:pt>
          <cx:pt idx="1287">R</cx:pt>
          <cx:pt idx="1288">R</cx:pt>
          <cx:pt idx="1289">R</cx:pt>
          <cx:pt idx="1290">R</cx:pt>
          <cx:pt idx="1291">RCL</cx:pt>
          <cx:pt idx="1292">RCL</cx:pt>
          <cx:pt idx="1293">RCL</cx:pt>
          <cx:pt idx="1294">RCL</cx:pt>
          <cx:pt idx="1295">REGN</cx:pt>
          <cx:pt idx="1296">REGN</cx:pt>
          <cx:pt idx="1297">REGN</cx:pt>
          <cx:pt idx="1298">REGN</cx:pt>
          <cx:pt idx="1299">RHI</cx:pt>
          <cx:pt idx="1300">RHI</cx:pt>
          <cx:pt idx="1301">RHI</cx:pt>
          <cx:pt idx="1302">RHI</cx:pt>
          <cx:pt idx="1303">RHT</cx:pt>
          <cx:pt idx="1304">RHT</cx:pt>
          <cx:pt idx="1305">RHT</cx:pt>
          <cx:pt idx="1306">RHT</cx:pt>
          <cx:pt idx="1307">RL</cx:pt>
          <cx:pt idx="1308">RL</cx:pt>
          <cx:pt idx="1309">RL</cx:pt>
          <cx:pt idx="1310">RL</cx:pt>
          <cx:pt idx="1311">ROK</cx:pt>
          <cx:pt idx="1312">ROK</cx:pt>
          <cx:pt idx="1313">ROK</cx:pt>
          <cx:pt idx="1314">ROK</cx:pt>
          <cx:pt idx="1315">ROP</cx:pt>
          <cx:pt idx="1316">ROP</cx:pt>
          <cx:pt idx="1317">ROP</cx:pt>
          <cx:pt idx="1318">ROP</cx:pt>
          <cx:pt idx="1319">ROST</cx:pt>
          <cx:pt idx="1320">ROST</cx:pt>
          <cx:pt idx="1321">ROST</cx:pt>
          <cx:pt idx="1322">ROST</cx:pt>
          <cx:pt idx="1323">RRC</cx:pt>
          <cx:pt idx="1324">RRC</cx:pt>
          <cx:pt idx="1325">RRC</cx:pt>
          <cx:pt idx="1326">RRC</cx:pt>
          <cx:pt idx="1327">RSG</cx:pt>
          <cx:pt idx="1328">RSG</cx:pt>
          <cx:pt idx="1329">RSG</cx:pt>
          <cx:pt idx="1330">RSG</cx:pt>
          <cx:pt idx="1331">SBUX</cx:pt>
          <cx:pt idx="1332">SBUX</cx:pt>
          <cx:pt idx="1333">SBUX</cx:pt>
          <cx:pt idx="1334">SBUX</cx:pt>
          <cx:pt idx="1335">SCG</cx:pt>
          <cx:pt idx="1336">SCG</cx:pt>
          <cx:pt idx="1337">SCG</cx:pt>
          <cx:pt idx="1338">SCG</cx:pt>
          <cx:pt idx="1339">SE</cx:pt>
          <cx:pt idx="1340">SE</cx:pt>
          <cx:pt idx="1341">SE</cx:pt>
          <cx:pt idx="1342">SE</cx:pt>
          <cx:pt idx="1343">SEE</cx:pt>
          <cx:pt idx="1344">SEE</cx:pt>
          <cx:pt idx="1345">SEE</cx:pt>
          <cx:pt idx="1346">SEE</cx:pt>
          <cx:pt idx="1347">SHW</cx:pt>
          <cx:pt idx="1348">SHW</cx:pt>
          <cx:pt idx="1349">SHW</cx:pt>
          <cx:pt idx="1350">SHW</cx:pt>
          <cx:pt idx="1351">SIG</cx:pt>
          <cx:pt idx="1352">SIG</cx:pt>
          <cx:pt idx="1353">SIG</cx:pt>
          <cx:pt idx="1354">SIG</cx:pt>
          <cx:pt idx="1355">SJM</cx:pt>
          <cx:pt idx="1356">SJM</cx:pt>
          <cx:pt idx="1357">SJM</cx:pt>
          <cx:pt idx="1358">SJM</cx:pt>
          <cx:pt idx="1359">SLG</cx:pt>
          <cx:pt idx="1360">SLG</cx:pt>
          <cx:pt idx="1361">SLG</cx:pt>
          <cx:pt idx="1362">SLG</cx:pt>
          <cx:pt idx="1363">SNA</cx:pt>
          <cx:pt idx="1364">SNA</cx:pt>
          <cx:pt idx="1365">SNA</cx:pt>
          <cx:pt idx="1366">SNA</cx:pt>
          <cx:pt idx="1367">SNI</cx:pt>
          <cx:pt idx="1368">SNI</cx:pt>
          <cx:pt idx="1369">SNI</cx:pt>
          <cx:pt idx="1370">SNI</cx:pt>
          <cx:pt idx="1371">SO</cx:pt>
          <cx:pt idx="1372">SO</cx:pt>
          <cx:pt idx="1373">SO</cx:pt>
          <cx:pt idx="1374">SO</cx:pt>
          <cx:pt idx="1375">SPG</cx:pt>
          <cx:pt idx="1376">SPG</cx:pt>
          <cx:pt idx="1377">SPG</cx:pt>
          <cx:pt idx="1378">SPG</cx:pt>
          <cx:pt idx="1379">SPLS</cx:pt>
          <cx:pt idx="1380">SPLS</cx:pt>
          <cx:pt idx="1381">SPLS</cx:pt>
          <cx:pt idx="1382">SPLS</cx:pt>
          <cx:pt idx="1383">SRCL</cx:pt>
          <cx:pt idx="1384">SRCL</cx:pt>
          <cx:pt idx="1385">SRCL</cx:pt>
          <cx:pt idx="1386">SRCL</cx:pt>
          <cx:pt idx="1387">SRE</cx:pt>
          <cx:pt idx="1388">SRE</cx:pt>
          <cx:pt idx="1389">SRE</cx:pt>
          <cx:pt idx="1390">SRE</cx:pt>
          <cx:pt idx="1391">STI</cx:pt>
          <cx:pt idx="1392">STI</cx:pt>
          <cx:pt idx="1393">STI</cx:pt>
          <cx:pt idx="1394">STI</cx:pt>
          <cx:pt idx="1395">STX</cx:pt>
          <cx:pt idx="1396">STX</cx:pt>
          <cx:pt idx="1397">STX</cx:pt>
          <cx:pt idx="1398">STX</cx:pt>
          <cx:pt idx="1399">STZ</cx:pt>
          <cx:pt idx="1400">STZ</cx:pt>
          <cx:pt idx="1401">STZ</cx:pt>
          <cx:pt idx="1402">STZ</cx:pt>
          <cx:pt idx="1403">SWK</cx:pt>
          <cx:pt idx="1404">SWK</cx:pt>
          <cx:pt idx="1405">SWK</cx:pt>
          <cx:pt idx="1406">SWK</cx:pt>
          <cx:pt idx="1407">SWKS</cx:pt>
          <cx:pt idx="1408">SWKS</cx:pt>
          <cx:pt idx="1409">SWKS</cx:pt>
          <cx:pt idx="1410">SWKS</cx:pt>
          <cx:pt idx="1411">SWN</cx:pt>
          <cx:pt idx="1412">SWN</cx:pt>
          <cx:pt idx="1413">SWN</cx:pt>
          <cx:pt idx="1414">SWN</cx:pt>
          <cx:pt idx="1415">SYF</cx:pt>
          <cx:pt idx="1416">SYF</cx:pt>
          <cx:pt idx="1417">SYF</cx:pt>
          <cx:pt idx="1418">SYF</cx:pt>
          <cx:pt idx="1419">SYK</cx:pt>
          <cx:pt idx="1420">SYK</cx:pt>
          <cx:pt idx="1421">SYK</cx:pt>
          <cx:pt idx="1422">SYK</cx:pt>
          <cx:pt idx="1423">SYMC</cx:pt>
          <cx:pt idx="1424">SYMC</cx:pt>
          <cx:pt idx="1425">SYMC</cx:pt>
          <cx:pt idx="1426">SYMC</cx:pt>
          <cx:pt idx="1427">SYY</cx:pt>
          <cx:pt idx="1428">SYY</cx:pt>
          <cx:pt idx="1429">SYY</cx:pt>
          <cx:pt idx="1430">SYY</cx:pt>
          <cx:pt idx="1431">T</cx:pt>
          <cx:pt idx="1432">T</cx:pt>
          <cx:pt idx="1433">T</cx:pt>
          <cx:pt idx="1434">T</cx:pt>
          <cx:pt idx="1435">TAP</cx:pt>
          <cx:pt idx="1436">TAP</cx:pt>
          <cx:pt idx="1437">TAP</cx:pt>
          <cx:pt idx="1438">TAP</cx:pt>
          <cx:pt idx="1439">TDC</cx:pt>
          <cx:pt idx="1440">TDC</cx:pt>
          <cx:pt idx="1441">TDC</cx:pt>
          <cx:pt idx="1442">TDC</cx:pt>
          <cx:pt idx="1443">TDG</cx:pt>
          <cx:pt idx="1444">TDG</cx:pt>
          <cx:pt idx="1445">TDG</cx:pt>
          <cx:pt idx="1446">TDG</cx:pt>
          <cx:pt idx="1447">TEL</cx:pt>
          <cx:pt idx="1448">TEL</cx:pt>
          <cx:pt idx="1449">TEL</cx:pt>
          <cx:pt idx="1450">TEL</cx:pt>
          <cx:pt idx="1451">TGNA</cx:pt>
          <cx:pt idx="1452">TGNA</cx:pt>
          <cx:pt idx="1453">TGNA</cx:pt>
          <cx:pt idx="1454">TGNA</cx:pt>
          <cx:pt idx="1455">TGT</cx:pt>
          <cx:pt idx="1456">TGT</cx:pt>
          <cx:pt idx="1457">TGT</cx:pt>
          <cx:pt idx="1458">TGT</cx:pt>
          <cx:pt idx="1459">TIF</cx:pt>
          <cx:pt idx="1460">TIF</cx:pt>
          <cx:pt idx="1461">TIF</cx:pt>
          <cx:pt idx="1462">TIF</cx:pt>
          <cx:pt idx="1463">TJX</cx:pt>
          <cx:pt idx="1464">TJX</cx:pt>
          <cx:pt idx="1465">TJX</cx:pt>
          <cx:pt idx="1466">TJX</cx:pt>
          <cx:pt idx="1467">TMK</cx:pt>
          <cx:pt idx="1468">TMK</cx:pt>
          <cx:pt idx="1469">TMK</cx:pt>
          <cx:pt idx="1470">TMK</cx:pt>
          <cx:pt idx="1471">TMO</cx:pt>
          <cx:pt idx="1472">TMO</cx:pt>
          <cx:pt idx="1473">TMO</cx:pt>
          <cx:pt idx="1474">TMO</cx:pt>
          <cx:pt idx="1475">TRIP</cx:pt>
          <cx:pt idx="1476">TRIP</cx:pt>
          <cx:pt idx="1477">TRIP</cx:pt>
          <cx:pt idx="1478">TRIP</cx:pt>
          <cx:pt idx="1479">TRV</cx:pt>
          <cx:pt idx="1480">TRV</cx:pt>
          <cx:pt idx="1481">TRV</cx:pt>
          <cx:pt idx="1482">TRV</cx:pt>
          <cx:pt idx="1483">TSCO</cx:pt>
          <cx:pt idx="1484">TSCO</cx:pt>
          <cx:pt idx="1485">TSCO</cx:pt>
          <cx:pt idx="1486">TSCO</cx:pt>
          <cx:pt idx="1487">TSN</cx:pt>
          <cx:pt idx="1488">TSN</cx:pt>
          <cx:pt idx="1489">TSN</cx:pt>
          <cx:pt idx="1490">TSN</cx:pt>
          <cx:pt idx="1491">TSO</cx:pt>
          <cx:pt idx="1492">TSO</cx:pt>
          <cx:pt idx="1493">TSO</cx:pt>
          <cx:pt idx="1494">TSO</cx:pt>
          <cx:pt idx="1495">TSS</cx:pt>
          <cx:pt idx="1496">TSS</cx:pt>
          <cx:pt idx="1497">TSS</cx:pt>
          <cx:pt idx="1498">TSS</cx:pt>
          <cx:pt idx="1499">TXN</cx:pt>
          <cx:pt idx="1500">TXN</cx:pt>
          <cx:pt idx="1501">TXN</cx:pt>
          <cx:pt idx="1502">TXN</cx:pt>
          <cx:pt idx="1503">TXT</cx:pt>
          <cx:pt idx="1504">TXT</cx:pt>
          <cx:pt idx="1505">TXT</cx:pt>
          <cx:pt idx="1506">TXT</cx:pt>
          <cx:pt idx="1507">UA</cx:pt>
          <cx:pt idx="1508">UA</cx:pt>
          <cx:pt idx="1509">UA</cx:pt>
          <cx:pt idx="1510">UA</cx:pt>
          <cx:pt idx="1511">UAA</cx:pt>
          <cx:pt idx="1512">UAA</cx:pt>
          <cx:pt idx="1513">UAA</cx:pt>
          <cx:pt idx="1514">UAA</cx:pt>
          <cx:pt idx="1515">UAL</cx:pt>
          <cx:pt idx="1516">UAL</cx:pt>
          <cx:pt idx="1517">UAL</cx:pt>
          <cx:pt idx="1518">UAL</cx:pt>
          <cx:pt idx="1519">UDR</cx:pt>
          <cx:pt idx="1520">UDR</cx:pt>
          <cx:pt idx="1521">UDR</cx:pt>
          <cx:pt idx="1522">UDR</cx:pt>
          <cx:pt idx="1523">ULTA</cx:pt>
          <cx:pt idx="1524">ULTA</cx:pt>
          <cx:pt idx="1525">ULTA</cx:pt>
          <cx:pt idx="1526">ULTA</cx:pt>
          <cx:pt idx="1527">UNH</cx:pt>
          <cx:pt idx="1528">UNH</cx:pt>
          <cx:pt idx="1529">UNH</cx:pt>
          <cx:pt idx="1530">UNH</cx:pt>
          <cx:pt idx="1531">UNM</cx:pt>
          <cx:pt idx="1532">UNM</cx:pt>
          <cx:pt idx="1533">UNM</cx:pt>
          <cx:pt idx="1534">UNM</cx:pt>
          <cx:pt idx="1535">UNP</cx:pt>
          <cx:pt idx="1536">UNP</cx:pt>
          <cx:pt idx="1537">UNP</cx:pt>
          <cx:pt idx="1538">UNP</cx:pt>
          <cx:pt idx="1539">UPS</cx:pt>
          <cx:pt idx="1540">UPS</cx:pt>
          <cx:pt idx="1541">UPS</cx:pt>
          <cx:pt idx="1542">UPS</cx:pt>
          <cx:pt idx="1543">URBN</cx:pt>
          <cx:pt idx="1544">URBN</cx:pt>
          <cx:pt idx="1545">URBN</cx:pt>
          <cx:pt idx="1546">URBN</cx:pt>
          <cx:pt idx="1547">USB</cx:pt>
          <cx:pt idx="1548">USB</cx:pt>
          <cx:pt idx="1549">USB</cx:pt>
          <cx:pt idx="1550">USB</cx:pt>
          <cx:pt idx="1551">UTX</cx:pt>
          <cx:pt idx="1552">UTX</cx:pt>
          <cx:pt idx="1553">UTX</cx:pt>
          <cx:pt idx="1554">UTX</cx:pt>
          <cx:pt idx="1555">V</cx:pt>
          <cx:pt idx="1556">V</cx:pt>
          <cx:pt idx="1557">V</cx:pt>
          <cx:pt idx="1558">V</cx:pt>
          <cx:pt idx="1559">VAR</cx:pt>
          <cx:pt idx="1560">VAR</cx:pt>
          <cx:pt idx="1561">VAR</cx:pt>
          <cx:pt idx="1562">VAR</cx:pt>
          <cx:pt idx="1563">VFC</cx:pt>
          <cx:pt idx="1564">VFC</cx:pt>
          <cx:pt idx="1565">VFC</cx:pt>
          <cx:pt idx="1566">VFC</cx:pt>
          <cx:pt idx="1567">VIAB</cx:pt>
          <cx:pt idx="1568">VIAB</cx:pt>
          <cx:pt idx="1569">VIAB</cx:pt>
          <cx:pt idx="1570">VIAB</cx:pt>
          <cx:pt idx="1571">VLO</cx:pt>
          <cx:pt idx="1572">VLO</cx:pt>
          <cx:pt idx="1573">VLO</cx:pt>
          <cx:pt idx="1574">VLO</cx:pt>
          <cx:pt idx="1575">VMC</cx:pt>
          <cx:pt idx="1576">VMC</cx:pt>
          <cx:pt idx="1577">VMC</cx:pt>
          <cx:pt idx="1578">VMC</cx:pt>
          <cx:pt idx="1579">VNO</cx:pt>
          <cx:pt idx="1580">VNO</cx:pt>
          <cx:pt idx="1581">VNO</cx:pt>
          <cx:pt idx="1582">VNO</cx:pt>
          <cx:pt idx="1583">VRSK</cx:pt>
          <cx:pt idx="1584">VRSK</cx:pt>
          <cx:pt idx="1585">VRSK</cx:pt>
          <cx:pt idx="1586">VRSK</cx:pt>
          <cx:pt idx="1587">VRSN</cx:pt>
          <cx:pt idx="1588">VRSN</cx:pt>
          <cx:pt idx="1589">VRSN</cx:pt>
          <cx:pt idx="1590">VRSN</cx:pt>
          <cx:pt idx="1591">VRTX</cx:pt>
          <cx:pt idx="1592">VRTX</cx:pt>
          <cx:pt idx="1593">VRTX</cx:pt>
          <cx:pt idx="1594">VRTX</cx:pt>
          <cx:pt idx="1595">VTR</cx:pt>
          <cx:pt idx="1596">VTR</cx:pt>
          <cx:pt idx="1597">VTR</cx:pt>
          <cx:pt idx="1598">VTR</cx:pt>
          <cx:pt idx="1599">VZ</cx:pt>
          <cx:pt idx="1600">VZ</cx:pt>
          <cx:pt idx="1601">VZ</cx:pt>
          <cx:pt idx="1602">VZ</cx:pt>
          <cx:pt idx="1603">WAT</cx:pt>
          <cx:pt idx="1604">WAT</cx:pt>
          <cx:pt idx="1605">WAT</cx:pt>
          <cx:pt idx="1606">WAT</cx:pt>
          <cx:pt idx="1607">WDC</cx:pt>
          <cx:pt idx="1608">WDC</cx:pt>
          <cx:pt idx="1609">WDC</cx:pt>
          <cx:pt idx="1610">WDC</cx:pt>
          <cx:pt idx="1611">WEC</cx:pt>
          <cx:pt idx="1612">WEC</cx:pt>
          <cx:pt idx="1613">WEC</cx:pt>
          <cx:pt idx="1614">WEC</cx:pt>
          <cx:pt idx="1615">WFC</cx:pt>
          <cx:pt idx="1616">WFC</cx:pt>
          <cx:pt idx="1617">WFC</cx:pt>
          <cx:pt idx="1618">WFC</cx:pt>
          <cx:pt idx="1619">WFM</cx:pt>
          <cx:pt idx="1620">WFM</cx:pt>
          <cx:pt idx="1621">WFM</cx:pt>
          <cx:pt idx="1622">WFM</cx:pt>
          <cx:pt idx="1623">WHR</cx:pt>
          <cx:pt idx="1624">WHR</cx:pt>
          <cx:pt idx="1625">WHR</cx:pt>
          <cx:pt idx="1626">WHR</cx:pt>
          <cx:pt idx="1627">WM</cx:pt>
          <cx:pt idx="1628">WM</cx:pt>
          <cx:pt idx="1629">WM</cx:pt>
          <cx:pt idx="1630">WM</cx:pt>
          <cx:pt idx="1631">WMB</cx:pt>
          <cx:pt idx="1632">WMB</cx:pt>
          <cx:pt idx="1633">WMB</cx:pt>
          <cx:pt idx="1634">WMB</cx:pt>
          <cx:pt idx="1635">WMT</cx:pt>
          <cx:pt idx="1636">WMT</cx:pt>
          <cx:pt idx="1637">WMT</cx:pt>
          <cx:pt idx="1638">WMT</cx:pt>
          <cx:pt idx="1639">WRK</cx:pt>
          <cx:pt idx="1640">WRK</cx:pt>
          <cx:pt idx="1641">WRK</cx:pt>
          <cx:pt idx="1642">WU</cx:pt>
          <cx:pt idx="1643">WU</cx:pt>
          <cx:pt idx="1644">WU</cx:pt>
          <cx:pt idx="1645">WU</cx:pt>
          <cx:pt idx="1646">WY</cx:pt>
          <cx:pt idx="1647">WY</cx:pt>
          <cx:pt idx="1648">WY</cx:pt>
          <cx:pt idx="1649">WY</cx:pt>
          <cx:pt idx="1650">WYN</cx:pt>
          <cx:pt idx="1651">WYN</cx:pt>
          <cx:pt idx="1652">WYN</cx:pt>
          <cx:pt idx="1653">WYN</cx:pt>
          <cx:pt idx="1654">WYNN</cx:pt>
          <cx:pt idx="1655">WYNN</cx:pt>
          <cx:pt idx="1656">WYNN</cx:pt>
          <cx:pt idx="1657">WYNN</cx:pt>
          <cx:pt idx="1658">XEC</cx:pt>
          <cx:pt idx="1659">XEC</cx:pt>
          <cx:pt idx="1660">XEC</cx:pt>
          <cx:pt idx="1661">XEC</cx:pt>
          <cx:pt idx="1662">XEL</cx:pt>
          <cx:pt idx="1663">XEL</cx:pt>
          <cx:pt idx="1664">XEL</cx:pt>
          <cx:pt idx="1665">XEL</cx:pt>
          <cx:pt idx="1666">XL</cx:pt>
          <cx:pt idx="1667">XL</cx:pt>
          <cx:pt idx="1668">XL</cx:pt>
          <cx:pt idx="1669">XL</cx:pt>
          <cx:pt idx="1670">XLNX</cx:pt>
          <cx:pt idx="1671">XLNX</cx:pt>
          <cx:pt idx="1672">XLNX</cx:pt>
          <cx:pt idx="1673">XLNX</cx:pt>
          <cx:pt idx="1674">XOM</cx:pt>
          <cx:pt idx="1675">XOM</cx:pt>
          <cx:pt idx="1676">XOM</cx:pt>
          <cx:pt idx="1677">XOM</cx:pt>
          <cx:pt idx="1678">XRAY</cx:pt>
          <cx:pt idx="1679">XRAY</cx:pt>
          <cx:pt idx="1680">XRAY</cx:pt>
          <cx:pt idx="1681">XRAY</cx:pt>
          <cx:pt idx="1682">XRX</cx:pt>
          <cx:pt idx="1683">XRX</cx:pt>
          <cx:pt idx="1684">XRX</cx:pt>
          <cx:pt idx="1685">XRX</cx:pt>
          <cx:pt idx="1686">XYL</cx:pt>
          <cx:pt idx="1687">XYL</cx:pt>
          <cx:pt idx="1688">XYL</cx:pt>
          <cx:pt idx="1689">XYL</cx:pt>
          <cx:pt idx="1690">YHOO</cx:pt>
          <cx:pt idx="1691">YHOO</cx:pt>
          <cx:pt idx="1692">YHOO</cx:pt>
          <cx:pt idx="1693">YHOO</cx:pt>
          <cx:pt idx="1694">YUM</cx:pt>
          <cx:pt idx="1695">YUM</cx:pt>
          <cx:pt idx="1696">YUM</cx:pt>
          <cx:pt idx="1697">YUM</cx:pt>
          <cx:pt idx="1698">ZBH</cx:pt>
          <cx:pt idx="1699">ZBH</cx:pt>
          <cx:pt idx="1700">ZBH</cx:pt>
          <cx:pt idx="1701">ZBH</cx:pt>
          <cx:pt idx="1702">ZION</cx:pt>
          <cx:pt idx="1703">ZION</cx:pt>
          <cx:pt idx="1704">ZION</cx:pt>
          <cx:pt idx="1705">ZION</cx:pt>
          <cx:pt idx="1706">ZTS</cx:pt>
          <cx:pt idx="1707">ZTS</cx:pt>
          <cx:pt idx="1708">ZTS</cx:pt>
          <cx:pt idx="1709">ZTS</cx:pt>
        </cx:lvl>
      </cx:strDim>
      <cx:numDim type="val">
        <cx:f>'Task 1'!$F$22:$F$1731</cx:f>
        <cx:lvl ptCount="1710" formatCode="_-[$$-en-US]* #,##0.00_ ;_-[$$-en-US]* \-#,##0.00\ ;_-[$$-en-US]* &quot;-&quot;??_ ;_-@_ ">
          <cx:pt idx="0">0</cx:pt>
          <cx:pt idx="1">0</cx:pt>
          <cx:pt idx="2">0</cx:pt>
          <cx:pt idx="3">0</cx:pt>
          <cx:pt idx="4">0</cx:pt>
          <cx:pt idx="5">0</cx:pt>
          <cx:pt idx="6">0</cx:pt>
          <cx:pt idx="7">0</cx:pt>
          <cx:pt idx="8">4475000000</cx:pt>
          <cx:pt idx="9">6041000000</cx:pt>
          <cx:pt idx="10">8067000000</cx:pt>
          <cx:pt idx="11">10045000000</cx:pt>
          <cx:pt idx="12">2778000000</cx:pt>
          <cx:pt idx="13">2855000000</cx:pt>
          <cx:pt idx="14">3297000000</cx:pt>
          <cx:pt idx="15">4285000000</cx:pt>
          <cx:pt idx="16">0</cx:pt>
          <cx:pt idx="17">0</cx:pt>
          <cx:pt idx="18">0</cx:pt>
          <cx:pt idx="19">0</cx:pt>
          <cx:pt idx="20">1461000000</cx:pt>
          <cx:pt idx="21">1371000000</cx:pt>
          <cx:pt idx="22">1345000000</cx:pt>
          <cx:pt idx="23">1405000000</cx:pt>
          <cx:pt idx="24">826631000</cx:pt>
          <cx:pt idx="25">844353000</cx:pt>
          <cx:pt idx="26">862730000</cx:pt>
          <cx:pt idx="27">975987000</cx:pt>
          <cx:pt idx="28">513035000</cx:pt>
          <cx:pt idx="29">559686000</cx:pt>
          <cx:pt idx="30">637459000</cx:pt>
          <cx:pt idx="31">653816000</cx:pt>
          <cx:pt idx="32">0</cx:pt>
          <cx:pt idx="33">0</cx:pt>
          <cx:pt idx="34">0</cx:pt>
          <cx:pt idx="35">0</cx:pt>
          <cx:pt idx="36">0</cx:pt>
          <cx:pt idx="37">0</cx:pt>
          <cx:pt idx="38">0</cx:pt>
          <cx:pt idx="39">0</cx:pt>
          <cx:pt idx="40">600000000</cx:pt>
          <cx:pt idx="41">611100000</cx:pt>
          <cx:pt idx="42">725200000</cx:pt>
          <cx:pt idx="43">790000000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74744000</cx:pt>
          <cx:pt idx="69">93879000</cx:pt>
          <cx:pt idx="70">125286000</cx:pt>
          <cx:pt idx="71">148591000</cx:pt>
          <cx:pt idx="72">78919000</cx:pt>
          <cx:pt idx="73">82246000</cx:pt>
          <cx:pt idx="74">88310000</cx:pt>
          <cx:pt idx="75">102871000</cx:pt>
          <cx:pt idx="76">0</cx:pt>
          <cx:pt idx="77">0</cx:pt>
          <cx:pt idx="78">0</cx:pt>
          <cx:pt idx="79">0</cx:pt>
          <cx:pt idx="80">0</cx:pt>
          <cx:pt idx="81">0</cx:pt>
          <cx:pt idx="82">0</cx:pt>
          <cx:pt idx="83">0</cx:pt>
          <cx:pt idx="84">0</cx:pt>
          <cx:pt idx="85">0</cx:pt>
          <cx:pt idx="86">0</cx:pt>
          <cx:pt idx="87">0</cx:pt>
          <cx:pt idx="88">317093000</cx:pt>
          <cx:pt idx="89">514000000</cx:pt>
          <cx:pt idx="90">709000000</cx:pt>
          <cx:pt idx="91">757000000</cx:pt>
          <cx:pt idx="92">1320000000</cx:pt>
          <cx:pt idx="93">1428000000</cx:pt>
          <cx:pt idx="94">1451000000</cx:pt>
          <cx:pt idx="95">1540000000</cx:pt>
          <cx:pt idx="96">0</cx:pt>
          <cx:pt idx="97">0</cx:pt>
          <cx:pt idx="98">0</cx:pt>
          <cx:pt idx="99">0</cx:pt>
          <cx:pt idx="100">4083000000</cx:pt>
          <cx:pt idx="101">4297000000</cx:pt>
          <cx:pt idx="102">4070000000</cx:pt>
          <cx:pt idx="103">3840000000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133700000</cx:pt>
          <cx:pt idx="133">139800000</cx:pt>
          <cx:pt idx="134">137100000</cx:pt>
          <cx:pt idx="135">132000000</cx:pt>
          <cx:pt idx="136">0</cx:pt>
          <cx:pt idx="137">0</cx:pt>
          <cx:pt idx="138">0</cx:pt>
          <cx:pt idx="139">0</cx:pt>
          <cx:pt idx="140">197000000</cx:pt>
          <cx:pt idx="141">192000000</cx:pt>
          <cx:pt idx="142">218000000</cx:pt>
          <cx:pt idx="143">238000000</cx:pt>
          <cx:pt idx="144">604000000</cx:pt>
          <cx:pt idx="145">584000000</cx:pt>
          <cx:pt idx="146">571000000</cx:pt>
          <cx:pt idx="147">646000000</cx:pt>
          <cx:pt idx="148">1049000000</cx:pt>
          <cx:pt idx="149">2674000000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3071000000</cx:pt>
          <cx:pt idx="171">3047000000</cx:pt>
          <cx:pt idx="172">3331000000</cx:pt>
          <cx:pt idx="173">4627000000</cx:pt>
          <cx:pt idx="174">0</cx:pt>
          <cx:pt idx="175">0</cx:pt>
          <cx:pt idx="176">0</cx:pt>
          <cx:pt idx="177">0</cx:pt>
          <cx:pt idx="178">1081000000</cx:pt>
          <cx:pt idx="179">582000000</cx:pt>
          <cx:pt idx="180">610000000</cx:pt>
          <cx:pt idx="181">603000000</cx:pt>
          <cx:pt idx="182">0</cx:pt>
          <cx:pt idx="183">0</cx:pt>
          <cx:pt idx="184">0</cx:pt>
          <cx:pt idx="185">0</cx:pt>
          <cx:pt idx="186">0</cx:pt>
          <cx:pt idx="187">0</cx:pt>
          <cx:pt idx="188">0</cx:pt>
          <cx:pt idx="189">0</cx:pt>
          <cx:pt idx="190">0</cx:pt>
          <cx:pt idx="191">0</cx:pt>
          <cx:pt idx="192">0</cx:pt>
          <cx:pt idx="193">0</cx:pt>
          <cx:pt idx="194">295700000</cx:pt>
          <cx:pt idx="195">302000000</cx:pt>
          <cx:pt idx="196">259200000</cx:pt>
          <cx:pt idx="197">292800000</cx:pt>
          <cx:pt idx="198">494000000</cx:pt>
          <cx:pt idx="199">550000000</cx:pt>
          <cx:pt idx="200">632000000</cx:pt>
          <cx:pt idx="201">828000000</cx:pt>
          <cx:pt idx="202">556000000</cx:pt>
          <cx:pt idx="203">613000000</cx:pt>
          <cx:pt idx="204">466000000</cx:pt>
          <cx:pt idx="205">384000000</cx:pt>
          <cx:pt idx="206">1444100000</cx:pt>
          <cx:pt idx="207">1893400000</cx:pt>
          <cx:pt idx="208">2012800000</cx:pt>
          <cx:pt idx="209">1973300000</cx:pt>
          <cx:pt idx="210">0</cx:pt>
          <cx:pt idx="211">0</cx:pt>
          <cx:pt idx="212">0</cx:pt>
          <cx:pt idx="213">0</cx:pt>
          <cx:pt idx="214">3904000000</cx:pt>
          <cx:pt idx="215">3731000000</cx:pt>
          <cx:pt idx="216">4534000000</cx:pt>
          <cx:pt idx="217">5920000000</cx:pt>
          <cx:pt idx="218">886000000</cx:pt>
          <cx:pt idx="219">861000000</cx:pt>
          <cx:pt idx="220">817000000</cx:pt>
          <cx:pt idx="221">876000000</cx:pt>
          <cx:pt idx="222">0</cx:pt>
          <cx:pt idx="223">0</cx:pt>
          <cx:pt idx="224">0</cx:pt>
          <cx:pt idx="225">0</cx:pt>
          <cx:pt idx="226">0</cx:pt>
          <cx:pt idx="227">0</cx:pt>
          <cx:pt idx="228">0</cx:pt>
          <cx:pt idx="229">0</cx:pt>
          <cx:pt idx="230">0</cx:pt>
          <cx:pt idx="231">0</cx:pt>
          <cx:pt idx="232">0</cx:pt>
          <cx:pt idx="233">0</cx:pt>
          <cx:pt idx="234">0</cx:pt>
          <cx:pt idx="235">0</cx:pt>
          <cx:pt idx="236">0</cx:pt>
          <cx:pt idx="237">0</cx:pt>
          <cx:pt idx="238">2046000000</cx:pt>
          <cx:pt idx="239">2380000000</cx:pt>
          <cx:pt idx="240">2119000000</cx:pt>
          <cx:pt idx="241">1951000000</cx:pt>
          <cx:pt idx="242">0</cx:pt>
          <cx:pt idx="243">0</cx:pt>
          <cx:pt idx="244">0</cx:pt>
          <cx:pt idx="245">0</cx:pt>
          <cx:pt idx="246">0</cx:pt>
          <cx:pt idx="247">0</cx:pt>
          <cx:pt idx="248">0</cx:pt>
          <cx:pt idx="249">0</cx:pt>
          <cx:pt idx="250">0</cx:pt>
          <cx:pt idx="251">0</cx:pt>
          <cx:pt idx="252">0</cx:pt>
          <cx:pt idx="253">0</cx:pt>
          <cx:pt idx="254">0</cx:pt>
          <cx:pt idx="255">0</cx:pt>
          <cx:pt idx="256">0</cx:pt>
          <cx:pt idx="257">0</cx:pt>
          <cx:pt idx="258">2226200000</cx:pt>
          <cx:pt idx="259">2430600000</cx:pt>
          <cx:pt idx="260">3697300000</cx:pt>
          <cx:pt idx="261">4470100000</cx:pt>
          <cx:pt idx="262">338786000</cx:pt>
          <cx:pt idx="263">392805000</cx:pt>
          <cx:pt idx="264">539799000</cx:pt>
          <cx:pt idx="265">551418000</cx:pt>
          <cx:pt idx="266">0</cx:pt>
          <cx:pt idx="267">0</cx:pt>
          <cx:pt idx="268">0</cx:pt>
          <cx:pt idx="269">0</cx:pt>
          <cx:pt idx="270">0</cx:pt>
          <cx:pt idx="271">0</cx:pt>
          <cx:pt idx="272">0</cx:pt>
          <cx:pt idx="273">0</cx:pt>
          <cx:pt idx="274">0</cx:pt>
          <cx:pt idx="275">0</cx:pt>
          <cx:pt idx="276">0</cx:pt>
          <cx:pt idx="277">0</cx:pt>
          <cx:pt idx="278">0</cx:pt>
          <cx:pt idx="279">0</cx:pt>
          <cx:pt idx="280">0</cx:pt>
          <cx:pt idx="281">0</cx:pt>
          <cx:pt idx="282">0</cx:pt>
          <cx:pt idx="283">0</cx:pt>
          <cx:pt idx="284">0</cx:pt>
          <cx:pt idx="285">0</cx:pt>
          <cx:pt idx="286">0</cx:pt>
          <cx:pt idx="287">0</cx:pt>
          <cx:pt idx="288">0</cx:pt>
          <cx:pt idx="289">0</cx:pt>
          <cx:pt idx="290">0</cx:pt>
          <cx:pt idx="291">0</cx:pt>
          <cx:pt idx="292">0</cx:pt>
          <cx:pt idx="293">0</cx:pt>
          <cx:pt idx="294">0</cx:pt>
          <cx:pt idx="295">0</cx:pt>
          <cx:pt idx="296">0</cx:pt>
          <cx:pt idx="297">0</cx:pt>
          <cx:pt idx="298">0</cx:pt>
          <cx:pt idx="299">0</cx:pt>
          <cx:pt idx="300">0</cx:pt>
          <cx:pt idx="301">0</cx:pt>
          <cx:pt idx="302">130000000</cx:pt>
          <cx:pt idx="303">125000000</cx:pt>
          <cx:pt idx="304">136000000</cx:pt>
          <cx:pt idx="305">141000000</cx:pt>
          <cx:pt idx="306">0</cx:pt>
          <cx:pt idx="307">0</cx:pt>
          <cx:pt idx="308">0</cx:pt>
          <cx:pt idx="309">0</cx:pt>
          <cx:pt idx="310">0</cx:pt>
          <cx:pt idx="311">0</cx:pt>
          <cx:pt idx="312">0</cx:pt>
          <cx:pt idx="313">0</cx:pt>
          <cx:pt idx="314">713000000</cx:pt>
          <cx:pt idx="315">754000000</cx:pt>
          <cx:pt idx="316">735000000</cx:pt>
          <cx:pt idx="317">636000000</cx:pt>
          <cx:pt idx="318">0</cx:pt>
          <cx:pt idx="319">0</cx:pt>
          <cx:pt idx="320">0</cx:pt>
          <cx:pt idx="321">0</cx:pt>
          <cx:pt idx="322">0</cx:pt>
          <cx:pt idx="323">0</cx:pt>
          <cx:pt idx="324">0</cx:pt>
          <cx:pt idx="325">0</cx:pt>
          <cx:pt idx="326">0</cx:pt>
          <cx:pt idx="327">0</cx:pt>
          <cx:pt idx="328">0</cx:pt>
          <cx:pt idx="329">0</cx:pt>
          <cx:pt idx="330">0</cx:pt>
          <cx:pt idx="331">0</cx:pt>
          <cx:pt idx="332">0</cx:pt>
          <cx:pt idx="333">0</cx:pt>
          <cx:pt idx="334">0</cx:pt>
          <cx:pt idx="335">0</cx:pt>
          <cx:pt idx="336">0</cx:pt>
          <cx:pt idx="337">0</cx:pt>
          <cx:pt idx="338">0</cx:pt>
          <cx:pt idx="339">0</cx:pt>
          <cx:pt idx="340">0</cx:pt>
          <cx:pt idx="341">0</cx:pt>
          <cx:pt idx="342">58827000</cx:pt>
          <cx:pt idx="343">66259000</cx:pt>
          <cx:pt idx="344">69589000</cx:pt>
          <cx:pt idx="345">65411000</cx:pt>
          <cx:pt idx="346">0</cx:pt>
          <cx:pt idx="347">0</cx:pt>
          <cx:pt idx="348">0</cx:pt>
          <cx:pt idx="349">0</cx:pt>
          <cx:pt idx="350">65000</cx:pt>
          <cx:pt idx="351">30000</cx:pt>
          <cx:pt idx="352">0</cx:pt>
          <cx:pt idx="353">0</cx:pt>
          <cx:pt idx="354">128000000</cx:pt>
          <cx:pt idx="355">122000000</cx:pt>
          <cx:pt idx="356">117000000</cx:pt>
          <cx:pt idx="357">124000000</cx:pt>
          <cx:pt idx="358">429479000</cx:pt>
          <cx:pt idx="359">623798000</cx:pt>
          <cx:pt idx="360">792917000</cx:pt>
          <cx:pt idx="361">946300000</cx:pt>
          <cx:pt idx="362">5942000000</cx:pt>
          <cx:pt idx="363">6294000000</cx:pt>
          <cx:pt idx="364">6207000000</cx:pt>
          <cx:pt idx="365">6296000000</cx:pt>
          <cx:pt idx="366">0</cx:pt>
          <cx:pt idx="367">0</cx:pt>
          <cx:pt idx="368">0</cx:pt>
          <cx:pt idx="369">0</cx:pt>
          <cx:pt idx="370">0</cx:pt>
          <cx:pt idx="371">0</cx:pt>
          <cx:pt idx="372">0</cx:pt>
          <cx:pt idx="373">0</cx:pt>
          <cx:pt idx="374">0</cx:pt>
          <cx:pt idx="375">0</cx:pt>
          <cx:pt idx="376">0</cx:pt>
          <cx:pt idx="377">0</cx:pt>
          <cx:pt idx="378">0</cx:pt>
          <cx:pt idx="379">0</cx:pt>
          <cx:pt idx="380">0</cx:pt>
          <cx:pt idx="381">0</cx:pt>
          <cx:pt idx="382">0</cx:pt>
          <cx:pt idx="383">0</cx:pt>
          <cx:pt idx="384">516338000</cx:pt>
          <cx:pt idx="385">553817000</cx:pt>
          <cx:pt idx="386">563975000</cx:pt>
          <cx:pt idx="387">489265000</cx:pt>
          <cx:pt idx="388">0</cx:pt>
          <cx:pt idx="389">0</cx:pt>
          <cx:pt idx="390">0</cx:pt>
          <cx:pt idx="391">0</cx:pt>
          <cx:pt idx="392">0</cx:pt>
          <cx:pt idx="393">0</cx:pt>
          <cx:pt idx="394">0</cx:pt>
          <cx:pt idx="395">0</cx:pt>
          <cx:pt idx="396">0</cx:pt>
          <cx:pt idx="397">0</cx:pt>
          <cx:pt idx="398">0</cx:pt>
          <cx:pt idx="399">0</cx:pt>
          <cx:pt idx="400">0</cx:pt>
          <cx:pt idx="401">0</cx:pt>
          <cx:pt idx="402">0</cx:pt>
          <cx:pt idx="403">0</cx:pt>
          <cx:pt idx="404">0</cx:pt>
          <cx:pt idx="405">0</cx:pt>
          <cx:pt idx="406">0</cx:pt>
          <cx:pt idx="407">0</cx:pt>
          <cx:pt idx="408">2037000000</cx:pt>
          <cx:pt idx="409">1958000000</cx:pt>
          <cx:pt idx="410">1898000000</cx:pt>
          <cx:pt idx="411">1641000000</cx:pt>
          <cx:pt idx="412">1477300000</cx:pt>
          <cx:pt idx="413">1452000000</cx:pt>
          <cx:pt idx="414">1425100000</cx:pt>
          <cx:pt idx="415">1389100000</cx:pt>
          <cx:pt idx="416">0</cx:pt>
          <cx:pt idx="417">0</cx:pt>
          <cx:pt idx="418">0</cx:pt>
          <cx:pt idx="419">0</cx:pt>
          <cx:pt idx="420">0</cx:pt>
          <cx:pt idx="421">0</cx:pt>
          <cx:pt idx="422">0</cx:pt>
          <cx:pt idx="423">0</cx:pt>
          <cx:pt idx="424">0</cx:pt>
          <cx:pt idx="425">0</cx:pt>
          <cx:pt idx="426">0</cx:pt>
          <cx:pt idx="427">0</cx:pt>
          <cx:pt idx="428">0</cx:pt>
          <cx:pt idx="429">0</cx:pt>
          <cx:pt idx="430">0</cx:pt>
          <cx:pt idx="431">0</cx:pt>
          <cx:pt idx="432">1137900000</cx:pt>
          <cx:pt idx="433">1104400000</cx:pt>
          <cx:pt idx="434">1157000000</cx:pt>
          <cx:pt idx="435">1239100000</cx:pt>
          <cx:pt idx="436">0</cx:pt>
          <cx:pt idx="437">0</cx:pt>
          <cx:pt idx="438">0</cx:pt>
          <cx:pt idx="439">0</cx:pt>
          <cx:pt idx="440">0</cx:pt>
          <cx:pt idx="441">0</cx:pt>
          <cx:pt idx="442">0</cx:pt>
          <cx:pt idx="443">0</cx:pt>
          <cx:pt idx="444">0</cx:pt>
          <cx:pt idx="445">0</cx:pt>
          <cx:pt idx="446">0</cx:pt>
          <cx:pt idx="447">0</cx:pt>
          <cx:pt idx="448">0</cx:pt>
          <cx:pt idx="449">0</cx:pt>
          <cx:pt idx="450">0</cx:pt>
          <cx:pt idx="451">0</cx:pt>
          <cx:pt idx="452">0</cx:pt>
          <cx:pt idx="453">0</cx:pt>
          <cx:pt idx="454">0</cx:pt>
          <cx:pt idx="455">0</cx:pt>
          <cx:pt idx="456">0</cx:pt>
          <cx:pt idx="457">0</cx:pt>
          <cx:pt idx="458">0</cx:pt>
          <cx:pt idx="459">0</cx:pt>
          <cx:pt idx="460">0</cx:pt>
          <cx:pt idx="461">0</cx:pt>
          <cx:pt idx="462">0</cx:pt>
          <cx:pt idx="463">0</cx:pt>
          <cx:pt idx="464">0</cx:pt>
          <cx:pt idx="465">0</cx:pt>
          <cx:pt idx="466">0</cx:pt>
          <cx:pt idx="467">0</cx:pt>
          <cx:pt idx="468">0</cx:pt>
          <cx:pt idx="469">0</cx:pt>
          <cx:pt idx="470">0</cx:pt>
          <cx:pt idx="471">0</cx:pt>
          <cx:pt idx="472">0</cx:pt>
          <cx:pt idx="473">0</cx:pt>
          <cx:pt idx="474">0</cx:pt>
          <cx:pt idx="475">0</cx:pt>
          <cx:pt idx="476">0</cx:pt>
          <cx:pt idx="477">0</cx:pt>
          <cx:pt idx="478">0</cx:pt>
          <cx:pt idx="479">0</cx:pt>
          <cx:pt idx="480">0</cx:pt>
          <cx:pt idx="481">0</cx:pt>
          <cx:pt idx="482">0</cx:pt>
          <cx:pt idx="483">0</cx:pt>
          <cx:pt idx="484">0</cx:pt>
          <cx:pt idx="485">0</cx:pt>
          <cx:pt idx="486">0</cx:pt>
          <cx:pt idx="487">0</cx:pt>
          <cx:pt idx="488">1153000000</cx:pt>
          <cx:pt idx="489">1125000000</cx:pt>
          <cx:pt idx="490">1094000000</cx:pt>
          <cx:pt idx="491">1109000000</cx:pt>
          <cx:pt idx="492">915000000</cx:pt>
          <cx:pt idx="493">983000000</cx:pt>
          <cx:pt idx="494">923000000</cx:pt>
          <cx:pt idx="495">1114000000</cx:pt>
          <cx:pt idx="496">0</cx:pt>
          <cx:pt idx="497">0</cx:pt>
          <cx:pt idx="498">0</cx:pt>
          <cx:pt idx="499">0</cx:pt>
          <cx:pt idx="500">0</cx:pt>
          <cx:pt idx="501">0</cx:pt>
          <cx:pt idx="502">0</cx:pt>
          <cx:pt idx="503">0</cx:pt>
          <cx:pt idx="504">0</cx:pt>
          <cx:pt idx="505">0</cx:pt>
          <cx:pt idx="506">0</cx:pt>
          <cx:pt idx="507">0</cx:pt>
          <cx:pt idx="508">0</cx:pt>
          <cx:pt idx="509">0</cx:pt>
          <cx:pt idx="510">0</cx:pt>
          <cx:pt idx="511">0</cx:pt>
          <cx:pt idx="512">0</cx:pt>
          <cx:pt idx="513">0</cx:pt>
          <cx:pt idx="514">0</cx:pt>
          <cx:pt idx="515">0</cx:pt>
          <cx:pt idx="516">198000000</cx:pt>
          <cx:pt idx="517">193000000</cx:pt>
          <cx:pt idx="518">227000000</cx:pt>
          <cx:pt idx="519">251000000</cx:pt>
          <cx:pt idx="520">0</cx:pt>
          <cx:pt idx="521">0</cx:pt>
          <cx:pt idx="522">0</cx:pt>
          <cx:pt idx="523">0</cx:pt>
          <cx:pt idx="524">0</cx:pt>
          <cx:pt idx="525">0</cx:pt>
          <cx:pt idx="526">0</cx:pt>
          <cx:pt idx="527">0</cx:pt>
          <cx:pt idx="528">0</cx:pt>
          <cx:pt idx="529">0</cx:pt>
          <cx:pt idx="530">0</cx:pt>
          <cx:pt idx="531">0</cx:pt>
          <cx:pt idx="532">0</cx:pt>
          <cx:pt idx="533">0</cx:pt>
          <cx:pt idx="534">0</cx:pt>
          <cx:pt idx="535">0</cx:pt>
          <cx:pt idx="536">0</cx:pt>
          <cx:pt idx="537">0</cx:pt>
          <cx:pt idx="538">0</cx:pt>
          <cx:pt idx="539">0</cx:pt>
          <cx:pt idx="540">0</cx:pt>
          <cx:pt idx="541">0</cx:pt>
          <cx:pt idx="542">0</cx:pt>
          <cx:pt idx="543">0</cx:pt>
          <cx:pt idx="544">0</cx:pt>
          <cx:pt idx="545">0</cx:pt>
          <cx:pt idx="546">0</cx:pt>
          <cx:pt idx="547">0</cx:pt>
          <cx:pt idx="548">0</cx:pt>
          <cx:pt idx="549">0</cx:pt>
          <cx:pt idx="550">0</cx:pt>
          <cx:pt idx="551">0</cx:pt>
          <cx:pt idx="552">439000000</cx:pt>
          <cx:pt idx="553">644000000</cx:pt>
          <cx:pt idx="554">647000000</cx:pt>
          <cx:pt idx="555">625000000</cx:pt>
          <cx:pt idx="556">0</cx:pt>
          <cx:pt idx="557">0</cx:pt>
          <cx:pt idx="558">0</cx:pt>
          <cx:pt idx="559">0</cx:pt>
          <cx:pt idx="560">291300000</cx:pt>
          <cx:pt idx="561">323000000</cx:pt>
          <cx:pt idx="562">346500000</cx:pt>
          <cx:pt idx="563">383100000</cx:pt>
          <cx:pt idx="564">0</cx:pt>
          <cx:pt idx="565">0</cx:pt>
          <cx:pt idx="566">0</cx:pt>
          <cx:pt idx="567">0</cx:pt>
          <cx:pt idx="568">0</cx:pt>
          <cx:pt idx="569">0</cx:pt>
          <cx:pt idx="570">0</cx:pt>
          <cx:pt idx="571">0</cx:pt>
          <cx:pt idx="572">0</cx:pt>
          <cx:pt idx="573">0</cx:pt>
          <cx:pt idx="574">0</cx:pt>
          <cx:pt idx="575">0</cx:pt>
          <cx:pt idx="576">0</cx:pt>
          <cx:pt idx="577">0</cx:pt>
          <cx:pt idx="578">0</cx:pt>
          <cx:pt idx="579">0</cx:pt>
          <cx:pt idx="580">0</cx:pt>
          <cx:pt idx="581">0</cx:pt>
          <cx:pt idx="582">0</cx:pt>
          <cx:pt idx="583">0</cx:pt>
          <cx:pt idx="584">0</cx:pt>
          <cx:pt idx="585">0</cx:pt>
          <cx:pt idx="586">0</cx:pt>
          <cx:pt idx="587">0</cx:pt>
          <cx:pt idx="588">1415000000</cx:pt>
          <cx:pt idx="589">2666000000</cx:pt>
          <cx:pt idx="590">4816000000</cx:pt>
          <cx:pt idx="591">5919000000</cx:pt>
          <cx:pt idx="592">0</cx:pt>
          <cx:pt idx="593">0</cx:pt>
          <cx:pt idx="594">0</cx:pt>
          <cx:pt idx="595">0</cx:pt>
          <cx:pt idx="596">285000000</cx:pt>
          <cx:pt idx="597">210000000</cx:pt>
          <cx:pt idx="598">126000000</cx:pt>
          <cx:pt idx="599">127000000</cx:pt>
          <cx:pt idx="600">0</cx:pt>
          <cx:pt idx="601">0</cx:pt>
          <cx:pt idx="602">0</cx:pt>
          <cx:pt idx="603">0</cx:pt>
          <cx:pt idx="604">0</cx:pt>
          <cx:pt idx="605">0</cx:pt>
          <cx:pt idx="606">0</cx:pt>
          <cx:pt idx="607">0</cx:pt>
          <cx:pt idx="608">209614000</cx:pt>
          <cx:pt idx="609">263792000</cx:pt>
          <cx:pt idx="610">296583000</cx:pt>
          <cx:pt idx="611">334227000</cx:pt>
          <cx:pt idx="612">0</cx:pt>
          <cx:pt idx="613">0</cx:pt>
          <cx:pt idx="614">0</cx:pt>
          <cx:pt idx="615">0</cx:pt>
          <cx:pt idx="616">0</cx:pt>
          <cx:pt idx="617">0</cx:pt>
          <cx:pt idx="618">0</cx:pt>
          <cx:pt idx="619">0</cx:pt>
          <cx:pt idx="620">0</cx:pt>
          <cx:pt idx="621">0</cx:pt>
          <cx:pt idx="622">0</cx:pt>
          <cx:pt idx="623">0</cx:pt>
          <cx:pt idx="624">137354000</cx:pt>
          <cx:pt idx="625">147696000</cx:pt>
          <cx:pt idx="626">142751000</cx:pt>
          <cx:pt idx="627">132892000</cx:pt>
          <cx:pt idx="628">0</cx:pt>
          <cx:pt idx="629">0</cx:pt>
          <cx:pt idx="630">0</cx:pt>
          <cx:pt idx="631">0</cx:pt>
          <cx:pt idx="632">0</cx:pt>
          <cx:pt idx="633">0</cx:pt>
          <cx:pt idx="634">0</cx:pt>
          <cx:pt idx="635">0</cx:pt>
          <cx:pt idx="636">112000000</cx:pt>
          <cx:pt idx="637">115600000</cx:pt>
          <cx:pt idx="638">126300000</cx:pt>
          <cx:pt idx="639">143700000</cx:pt>
          <cx:pt idx="640">0</cx:pt>
          <cx:pt idx="641">0</cx:pt>
          <cx:pt idx="642">0</cx:pt>
          <cx:pt idx="643">0</cx:pt>
          <cx:pt idx="644">132460000</cx:pt>
          <cx:pt idx="645">134300000</cx:pt>
          <cx:pt idx="646">143969000</cx:pt>
          <cx:pt idx="647">130593000</cx:pt>
          <cx:pt idx="648">0</cx:pt>
          <cx:pt idx="649">0</cx:pt>
          <cx:pt idx="650">0</cx:pt>
          <cx:pt idx="651">0</cx:pt>
          <cx:pt idx="652">0</cx:pt>
          <cx:pt idx="653">0</cx:pt>
          <cx:pt idx="654">0</cx:pt>
          <cx:pt idx="655">0</cx:pt>
          <cx:pt idx="656">0</cx:pt>
          <cx:pt idx="657">0</cx:pt>
          <cx:pt idx="658">0</cx:pt>
          <cx:pt idx="659">0</cx:pt>
          <cx:pt idx="660">1760000000</cx:pt>
          <cx:pt idx="661">2120000000</cx:pt>
          <cx:pt idx="662">2854000000</cx:pt>
          <cx:pt idx="663">3014000000</cx:pt>
          <cx:pt idx="664">0</cx:pt>
          <cx:pt idx="665">0</cx:pt>
          <cx:pt idx="666">0</cx:pt>
          <cx:pt idx="667">0</cx:pt>
          <cx:pt idx="668">710000000</cx:pt>
          <cx:pt idx="669">815000000</cx:pt>
          <cx:pt idx="670">769000000</cx:pt>
          <cx:pt idx="671">742000000</cx:pt>
          <cx:pt idx="672">0</cx:pt>
          <cx:pt idx="673">0</cx:pt>
          <cx:pt idx="674">0</cx:pt>
          <cx:pt idx="675">0</cx:pt>
          <cx:pt idx="676">0</cx:pt>
          <cx:pt idx="677">0</cx:pt>
          <cx:pt idx="678">0</cx:pt>
          <cx:pt idx="679">0</cx:pt>
          <cx:pt idx="680">0</cx:pt>
          <cx:pt idx="681">0</cx:pt>
          <cx:pt idx="682">0</cx:pt>
          <cx:pt idx="683">0</cx:pt>
          <cx:pt idx="684">0</cx:pt>
          <cx:pt idx="685">0</cx:pt>
          <cx:pt idx="686">0</cx:pt>
          <cx:pt idx="687">0</cx:pt>
          <cx:pt idx="688">325773000</cx:pt>
          <cx:pt idx="689">364923000</cx:pt>
          <cx:pt idx="690">395121000</cx:pt>
          <cx:pt idx="691">427043000</cx:pt>
          <cx:pt idx="692">0</cx:pt>
          <cx:pt idx="693">0</cx:pt>
          <cx:pt idx="694">0</cx:pt>
          <cx:pt idx="695">0</cx:pt>
          <cx:pt idx="696">0</cx:pt>
          <cx:pt idx="697">0</cx:pt>
          <cx:pt idx="698">0</cx:pt>
          <cx:pt idx="699">0</cx:pt>
          <cx:pt idx="700">0</cx:pt>
          <cx:pt idx="701">0</cx:pt>
          <cx:pt idx="702">0</cx:pt>
          <cx:pt idx="703">0</cx:pt>
          <cx:pt idx="704">0</cx:pt>
          <cx:pt idx="705">0</cx:pt>
          <cx:pt idx="706">0</cx:pt>
          <cx:pt idx="707">0</cx:pt>
          <cx:pt idx="708">201197000</cx:pt>
          <cx:pt idx="709">207591000</cx:pt>
          <cx:pt idx="710">222556000</cx:pt>
          <cx:pt idx="711">242944000</cx:pt>
          <cx:pt idx="712">0</cx:pt>
          <cx:pt idx="713">0</cx:pt>
          <cx:pt idx="714">0</cx:pt>
          <cx:pt idx="715">0</cx:pt>
          <cx:pt idx="716">0</cx:pt>
          <cx:pt idx="717">0</cx:pt>
          <cx:pt idx="718">0</cx:pt>
          <cx:pt idx="719">0</cx:pt>
          <cx:pt idx="720">0</cx:pt>
          <cx:pt idx="721">0</cx:pt>
          <cx:pt idx="722">0</cx:pt>
          <cx:pt idx="723">0</cx:pt>
          <cx:pt idx="724">0</cx:pt>
          <cx:pt idx="725">0</cx:pt>
          <cx:pt idx="726">0</cx:pt>
          <cx:pt idx="727">0</cx:pt>
          <cx:pt idx="728">0</cx:pt>
          <cx:pt idx="729">0</cx:pt>
          <cx:pt idx="730">0</cx:pt>
          <cx:pt idx="731">0</cx:pt>
          <cx:pt idx="732">0</cx:pt>
          <cx:pt idx="733">0</cx:pt>
          <cx:pt idx="734">0</cx:pt>
          <cx:pt idx="735">0</cx:pt>
          <cx:pt idx="736">0</cx:pt>
          <cx:pt idx="737">0</cx:pt>
          <cx:pt idx="738">0</cx:pt>
          <cx:pt idx="739">0</cx:pt>
          <cx:pt idx="740">0</cx:pt>
          <cx:pt idx="741">0</cx:pt>
          <cx:pt idx="742">0</cx:pt>
          <cx:pt idx="743">0</cx:pt>
          <cx:pt idx="744">0</cx:pt>
          <cx:pt idx="745">0</cx:pt>
          <cx:pt idx="746">0</cx:pt>
          <cx:pt idx="747">0</cx:pt>
          <cx:pt idx="748">197600000</cx:pt>
          <cx:pt idx="749">203200000</cx:pt>
          <cx:pt idx="750">214900000</cx:pt>
          <cx:pt idx="751">232100000</cx:pt>
          <cx:pt idx="752">0</cx:pt>
          <cx:pt idx="753">0</cx:pt>
          <cx:pt idx="754">0</cx:pt>
          <cx:pt idx="755">0</cx:pt>
          <cx:pt idx="756">15235000</cx:pt>
          <cx:pt idx="757">15905000</cx:pt>
          <cx:pt idx="758">16104000</cx:pt>
          <cx:pt idx="759">10269000</cx:pt>
          <cx:pt idx="760">2197000000</cx:pt>
          <cx:pt idx="761">2338000000</cx:pt>
          <cx:pt idx="762">2298000000</cx:pt>
          <cx:pt idx="763">3135000000</cx:pt>
          <cx:pt idx="764">1298000000</cx:pt>
          <cx:pt idx="765">1191000000</cx:pt>
          <cx:pt idx="766">1209000000</cx:pt>
          <cx:pt idx="767">0</cx:pt>
          <cx:pt idx="768">0</cx:pt>
          <cx:pt idx="769">0</cx:pt>
          <cx:pt idx="770">0</cx:pt>
          <cx:pt idx="771">0</cx:pt>
          <cx:pt idx="772">0</cx:pt>
          <cx:pt idx="773">0</cx:pt>
          <cx:pt idx="774">0</cx:pt>
          <cx:pt idx="775">0</cx:pt>
          <cx:pt idx="776">0</cx:pt>
          <cx:pt idx="777">0</cx:pt>
          <cx:pt idx="778">0</cx:pt>
          <cx:pt idx="779">0</cx:pt>
          <cx:pt idx="780">0</cx:pt>
          <cx:pt idx="781">0</cx:pt>
          <cx:pt idx="782">0</cx:pt>
          <cx:pt idx="783">0</cx:pt>
          <cx:pt idx="784">0</cx:pt>
          <cx:pt idx="785">0</cx:pt>
          <cx:pt idx="786">0</cx:pt>
          <cx:pt idx="787">0</cx:pt>
          <cx:pt idx="788">0</cx:pt>
          <cx:pt idx="789">0</cx:pt>
          <cx:pt idx="790">0</cx:pt>
          <cx:pt idx="791">0</cx:pt>
          <cx:pt idx="792">0</cx:pt>
          <cx:pt idx="793">0</cx:pt>
          <cx:pt idx="794">0</cx:pt>
          <cx:pt idx="795">5816000000</cx:pt>
          <cx:pt idx="796">5743000000</cx:pt>
          <cx:pt idx="797">5437000000</cx:pt>
          <cx:pt idx="798">5247000000</cx:pt>
          <cx:pt idx="799">82014000</cx:pt>
          <cx:pt idx="800">88003000</cx:pt>
          <cx:pt idx="801">98263000</cx:pt>
          <cx:pt idx="802">99681000</cx:pt>
          <cx:pt idx="803">233713000</cx:pt>
          <cx:pt idx="804">259838000</cx:pt>
          <cx:pt idx="805">253640000</cx:pt>
          <cx:pt idx="806">246101000</cx:pt>
          <cx:pt idx="807">276743000</cx:pt>
          <cx:pt idx="808">388055000</cx:pt>
          <cx:pt idx="809">401527000</cx:pt>
          <cx:pt idx="810">504415000</cx:pt>
          <cx:pt idx="811">10611000000</cx:pt>
          <cx:pt idx="812">11537000000</cx:pt>
          <cx:pt idx="813">12128000000</cx:pt>
          <cx:pt idx="814">12740000000</cx:pt>
          <cx:pt idx="815">647000000</cx:pt>
          <cx:pt idx="816">714000000</cx:pt>
          <cx:pt idx="817">798000000</cx:pt>
          <cx:pt idx="818">881000000</cx:pt>
          <cx:pt idx="819">0</cx:pt>
          <cx:pt idx="820">0</cx:pt>
          <cx:pt idx="821">0</cx:pt>
          <cx:pt idx="822">0</cx:pt>
          <cx:pt idx="823">0</cx:pt>
          <cx:pt idx="824">0</cx:pt>
          <cx:pt idx="825">0</cx:pt>
          <cx:pt idx="826">0</cx:pt>
          <cx:pt idx="827">0</cx:pt>
          <cx:pt idx="828">0</cx:pt>
          <cx:pt idx="829">0</cx:pt>
          <cx:pt idx="830">0</cx:pt>
          <cx:pt idx="831">167700000</cx:pt>
          <cx:pt idx="832">178000000</cx:pt>
          <cx:pt idx="833">197400000</cx:pt>
          <cx:pt idx="834">239600000</cx:pt>
          <cx:pt idx="835">0</cx:pt>
          <cx:pt idx="836">0</cx:pt>
          <cx:pt idx="837">0</cx:pt>
          <cx:pt idx="838">0</cx:pt>
          <cx:pt idx="839">0</cx:pt>
          <cx:pt idx="840">0</cx:pt>
          <cx:pt idx="841">0</cx:pt>
          <cx:pt idx="842">0</cx:pt>
          <cx:pt idx="843">0</cx:pt>
          <cx:pt idx="844">0</cx:pt>
          <cx:pt idx="845">0</cx:pt>
          <cx:pt idx="846">0</cx:pt>
          <cx:pt idx="847">0</cx:pt>
          <cx:pt idx="848">0</cx:pt>
          <cx:pt idx="849">0</cx:pt>
          <cx:pt idx="850">0</cx:pt>
          <cx:pt idx="851">1101600000</cx:pt>
          <cx:pt idx="852">1043200000</cx:pt>
          <cx:pt idx="853">1006200000</cx:pt>
          <cx:pt idx="854">994500000</cx:pt>
          <cx:pt idx="855">0</cx:pt>
          <cx:pt idx="856">0</cx:pt>
          <cx:pt idx="857">0</cx:pt>
          <cx:pt idx="858">0</cx:pt>
          <cx:pt idx="859">0</cx:pt>
          <cx:pt idx="860">0</cx:pt>
          <cx:pt idx="861">0</cx:pt>
          <cx:pt idx="862">0</cx:pt>
          <cx:pt idx="863">0</cx:pt>
          <cx:pt idx="864">0</cx:pt>
          <cx:pt idx="865">0</cx:pt>
          <cx:pt idx="866">0</cx:pt>
          <cx:pt idx="867">0</cx:pt>
          <cx:pt idx="868">0</cx:pt>
          <cx:pt idx="869">0</cx:pt>
          <cx:pt idx="870">0</cx:pt>
          <cx:pt idx="871">0</cx:pt>
          <cx:pt idx="872">0</cx:pt>
          <cx:pt idx="873">0</cx:pt>
          <cx:pt idx="874">0</cx:pt>
          <cx:pt idx="875">487832000</cx:pt>
          <cx:pt idx="876">539469000</cx:pt>
          <cx:pt idx="877">530616000</cx:pt>
          <cx:pt idx="878">481258000</cx:pt>
          <cx:pt idx="879">0</cx:pt>
          <cx:pt idx="880">0</cx:pt>
          <cx:pt idx="881">0</cx:pt>
          <cx:pt idx="882">0</cx:pt>
          <cx:pt idx="883">0</cx:pt>
          <cx:pt idx="884">0</cx:pt>
          <cx:pt idx="885">0</cx:pt>
          <cx:pt idx="886">0</cx:pt>
          <cx:pt idx="887">0</cx:pt>
          <cx:pt idx="888">0</cx:pt>
          <cx:pt idx="889">0</cx:pt>
          <cx:pt idx="890">0</cx:pt>
          <cx:pt idx="891">0</cx:pt>
          <cx:pt idx="892">0</cx:pt>
          <cx:pt idx="893">0</cx:pt>
          <cx:pt idx="894">0</cx:pt>
          <cx:pt idx="895">0</cx:pt>
          <cx:pt idx="896">0</cx:pt>
          <cx:pt idx="897">0</cx:pt>
          <cx:pt idx="898">0</cx:pt>
          <cx:pt idx="899">0</cx:pt>
          <cx:pt idx="900">0</cx:pt>
          <cx:pt idx="901">0</cx:pt>
          <cx:pt idx="902">0</cx:pt>
          <cx:pt idx="903">0</cx:pt>
          <cx:pt idx="904">0</cx:pt>
          <cx:pt idx="905">0</cx:pt>
          <cx:pt idx="906">0</cx:pt>
          <cx:pt idx="907">0</cx:pt>
          <cx:pt idx="908">0</cx:pt>
          <cx:pt idx="909">0</cx:pt>
          <cx:pt idx="910">0</cx:pt>
          <cx:pt idx="911">0</cx:pt>
          <cx:pt idx="912">0</cx:pt>
          <cx:pt idx="913">0</cx:pt>
          <cx:pt idx="914">0</cx:pt>
          <cx:pt idx="915">0</cx:pt>
          <cx:pt idx="916">0</cx:pt>
          <cx:pt idx="917">0</cx:pt>
          <cx:pt idx="918">0</cx:pt>
          <cx:pt idx="919">0</cx:pt>
          <cx:pt idx="920">0</cx:pt>
          <cx:pt idx="921">0</cx:pt>
          <cx:pt idx="922">0</cx:pt>
          <cx:pt idx="923">0</cx:pt>
          <cx:pt idx="924">0</cx:pt>
          <cx:pt idx="925">0</cx:pt>
          <cx:pt idx="926">0</cx:pt>
          <cx:pt idx="927">0</cx:pt>
          <cx:pt idx="928">0</cx:pt>
          <cx:pt idx="929">0</cx:pt>
          <cx:pt idx="930">0</cx:pt>
          <cx:pt idx="931">0</cx:pt>
          <cx:pt idx="932">0</cx:pt>
          <cx:pt idx="933">0</cx:pt>
          <cx:pt idx="934">0</cx:pt>
          <cx:pt idx="935">235184000</cx:pt>
          <cx:pt idx="936">250434000</cx:pt>
          <cx:pt idx="937">266761000</cx:pt>
          <cx:pt idx="938">276462000</cx:pt>
          <cx:pt idx="939">5278100000</cx:pt>
          <cx:pt idx="940">5531300000</cx:pt>
          <cx:pt idx="941">4733600000</cx:pt>
          <cx:pt idx="942">4796400000</cx:pt>
          <cx:pt idx="943">0</cx:pt>
          <cx:pt idx="944">0</cx:pt>
          <cx:pt idx="945">0</cx:pt>
          <cx:pt idx="946">0</cx:pt>
          <cx:pt idx="947">0</cx:pt>
          <cx:pt idx="948">0</cx:pt>
          <cx:pt idx="949">0</cx:pt>
          <cx:pt idx="950">0</cx:pt>
          <cx:pt idx="951">0</cx:pt>
          <cx:pt idx="952">0</cx:pt>
          <cx:pt idx="953">0</cx:pt>
          <cx:pt idx="954">0</cx:pt>
          <cx:pt idx="955">683688000</cx:pt>
          <cx:pt idx="956">716471000</cx:pt>
          <cx:pt idx="957">825242000</cx:pt>
          <cx:pt idx="958">913712000</cx:pt>
          <cx:pt idx="959">0</cx:pt>
          <cx:pt idx="960">0</cx:pt>
          <cx:pt idx="961">0</cx:pt>
          <cx:pt idx="962">0</cx:pt>
          <cx:pt idx="963">0</cx:pt>
          <cx:pt idx="964">0</cx:pt>
          <cx:pt idx="965">0</cx:pt>
          <cx:pt idx="966">0</cx:pt>
          <cx:pt idx="967">0</cx:pt>
          <cx:pt idx="968">0</cx:pt>
          <cx:pt idx="969">0</cx:pt>
          <cx:pt idx="970">0</cx:pt>
          <cx:pt idx="971">172000000</cx:pt>
          <cx:pt idx="972">150000000</cx:pt>
          <cx:pt idx="973">127000000</cx:pt>
          <cx:pt idx="974">102000000</cx:pt>
          <cx:pt idx="975">0</cx:pt>
          <cx:pt idx="976">0</cx:pt>
          <cx:pt idx="977">0</cx:pt>
          <cx:pt idx="978">0</cx:pt>
          <cx:pt idx="979">0</cx:pt>
          <cx:pt idx="980">0</cx:pt>
          <cx:pt idx="981">0</cx:pt>
          <cx:pt idx="982">0</cx:pt>
          <cx:pt idx="983">0</cx:pt>
          <cx:pt idx="984">0</cx:pt>
          <cx:pt idx="985">0</cx:pt>
          <cx:pt idx="986">0</cx:pt>
          <cx:pt idx="987">0</cx:pt>
          <cx:pt idx="988">0</cx:pt>
          <cx:pt idx="989">0</cx:pt>
          <cx:pt idx="990">0</cx:pt>
          <cx:pt idx="991">0</cx:pt>
          <cx:pt idx="992">0</cx:pt>
          <cx:pt idx="993">0</cx:pt>
          <cx:pt idx="994">0</cx:pt>
          <cx:pt idx="995">0</cx:pt>
          <cx:pt idx="996">0</cx:pt>
          <cx:pt idx="997">0</cx:pt>
          <cx:pt idx="998">0</cx:pt>
          <cx:pt idx="999">0</cx:pt>
          <cx:pt idx="1000">0</cx:pt>
          <cx:pt idx="1001">0</cx:pt>
          <cx:pt idx="1002">0</cx:pt>
          <cx:pt idx="1003">0</cx:pt>
          <cx:pt idx="1004">0</cx:pt>
          <cx:pt idx="1005">0</cx:pt>
          <cx:pt idx="1006">0</cx:pt>
          <cx:pt idx="1007">254723000</cx:pt>
          <cx:pt idx="1008">305043000</cx:pt>
          <cx:pt idx="1009">349543000</cx:pt>
          <cx:pt idx="1010">372596000</cx:pt>
          <cx:pt idx="1011">433000000</cx:pt>
          <cx:pt idx="1012">457000000</cx:pt>
          <cx:pt idx="1013">392000000</cx:pt>
          <cx:pt idx="1014">392000000</cx:pt>
          <cx:pt idx="1015">0</cx:pt>
          <cx:pt idx="1016">0</cx:pt>
          <cx:pt idx="1017">0</cx:pt>
          <cx:pt idx="1018">0</cx:pt>
          <cx:pt idx="1019">0</cx:pt>
          <cx:pt idx="1020">0</cx:pt>
          <cx:pt idx="1021">0</cx:pt>
          <cx:pt idx="1022">0</cx:pt>
          <cx:pt idx="1023">0</cx:pt>
          <cx:pt idx="1024">0</cx:pt>
          <cx:pt idx="1025">0</cx:pt>
          <cx:pt idx="1026">0</cx:pt>
          <cx:pt idx="1027">0</cx:pt>
          <cx:pt idx="1028">0</cx:pt>
          <cx:pt idx="1029">0</cx:pt>
          <cx:pt idx="1030">0</cx:pt>
          <cx:pt idx="1031">100100000</cx:pt>
          <cx:pt idx="1032">100200000</cx:pt>
          <cx:pt idx="1033">115100000</cx:pt>
          <cx:pt idx="1034">108400000</cx:pt>
          <cx:pt idx="1035">0</cx:pt>
          <cx:pt idx="1036">0</cx:pt>
          <cx:pt idx="1037">0</cx:pt>
          <cx:pt idx="1038">0</cx:pt>
          <cx:pt idx="1039">0</cx:pt>
          <cx:pt idx="1040">0</cx:pt>
          <cx:pt idx="1041">0</cx:pt>
          <cx:pt idx="1042">0</cx:pt>
          <cx:pt idx="1043">0</cx:pt>
          <cx:pt idx="1044">0</cx:pt>
          <cx:pt idx="1045">0</cx:pt>
          <cx:pt idx="1046">0</cx:pt>
          <cx:pt idx="1047">1715000000</cx:pt>
          <cx:pt idx="1048">1770000000</cx:pt>
          <cx:pt idx="1049">1763000000</cx:pt>
          <cx:pt idx="1050">1735000000</cx:pt>
          <cx:pt idx="1051">0</cx:pt>
          <cx:pt idx="1052">0</cx:pt>
          <cx:pt idx="1053">0</cx:pt>
          <cx:pt idx="1054">0</cx:pt>
          <cx:pt idx="1055">0</cx:pt>
          <cx:pt idx="1056">0</cx:pt>
          <cx:pt idx="1057">0</cx:pt>
          <cx:pt idx="1058">0</cx:pt>
          <cx:pt idx="1059">1533000000</cx:pt>
          <cx:pt idx="1060">1725000000</cx:pt>
          <cx:pt idx="1061">1580000000</cx:pt>
          <cx:pt idx="1062">1512000000</cx:pt>
          <cx:pt idx="1063">0</cx:pt>
          <cx:pt idx="1064">0</cx:pt>
          <cx:pt idx="1065">0</cx:pt>
          <cx:pt idx="1066">0</cx:pt>
          <cx:pt idx="1067">0</cx:pt>
          <cx:pt idx="1068">0</cx:pt>
          <cx:pt idx="1069">0</cx:pt>
          <cx:pt idx="1070">0</cx:pt>
          <cx:pt idx="1071">8168000000</cx:pt>
          <cx:pt idx="1072">7503000000</cx:pt>
          <cx:pt idx="1073">7180000000</cx:pt>
          <cx:pt idx="1074">6704000000</cx:pt>
          <cx:pt idx="1075">0</cx:pt>
          <cx:pt idx="1076">0</cx:pt>
          <cx:pt idx="1077">0</cx:pt>
          <cx:pt idx="1078">0</cx:pt>
          <cx:pt idx="1079">10411000000</cx:pt>
          <cx:pt idx="1080">11381000000</cx:pt>
          <cx:pt idx="1081">12046000000</cx:pt>
          <cx:pt idx="1082">11988000000</cx:pt>
          <cx:pt idx="1083">0</cx:pt>
          <cx:pt idx="1084">0</cx:pt>
          <cx:pt idx="1085">0</cx:pt>
          <cx:pt idx="1086">0</cx:pt>
          <cx:pt idx="1087">116346000</cx:pt>
          <cx:pt idx="1088">123297000</cx:pt>
          <cx:pt idx="1089">119076000</cx:pt>
          <cx:pt idx="1090">119968000</cx:pt>
          <cx:pt idx="1091">931000000</cx:pt>
          <cx:pt idx="1092">1371000000</cx:pt>
          <cx:pt idx="1093">1540000000</cx:pt>
          <cx:pt idx="1094">1617000000</cx:pt>
          <cx:pt idx="1095">0</cx:pt>
          <cx:pt idx="1096">0</cx:pt>
          <cx:pt idx="1097">0</cx:pt>
          <cx:pt idx="1098">0</cx:pt>
          <cx:pt idx="1099">581800000</cx:pt>
          <cx:pt idx="1100">671900000</cx:pt>
          <cx:pt idx="1101">0</cx:pt>
          <cx:pt idx="1102">0</cx:pt>
          <cx:pt idx="1103">0</cx:pt>
          <cx:pt idx="1104">0</cx:pt>
          <cx:pt idx="1105">0</cx:pt>
          <cx:pt idx="1106">0</cx:pt>
          <cx:pt idx="1107">0</cx:pt>
          <cx:pt idx="1108">0</cx:pt>
          <cx:pt idx="1109">0</cx:pt>
          <cx:pt idx="1110">0</cx:pt>
          <cx:pt idx="1111">0</cx:pt>
          <cx:pt idx="1112">0</cx:pt>
          <cx:pt idx="1113">704000000</cx:pt>
          <cx:pt idx="1114">469000000</cx:pt>
          <cx:pt idx="1115">325000000</cx:pt>
          <cx:pt idx="1116">289000000</cx:pt>
          <cx:pt idx="1117">378769000</cx:pt>
          <cx:pt idx="1118">472321000</cx:pt>
          <cx:pt idx="1119">650788000</cx:pt>
          <cx:pt idx="1120">852098000</cx:pt>
          <cx:pt idx="1121">0</cx:pt>
          <cx:pt idx="1122">0</cx:pt>
          <cx:pt idx="1123">0</cx:pt>
          <cx:pt idx="1124">0</cx:pt>
          <cx:pt idx="1125">0</cx:pt>
          <cx:pt idx="1126">0</cx:pt>
          <cx:pt idx="1127">0</cx:pt>
          <cx:pt idx="1128">0</cx:pt>
          <cx:pt idx="1129">0</cx:pt>
          <cx:pt idx="1130">0</cx:pt>
          <cx:pt idx="1131">0</cx:pt>
          <cx:pt idx="1132">0</cx:pt>
          <cx:pt idx="1133">0</cx:pt>
          <cx:pt idx="1134">0</cx:pt>
          <cx:pt idx="1135">0</cx:pt>
          <cx:pt idx="1136">0</cx:pt>
          <cx:pt idx="1137">0</cx:pt>
          <cx:pt idx="1138">0</cx:pt>
          <cx:pt idx="1139">0</cx:pt>
          <cx:pt idx="1140">0</cx:pt>
          <cx:pt idx="1141">904200000</cx:pt>
          <cx:pt idx="1142">918000000</cx:pt>
          <cx:pt idx="1143">920000000</cx:pt>
          <cx:pt idx="1144">861000000</cx:pt>
          <cx:pt idx="1145">0</cx:pt>
          <cx:pt idx="1146">0</cx:pt>
          <cx:pt idx="1147">0</cx:pt>
          <cx:pt idx="1148">0</cx:pt>
          <cx:pt idx="1149">1147282000</cx:pt>
          <cx:pt idx="1150">1336000000</cx:pt>
          <cx:pt idx="1151">1360000000</cx:pt>
          <cx:pt idx="1152">1331000000</cx:pt>
          <cx:pt idx="1153">0</cx:pt>
          <cx:pt idx="1154">0</cx:pt>
          <cx:pt idx="1155">0</cx:pt>
          <cx:pt idx="1156">0</cx:pt>
          <cx:pt idx="1157">0</cx:pt>
          <cx:pt idx="1158">0</cx:pt>
          <cx:pt idx="1159">0</cx:pt>
          <cx:pt idx="1160">0</cx:pt>
          <cx:pt idx="1161">0</cx:pt>
          <cx:pt idx="1162">0</cx:pt>
          <cx:pt idx="1163">0</cx:pt>
          <cx:pt idx="1164">0</cx:pt>
          <cx:pt idx="1165">0</cx:pt>
          <cx:pt idx="1166">0</cx:pt>
          <cx:pt idx="1167">0</cx:pt>
          <cx:pt idx="1168">0</cx:pt>
          <cx:pt idx="1169">0</cx:pt>
          <cx:pt idx="1170">0</cx:pt>
          <cx:pt idx="1171">0</cx:pt>
          <cx:pt idx="1172">0</cx:pt>
          <cx:pt idx="1173">0</cx:pt>
          <cx:pt idx="1174">0</cx:pt>
          <cx:pt idx="1175">0</cx:pt>
          <cx:pt idx="1176">0</cx:pt>
          <cx:pt idx="1177">0</cx:pt>
          <cx:pt idx="1178">0</cx:pt>
          <cx:pt idx="1179">0</cx:pt>
          <cx:pt idx="1180">114250000</cx:pt>
          <cx:pt idx="1181">110412000</cx:pt>
          <cx:pt idx="1182">109931000</cx:pt>
          <cx:pt idx="1183">110156000</cx:pt>
          <cx:pt idx="1184">279300000</cx:pt>
          <cx:pt idx="1185">251400000</cx:pt>
          <cx:pt idx="1186">215600000</cx:pt>
          <cx:pt idx="1187">239800000</cx:pt>
          <cx:pt idx="1188">0</cx:pt>
          <cx:pt idx="1189">0</cx:pt>
          <cx:pt idx="1190">0</cx:pt>
          <cx:pt idx="1191">0</cx:pt>
          <cx:pt idx="1192">0</cx:pt>
          <cx:pt idx="1193">0</cx:pt>
          <cx:pt idx="1194">0</cx:pt>
          <cx:pt idx="1195">0</cx:pt>
          <cx:pt idx="1196">0</cx:pt>
          <cx:pt idx="1197">0</cx:pt>
          <cx:pt idx="1198">0</cx:pt>
          <cx:pt idx="1199">0</cx:pt>
          <cx:pt idx="1200">0</cx:pt>
          <cx:pt idx="1201">0</cx:pt>
          <cx:pt idx="1202">0</cx:pt>
          <cx:pt idx="1203">0</cx:pt>
          <cx:pt idx="1204">0</cx:pt>
          <cx:pt idx="1205">0</cx:pt>
          <cx:pt idx="1206">0</cx:pt>
          <cx:pt idx="1207">0</cx:pt>
          <cx:pt idx="1208">7482000000</cx:pt>
          <cx:pt idx="1209">6678000000</cx:pt>
          <cx:pt idx="1210">8393000000</cx:pt>
          <cx:pt idx="1211">7690000000</cx:pt>
          <cx:pt idx="1212">0</cx:pt>
          <cx:pt idx="1213">0</cx:pt>
          <cx:pt idx="1214">0</cx:pt>
          <cx:pt idx="1215">0</cx:pt>
          <cx:pt idx="1216">859947000</cx:pt>
          <cx:pt idx="1217">1271353000</cx:pt>
          <cx:pt idx="1218">1620577000</cx:pt>
          <cx:pt idx="1219">2052295000</cx:pt>
          <cx:pt idx="1220">0</cx:pt>
          <cx:pt idx="1221">0</cx:pt>
          <cx:pt idx="1222">0</cx:pt>
          <cx:pt idx="1223">0</cx:pt>
          <cx:pt idx="1224">0</cx:pt>
          <cx:pt idx="1225">0</cx:pt>
          <cx:pt idx="1226">0</cx:pt>
          <cx:pt idx="1227">0</cx:pt>
          <cx:pt idx="1228">0</cx:pt>
          <cx:pt idx="1229">0</cx:pt>
          <cx:pt idx="1230">0</cx:pt>
          <cx:pt idx="1231">0</cx:pt>
          <cx:pt idx="1232">131835000</cx:pt>
          <cx:pt idx="1233">132400000</cx:pt>
          <cx:pt idx="1234">121141000</cx:pt>
          <cx:pt idx="1235">125928000</cx:pt>
          <cx:pt idx="1236">0</cx:pt>
          <cx:pt idx="1237">0</cx:pt>
          <cx:pt idx="1238">0</cx:pt>
          <cx:pt idx="1239">0</cx:pt>
          <cx:pt idx="1240">0</cx:pt>
          <cx:pt idx="1241">0</cx:pt>
          <cx:pt idx="1242">0</cx:pt>
          <cx:pt idx="1243">0</cx:pt>
          <cx:pt idx="1244">92300000</cx:pt>
          <cx:pt idx="1245">122800000</cx:pt>
          <cx:pt idx="1246">117300000</cx:pt>
          <cx:pt idx="1247">119600000</cx:pt>
          <cx:pt idx="1248">0</cx:pt>
          <cx:pt idx="1249">0</cx:pt>
          <cx:pt idx="1250">0</cx:pt>
          <cx:pt idx="1251">0</cx:pt>
          <cx:pt idx="1252">463000000</cx:pt>
          <cx:pt idx="1253">483000000</cx:pt>
          <cx:pt idx="1254">476000000</cx:pt>
          <cx:pt idx="1255">466000000</cx:pt>
          <cx:pt idx="1256">0</cx:pt>
          <cx:pt idx="1257">0</cx:pt>
          <cx:pt idx="1258">0</cx:pt>
          <cx:pt idx="1259">0</cx:pt>
          <cx:pt idx="1260">0</cx:pt>
          <cx:pt idx="1261">0</cx:pt>
          <cx:pt idx="1262">0</cx:pt>
          <cx:pt idx="1263">0</cx:pt>
          <cx:pt idx="1264">0</cx:pt>
          <cx:pt idx="1265">0</cx:pt>
          <cx:pt idx="1266">0</cx:pt>
          <cx:pt idx="1267">0</cx:pt>
          <cx:pt idx="1268">0</cx:pt>
          <cx:pt idx="1269">0</cx:pt>
          <cx:pt idx="1270">0</cx:pt>
          <cx:pt idx="1271">0</cx:pt>
          <cx:pt idx="1272">0</cx:pt>
          <cx:pt idx="1273">0</cx:pt>
          <cx:pt idx="1274">0</cx:pt>
          <cx:pt idx="1275">0</cx:pt>
          <cx:pt idx="1276">98000000</cx:pt>
          <cx:pt idx="1277">98000000</cx:pt>
          <cx:pt idx="1278">96000000</cx:pt>
          <cx:pt idx="1279">93000000</cx:pt>
          <cx:pt idx="1280">4967000000</cx:pt>
          <cx:pt idx="1281">5477000000</cx:pt>
          <cx:pt idx="1282">5490000000</cx:pt>
          <cx:pt idx="1283">5151000000</cx:pt>
          <cx:pt idx="1284">197269000</cx:pt>
          <cx:pt idx="1285">257494000</cx:pt>
          <cx:pt idx="1286">448763000</cx:pt>
          <cx:pt idx="1287">0</cx:pt>
          <cx:pt idx="1288">0</cx:pt>
          <cx:pt idx="1289">0</cx:pt>
          <cx:pt idx="1290">0</cx:pt>
          <cx:pt idx="1291">0</cx:pt>
          <cx:pt idx="1292">0</cx:pt>
          <cx:pt idx="1293">0</cx:pt>
          <cx:pt idx="1294">0</cx:pt>
          <cx:pt idx="1295">859947000</cx:pt>
          <cx:pt idx="1296">1271353000</cx:pt>
          <cx:pt idx="1297">1620577000</cx:pt>
          <cx:pt idx="1298">2052295000</cx:pt>
          <cx:pt idx="1299">0</cx:pt>
          <cx:pt idx="1300">0</cx:pt>
          <cx:pt idx="1301">0</cx:pt>
          <cx:pt idx="1302">0</cx:pt>
          <cx:pt idx="1303">263150000</cx:pt>
          <cx:pt idx="1304">317263000</cx:pt>
          <cx:pt idx="1305">367856000</cx:pt>
          <cx:pt idx="1306">413322000</cx:pt>
          <cx:pt idx="1307">0</cx:pt>
          <cx:pt idx="1308">0</cx:pt>
          <cx:pt idx="1309">0</cx:pt>
          <cx:pt idx="1310">0</cx:pt>
          <cx:pt idx="1311">0</cx:pt>
          <cx:pt idx="1312">0</cx:pt>
          <cx:pt idx="1313">0</cx:pt>
          <cx:pt idx="1314">0</cx:pt>
          <cx:pt idx="1315">0</cx:pt>
          <cx:pt idx="1316">0</cx:pt>
          <cx:pt idx="1317">0</cx:pt>
          <cx:pt idx="1318">0</cx:pt>
          <cx:pt idx="1319">0</cx:pt>
          <cx:pt idx="1320">0</cx:pt>
          <cx:pt idx="1321">0</cx:pt>
          <cx:pt idx="1322">0</cx:pt>
          <cx:pt idx="1323">0</cx:pt>
          <cx:pt idx="1324">0</cx:pt>
          <cx:pt idx="1325">0</cx:pt>
          <cx:pt idx="1326">0</cx:pt>
          <cx:pt idx="1327">0</cx:pt>
          <cx:pt idx="1328">0</cx:pt>
          <cx:pt idx="1329">0</cx:pt>
          <cx:pt idx="1330">0</cx:pt>
          <cx:pt idx="1331">0</cx:pt>
          <cx:pt idx="1332">0</cx:pt>
          <cx:pt idx="1333">0</cx:pt>
          <cx:pt idx="1334">0</cx:pt>
          <cx:pt idx="1335">0</cx:pt>
          <cx:pt idx="1336">0</cx:pt>
          <cx:pt idx="1337">0</cx:pt>
          <cx:pt idx="1338">0</cx:pt>
          <cx:pt idx="1339">0</cx:pt>
          <cx:pt idx="1340">0</cx:pt>
          <cx:pt idx="1341">0</cx:pt>
          <cx:pt idx="1342">0</cx:pt>
          <cx:pt idx="1343">0</cx:pt>
          <cx:pt idx="1344">0</cx:pt>
          <cx:pt idx="1345">0</cx:pt>
          <cx:pt idx="1346">0</cx:pt>
          <cx:pt idx="1347">0</cx:pt>
          <cx:pt idx="1348">0</cx:pt>
          <cx:pt idx="1349">0</cx:pt>
          <cx:pt idx="1350">0</cx:pt>
          <cx:pt idx="1351">0</cx:pt>
          <cx:pt idx="1352">0</cx:pt>
          <cx:pt idx="1353">0</cx:pt>
          <cx:pt idx="1354">0</cx:pt>
          <cx:pt idx="1355">0</cx:pt>
          <cx:pt idx="1356">0</cx:pt>
          <cx:pt idx="1357">0</cx:pt>
          <cx:pt idx="1358">0</cx:pt>
          <cx:pt idx="1359">0</cx:pt>
          <cx:pt idx="1360">0</cx:pt>
          <cx:pt idx="1361">0</cx:pt>
          <cx:pt idx="1362">0</cx:pt>
          <cx:pt idx="1363">0</cx:pt>
          <cx:pt idx="1364">0</cx:pt>
          <cx:pt idx="1365">0</cx:pt>
          <cx:pt idx="1366">0</cx:pt>
          <cx:pt idx="1367">0</cx:pt>
          <cx:pt idx="1368">0</cx:pt>
          <cx:pt idx="1369">0</cx:pt>
          <cx:pt idx="1370">0</cx:pt>
          <cx:pt idx="1371">0</cx:pt>
          <cx:pt idx="1372">0</cx:pt>
          <cx:pt idx="1373">0</cx:pt>
          <cx:pt idx="1374">0</cx:pt>
          <cx:pt idx="1375">0</cx:pt>
          <cx:pt idx="1376">0</cx:pt>
          <cx:pt idx="1377">0</cx:pt>
          <cx:pt idx="1378">0</cx:pt>
          <cx:pt idx="1379">0</cx:pt>
          <cx:pt idx="1380">0</cx:pt>
          <cx:pt idx="1381">0</cx:pt>
          <cx:pt idx="1382">0</cx:pt>
          <cx:pt idx="1383">0</cx:pt>
          <cx:pt idx="1384">0</cx:pt>
          <cx:pt idx="1385">0</cx:pt>
          <cx:pt idx="1386">0</cx:pt>
          <cx:pt idx="1387">0</cx:pt>
          <cx:pt idx="1388">0</cx:pt>
          <cx:pt idx="1389">0</cx:pt>
          <cx:pt idx="1390">0</cx:pt>
          <cx:pt idx="1391">0</cx:pt>
          <cx:pt idx="1392">0</cx:pt>
          <cx:pt idx="1393">0</cx:pt>
          <cx:pt idx="1394">0</cx:pt>
          <cx:pt idx="1395">1133000000</cx:pt>
          <cx:pt idx="1396">1226000000</cx:pt>
          <cx:pt idx="1397">1353000000</cx:pt>
          <cx:pt idx="1398">1237000000</cx:pt>
          <cx:pt idx="1399">0</cx:pt>
          <cx:pt idx="1400">0</cx:pt>
          <cx:pt idx="1401">0</cx:pt>
          <cx:pt idx="1402">0</cx:pt>
          <cx:pt idx="1403">0</cx:pt>
          <cx:pt idx="1404">0</cx:pt>
          <cx:pt idx="1405">0</cx:pt>
          <cx:pt idx="1406">0</cx:pt>
          <cx:pt idx="1407">226300000</cx:pt>
          <cx:pt idx="1408">252200000</cx:pt>
          <cx:pt idx="1409">303200000</cx:pt>
          <cx:pt idx="1410">312400000</cx:pt>
          <cx:pt idx="1411">0</cx:pt>
          <cx:pt idx="1412">0</cx:pt>
          <cx:pt idx="1413">0</cx:pt>
          <cx:pt idx="1414">0</cx:pt>
          <cx:pt idx="1415">0</cx:pt>
          <cx:pt idx="1416">0</cx:pt>
          <cx:pt idx="1417">0</cx:pt>
          <cx:pt idx="1418">0</cx:pt>
          <cx:pt idx="1419">536000000</cx:pt>
          <cx:pt idx="1420">614000000</cx:pt>
          <cx:pt idx="1421">625000000</cx:pt>
          <cx:pt idx="1422">715000000</cx:pt>
          <cx:pt idx="1423">1026000000</cx:pt>
          <cx:pt idx="1424">722000000</cx:pt>
          <cx:pt idx="1425">812000000</cx:pt>
          <cx:pt idx="1426">748000000</cx:pt>
          <cx:pt idx="1427">0</cx:pt>
          <cx:pt idx="1428">0</cx:pt>
          <cx:pt idx="1429">0</cx:pt>
          <cx:pt idx="1430">0</cx:pt>
          <cx:pt idx="1431">0</cx:pt>
          <cx:pt idx="1432">0</cx:pt>
          <cx:pt idx="1433">0</cx:pt>
          <cx:pt idx="1434">0</cx:pt>
          <cx:pt idx="1435">0</cx:pt>
          <cx:pt idx="1436">0</cx:pt>
          <cx:pt idx="1437">0</cx:pt>
          <cx:pt idx="1438">0</cx:pt>
          <cx:pt idx="1439">183000000</cx:pt>
          <cx:pt idx="1440">184000000</cx:pt>
          <cx:pt idx="1441">206000000</cx:pt>
          <cx:pt idx="1442">228000000</cx:pt>
          <cx:pt idx="1443">0</cx:pt>
          <cx:pt idx="1444">0</cx:pt>
          <cx:pt idx="1445">0</cx:pt>
          <cx:pt idx="1446">0</cx:pt>
          <cx:pt idx="1447">590000000</cx:pt>
          <cx:pt idx="1448">583000000</cx:pt>
          <cx:pt idx="1449">627000000</cx:pt>
          <cx:pt idx="1450">644000000</cx:pt>
          <cx:pt idx="1451">0</cx:pt>
          <cx:pt idx="1452">0</cx:pt>
          <cx:pt idx="1453">0</cx:pt>
          <cx:pt idx="1454">0</cx:pt>
          <cx:pt idx="1455">0</cx:pt>
          <cx:pt idx="1456">0</cx:pt>
          <cx:pt idx="1457">0</cx:pt>
          <cx:pt idx="1458">0</cx:pt>
          <cx:pt idx="1459">0</cx:pt>
          <cx:pt idx="1460">0</cx:pt>
          <cx:pt idx="1461">0</cx:pt>
          <cx:pt idx="1462">0</cx:pt>
          <cx:pt idx="1463">0</cx:pt>
          <cx:pt idx="1464">0</cx:pt>
          <cx:pt idx="1465">0</cx:pt>
          <cx:pt idx="1466">0</cx:pt>
          <cx:pt idx="1467">0</cx:pt>
          <cx:pt idx="1468">0</cx:pt>
          <cx:pt idx="1469">0</cx:pt>
          <cx:pt idx="1470">0</cx:pt>
          <cx:pt idx="1471">376400000</cx:pt>
          <cx:pt idx="1472">395500000</cx:pt>
          <cx:pt idx="1473">691100000</cx:pt>
          <cx:pt idx="1474">692300000</cx:pt>
          <cx:pt idx="1475">0</cx:pt>
          <cx:pt idx="1476">0</cx:pt>
          <cx:pt idx="1477">0</cx:pt>
          <cx:pt idx="1478">0</cx:pt>
          <cx:pt idx="1479">0</cx:pt>
          <cx:pt idx="1480">0</cx:pt>
          <cx:pt idx="1481">0</cx:pt>
          <cx:pt idx="1482">0</cx:pt>
          <cx:pt idx="1483">0</cx:pt>
          <cx:pt idx="1484">0</cx:pt>
          <cx:pt idx="1485">0</cx:pt>
          <cx:pt idx="1486">0</cx:pt>
          <cx:pt idx="1487">0</cx:pt>
          <cx:pt idx="1488">0</cx:pt>
          <cx:pt idx="1489">0</cx:pt>
          <cx:pt idx="1490">0</cx:pt>
          <cx:pt idx="1491">0</cx:pt>
          <cx:pt idx="1492">0</cx:pt>
          <cx:pt idx="1493">0</cx:pt>
          <cx:pt idx="1494">0</cx:pt>
          <cx:pt idx="1495">0</cx:pt>
          <cx:pt idx="1496">0</cx:pt>
          <cx:pt idx="1497">0</cx:pt>
          <cx:pt idx="1498">0</cx:pt>
          <cx:pt idx="1499">1877000000</cx:pt>
          <cx:pt idx="1500">1522000000</cx:pt>
          <cx:pt idx="1501">1358000000</cx:pt>
          <cx:pt idx="1502">1280000000</cx:pt>
          <cx:pt idx="1503">0</cx:pt>
          <cx:pt idx="1504">0</cx:pt>
          <cx:pt idx="1505">0</cx:pt>
          <cx:pt idx="1506">0</cx:pt>
          <cx:pt idx="1507">0</cx:pt>
          <cx:pt idx="1508">0</cx:pt>
          <cx:pt idx="1509">0</cx:pt>
          <cx:pt idx="1510">0</cx:pt>
          <cx:pt idx="1511">0</cx:pt>
          <cx:pt idx="1512">0</cx:pt>
          <cx:pt idx="1513">0</cx:pt>
          <cx:pt idx="1514">0</cx:pt>
          <cx:pt idx="1515">0</cx:pt>
          <cx:pt idx="1516">0</cx:pt>
          <cx:pt idx="1517">0</cx:pt>
          <cx:pt idx="1518">0</cx:pt>
          <cx:pt idx="1519">0</cx:pt>
          <cx:pt idx="1520">0</cx:pt>
          <cx:pt idx="1521">0</cx:pt>
          <cx:pt idx="1522">0</cx:pt>
          <cx:pt idx="1523">0</cx:pt>
          <cx:pt idx="1524">0</cx:pt>
          <cx:pt idx="1525">0</cx:pt>
          <cx:pt idx="1526">0</cx:pt>
          <cx:pt idx="1527">0</cx:pt>
          <cx:pt idx="1528">0</cx:pt>
          <cx:pt idx="1529">0</cx:pt>
          <cx:pt idx="1530">0</cx:pt>
          <cx:pt idx="1531">0</cx:pt>
          <cx:pt idx="1532">0</cx:pt>
          <cx:pt idx="1533">0</cx:pt>
          <cx:pt idx="1534">0</cx:pt>
          <cx:pt idx="1535">0</cx:pt>
          <cx:pt idx="1536">0</cx:pt>
          <cx:pt idx="1537">0</cx:pt>
          <cx:pt idx="1538">0</cx:pt>
          <cx:pt idx="1539">0</cx:pt>
          <cx:pt idx="1540">0</cx:pt>
          <cx:pt idx="1541">0</cx:pt>
          <cx:pt idx="1542">0</cx:pt>
          <cx:pt idx="1543">0</cx:pt>
          <cx:pt idx="1544">0</cx:pt>
          <cx:pt idx="1545">0</cx:pt>
          <cx:pt idx="1546">0</cx:pt>
          <cx:pt idx="1547">62630000</cx:pt>
          <cx:pt idx="1548">61800000</cx:pt>
          <cx:pt idx="1549">60200000</cx:pt>
          <cx:pt idx="1550">55500000</cx:pt>
          <cx:pt idx="1551">2342000000</cx:pt>
          <cx:pt idx="1552">2475000000</cx:pt>
          <cx:pt idx="1553">2279000000</cx:pt>
          <cx:pt idx="1554">2337000000</cx:pt>
          <cx:pt idx="1555">0</cx:pt>
          <cx:pt idx="1556">0</cx:pt>
          <cx:pt idx="1557">0</cx:pt>
          <cx:pt idx="1558">0</cx:pt>
          <cx:pt idx="1559">208208000</cx:pt>
          <cx:pt idx="1560">234800000</cx:pt>
          <cx:pt idx="1561">245200000</cx:pt>
          <cx:pt idx="1562">253500000</cx:pt>
          <cx:pt idx="1563">0</cx:pt>
          <cx:pt idx="1564">0</cx:pt>
          <cx:pt idx="1565">0</cx:pt>
          <cx:pt idx="1566">0</cx:pt>
          <cx:pt idx="1567">0</cx:pt>
          <cx:pt idx="1568">0</cx:pt>
          <cx:pt idx="1569">0</cx:pt>
          <cx:pt idx="1570">0</cx:pt>
          <cx:pt idx="1571">0</cx:pt>
          <cx:pt idx="1572">0</cx:pt>
          <cx:pt idx="1573">0</cx:pt>
          <cx:pt idx="1574">0</cx:pt>
          <cx:pt idx="1575">0</cx:pt>
          <cx:pt idx="1576">0</cx:pt>
          <cx:pt idx="1577">0</cx:pt>
          <cx:pt idx="1578">0</cx:pt>
          <cx:pt idx="1579">32210000</cx:pt>
          <cx:pt idx="1580">0</cx:pt>
          <cx:pt idx="1581">0</cx:pt>
          <cx:pt idx="1582">0</cx:pt>
          <cx:pt idx="1583">0</cx:pt>
          <cx:pt idx="1584">0</cx:pt>
          <cx:pt idx="1585">0</cx:pt>
          <cx:pt idx="1586">0</cx:pt>
          <cx:pt idx="1587">61694000</cx:pt>
          <cx:pt idx="1588">70297000</cx:pt>
          <cx:pt idx="1589">67777000</cx:pt>
          <cx:pt idx="1590">63718000</cx:pt>
          <cx:pt idx="1591">765905000</cx:pt>
          <cx:pt idx="1592">882097000</cx:pt>
          <cx:pt idx="1593">855506000</cx:pt>
          <cx:pt idx="1594">995922000</cx:pt>
          <cx:pt idx="1595">0</cx:pt>
          <cx:pt idx="1596">0</cx:pt>
          <cx:pt idx="1597">0</cx:pt>
          <cx:pt idx="1598">0</cx:pt>
          <cx:pt idx="1599">0</cx:pt>
          <cx:pt idx="1600">0</cx:pt>
          <cx:pt idx="1601">0</cx:pt>
          <cx:pt idx="1602">0</cx:pt>
          <cx:pt idx="1603">96004000</cx:pt>
          <cx:pt idx="1604">100536000</cx:pt>
          <cx:pt idx="1605">107726000</cx:pt>
          <cx:pt idx="1606">118545000</cx:pt>
          <cx:pt idx="1607">1572000000</cx:pt>
          <cx:pt idx="1608">1661000000</cx:pt>
          <cx:pt idx="1609">1646000000</cx:pt>
          <cx:pt idx="1610">1627000000</cx:pt>
          <cx:pt idx="1611">0</cx:pt>
          <cx:pt idx="1612">0</cx:pt>
          <cx:pt idx="1613">0</cx:pt>
          <cx:pt idx="1614">0</cx:pt>
          <cx:pt idx="1615">0</cx:pt>
          <cx:pt idx="1616">0</cx:pt>
          <cx:pt idx="1617">0</cx:pt>
          <cx:pt idx="1618">0</cx:pt>
          <cx:pt idx="1619">0</cx:pt>
          <cx:pt idx="1620">0</cx:pt>
          <cx:pt idx="1621">0</cx:pt>
          <cx:pt idx="1622">0</cx:pt>
          <cx:pt idx="1623">0</cx:pt>
          <cx:pt idx="1624">0</cx:pt>
          <cx:pt idx="1625">0</cx:pt>
          <cx:pt idx="1626">0</cx:pt>
          <cx:pt idx="1627">0</cx:pt>
          <cx:pt idx="1628">0</cx:pt>
          <cx:pt idx="1629">0</cx:pt>
          <cx:pt idx="1630">0</cx:pt>
          <cx:pt idx="1631">0</cx:pt>
          <cx:pt idx="1632">0</cx:pt>
          <cx:pt idx="1633">0</cx:pt>
          <cx:pt idx="1634">0</cx:pt>
          <cx:pt idx="1635">0</cx:pt>
          <cx:pt idx="1636">0</cx:pt>
          <cx:pt idx="1637">0</cx:pt>
          <cx:pt idx="1638">0</cx:pt>
          <cx:pt idx="1639">0</cx:pt>
          <cx:pt idx="1640">0</cx:pt>
          <cx:pt idx="1641">0</cx:pt>
          <cx:pt idx="1642">0</cx:pt>
          <cx:pt idx="1643">0</cx:pt>
          <cx:pt idx="1644">0</cx:pt>
          <cx:pt idx="1645">0</cx:pt>
          <cx:pt idx="1646">32000000</cx:pt>
          <cx:pt idx="1647">33000000</cx:pt>
          <cx:pt idx="1648">27000000</cx:pt>
          <cx:pt idx="1649">24000000</cx:pt>
          <cx:pt idx="1650">0</cx:pt>
          <cx:pt idx="1651">0</cx:pt>
          <cx:pt idx="1652">0</cx:pt>
          <cx:pt idx="1653">0</cx:pt>
          <cx:pt idx="1654">0</cx:pt>
          <cx:pt idx="1655">0</cx:pt>
          <cx:pt idx="1656">0</cx:pt>
          <cx:pt idx="1657">0</cx:pt>
          <cx:pt idx="1658">0</cx:pt>
          <cx:pt idx="1659">0</cx:pt>
          <cx:pt idx="1660">0</cx:pt>
          <cx:pt idx="1661">0</cx:pt>
          <cx:pt idx="1662">0</cx:pt>
          <cx:pt idx="1663">0</cx:pt>
          <cx:pt idx="1664">0</cx:pt>
          <cx:pt idx="1665">0</cx:pt>
          <cx:pt idx="1666">0</cx:pt>
          <cx:pt idx="1667">0</cx:pt>
          <cx:pt idx="1668">0</cx:pt>
          <cx:pt idx="1669">0</cx:pt>
          <cx:pt idx="1670">475522000</cx:pt>
          <cx:pt idx="1671">492447000</cx:pt>
          <cx:pt idx="1672">525745000</cx:pt>
          <cx:pt idx="1673">533891000</cx:pt>
          <cx:pt idx="1674">0</cx:pt>
          <cx:pt idx="1675">0</cx:pt>
          <cx:pt idx="1676">0</cx:pt>
          <cx:pt idx="1677">0</cx:pt>
          <cx:pt idx="1678">0</cx:pt>
          <cx:pt idx="1679">0</cx:pt>
          <cx:pt idx="1680">0</cx:pt>
          <cx:pt idx="1681">0</cx:pt>
          <cx:pt idx="1682">655000000</cx:pt>
          <cx:pt idx="1683">603000000</cx:pt>
          <cx:pt idx="1684">577000000</cx:pt>
          <cx:pt idx="1685">563000000</cx:pt>
          <cx:pt idx="1686">106000000</cx:pt>
          <cx:pt idx="1687">104000000</cx:pt>
          <cx:pt idx="1688">104000000</cx:pt>
          <cx:pt idx="1689">95000000</cx:pt>
          <cx:pt idx="1690">885824000</cx:pt>
          <cx:pt idx="1691">957587000</cx:pt>
          <cx:pt idx="1692">1156386000</cx:pt>
          <cx:pt idx="1693">1177923000</cx:pt>
          <cx:pt idx="1694">0</cx:pt>
          <cx:pt idx="1695">0</cx:pt>
          <cx:pt idx="1696">0</cx:pt>
          <cx:pt idx="1697">0</cx:pt>
          <cx:pt idx="1698">225600000</cx:pt>
          <cx:pt idx="1699">203000000</cx:pt>
          <cx:pt idx="1700">187400000</cx:pt>
          <cx:pt idx="1701">268800000</cx:pt>
          <cx:pt idx="1702">0</cx:pt>
          <cx:pt idx="1703">0</cx:pt>
          <cx:pt idx="1704">0</cx:pt>
          <cx:pt idx="1705">0</cx:pt>
          <cx:pt idx="1706">399000000</cx:pt>
          <cx:pt idx="1707">396000000</cx:pt>
          <cx:pt idx="1708">364000000</cx:pt>
          <cx:pt idx="1709">376000000</cx:pt>
        </cx:lvl>
      </cx:numDim>
    </cx:data>
  </cx:chartData>
  <cx:chart>
    <cx:title pos="t" align="ctr" overlay="0">
      <cx:tx>
        <cx:rich>
          <a:bodyPr spcFirstLastPara="1" vertOverflow="ellipsis" wrap="square" lIns="0" tIns="0" rIns="0" bIns="0" anchor="ctr" anchorCtr="1"/>
          <a:lstStyle/>
          <a:p>
            <a:pPr algn="ctr">
              <a:defRPr/>
            </a:pPr>
            <a:r>
              <a:rPr lang="en-US"/>
              <a:t>R&amp;D Expenses of the company</a:t>
            </a:r>
          </a:p>
        </cx:rich>
      </cx:tx>
    </cx:title>
    <cx:plotArea>
      <cx:plotAreaRegion>
        <cx:series layoutId="clusteredColumn" uniqueId="{C72E94D2-2314-4601-BAE9-E1454E89B784}">
          <cx:tx>
            <cx:txData>
              <cx:f>'Task 1'!$F$21</cx:f>
              <cx:v>Research And Development</cx:v>
            </cx:txData>
          </cx:tx>
          <cx:dataLabels>
            <cx:visibility seriesName="0" categoryName="0" value="1"/>
          </cx:dataLabels>
          <cx:dataId val="0"/>
          <cx:layoutPr>
            <cx:binning intervalClosed="r"/>
          </cx:layoutPr>
        </cx:series>
      </cx:plotAreaRegion>
      <cx:axis id="0">
        <cx:catScaling gapWidth="0"/>
        <cx:title>
          <cx:tx>
            <cx:rich>
              <a:bodyPr spcFirstLastPara="1" vertOverflow="ellipsis" wrap="square" lIns="0" tIns="0" rIns="0" bIns="0" anchor="ctr" anchorCtr="1"/>
              <a:lstStyle/>
              <a:p>
                <a:pPr algn="ctr">
                  <a:defRPr/>
                </a:pPr>
                <a:r>
                  <a:rPr lang="en-US" sz="1100"/>
                  <a:t>R&amp;D Expenses in $</a:t>
                </a:r>
              </a:p>
            </cx:rich>
          </cx:tx>
        </cx:title>
        <cx:tickLabels/>
      </cx:axis>
      <cx:axis id="1">
        <cx:valScaling/>
        <cx:title>
          <cx:tx>
            <cx:rich>
              <a:bodyPr spcFirstLastPara="1" vertOverflow="ellipsis" wrap="square" lIns="0" tIns="0" rIns="0" bIns="0" anchor="ctr" anchorCtr="1"/>
              <a:lstStyle/>
              <a:p>
                <a:pPr algn="ctr">
                  <a:defRPr/>
                </a:pPr>
                <a:r>
                  <a:rPr lang="en-US" sz="1100"/>
                  <a:t>Frequency</a:t>
                </a:r>
              </a:p>
            </cx:rich>
          </cx:tx>
        </cx:title>
        <cx:majorGridlines/>
        <cx:tickLabels/>
      </cx:axis>
    </cx:plotArea>
  </cx:chart>
  <cx:clrMapOvr bg1="lt1" tx1="dk1" bg2="lt2" tx2="dk2" accent1="accent1" accent2="accent2" accent3="accent3" accent4="accent4" accent5="accent5" accent6="accent6" hlink="hlink" folHlink="folHlink"/>
</cx: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[Projectdata_NYSE.xlsx]Pivot Table 1(Task 1)!PivotTable1</c:name>
    <c:fmtId val="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Consumer</a:t>
            </a:r>
            <a:r>
              <a:rPr lang="en-IN" baseline="0"/>
              <a:t> Discretionary Industry growth</a:t>
            </a:r>
            <a:endParaRPr lang="en-IN"/>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287270341207349"/>
          <c:y val="0.14249781277340332"/>
          <c:w val="0.73094247594050743"/>
          <c:h val="0.75010279965004378"/>
        </c:manualLayout>
      </c:layout>
      <c:barChart>
        <c:barDir val="col"/>
        <c:grouping val="clustered"/>
        <c:varyColors val="0"/>
        <c:ser>
          <c:idx val="0"/>
          <c:order val="0"/>
          <c:tx>
            <c:strRef>
              <c:f>'Pivot Table 1(Task 1)'!$B$4:$B$5</c:f>
              <c:strCache>
                <c:ptCount val="1"/>
                <c:pt idx="0">
                  <c:v>2012</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'Pivot Table 1(Task 1)'!$A$6</c:f>
              <c:strCache>
                <c:ptCount val="1"/>
                <c:pt idx="0">
                  <c:v>Total</c:v>
                </c:pt>
              </c:strCache>
            </c:strRef>
          </c:cat>
          <c:val>
            <c:numRef>
              <c:f>'Pivot Table 1(Task 1)'!$B$6</c:f>
              <c:numCache>
                <c:formatCode>General</c:formatCode>
                <c:ptCount val="1"/>
                <c:pt idx="0">
                  <c:v>215328170000</c:v>
                </c:pt>
              </c:numCache>
            </c:numRef>
          </c:val>
          <c:extLst>
            <c:ext xmlns:c16="http://schemas.microsoft.com/office/drawing/2014/chart" uri="{C3380CC4-5D6E-409C-BE32-E72D297353CC}">
              <c16:uniqueId val="{00000000-F781-4C2E-BA5E-D52E1C80FCFF}"/>
            </c:ext>
          </c:extLst>
        </c:ser>
        <c:ser>
          <c:idx val="1"/>
          <c:order val="1"/>
          <c:tx>
            <c:strRef>
              <c:f>'Pivot Table 1(Task 1)'!$C$4:$C$5</c:f>
              <c:strCache>
                <c:ptCount val="1"/>
                <c:pt idx="0">
                  <c:v>2013</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'Pivot Table 1(Task 1)'!$A$6</c:f>
              <c:strCache>
                <c:ptCount val="1"/>
                <c:pt idx="0">
                  <c:v>Total</c:v>
                </c:pt>
              </c:strCache>
            </c:strRef>
          </c:cat>
          <c:val>
            <c:numRef>
              <c:f>'Pivot Table 1(Task 1)'!$C$6</c:f>
              <c:numCache>
                <c:formatCode>General</c:formatCode>
                <c:ptCount val="1"/>
                <c:pt idx="0">
                  <c:v>1253135104000</c:v>
                </c:pt>
              </c:numCache>
            </c:numRef>
          </c:val>
          <c:extLst>
            <c:ext xmlns:c16="http://schemas.microsoft.com/office/drawing/2014/chart" uri="{C3380CC4-5D6E-409C-BE32-E72D297353CC}">
              <c16:uniqueId val="{00000001-F781-4C2E-BA5E-D52E1C80FCFF}"/>
            </c:ext>
          </c:extLst>
        </c:ser>
        <c:ser>
          <c:idx val="2"/>
          <c:order val="2"/>
          <c:tx>
            <c:strRef>
              <c:f>'Pivot Table 1(Task 1)'!$D$4:$D$5</c:f>
              <c:strCache>
                <c:ptCount val="1"/>
                <c:pt idx="0">
                  <c:v>2014</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'Pivot Table 1(Task 1)'!$A$6</c:f>
              <c:strCache>
                <c:ptCount val="1"/>
                <c:pt idx="0">
                  <c:v>Total</c:v>
                </c:pt>
              </c:strCache>
            </c:strRef>
          </c:cat>
          <c:val>
            <c:numRef>
              <c:f>'Pivot Table 1(Task 1)'!$D$6</c:f>
              <c:numCache>
                <c:formatCode>General</c:formatCode>
                <c:ptCount val="1"/>
                <c:pt idx="0">
                  <c:v>1332319553000</c:v>
                </c:pt>
              </c:numCache>
            </c:numRef>
          </c:val>
          <c:extLst>
            <c:ext xmlns:c16="http://schemas.microsoft.com/office/drawing/2014/chart" uri="{C3380CC4-5D6E-409C-BE32-E72D297353CC}">
              <c16:uniqueId val="{00000002-F781-4C2E-BA5E-D52E1C80FCFF}"/>
            </c:ext>
          </c:extLst>
        </c:ser>
        <c:ser>
          <c:idx val="3"/>
          <c:order val="3"/>
          <c:tx>
            <c:strRef>
              <c:f>'Pivot Table 1(Task 1)'!$E$4:$E$5</c:f>
              <c:strCache>
                <c:ptCount val="1"/>
                <c:pt idx="0">
                  <c:v>2015</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'Pivot Table 1(Task 1)'!$A$6</c:f>
              <c:strCache>
                <c:ptCount val="1"/>
                <c:pt idx="0">
                  <c:v>Total</c:v>
                </c:pt>
              </c:strCache>
            </c:strRef>
          </c:cat>
          <c:val>
            <c:numRef>
              <c:f>'Pivot Table 1(Task 1)'!$E$6</c:f>
              <c:numCache>
                <c:formatCode>General</c:formatCode>
                <c:ptCount val="1"/>
                <c:pt idx="0">
                  <c:v>1435979984000</c:v>
                </c:pt>
              </c:numCache>
            </c:numRef>
          </c:val>
          <c:extLst>
            <c:ext xmlns:c16="http://schemas.microsoft.com/office/drawing/2014/chart" uri="{C3380CC4-5D6E-409C-BE32-E72D297353CC}">
              <c16:uniqueId val="{00000003-F781-4C2E-BA5E-D52E1C80FCFF}"/>
            </c:ext>
          </c:extLst>
        </c:ser>
        <c:ser>
          <c:idx val="4"/>
          <c:order val="4"/>
          <c:tx>
            <c:strRef>
              <c:f>'Pivot Table 1(Task 1)'!$F$4:$F$5</c:f>
              <c:strCache>
                <c:ptCount val="1"/>
                <c:pt idx="0">
                  <c:v>2016</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'Pivot Table 1(Task 1)'!$A$6</c:f>
              <c:strCache>
                <c:ptCount val="1"/>
                <c:pt idx="0">
                  <c:v>Total</c:v>
                </c:pt>
              </c:strCache>
            </c:strRef>
          </c:cat>
          <c:val>
            <c:numRef>
              <c:f>'Pivot Table 1(Task 1)'!$F$6</c:f>
              <c:numCache>
                <c:formatCode>General</c:formatCode>
                <c:ptCount val="1"/>
                <c:pt idx="0">
                  <c:v>1386905796000</c:v>
                </c:pt>
              </c:numCache>
            </c:numRef>
          </c:val>
          <c:extLst>
            <c:ext xmlns:c16="http://schemas.microsoft.com/office/drawing/2014/chart" uri="{C3380CC4-5D6E-409C-BE32-E72D297353CC}">
              <c16:uniqueId val="{00000004-F781-4C2E-BA5E-D52E1C80FCFF}"/>
            </c:ext>
          </c:extLst>
        </c:ser>
        <c:dLbls>
          <c:dLblPos val="outEnd"/>
          <c:showLegendKey val="0"/>
          <c:showVal val="1"/>
          <c:showCatName val="0"/>
          <c:showSerName val="0"/>
          <c:showPercent val="0"/>
          <c:showBubbleSize val="0"/>
        </c:dLbls>
        <c:gapWidth val="100"/>
        <c:axId val="615595984"/>
        <c:axId val="615587456"/>
      </c:barChart>
      <c:catAx>
        <c:axId val="615595984"/>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Years</a:t>
                </a:r>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15587456"/>
        <c:crosses val="autoZero"/>
        <c:auto val="1"/>
        <c:lblAlgn val="ctr"/>
        <c:lblOffset val="100"/>
        <c:noMultiLvlLbl val="0"/>
      </c:catAx>
      <c:valAx>
        <c:axId val="61558745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TOtal</a:t>
                </a:r>
                <a:r>
                  <a:rPr lang="en-IN" baseline="0"/>
                  <a:t> Revenue</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1559598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[Projectdata_NYSE.xlsx]TRY(Task 1)!PivotTable47</c:name>
    <c:fmtId val="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smtClean="0"/>
              <a:t>Total </a:t>
            </a:r>
            <a:r>
              <a:rPr lang="en-IN" dirty="0"/>
              <a:t>Revenue by </a:t>
            </a:r>
            <a:r>
              <a:rPr lang="en-IN" dirty="0" smtClean="0"/>
              <a:t>Years for</a:t>
            </a:r>
            <a:r>
              <a:rPr lang="en-IN" baseline="0" dirty="0" smtClean="0"/>
              <a:t> Home Retail Improvement </a:t>
            </a:r>
            <a:r>
              <a:rPr lang="en-IN" sz="1600" b="1" i="0" u="none" strike="noStrike" baseline="0" dirty="0" smtClean="0">
                <a:effectLst/>
              </a:rPr>
              <a:t>GICS Sub Industry</a:t>
            </a:r>
            <a:r>
              <a:rPr lang="en-IN" sz="1600" b="1" i="0" u="none" strike="noStrike" baseline="0" dirty="0" smtClean="0">
                <a:effectLst>
                  <a:outerShdw blurRad="50800" dist="38100" dir="5400000" algn="t" rotWithShape="0">
                    <a:prstClr val="black">
                      <a:alpha val="40000"/>
                    </a:prstClr>
                  </a:outerShdw>
                </a:effectLst>
              </a:rPr>
              <a:t> </a:t>
            </a:r>
            <a:endParaRPr lang="en-IN" dirty="0"/>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'TRY(Task 1)'!$B$3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trendline>
            <c:spPr>
              <a:ln w="19050" cap="rnd">
                <a:solidFill>
                  <a:schemeClr val="accent1"/>
                </a:solidFill>
              </a:ln>
              <a:effectLst/>
            </c:spPr>
            <c:trendlineType val="linear"/>
            <c:dispRSqr val="0"/>
            <c:dispEq val="0"/>
          </c:trendline>
          <c:cat>
            <c:strRef>
              <c:f>'TRY(Task 1)'!$A$4:$A$7</c:f>
              <c:strCache>
                <c:ptCount val="4"/>
                <c:pt idx="0">
                  <c:v>Year 1</c:v>
                </c:pt>
                <c:pt idx="1">
                  <c:v>Year 2</c:v>
                </c:pt>
                <c:pt idx="2">
                  <c:v>Year 3</c:v>
                </c:pt>
                <c:pt idx="3">
                  <c:v>Year 4</c:v>
                </c:pt>
              </c:strCache>
            </c:strRef>
          </c:cat>
          <c:val>
            <c:numRef>
              <c:f>'TRY(Task 1)'!$B$4:$B$7</c:f>
              <c:numCache>
                <c:formatCode>General</c:formatCode>
                <c:ptCount val="4"/>
                <c:pt idx="0">
                  <c:v>125275000000</c:v>
                </c:pt>
                <c:pt idx="1">
                  <c:v>132229000000</c:v>
                </c:pt>
                <c:pt idx="2">
                  <c:v>139399000000</c:v>
                </c:pt>
                <c:pt idx="3">
                  <c:v>147593000000</c:v>
                </c:pt>
              </c:numCache>
            </c:numRef>
          </c:val>
          <c:extLst>
            <c:ext xmlns:c16="http://schemas.microsoft.com/office/drawing/2014/chart" uri="{C3380CC4-5D6E-409C-BE32-E72D297353CC}">
              <c16:uniqueId val="{00000000-AEC3-44A5-A85C-BEE3F7BAEAED}"/>
            </c:ext>
          </c:extLst>
        </c:ser>
        <c:dLbls>
          <c:dLblPos val="outEnd"/>
          <c:showLegendKey val="0"/>
          <c:showVal val="1"/>
          <c:showCatName val="0"/>
          <c:showSerName val="0"/>
          <c:showPercent val="0"/>
          <c:showBubbleSize val="0"/>
        </c:dLbls>
        <c:gapWidth val="100"/>
        <c:overlap val="-24"/>
        <c:axId val="616928952"/>
        <c:axId val="616923704"/>
      </c:barChart>
      <c:catAx>
        <c:axId val="616928952"/>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sz="1100" dirty="0" smtClean="0"/>
                  <a:t>Years</a:t>
                </a:r>
                <a:endParaRPr lang="en-IN" sz="1100" dirty="0"/>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16923704"/>
        <c:crosses val="autoZero"/>
        <c:auto val="1"/>
        <c:lblAlgn val="ctr"/>
        <c:lblOffset val="100"/>
        <c:noMultiLvlLbl val="0"/>
      </c:catAx>
      <c:valAx>
        <c:axId val="61692370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sz="1100" dirty="0" smtClean="0"/>
                  <a:t>TOTAL REVENUE</a:t>
                </a:r>
                <a:endParaRPr lang="en-IN" sz="1100" dirty="0"/>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1692895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[Projectdata_NYSE.xlsx]chart(Task 1)!PivotTable32</c:name>
    <c:fmtId val="4"/>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smtClean="0"/>
              <a:t>Total </a:t>
            </a:r>
            <a:r>
              <a:rPr lang="en-IN" dirty="0"/>
              <a:t>Revenue by Years</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'chart(Task 1)'!$C$3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trendline>
            <c:spPr>
              <a:ln w="19050" cap="rnd">
                <a:solidFill>
                  <a:schemeClr val="accent1"/>
                </a:solidFill>
              </a:ln>
              <a:effectLst/>
            </c:spPr>
            <c:trendlineType val="linear"/>
            <c:dispRSqr val="0"/>
            <c:dispEq val="0"/>
          </c:trendline>
          <c:cat>
            <c:multiLvlStrRef>
              <c:f>'chart(Task 1)'!$A$4:$B$11</c:f>
              <c:multiLvlStrCache>
                <c:ptCount val="8"/>
                <c:lvl>
                  <c:pt idx="0">
                    <c:v>HD</c:v>
                  </c:pt>
                  <c:pt idx="1">
                    <c:v>LOW</c:v>
                  </c:pt>
                  <c:pt idx="2">
                    <c:v>HD</c:v>
                  </c:pt>
                  <c:pt idx="3">
                    <c:v>LOW</c:v>
                  </c:pt>
                  <c:pt idx="4">
                    <c:v>HD</c:v>
                  </c:pt>
                  <c:pt idx="5">
                    <c:v>LOW</c:v>
                  </c:pt>
                  <c:pt idx="6">
                    <c:v>HD</c:v>
                  </c:pt>
                  <c:pt idx="7">
                    <c:v>LOW</c:v>
                  </c:pt>
                </c:lvl>
                <c:lvl>
                  <c:pt idx="0">
                    <c:v>Year 1</c:v>
                  </c:pt>
                  <c:pt idx="2">
                    <c:v>Year 2</c:v>
                  </c:pt>
                  <c:pt idx="4">
                    <c:v>Year 3</c:v>
                  </c:pt>
                  <c:pt idx="6">
                    <c:v>Year 4</c:v>
                  </c:pt>
                </c:lvl>
              </c:multiLvlStrCache>
            </c:multiLvlStrRef>
          </c:cat>
          <c:val>
            <c:numRef>
              <c:f>'chart(Task 1)'!$C$4:$C$11</c:f>
              <c:numCache>
                <c:formatCode>General</c:formatCode>
                <c:ptCount val="8"/>
                <c:pt idx="0">
                  <c:v>74754000000</c:v>
                </c:pt>
                <c:pt idx="1">
                  <c:v>50521000000</c:v>
                </c:pt>
                <c:pt idx="2">
                  <c:v>78812000000</c:v>
                </c:pt>
                <c:pt idx="3">
                  <c:v>53417000000</c:v>
                </c:pt>
                <c:pt idx="4">
                  <c:v>83176000000</c:v>
                </c:pt>
                <c:pt idx="5">
                  <c:v>56223000000</c:v>
                </c:pt>
                <c:pt idx="6">
                  <c:v>88519000000</c:v>
                </c:pt>
                <c:pt idx="7">
                  <c:v>59074000000</c:v>
                </c:pt>
              </c:numCache>
            </c:numRef>
          </c:val>
          <c:extLst>
            <c:ext xmlns:c16="http://schemas.microsoft.com/office/drawing/2014/chart" uri="{C3380CC4-5D6E-409C-BE32-E72D297353CC}">
              <c16:uniqueId val="{00000000-AF2D-4128-8B8A-645BEA0E1FA1}"/>
            </c:ext>
          </c:extLst>
        </c:ser>
        <c:dLbls>
          <c:dLblPos val="outEnd"/>
          <c:showLegendKey val="0"/>
          <c:showVal val="1"/>
          <c:showCatName val="0"/>
          <c:showSerName val="0"/>
          <c:showPercent val="0"/>
          <c:showBubbleSize val="0"/>
        </c:dLbls>
        <c:gapWidth val="100"/>
        <c:overlap val="-24"/>
        <c:axId val="611880696"/>
        <c:axId val="611878400"/>
      </c:barChart>
      <c:catAx>
        <c:axId val="61188069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sz="1100" dirty="0" smtClean="0"/>
                  <a:t>Years and</a:t>
                </a:r>
                <a:r>
                  <a:rPr lang="en-IN" sz="1100" baseline="0" dirty="0" smtClean="0"/>
                  <a:t> HOME Retail improvement</a:t>
                </a:r>
                <a:endParaRPr lang="en-IN" sz="1100" dirty="0"/>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11878400"/>
        <c:crosses val="autoZero"/>
        <c:auto val="1"/>
        <c:lblAlgn val="ctr"/>
        <c:lblOffset val="100"/>
        <c:noMultiLvlLbl val="0"/>
      </c:catAx>
      <c:valAx>
        <c:axId val="61187840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sz="1100" baseline="0" dirty="0" smtClean="0"/>
                  <a:t>Total Revenue</a:t>
                </a:r>
                <a:endParaRPr lang="en-IN" sz="1100" dirty="0"/>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11880696"/>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'Task 1'!$J$19</c:f>
              <c:strCache>
                <c:ptCount val="1"/>
                <c:pt idx="0">
                  <c:v>Total Revenue HD</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strRef>
              <c:f>'Task 1'!$I$20:$I$23</c:f>
              <c:strCache>
                <c:ptCount val="4"/>
                <c:pt idx="0">
                  <c:v>Year 1</c:v>
                </c:pt>
                <c:pt idx="1">
                  <c:v>Year 2</c:v>
                </c:pt>
                <c:pt idx="2">
                  <c:v>Year 3</c:v>
                </c:pt>
                <c:pt idx="3">
                  <c:v>Year 4</c:v>
                </c:pt>
              </c:strCache>
            </c:strRef>
          </c:cat>
          <c:val>
            <c:numRef>
              <c:f>'Task 1'!$J$20:$J$23</c:f>
              <c:numCache>
                <c:formatCode>"$"#,##0.00</c:formatCode>
                <c:ptCount val="4"/>
                <c:pt idx="0">
                  <c:v>74754000000</c:v>
                </c:pt>
                <c:pt idx="1">
                  <c:v>78812000000</c:v>
                </c:pt>
                <c:pt idx="2">
                  <c:v>83176000000</c:v>
                </c:pt>
                <c:pt idx="3">
                  <c:v>88519000000</c:v>
                </c:pt>
              </c:numCache>
            </c:numRef>
          </c:val>
          <c:smooth val="0"/>
          <c:extLst>
            <c:ext xmlns:c16="http://schemas.microsoft.com/office/drawing/2014/chart" uri="{C3380CC4-5D6E-409C-BE32-E72D297353CC}">
              <c16:uniqueId val="{00000000-6594-4DC6-B223-5B5E5AED8F4F}"/>
            </c:ext>
          </c:extLst>
        </c:ser>
        <c:ser>
          <c:idx val="1"/>
          <c:order val="1"/>
          <c:tx>
            <c:strRef>
              <c:f>'Task 1'!$K$19</c:f>
              <c:strCache>
                <c:ptCount val="1"/>
                <c:pt idx="0">
                  <c:v>Total Revenue LOW</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strRef>
              <c:f>'Task 1'!$I$20:$I$23</c:f>
              <c:strCache>
                <c:ptCount val="4"/>
                <c:pt idx="0">
                  <c:v>Year 1</c:v>
                </c:pt>
                <c:pt idx="1">
                  <c:v>Year 2</c:v>
                </c:pt>
                <c:pt idx="2">
                  <c:v>Year 3</c:v>
                </c:pt>
                <c:pt idx="3">
                  <c:v>Year 4</c:v>
                </c:pt>
              </c:strCache>
            </c:strRef>
          </c:cat>
          <c:val>
            <c:numRef>
              <c:f>'Task 1'!$K$20:$K$23</c:f>
              <c:numCache>
                <c:formatCode>"$"#,##0.00</c:formatCode>
                <c:ptCount val="4"/>
                <c:pt idx="0">
                  <c:v>50521000000</c:v>
                </c:pt>
                <c:pt idx="1">
                  <c:v>53417000000</c:v>
                </c:pt>
                <c:pt idx="2">
                  <c:v>56223000000</c:v>
                </c:pt>
                <c:pt idx="3">
                  <c:v>59074000000</c:v>
                </c:pt>
              </c:numCache>
            </c:numRef>
          </c:val>
          <c:smooth val="0"/>
          <c:extLst>
            <c:ext xmlns:c16="http://schemas.microsoft.com/office/drawing/2014/chart" uri="{C3380CC4-5D6E-409C-BE32-E72D297353CC}">
              <c16:uniqueId val="{00000001-6594-4DC6-B223-5B5E5AED8F4F}"/>
            </c:ext>
          </c:extLst>
        </c:ser>
        <c:ser>
          <c:idx val="2"/>
          <c:order val="2"/>
          <c:tx>
            <c:strRef>
              <c:f>'Task 1'!$L$19</c:f>
              <c:strCache>
                <c:ptCount val="1"/>
                <c:pt idx="0">
                  <c:v>Average of Total Revenue</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cat>
            <c:strRef>
              <c:f>'Task 1'!$I$20:$I$23</c:f>
              <c:strCache>
                <c:ptCount val="4"/>
                <c:pt idx="0">
                  <c:v>Year 1</c:v>
                </c:pt>
                <c:pt idx="1">
                  <c:v>Year 2</c:v>
                </c:pt>
                <c:pt idx="2">
                  <c:v>Year 3</c:v>
                </c:pt>
                <c:pt idx="3">
                  <c:v>Year 4</c:v>
                </c:pt>
              </c:strCache>
            </c:strRef>
          </c:cat>
          <c:val>
            <c:numRef>
              <c:f>'Task 1'!$L$20:$L$23</c:f>
              <c:numCache>
                <c:formatCode>General</c:formatCode>
                <c:ptCount val="4"/>
                <c:pt idx="0">
                  <c:v>20194103067.44186</c:v>
                </c:pt>
                <c:pt idx="1">
                  <c:v>20630047037.209301</c:v>
                </c:pt>
                <c:pt idx="2">
                  <c:v>21327654957.845432</c:v>
                </c:pt>
                <c:pt idx="3">
                  <c:v>20736712018.912529</c:v>
                </c:pt>
              </c:numCache>
            </c:numRef>
          </c:val>
          <c:smooth val="0"/>
          <c:extLst>
            <c:ext xmlns:c16="http://schemas.microsoft.com/office/drawing/2014/chart" uri="{C3380CC4-5D6E-409C-BE32-E72D297353CC}">
              <c16:uniqueId val="{00000002-6594-4DC6-B223-5B5E5AED8F4F}"/>
            </c:ext>
          </c:extLst>
        </c:ser>
        <c:dLbls>
          <c:showLegendKey val="0"/>
          <c:showVal val="0"/>
          <c:showCatName val="0"/>
          <c:showSerName val="0"/>
          <c:showPercent val="0"/>
          <c:showBubbleSize val="0"/>
        </c:dLbls>
        <c:smooth val="0"/>
        <c:axId val="545777976"/>
        <c:axId val="545780272"/>
      </c:lineChart>
      <c:catAx>
        <c:axId val="54577797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sz="1100" dirty="0" smtClean="0"/>
                  <a:t>Years</a:t>
                </a:r>
                <a:endParaRPr lang="en-IN" sz="1100" dirty="0"/>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45780272"/>
        <c:crosses val="autoZero"/>
        <c:auto val="1"/>
        <c:lblAlgn val="ctr"/>
        <c:lblOffset val="100"/>
        <c:noMultiLvlLbl val="0"/>
      </c:catAx>
      <c:valAx>
        <c:axId val="54578027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sz="1100" dirty="0" smtClean="0"/>
                  <a:t>Total</a:t>
                </a:r>
                <a:r>
                  <a:rPr lang="en-IN" sz="1100" baseline="0" dirty="0" smtClean="0"/>
                  <a:t> Revenue</a:t>
                </a:r>
                <a:endParaRPr lang="en-IN" sz="1100" dirty="0"/>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4577797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70">
  <cs:axisTitle>
    <cs:lnRef idx="0"/>
    <cs:fillRef idx="0"/>
    <cs:effectRef idx="0"/>
    <cs:fontRef idx="minor">
      <a:schemeClr val="lt1">
        <a:lumMod val="85000"/>
      </a:schemeClr>
    </cs:fontRef>
    <cs:defRPr sz="900"/>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cs:dataLabel>
  <cs:dataLabelCallout>
    <cs:lnRef idx="0"/>
    <cs:fillRef idx="0"/>
    <cs:effectRef idx="0"/>
    <cs:fontRef idx="minor">
      <a:schemeClr val="lt1">
        <a:lumMod val="85000"/>
      </a:schemeClr>
    </cs:fontRef>
    <cs:spPr>
      <a:solidFill>
        <a:schemeClr val="lt1"/>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lt1"/>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w="9525">
        <a:solidFill>
          <a:schemeClr val="tx1"/>
        </a:solidFill>
      </a:ln>
      <a:effectLst>
        <a:outerShdw blurRad="57150" dist="19050" dir="5400000" algn="ctr" rotWithShape="0">
          <a:srgbClr val="000000">
            <a:alpha val="63000"/>
          </a:srgbClr>
        </a:outerShdw>
      </a:effectLst>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0"/>
    <cs:effectRef idx="0"/>
    <cs:fontRef idx="minor">
      <a:schemeClr val="lt1"/>
    </cs:fontRef>
    <cs:spPr>
      <a:ln w="2857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cs:dataTable>
  <cs:downBar>
    <cs:lnRef idx="0"/>
    <cs:fillRef idx="0"/>
    <cs:effectRef idx="0"/>
    <cs:fontRef idx="minor">
      <a:schemeClr val="lt1"/>
    </cs:fontRef>
    <cs:spPr>
      <a:solidFill>
        <a:schemeClr val="dk1"/>
      </a:solidFill>
    </cs:spPr>
  </cs:downBar>
  <cs:dropLine>
    <cs:lnRef idx="0"/>
    <cs:fillRef idx="0"/>
    <cs:effectRef idx="0"/>
    <cs:fontRef idx="minor">
      <a:schemeClr val="lt1"/>
    </cs:fontRef>
  </cs:dropLine>
  <cs:errorBar>
    <cs:lnRef idx="0"/>
    <cs:fillRef idx="0"/>
    <cs:effectRef idx="0"/>
    <cs:fontRef idx="minor">
      <a:schemeClr val="lt1"/>
    </cs:fontRef>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lt1"/>
    </cs:fontRef>
  </cs:hiLoLine>
  <cs:leaderLine>
    <cs:lnRef idx="0"/>
    <cs:fillRef idx="0"/>
    <cs:effectRef idx="0"/>
    <cs:fontRef idx="minor">
      <a:schemeClr val="lt1"/>
    </cs:fontRef>
  </cs:leaderLine>
  <cs:legend>
    <cs:lnRef idx="0"/>
    <cs:fillRef idx="0"/>
    <cs:effectRef idx="0"/>
    <cs:fontRef idx="minor">
      <a:schemeClr val="lt1">
        <a:lumMod val="8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85000"/>
      </a:schemeClr>
    </cs:fontRef>
    <cs:defRPr sz="900"/>
  </cs:trendlineLabel>
  <cs:upBar>
    <cs:lnRef idx="0"/>
    <cs:fillRef idx="0"/>
    <cs:effectRef idx="0"/>
    <cs:fontRef idx="minor">
      <a:schemeClr val="lt1"/>
    </cs:fontRef>
    <cs:spPr>
      <a:solidFill>
        <a:schemeClr val="lt1"/>
      </a:solidFill>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622C3-E1BC-4493-B0FE-24BC9D1F5A44}" type="datetimeFigureOut">
              <a:rPr lang="en-IN" smtClean="0"/>
              <a:t>05-05-2020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025C2B-A7E3-4658-8F8C-C8F6EEDD48F2}" type="slidenum">
              <a:rPr lang="en-IN" smtClean="0"/>
              <a:t>‹#›</a:t>
            </a:fld>
            <a:endParaRPr lang="en-IN"/>
          </a:p>
        </p:txBody>
      </p:sp>
    </p:spTree>
    <p:extLst>
      <p:ext uri="{BB962C8B-B14F-4D97-AF65-F5344CB8AC3E}">
        <p14:creationId xmlns:p14="http://schemas.microsoft.com/office/powerpoint/2010/main" val="479347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442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0191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6882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2749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9391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7178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9946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79603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5/5/2020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5/5/2020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5/5/2020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997805"/>
          </a:xfrm>
          <a:prstGeom prst="rect">
            <a:avLst/>
          </a:prstGeom>
        </p:spPr>
      </p:pic>
      <p:sp>
        <p:nvSpPr>
          <p:cNvPr id="5" name="TextBox 4"/>
          <p:cNvSpPr txBox="1"/>
          <p:nvPr/>
        </p:nvSpPr>
        <p:spPr>
          <a:xfrm>
            <a:off x="431074" y="2344740"/>
            <a:ext cx="4114800" cy="2308324"/>
          </a:xfrm>
          <a:prstGeom prst="rect">
            <a:avLst/>
          </a:prstGeom>
          <a:noFill/>
        </p:spPr>
        <p:txBody>
          <a:bodyPr wrap="square" rtlCol="0">
            <a:spAutoFit/>
          </a:bodyPr>
          <a:lstStyle/>
          <a:p>
            <a:r>
              <a:rPr lang="en-US" sz="7200" dirty="0" smtClean="0"/>
              <a:t>Business Analytics</a:t>
            </a:r>
            <a:endParaRPr lang="en-IN" sz="7200" dirty="0"/>
          </a:p>
        </p:txBody>
      </p:sp>
    </p:spTree>
    <p:extLst>
      <p:ext uri="{BB962C8B-B14F-4D97-AF65-F5344CB8AC3E}">
        <p14:creationId xmlns:p14="http://schemas.microsoft.com/office/powerpoint/2010/main" val="40894363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61" name="Google Shape;61;p14"/>
          <p:cNvSpPr txBox="1">
            <a:spLocks noGrp="1"/>
          </p:cNvSpPr>
          <p:nvPr>
            <p:ph type="title"/>
          </p:nvPr>
        </p:nvSpPr>
        <p:spPr>
          <a:xfrm>
            <a:off x="0" y="0"/>
            <a:ext cx="12192000" cy="1060800"/>
          </a:xfrm>
          <a:prstGeom prst="rect">
            <a:avLst/>
          </a:prstGeom>
          <a:solidFill>
            <a:srgbClr val="073763"/>
          </a:solidFill>
        </p:spPr>
        <p:txBody>
          <a:bodyPr spcFirstLastPara="1" vert="horz" wrap="square" lIns="121900" tIns="121900" rIns="121900" bIns="121900" rtlCol="0" anchor="ctr" anchorCtr="0">
            <a:noAutofit/>
          </a:bodyPr>
          <a:lstStyle/>
          <a:p>
            <a:r>
              <a:rPr lang="en" dirty="0" smtClean="0">
                <a:solidFill>
                  <a:srgbClr val="FFFFFF"/>
                </a:solidFill>
                <a:latin typeface="Open Sans"/>
                <a:ea typeface="Open Sans"/>
                <a:cs typeface="Open Sans"/>
                <a:sym typeface="Open Sans"/>
              </a:rPr>
              <a:t>Which sector has highest total revenue?</a:t>
            </a:r>
            <a:endParaRPr dirty="0">
              <a:solidFill>
                <a:srgbClr val="FFFFFF"/>
              </a:solidFill>
              <a:latin typeface="Open Sans"/>
              <a:ea typeface="Open Sans"/>
              <a:cs typeface="Open Sans"/>
              <a:sym typeface="Open Sans"/>
            </a:endParaRPr>
          </a:p>
        </p:txBody>
      </p:sp>
      <p:graphicFrame>
        <p:nvGraphicFramePr>
          <p:cNvPr id="7" name="Chart 6"/>
          <p:cNvGraphicFramePr>
            <a:graphicFrameLocks/>
          </p:cNvGraphicFramePr>
          <p:nvPr>
            <p:extLst>
              <p:ext uri="{D42A27DB-BD31-4B8C-83A1-F6EECF244321}">
                <p14:modId xmlns:p14="http://schemas.microsoft.com/office/powerpoint/2010/main" val="3630238359"/>
              </p:ext>
            </p:extLst>
          </p:nvPr>
        </p:nvGraphicFramePr>
        <p:xfrm>
          <a:off x="0" y="1188720"/>
          <a:ext cx="12192000" cy="4102418"/>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1066800" y="5734595"/>
            <a:ext cx="10058400" cy="646331"/>
          </a:xfrm>
          <a:prstGeom prst="rect">
            <a:avLst/>
          </a:prstGeom>
          <a:noFill/>
        </p:spPr>
        <p:txBody>
          <a:bodyPr wrap="square" rtlCol="0">
            <a:spAutoFit/>
          </a:bodyPr>
          <a:lstStyle/>
          <a:p>
            <a:r>
              <a:rPr lang="en-US" dirty="0" smtClean="0"/>
              <a:t>Consumer Discretionary Industry has highest revenue, also it has steep growth in terms of revenue but it is less steeper than the Health Care industry.</a:t>
            </a:r>
            <a:endParaRPr lang="en-IN" dirty="0"/>
          </a:p>
        </p:txBody>
      </p:sp>
    </p:spTree>
    <p:extLst>
      <p:ext uri="{BB962C8B-B14F-4D97-AF65-F5344CB8AC3E}">
        <p14:creationId xmlns:p14="http://schemas.microsoft.com/office/powerpoint/2010/main" val="561680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61" name="Google Shape;61;p14"/>
          <p:cNvSpPr txBox="1">
            <a:spLocks noGrp="1"/>
          </p:cNvSpPr>
          <p:nvPr>
            <p:ph type="title"/>
          </p:nvPr>
        </p:nvSpPr>
        <p:spPr>
          <a:xfrm>
            <a:off x="0" y="-1"/>
            <a:ext cx="12192000" cy="1410789"/>
          </a:xfrm>
          <a:prstGeom prst="rect">
            <a:avLst/>
          </a:prstGeom>
          <a:solidFill>
            <a:srgbClr val="073763"/>
          </a:solidFill>
        </p:spPr>
        <p:txBody>
          <a:bodyPr spcFirstLastPara="1" vert="horz" wrap="square" lIns="121900" tIns="121900" rIns="121900" bIns="121900" rtlCol="0" anchor="ctr" anchorCtr="0">
            <a:noAutofit/>
          </a:bodyPr>
          <a:lstStyle/>
          <a:p>
            <a:r>
              <a:rPr lang="en" dirty="0" smtClean="0">
                <a:solidFill>
                  <a:srgbClr val="FFFFFF"/>
                </a:solidFill>
                <a:latin typeface="Open Sans"/>
                <a:ea typeface="Open Sans"/>
                <a:cs typeface="Open Sans"/>
                <a:sym typeface="Open Sans"/>
              </a:rPr>
              <a:t>Expenses of the companies on Research &amp; Development</a:t>
            </a:r>
            <a:endParaRPr dirty="0">
              <a:solidFill>
                <a:srgbClr val="FFFFFF"/>
              </a:solidFill>
              <a:latin typeface="Open Sans"/>
              <a:ea typeface="Open Sans"/>
              <a:cs typeface="Open Sans"/>
              <a:sym typeface="Open Sans"/>
            </a:endParaRPr>
          </a:p>
        </p:txBody>
      </p:sp>
      <mc:AlternateContent xmlns:mc="http://schemas.openxmlformats.org/markup-compatibility/2006">
        <mc:Choice xmlns:cx="http://schemas.microsoft.com/office/drawing/2014/chartex" Requires="cx">
          <p:graphicFrame>
            <p:nvGraphicFramePr>
              <p:cNvPr id="5" name="Chart 4"/>
              <p:cNvGraphicFramePr/>
              <p:nvPr>
                <p:extLst>
                  <p:ext uri="{D42A27DB-BD31-4B8C-83A1-F6EECF244321}">
                    <p14:modId xmlns:p14="http://schemas.microsoft.com/office/powerpoint/2010/main" val="3073748602"/>
                  </p:ext>
                </p:extLst>
              </p:nvPr>
            </p:nvGraphicFramePr>
            <p:xfrm>
              <a:off x="130629" y="1410788"/>
              <a:ext cx="7707085" cy="5042263"/>
            </p:xfrm>
            <a:graphic>
              <a:graphicData uri="http://schemas.microsoft.com/office/drawing/2014/chartex">
                <c:chart xmlns:c="http://schemas.openxmlformats.org/drawingml/2006/chart" xmlns:r="http://schemas.openxmlformats.org/officeDocument/2006/relationships" r:id="rId3"/>
              </a:graphicData>
            </a:graphic>
          </p:graphicFrame>
        </mc:Choice>
        <mc:Fallback>
          <p:pic>
            <p:nvPicPr>
              <p:cNvPr id="5" name="Chart 4"/>
              <p:cNvPicPr>
                <a:picLocks noGrp="1" noRot="1" noChangeAspect="1" noMove="1" noResize="1" noEditPoints="1" noAdjustHandles="1" noChangeArrowheads="1" noChangeShapeType="1"/>
              </p:cNvPicPr>
              <p:nvPr/>
            </p:nvPicPr>
            <p:blipFill>
              <a:blip r:embed="rId4"/>
              <a:stretch>
                <a:fillRect/>
              </a:stretch>
            </p:blipFill>
            <p:spPr>
              <a:xfrm>
                <a:off x="130629" y="1410788"/>
                <a:ext cx="7707085" cy="5042263"/>
              </a:xfrm>
              <a:prstGeom prst="rect">
                <a:avLst/>
              </a:prstGeom>
            </p:spPr>
          </p:pic>
        </mc:Fallback>
      </mc:AlternateContent>
      <p:sp>
        <p:nvSpPr>
          <p:cNvPr id="8" name="Google Shape;59;p14"/>
          <p:cNvSpPr txBox="1">
            <a:spLocks noGrp="1"/>
          </p:cNvSpPr>
          <p:nvPr>
            <p:ph type="body" idx="1"/>
          </p:nvPr>
        </p:nvSpPr>
        <p:spPr>
          <a:xfrm>
            <a:off x="8085909" y="1410788"/>
            <a:ext cx="3762971" cy="5042263"/>
          </a:xfrm>
          <a:prstGeom prst="rect">
            <a:avLst/>
          </a:prstGeom>
          <a:solidFill>
            <a:srgbClr val="EFEFEF"/>
          </a:solidFill>
          <a:ln w="9525" cap="flat" cmpd="sng">
            <a:solidFill>
              <a:srgbClr val="999999"/>
            </a:solidFill>
            <a:prstDash val="solid"/>
            <a:round/>
            <a:headEnd type="none" w="sm" len="sm"/>
            <a:tailEnd type="none" w="sm" len="sm"/>
          </a:ln>
        </p:spPr>
        <p:txBody>
          <a:bodyPr spcFirstLastPara="1" vert="horz" wrap="square" lIns="121900" tIns="121900" rIns="121900" bIns="121900" rtlCol="0" anchor="t" anchorCtr="0">
            <a:noAutofit/>
          </a:bodyPr>
          <a:lstStyle/>
          <a:p>
            <a:pPr marL="0" indent="0">
              <a:spcAft>
                <a:spcPts val="2133"/>
              </a:spcAft>
              <a:buNone/>
            </a:pPr>
            <a:r>
              <a:rPr lang="en-US" dirty="0" smtClean="0">
                <a:solidFill>
                  <a:schemeClr val="bg1"/>
                </a:solidFill>
                <a:latin typeface="Open Sans"/>
                <a:ea typeface="Open Sans"/>
                <a:cs typeface="Open Sans"/>
                <a:sym typeface="Open Sans"/>
              </a:rPr>
              <a:t>This is the Histogram of the total R&amp;D expenses of the companies.</a:t>
            </a:r>
          </a:p>
          <a:p>
            <a:pPr marL="0" indent="0">
              <a:spcAft>
                <a:spcPts val="2133"/>
              </a:spcAft>
              <a:buNone/>
            </a:pPr>
            <a:r>
              <a:rPr lang="en-US" dirty="0" smtClean="0">
                <a:solidFill>
                  <a:schemeClr val="bg1"/>
                </a:solidFill>
                <a:latin typeface="Open Sans"/>
                <a:ea typeface="Open Sans"/>
                <a:cs typeface="Open Sans"/>
                <a:sym typeface="Open Sans"/>
              </a:rPr>
              <a:t>The Histogram is right or positively skewed which means that the mean is higher than the median.</a:t>
            </a:r>
          </a:p>
          <a:p>
            <a:pPr marL="0" indent="0">
              <a:spcAft>
                <a:spcPts val="2133"/>
              </a:spcAft>
              <a:buNone/>
            </a:pPr>
            <a:r>
              <a:rPr lang="en-US" dirty="0" smtClean="0">
                <a:solidFill>
                  <a:schemeClr val="bg1"/>
                </a:solidFill>
                <a:latin typeface="Open Sans"/>
                <a:ea typeface="Open Sans"/>
                <a:cs typeface="Open Sans"/>
                <a:sym typeface="Open Sans"/>
              </a:rPr>
              <a:t>Mean for th</a:t>
            </a:r>
            <a:r>
              <a:rPr lang="en-US" dirty="0" smtClean="0">
                <a:solidFill>
                  <a:schemeClr val="bg1"/>
                </a:solidFill>
                <a:latin typeface="Open Sans"/>
                <a:ea typeface="Open Sans"/>
                <a:cs typeface="Open Sans"/>
                <a:sym typeface="Open Sans"/>
              </a:rPr>
              <a:t>e </a:t>
            </a:r>
            <a:r>
              <a:rPr lang="en-US" dirty="0">
                <a:solidFill>
                  <a:schemeClr val="bg1"/>
                </a:solidFill>
                <a:latin typeface="Open Sans"/>
                <a:ea typeface="Open Sans"/>
                <a:cs typeface="Open Sans"/>
                <a:sym typeface="Open Sans"/>
              </a:rPr>
              <a:t>R&amp;D expenses of </a:t>
            </a:r>
            <a:r>
              <a:rPr lang="en-US" dirty="0" smtClean="0">
                <a:solidFill>
                  <a:schemeClr val="bg1"/>
                </a:solidFill>
                <a:latin typeface="Open Sans"/>
                <a:ea typeface="Open Sans"/>
                <a:cs typeface="Open Sans"/>
                <a:sym typeface="Open Sans"/>
              </a:rPr>
              <a:t>$363 million while median is $0. The standard deviation for </a:t>
            </a:r>
            <a:r>
              <a:rPr lang="en-US" dirty="0">
                <a:solidFill>
                  <a:schemeClr val="bg1"/>
                </a:solidFill>
                <a:latin typeface="Open Sans"/>
                <a:ea typeface="Open Sans"/>
                <a:cs typeface="Open Sans"/>
                <a:sym typeface="Open Sans"/>
              </a:rPr>
              <a:t>the expenses is $</a:t>
            </a:r>
            <a:r>
              <a:rPr lang="en-US" dirty="0" smtClean="0">
                <a:solidFill>
                  <a:schemeClr val="bg1"/>
                </a:solidFill>
                <a:latin typeface="Open Sans"/>
                <a:ea typeface="Open Sans"/>
                <a:cs typeface="Open Sans"/>
                <a:sym typeface="Open Sans"/>
              </a:rPr>
              <a:t>1.2 billion which means that the R&amp;D expenses are highly spread over </a:t>
            </a:r>
            <a:r>
              <a:rPr lang="en-US" dirty="0">
                <a:solidFill>
                  <a:schemeClr val="bg1"/>
                </a:solidFill>
                <a:latin typeface="Open Sans"/>
                <a:ea typeface="Open Sans"/>
                <a:cs typeface="Open Sans"/>
                <a:sym typeface="Open Sans"/>
              </a:rPr>
              <a:t>it’s range of </a:t>
            </a:r>
            <a:r>
              <a:rPr lang="en-US" dirty="0" smtClean="0">
                <a:solidFill>
                  <a:schemeClr val="bg1"/>
                </a:solidFill>
                <a:latin typeface="Open Sans"/>
                <a:ea typeface="Open Sans"/>
                <a:cs typeface="Open Sans"/>
                <a:sym typeface="Open Sans"/>
              </a:rPr>
              <a:t>$12 billion as the median is $0 which there are very few companies who is actually spending money on R&amp;D</a:t>
            </a:r>
            <a:endParaRPr dirty="0">
              <a:solidFill>
                <a:schemeClr val="bg1"/>
              </a:solidFill>
              <a:latin typeface="Open Sans"/>
              <a:ea typeface="Open Sans"/>
              <a:cs typeface="Open Sans"/>
              <a:sym typeface="Open Sans"/>
            </a:endParaRPr>
          </a:p>
        </p:txBody>
      </p:sp>
    </p:spTree>
    <p:extLst>
      <p:ext uri="{BB962C8B-B14F-4D97-AF65-F5344CB8AC3E}">
        <p14:creationId xmlns:p14="http://schemas.microsoft.com/office/powerpoint/2010/main" val="34066502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8190412" y="3108052"/>
            <a:ext cx="3527840" cy="1635704"/>
          </a:xfrm>
          <a:prstGeom prst="rect">
            <a:avLst/>
          </a:prstGeom>
          <a:solidFill>
            <a:srgbClr val="EFEFEF"/>
          </a:solidFill>
          <a:ln w="9525" cap="flat" cmpd="sng">
            <a:solidFill>
              <a:srgbClr val="999999"/>
            </a:solidFill>
            <a:prstDash val="solid"/>
            <a:round/>
            <a:headEnd type="none" w="sm" len="sm"/>
            <a:tailEnd type="none" w="sm" len="sm"/>
          </a:ln>
        </p:spPr>
        <p:txBody>
          <a:bodyPr spcFirstLastPara="1" vert="horz" wrap="square" lIns="121900" tIns="121900" rIns="121900" bIns="121900" rtlCol="0" anchor="t" anchorCtr="0">
            <a:noAutofit/>
          </a:bodyPr>
          <a:lstStyle/>
          <a:p>
            <a:pPr marL="0" indent="0">
              <a:spcAft>
                <a:spcPts val="2133"/>
              </a:spcAft>
              <a:buNone/>
            </a:pPr>
            <a:r>
              <a:rPr lang="en-US" dirty="0" smtClean="0">
                <a:solidFill>
                  <a:schemeClr val="bg1"/>
                </a:solidFill>
                <a:latin typeface="Open Sans"/>
                <a:ea typeface="Open Sans"/>
                <a:cs typeface="Open Sans"/>
                <a:sym typeface="Open Sans"/>
              </a:rPr>
              <a:t>Consumer Discretionary Industry Revenue has grown tremendously from 2012 to 2013. However, not quite significant increase in revenue after 2013.</a:t>
            </a:r>
            <a:endParaRPr dirty="0">
              <a:solidFill>
                <a:schemeClr val="bg1"/>
              </a:solidFill>
              <a:latin typeface="Open Sans"/>
              <a:ea typeface="Open Sans"/>
              <a:cs typeface="Open Sans"/>
              <a:sym typeface="Open Sans"/>
            </a:endParaRPr>
          </a:p>
        </p:txBody>
      </p:sp>
      <p:sp>
        <p:nvSpPr>
          <p:cNvPr id="61" name="Google Shape;61;p14"/>
          <p:cNvSpPr txBox="1">
            <a:spLocks noGrp="1"/>
          </p:cNvSpPr>
          <p:nvPr>
            <p:ph type="title"/>
          </p:nvPr>
        </p:nvSpPr>
        <p:spPr>
          <a:xfrm>
            <a:off x="0" y="0"/>
            <a:ext cx="12192000" cy="1060800"/>
          </a:xfrm>
          <a:prstGeom prst="rect">
            <a:avLst/>
          </a:prstGeom>
          <a:solidFill>
            <a:srgbClr val="073763"/>
          </a:solidFill>
        </p:spPr>
        <p:txBody>
          <a:bodyPr spcFirstLastPara="1" vert="horz" wrap="square" lIns="121900" tIns="121900" rIns="121900" bIns="121900" rtlCol="0" anchor="ctr" anchorCtr="0">
            <a:noAutofit/>
          </a:bodyPr>
          <a:lstStyle/>
          <a:p>
            <a:r>
              <a:rPr lang="en" dirty="0">
                <a:solidFill>
                  <a:srgbClr val="FFFFFF"/>
                </a:solidFill>
                <a:latin typeface="Open Sans"/>
                <a:ea typeface="Open Sans"/>
                <a:cs typeface="Open Sans"/>
                <a:sym typeface="Open Sans"/>
              </a:rPr>
              <a:t>  </a:t>
            </a:r>
            <a:r>
              <a:rPr lang="en" dirty="0" smtClean="0">
                <a:solidFill>
                  <a:srgbClr val="FFFFFF"/>
                </a:solidFill>
                <a:latin typeface="Open Sans"/>
                <a:ea typeface="Open Sans"/>
                <a:cs typeface="Open Sans"/>
                <a:sym typeface="Open Sans"/>
              </a:rPr>
              <a:t>Growth in Consumer Discretionary Industry</a:t>
            </a:r>
            <a:endParaRPr dirty="0">
              <a:solidFill>
                <a:srgbClr val="FFFFFF"/>
              </a:solidFill>
              <a:latin typeface="Open Sans"/>
              <a:ea typeface="Open Sans"/>
              <a:cs typeface="Open Sans"/>
              <a:sym typeface="Open Sans"/>
            </a:endParaRPr>
          </a:p>
        </p:txBody>
      </p:sp>
      <p:graphicFrame>
        <p:nvGraphicFramePr>
          <p:cNvPr id="9" name="Chart 8"/>
          <p:cNvGraphicFramePr>
            <a:graphicFrameLocks/>
          </p:cNvGraphicFramePr>
          <p:nvPr>
            <p:extLst>
              <p:ext uri="{D42A27DB-BD31-4B8C-83A1-F6EECF244321}">
                <p14:modId xmlns:p14="http://schemas.microsoft.com/office/powerpoint/2010/main" val="2450924602"/>
              </p:ext>
            </p:extLst>
          </p:nvPr>
        </p:nvGraphicFramePr>
        <p:xfrm>
          <a:off x="600891" y="1863742"/>
          <a:ext cx="7123884" cy="41243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67751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8190412" y="3324044"/>
            <a:ext cx="3527840" cy="1072062"/>
          </a:xfrm>
          <a:prstGeom prst="rect">
            <a:avLst/>
          </a:prstGeom>
          <a:solidFill>
            <a:srgbClr val="EFEFEF"/>
          </a:solidFill>
          <a:ln w="9525" cap="flat" cmpd="sng">
            <a:solidFill>
              <a:srgbClr val="999999"/>
            </a:solidFill>
            <a:prstDash val="solid"/>
            <a:round/>
            <a:headEnd type="none" w="sm" len="sm"/>
            <a:tailEnd type="none" w="sm" len="sm"/>
          </a:ln>
        </p:spPr>
        <p:txBody>
          <a:bodyPr spcFirstLastPara="1" vert="horz" wrap="square" lIns="121900" tIns="121900" rIns="121900" bIns="121900" rtlCol="0" anchor="t" anchorCtr="0">
            <a:noAutofit/>
          </a:bodyPr>
          <a:lstStyle/>
          <a:p>
            <a:pPr marL="0" indent="0">
              <a:spcAft>
                <a:spcPts val="2133"/>
              </a:spcAft>
              <a:buNone/>
            </a:pPr>
            <a:r>
              <a:rPr lang="en-US" dirty="0" smtClean="0">
                <a:solidFill>
                  <a:schemeClr val="bg1"/>
                </a:solidFill>
                <a:latin typeface="Open Sans"/>
                <a:ea typeface="Open Sans"/>
                <a:cs typeface="Open Sans"/>
                <a:sym typeface="Open Sans"/>
              </a:rPr>
              <a:t>Home Retail improvement market has great growth for the given four years.</a:t>
            </a:r>
            <a:endParaRPr dirty="0">
              <a:solidFill>
                <a:schemeClr val="bg1"/>
              </a:solidFill>
              <a:latin typeface="Open Sans"/>
              <a:ea typeface="Open Sans"/>
              <a:cs typeface="Open Sans"/>
              <a:sym typeface="Open Sans"/>
            </a:endParaRPr>
          </a:p>
        </p:txBody>
      </p:sp>
      <p:sp>
        <p:nvSpPr>
          <p:cNvPr id="61" name="Google Shape;61;p14"/>
          <p:cNvSpPr txBox="1">
            <a:spLocks noGrp="1"/>
          </p:cNvSpPr>
          <p:nvPr>
            <p:ph type="title"/>
          </p:nvPr>
        </p:nvSpPr>
        <p:spPr>
          <a:xfrm>
            <a:off x="0" y="0"/>
            <a:ext cx="12192000" cy="1060800"/>
          </a:xfrm>
          <a:prstGeom prst="rect">
            <a:avLst/>
          </a:prstGeom>
          <a:solidFill>
            <a:srgbClr val="073763"/>
          </a:solidFill>
        </p:spPr>
        <p:txBody>
          <a:bodyPr spcFirstLastPara="1" vert="horz" wrap="square" lIns="121900" tIns="121900" rIns="121900" bIns="121900" rtlCol="0" anchor="ctr" anchorCtr="0">
            <a:noAutofit/>
          </a:bodyPr>
          <a:lstStyle/>
          <a:p>
            <a:r>
              <a:rPr lang="en-US" dirty="0" smtClean="0">
                <a:solidFill>
                  <a:srgbClr val="FFFFFF"/>
                </a:solidFill>
                <a:latin typeface="Open Sans"/>
                <a:ea typeface="Open Sans"/>
                <a:cs typeface="Open Sans"/>
                <a:sym typeface="Open Sans"/>
              </a:rPr>
              <a:t>Growth in Home Retail improvement market</a:t>
            </a:r>
            <a:endParaRPr dirty="0">
              <a:solidFill>
                <a:srgbClr val="FFFFFF"/>
              </a:solidFill>
              <a:latin typeface="Open Sans"/>
              <a:ea typeface="Open Sans"/>
              <a:cs typeface="Open Sans"/>
              <a:sym typeface="Open Sans"/>
            </a:endParaRPr>
          </a:p>
        </p:txBody>
      </p:sp>
      <p:graphicFrame>
        <p:nvGraphicFramePr>
          <p:cNvPr id="6" name="Chart 5"/>
          <p:cNvGraphicFramePr>
            <a:graphicFrameLocks/>
          </p:cNvGraphicFramePr>
          <p:nvPr>
            <p:extLst>
              <p:ext uri="{D42A27DB-BD31-4B8C-83A1-F6EECF244321}">
                <p14:modId xmlns:p14="http://schemas.microsoft.com/office/powerpoint/2010/main" val="2537398884"/>
              </p:ext>
            </p:extLst>
          </p:nvPr>
        </p:nvGraphicFramePr>
        <p:xfrm>
          <a:off x="757646" y="1580607"/>
          <a:ext cx="6505303" cy="455893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112272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8085909" y="2932156"/>
            <a:ext cx="3527840" cy="1816645"/>
          </a:xfrm>
          <a:prstGeom prst="rect">
            <a:avLst/>
          </a:prstGeom>
          <a:solidFill>
            <a:srgbClr val="EFEFEF"/>
          </a:solidFill>
          <a:ln w="9525" cap="flat" cmpd="sng">
            <a:solidFill>
              <a:srgbClr val="999999"/>
            </a:solidFill>
            <a:prstDash val="solid"/>
            <a:round/>
            <a:headEnd type="none" w="sm" len="sm"/>
            <a:tailEnd type="none" w="sm" len="sm"/>
          </a:ln>
        </p:spPr>
        <p:txBody>
          <a:bodyPr spcFirstLastPara="1" vert="horz" wrap="square" lIns="121900" tIns="121900" rIns="121900" bIns="121900" rtlCol="0" anchor="t" anchorCtr="0">
            <a:noAutofit/>
          </a:bodyPr>
          <a:lstStyle/>
          <a:p>
            <a:pPr marL="0" indent="0">
              <a:spcAft>
                <a:spcPts val="2133"/>
              </a:spcAft>
              <a:buNone/>
            </a:pPr>
            <a:r>
              <a:rPr lang="en-US" dirty="0" smtClean="0">
                <a:solidFill>
                  <a:schemeClr val="bg1"/>
                </a:solidFill>
                <a:latin typeface="Open Sans"/>
                <a:ea typeface="Open Sans"/>
                <a:cs typeface="Open Sans"/>
                <a:sym typeface="Open Sans"/>
              </a:rPr>
              <a:t>Home Depot being the big player in the Home Retail improvement have large revenue. However, both the companies are making great improvement each year</a:t>
            </a:r>
            <a:r>
              <a:rPr lang="en-US" dirty="0" smtClean="0">
                <a:solidFill>
                  <a:schemeClr val="bg1"/>
                </a:solidFill>
                <a:latin typeface="Open Sans"/>
                <a:ea typeface="Open Sans"/>
                <a:cs typeface="Open Sans"/>
                <a:sym typeface="Open Sans"/>
              </a:rPr>
              <a:t>.</a:t>
            </a:r>
            <a:endParaRPr dirty="0">
              <a:solidFill>
                <a:schemeClr val="bg1"/>
              </a:solidFill>
              <a:latin typeface="Open Sans"/>
              <a:ea typeface="Open Sans"/>
              <a:cs typeface="Open Sans"/>
              <a:sym typeface="Open Sans"/>
            </a:endParaRPr>
          </a:p>
        </p:txBody>
      </p:sp>
      <p:sp>
        <p:nvSpPr>
          <p:cNvPr id="61" name="Google Shape;61;p14"/>
          <p:cNvSpPr txBox="1">
            <a:spLocks noGrp="1"/>
          </p:cNvSpPr>
          <p:nvPr>
            <p:ph type="title"/>
          </p:nvPr>
        </p:nvSpPr>
        <p:spPr>
          <a:xfrm>
            <a:off x="0" y="0"/>
            <a:ext cx="12192000" cy="1060800"/>
          </a:xfrm>
          <a:prstGeom prst="rect">
            <a:avLst/>
          </a:prstGeom>
          <a:solidFill>
            <a:srgbClr val="073763"/>
          </a:solidFill>
        </p:spPr>
        <p:txBody>
          <a:bodyPr spcFirstLastPara="1" vert="horz" wrap="square" lIns="121900" tIns="121900" rIns="121900" bIns="121900" rtlCol="0" anchor="ctr" anchorCtr="0">
            <a:noAutofit/>
          </a:bodyPr>
          <a:lstStyle/>
          <a:p>
            <a:r>
              <a:rPr lang="en-US" dirty="0" smtClean="0">
                <a:solidFill>
                  <a:srgbClr val="FFFFFF"/>
                </a:solidFill>
                <a:latin typeface="Open Sans"/>
                <a:ea typeface="Open Sans"/>
                <a:cs typeface="Open Sans"/>
                <a:sym typeface="Open Sans"/>
              </a:rPr>
              <a:t>Home Depot vs Lowe’s</a:t>
            </a:r>
            <a:endParaRPr dirty="0">
              <a:solidFill>
                <a:srgbClr val="FFFFFF"/>
              </a:solidFill>
              <a:latin typeface="Open Sans"/>
              <a:ea typeface="Open Sans"/>
              <a:cs typeface="Open Sans"/>
              <a:sym typeface="Open Sans"/>
            </a:endParaRPr>
          </a:p>
        </p:txBody>
      </p:sp>
      <p:graphicFrame>
        <p:nvGraphicFramePr>
          <p:cNvPr id="4" name="Chart 3"/>
          <p:cNvGraphicFramePr>
            <a:graphicFrameLocks/>
          </p:cNvGraphicFramePr>
          <p:nvPr>
            <p:extLst>
              <p:ext uri="{D42A27DB-BD31-4B8C-83A1-F6EECF244321}">
                <p14:modId xmlns:p14="http://schemas.microsoft.com/office/powerpoint/2010/main" val="2148286381"/>
              </p:ext>
            </p:extLst>
          </p:nvPr>
        </p:nvGraphicFramePr>
        <p:xfrm>
          <a:off x="666206" y="1815737"/>
          <a:ext cx="6322423" cy="404948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643305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8190412" y="3258728"/>
            <a:ext cx="3527840" cy="2279923"/>
          </a:xfrm>
          <a:prstGeom prst="rect">
            <a:avLst/>
          </a:prstGeom>
          <a:solidFill>
            <a:srgbClr val="EFEFEF"/>
          </a:solidFill>
          <a:ln w="9525" cap="flat" cmpd="sng">
            <a:solidFill>
              <a:srgbClr val="999999"/>
            </a:solidFill>
            <a:prstDash val="solid"/>
            <a:round/>
            <a:headEnd type="none" w="sm" len="sm"/>
            <a:tailEnd type="none" w="sm" len="sm"/>
          </a:ln>
        </p:spPr>
        <p:txBody>
          <a:bodyPr spcFirstLastPara="1" vert="horz" wrap="square" lIns="121900" tIns="121900" rIns="121900" bIns="121900" rtlCol="0" anchor="t" anchorCtr="0">
            <a:noAutofit/>
          </a:bodyPr>
          <a:lstStyle/>
          <a:p>
            <a:pPr marL="0" indent="0">
              <a:spcAft>
                <a:spcPts val="2133"/>
              </a:spcAft>
              <a:buNone/>
            </a:pPr>
            <a:r>
              <a:rPr lang="en-US" dirty="0" smtClean="0">
                <a:solidFill>
                  <a:schemeClr val="bg1"/>
                </a:solidFill>
                <a:latin typeface="Open Sans"/>
                <a:ea typeface="Open Sans"/>
                <a:cs typeface="Open Sans"/>
                <a:sym typeface="Open Sans"/>
              </a:rPr>
              <a:t>From the graph we can easily say that not only Home Depot has higher total revenue but also steeper revenue growth. But the average of the total revenue is very lower than the revenue of the both the companies.</a:t>
            </a:r>
            <a:endParaRPr dirty="0">
              <a:solidFill>
                <a:schemeClr val="bg1"/>
              </a:solidFill>
              <a:latin typeface="Open Sans"/>
              <a:ea typeface="Open Sans"/>
              <a:cs typeface="Open Sans"/>
              <a:sym typeface="Open Sans"/>
            </a:endParaRPr>
          </a:p>
        </p:txBody>
      </p:sp>
      <p:sp>
        <p:nvSpPr>
          <p:cNvPr id="61" name="Google Shape;61;p14"/>
          <p:cNvSpPr txBox="1">
            <a:spLocks noGrp="1"/>
          </p:cNvSpPr>
          <p:nvPr>
            <p:ph type="title"/>
          </p:nvPr>
        </p:nvSpPr>
        <p:spPr>
          <a:xfrm>
            <a:off x="0" y="-1"/>
            <a:ext cx="12192000" cy="1240972"/>
          </a:xfrm>
          <a:prstGeom prst="rect">
            <a:avLst/>
          </a:prstGeom>
          <a:solidFill>
            <a:srgbClr val="073763"/>
          </a:solidFill>
        </p:spPr>
        <p:txBody>
          <a:bodyPr spcFirstLastPara="1" vert="horz" wrap="square" lIns="121900" tIns="121900" rIns="121900" bIns="121900" rtlCol="0" anchor="ctr" anchorCtr="0">
            <a:noAutofit/>
          </a:bodyPr>
          <a:lstStyle/>
          <a:p>
            <a:r>
              <a:rPr lang="en-US" dirty="0"/>
              <a:t>Which </a:t>
            </a:r>
            <a:r>
              <a:rPr lang="en-US" dirty="0" smtClean="0"/>
              <a:t>company has </a:t>
            </a:r>
            <a:r>
              <a:rPr lang="en-US" dirty="0"/>
              <a:t>steeper growth in Home </a:t>
            </a:r>
            <a:r>
              <a:rPr lang="en-US" dirty="0" smtClean="0"/>
              <a:t>Improvement </a:t>
            </a:r>
            <a:r>
              <a:rPr lang="en-US" dirty="0"/>
              <a:t>Retail? </a:t>
            </a:r>
            <a:endParaRPr dirty="0">
              <a:solidFill>
                <a:srgbClr val="FFFFFF"/>
              </a:solidFill>
              <a:latin typeface="Open Sans"/>
              <a:ea typeface="Open Sans"/>
              <a:cs typeface="Open Sans"/>
              <a:sym typeface="Open Sans"/>
            </a:endParaRPr>
          </a:p>
        </p:txBody>
      </p:sp>
      <p:graphicFrame>
        <p:nvGraphicFramePr>
          <p:cNvPr id="5" name="Chart 4"/>
          <p:cNvGraphicFramePr>
            <a:graphicFrameLocks/>
          </p:cNvGraphicFramePr>
          <p:nvPr>
            <p:extLst>
              <p:ext uri="{D42A27DB-BD31-4B8C-83A1-F6EECF244321}">
                <p14:modId xmlns:p14="http://schemas.microsoft.com/office/powerpoint/2010/main" val="947443159"/>
              </p:ext>
            </p:extLst>
          </p:nvPr>
        </p:nvGraphicFramePr>
        <p:xfrm>
          <a:off x="535577" y="1469570"/>
          <a:ext cx="7093132" cy="491163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091108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48"/>
            <a:ext cx="12192000" cy="6854652"/>
          </a:xfrm>
          <a:prstGeom prst="rect">
            <a:avLst/>
          </a:prstGeom>
        </p:spPr>
      </p:pic>
      <p:sp>
        <p:nvSpPr>
          <p:cNvPr id="6" name="TextBox 5"/>
          <p:cNvSpPr txBox="1"/>
          <p:nvPr/>
        </p:nvSpPr>
        <p:spPr>
          <a:xfrm>
            <a:off x="3653245" y="4689566"/>
            <a:ext cx="4885509" cy="830997"/>
          </a:xfrm>
          <a:prstGeom prst="rect">
            <a:avLst/>
          </a:prstGeom>
          <a:noFill/>
        </p:spPr>
        <p:txBody>
          <a:bodyPr wrap="square" rtlCol="0">
            <a:spAutoFit/>
          </a:bodyPr>
          <a:lstStyle/>
          <a:p>
            <a:pPr algn="ctr"/>
            <a:r>
              <a:rPr lang="en-US" sz="4800" dirty="0" smtClean="0">
                <a:solidFill>
                  <a:schemeClr val="bg1"/>
                </a:solidFill>
              </a:rPr>
              <a:t>Thank You!!!</a:t>
            </a:r>
            <a:endParaRPr lang="en-IN" sz="4800" dirty="0">
              <a:solidFill>
                <a:schemeClr val="bg1"/>
              </a:solidFill>
            </a:endParaRPr>
          </a:p>
        </p:txBody>
      </p:sp>
    </p:spTree>
    <p:extLst>
      <p:ext uri="{BB962C8B-B14F-4D97-AF65-F5344CB8AC3E}">
        <p14:creationId xmlns:p14="http://schemas.microsoft.com/office/powerpoint/2010/main" val="13126750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725</TotalTime>
  <Words>317</Words>
  <Application>Microsoft Office PowerPoint</Application>
  <PresentationFormat>Widescreen</PresentationFormat>
  <Paragraphs>31</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Open Sans</vt:lpstr>
      <vt:lpstr>Office Theme</vt:lpstr>
      <vt:lpstr>PowerPoint Presentation</vt:lpstr>
      <vt:lpstr>Which sector has highest total revenue?</vt:lpstr>
      <vt:lpstr>Expenses of the companies on Research &amp; Development</vt:lpstr>
      <vt:lpstr>  Growth in Consumer Discretionary Industry</vt:lpstr>
      <vt:lpstr>Growth in Home Retail improvement market</vt:lpstr>
      <vt:lpstr>Home Depot vs Lowe’s</vt:lpstr>
      <vt:lpstr>Which company has steeper growth in Home Improvement Retail?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dc:creator>
  <cp:lastModifiedBy>Rahul .</cp:lastModifiedBy>
  <cp:revision>30</cp:revision>
  <dcterms:created xsi:type="dcterms:W3CDTF">2020-05-04T07:15:02Z</dcterms:created>
  <dcterms:modified xsi:type="dcterms:W3CDTF">2020-05-05T11:26:12Z</dcterms:modified>
</cp:coreProperties>
</file>