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4" r:id="rId14"/>
    <p:sldId id="275" r:id="rId15"/>
    <p:sldId id="269" r:id="rId16"/>
    <p:sldId id="270" r:id="rId17"/>
    <p:sldId id="276" r:id="rId18"/>
    <p:sldId id="277" r:id="rId19"/>
    <p:sldId id="271" r:id="rId20"/>
    <p:sldId id="278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использования OpenMP</c:v>
                </c:pt>
              </c:strCache>
            </c:strRef>
          </c:tx>
          <c:spPr>
            <a:ln w="38100" cap="flat" cmpd="dbl" algn="ctr">
              <a:solidFill>
                <a:schemeClr val="tx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11487080</c:v>
                </c:pt>
                <c:pt idx="1">
                  <c:v>13978160</c:v>
                </c:pt>
                <c:pt idx="2">
                  <c:v>18750780</c:v>
                </c:pt>
                <c:pt idx="3">
                  <c:v>23137300</c:v>
                </c:pt>
                <c:pt idx="4">
                  <c:v>27348240</c:v>
                </c:pt>
                <c:pt idx="5">
                  <c:v>35428960</c:v>
                </c:pt>
                <c:pt idx="6">
                  <c:v>42608800</c:v>
                </c:pt>
                <c:pt idx="7">
                  <c:v>52409440</c:v>
                </c:pt>
                <c:pt idx="8">
                  <c:v>64260000</c:v>
                </c:pt>
                <c:pt idx="9">
                  <c:v>77460920</c:v>
                </c:pt>
                <c:pt idx="10">
                  <c:v>116354360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B7-4DE8-A947-2DF75BF081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использованием OpenMP</c:v>
                </c:pt>
              </c:strCache>
            </c:strRef>
          </c:tx>
          <c:spPr>
            <a:ln w="38100" cap="flat" cmpd="dbl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11369020</c:v>
                </c:pt>
                <c:pt idx="1">
                  <c:v>12566300</c:v>
                </c:pt>
                <c:pt idx="2">
                  <c:v>14361360</c:v>
                </c:pt>
                <c:pt idx="3">
                  <c:v>16664360</c:v>
                </c:pt>
                <c:pt idx="4">
                  <c:v>21447120</c:v>
                </c:pt>
                <c:pt idx="5">
                  <c:v>25247440</c:v>
                </c:pt>
                <c:pt idx="6">
                  <c:v>28029060</c:v>
                </c:pt>
                <c:pt idx="7">
                  <c:v>33310100</c:v>
                </c:pt>
                <c:pt idx="8">
                  <c:v>39199560</c:v>
                </c:pt>
                <c:pt idx="9">
                  <c:v>47672280</c:v>
                </c:pt>
                <c:pt idx="10">
                  <c:v>73403680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B7-4DE8-A947-2DF75BF08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49423"/>
        <c:axId val="36680655"/>
      </c:lineChart>
      <c:catAx>
        <c:axId val="3874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Размеры плоскости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0655"/>
        <c:crosses val="autoZero"/>
        <c:auto val="1"/>
        <c:lblAlgn val="ctr"/>
        <c:lblOffset val="100"/>
        <c:noMultiLvlLbl val="0"/>
      </c:catAx>
      <c:valAx>
        <c:axId val="3668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4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5B22-9C1F-4983-9F13-A2E4E76A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6332"/>
            <a:ext cx="10058400" cy="1488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Трёхмерный планировщик выставочных стендов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A531-29CE-41F7-AB11-296DC6FA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Д.В. Якуба, иу7-53б</a:t>
            </a:r>
          </a:p>
        </p:txBody>
      </p:sp>
    </p:spTree>
    <p:extLst>
      <p:ext uri="{BB962C8B-B14F-4D97-AF65-F5344CB8AC3E}">
        <p14:creationId xmlns:p14="http://schemas.microsoft.com/office/powerpoint/2010/main" val="20073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3F3BF-65B7-4597-9BE0-83C01247D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142" y="1928494"/>
            <a:ext cx="9937538" cy="386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6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DA1891-608B-4EBE-9B15-066F2B5D4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" y="1854200"/>
            <a:ext cx="4837853" cy="431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52469-FFE4-4076-865A-DD955F15E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4133" y="2271607"/>
            <a:ext cx="6256866" cy="3257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07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55956E-64A9-43FE-AE7D-748279D5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12" y="1889050"/>
            <a:ext cx="3366822" cy="480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E0A83-D59E-40F9-ADE7-F02974B2E34C}"/>
              </a:ext>
            </a:extLst>
          </p:cNvPr>
          <p:cNvSpPr txBox="1"/>
          <p:nvPr/>
        </p:nvSpPr>
        <p:spPr>
          <a:xfrm>
            <a:off x="668866" y="1889050"/>
            <a:ext cx="7289800" cy="270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главного окна приложения, изображенного на рисунке, включает в себя: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 объектами сцены;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со сценой.</a:t>
            </a:r>
          </a:p>
        </p:txBody>
      </p:sp>
    </p:spTree>
    <p:extLst>
      <p:ext uri="{BB962C8B-B14F-4D97-AF65-F5344CB8AC3E}">
        <p14:creationId xmlns:p14="http://schemas.microsoft.com/office/powerpoint/2010/main" val="393014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D8790-3FF1-4F8A-95EF-5B5EE7B64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1" y="2976032"/>
            <a:ext cx="38290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1DE59-A99D-40A1-AD52-E6C93060B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1830" y="2976032"/>
            <a:ext cx="4133850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8A48F-1A75-4F17-809A-DCF6E1B45AF3}"/>
              </a:ext>
            </a:extLst>
          </p:cNvPr>
          <p:cNvSpPr txBox="1"/>
          <p:nvPr/>
        </p:nvSpPr>
        <p:spPr>
          <a:xfrm>
            <a:off x="1097280" y="2599601"/>
            <a:ext cx="475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добавляемой модели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33016-9B03-4C46-8954-3CECAA97916D}"/>
              </a:ext>
            </a:extLst>
          </p:cNvPr>
          <p:cNvSpPr txBox="1"/>
          <p:nvPr/>
        </p:nvSpPr>
        <p:spPr>
          <a:xfrm>
            <a:off x="7021830" y="2599601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размеров сцены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B17207-6E32-4177-B3D3-AC6261829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317" y="2435695"/>
            <a:ext cx="359092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9961-DA68-4F46-8B68-E7FDA141D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9317" y="4535727"/>
            <a:ext cx="37052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D897D7-ACB3-48B4-96AF-8B5873AE7B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4551" y="1981144"/>
            <a:ext cx="2476500" cy="205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ECB6D8-AD7A-486F-9368-1DB5E4D5E9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23614" y="4542547"/>
            <a:ext cx="223837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A7B70-3A1F-439B-9084-C57F9EAF1238}"/>
              </a:ext>
            </a:extLst>
          </p:cNvPr>
          <p:cNvSpPr txBox="1"/>
          <p:nvPr/>
        </p:nvSpPr>
        <p:spPr>
          <a:xfrm>
            <a:off x="734748" y="2845999"/>
            <a:ext cx="1745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размера сцены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3FEB-0F5F-488E-9A37-94179AFD9A6B}"/>
              </a:ext>
            </a:extLst>
          </p:cNvPr>
          <p:cNvSpPr txBox="1"/>
          <p:nvPr/>
        </p:nvSpPr>
        <p:spPr>
          <a:xfrm>
            <a:off x="642906" y="4757157"/>
            <a:ext cx="181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источника света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9EAA-EA39-45DF-B9FF-48B47EE97CAF}"/>
              </a:ext>
            </a:extLst>
          </p:cNvPr>
          <p:cNvSpPr txBox="1"/>
          <p:nvPr/>
        </p:nvSpPr>
        <p:spPr>
          <a:xfrm>
            <a:off x="6925732" y="2824462"/>
            <a:ext cx="18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объектов сцены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6724D-DB80-4425-99F2-507257D27066}"/>
              </a:ext>
            </a:extLst>
          </p:cNvPr>
          <p:cNvSpPr txBox="1"/>
          <p:nvPr/>
        </p:nvSpPr>
        <p:spPr>
          <a:xfrm>
            <a:off x="6925732" y="4870936"/>
            <a:ext cx="2097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задания нового положения модели на сцене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2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DE1B-BBDB-4D17-9BAA-E800F1BF4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1" y="1854728"/>
            <a:ext cx="755935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2ED8C7-A7B5-4CEC-9B07-F3578BF29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0" y="1854727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4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6EEBFE-CB75-4E2A-B9CB-0D24DB410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1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A41E8-1B2C-46A2-AD1D-2520A9F01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4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445A4-B714-4146-A15A-A8728650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2458"/>
              </p:ext>
            </p:extLst>
          </p:nvPr>
        </p:nvGraphicFramePr>
        <p:xfrm>
          <a:off x="736600" y="1973263"/>
          <a:ext cx="5208354" cy="4043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795">
                  <a:extLst>
                    <a:ext uri="{9D8B030D-6E8A-4147-A177-3AD203B41FA5}">
                      <a16:colId xmlns:a16="http://schemas.microsoft.com/office/drawing/2014/main" val="1918232538"/>
                    </a:ext>
                  </a:extLst>
                </a:gridCol>
                <a:gridCol w="1802476">
                  <a:extLst>
                    <a:ext uri="{9D8B030D-6E8A-4147-A177-3AD203B41FA5}">
                      <a16:colId xmlns:a16="http://schemas.microsoft.com/office/drawing/2014/main" val="1642061310"/>
                    </a:ext>
                  </a:extLst>
                </a:gridCol>
                <a:gridCol w="1434083">
                  <a:extLst>
                    <a:ext uri="{9D8B030D-6E8A-4147-A177-3AD203B41FA5}">
                      <a16:colId xmlns:a16="http://schemas.microsoft.com/office/drawing/2014/main" val="2434033235"/>
                    </a:ext>
                  </a:extLst>
                </a:gridCol>
              </a:tblGrid>
              <a:tr h="13479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Размеры плоскости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Время выполнения без использования директив </a:t>
                      </a:r>
                      <a:r>
                        <a:rPr lang="en-US" sz="1200" dirty="0">
                          <a:effectLst/>
                        </a:rPr>
                        <a:t>OpenMP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нс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Время выполнения с использованием директив </a:t>
                      </a:r>
                      <a:r>
                        <a:rPr lang="en-US" sz="1200">
                          <a:effectLst/>
                        </a:rPr>
                        <a:t>OpenMP</a:t>
                      </a:r>
                      <a:r>
                        <a:rPr lang="ru-RU" sz="1200">
                          <a:effectLst/>
                        </a:rPr>
                        <a:t>, нс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26696587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x1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11 487 080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ru-RU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369 020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97803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13 978 160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12 566 300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425614731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18 750 780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14 361 360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23999516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4x4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23 137 300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16 664 360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305038807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5x5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314450" algn="l"/>
                        </a:tabLst>
                      </a:pPr>
                      <a:r>
                        <a:rPr lang="ru-RU" sz="1200">
                          <a:effectLst/>
                        </a:rPr>
                        <a:t>27 348 240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21 447 120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93621299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6x6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35 428 960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25 247 440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82121024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7x7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42 608 800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28 029 060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1132528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8x8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52 409 440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33 310 100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541223509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9x9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64 260 000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39 199 560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71075696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x10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77 460 920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47 672 280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50725172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15x15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116 354 360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73 403 680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730743467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A5C82E1-8D54-44F5-AF9A-7FF2A2573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776042"/>
              </p:ext>
            </p:extLst>
          </p:nvPr>
        </p:nvGraphicFramePr>
        <p:xfrm>
          <a:off x="6247048" y="1973263"/>
          <a:ext cx="5486400" cy="404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47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B13-1786-4ED5-945E-9A11C40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8FC4-A669-4235-BC36-C03711D6D2E6}"/>
              </a:ext>
            </a:extLst>
          </p:cNvPr>
          <p:cNvSpPr txBox="1"/>
          <p:nvPr/>
        </p:nvSpPr>
        <p:spPr>
          <a:xfrm>
            <a:off x="1036320" y="1737360"/>
            <a:ext cx="10119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реализовать ПО для визуализации площадки и интерьера выставочных стендов.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объекты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или модифицировать алгоритмы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показывает себя хуже обычной реализации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всех рассмотренных значениях скорость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больше скорости алгоритма без использования директив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таблице алгоритм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быстрее в среднем в 1.40 раз.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F2D3-13C7-49ED-912A-39C4C4F24D0D}"/>
              </a:ext>
            </a:extLst>
          </p:cNvPr>
          <p:cNvSpPr txBox="1"/>
          <p:nvPr/>
        </p:nvSpPr>
        <p:spPr>
          <a:xfrm>
            <a:off x="1619226" y="4650056"/>
            <a:ext cx="8953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конкретной реализации п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араллельный алгоритм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-буфера работает быстрее обычного алгоритма в любых рассмотренных условиях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220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реализована программа для визуализации и редактирования стендов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формализованы объекты сцены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изучены и выбраны алгоритмы для решения поставленной задачи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получены знания в области компьютерной графики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закреплены навыки проектирования ПО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Было показано, что использование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позволило ускорить работу приложения в среднем в 1.4 раза.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44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993F9-C007-4FA4-8772-737352F7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6545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4863-9234-4DD3-842A-13674FE6EB0D}"/>
              </a:ext>
            </a:extLst>
          </p:cNvPr>
          <p:cNvSpPr txBox="1"/>
          <p:nvPr/>
        </p:nvSpPr>
        <p:spPr>
          <a:xfrm>
            <a:off x="1097280" y="1737360"/>
            <a:ext cx="9997440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Площадка выставочного стенда;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 интерьера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стол (барная стойка);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Барный 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Диван;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Растение в горшке в качестве элемента декора;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Подиум для представления выставочных предметов заказчика;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Плазменный телевизор;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Шкаф;</a:t>
            </a:r>
          </a:p>
          <a:p>
            <a:pPr marL="742950" lvl="1" indent="-285750" algn="just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Стеллаж с полками;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Источники света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23F3D-DAC6-4E86-BB37-BC0426371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988" r="1835" b="2221"/>
          <a:stretch/>
        </p:blipFill>
        <p:spPr>
          <a:xfrm>
            <a:off x="2235200" y="1906086"/>
            <a:ext cx="7721599" cy="4827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14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C2A-36AE-4095-B441-A6755C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2633A-074A-422B-945C-699418221A22}"/>
              </a:ext>
            </a:extLst>
          </p:cNvPr>
          <p:cNvSpPr txBox="1"/>
          <p:nvPr/>
        </p:nvSpPr>
        <p:spPr>
          <a:xfrm>
            <a:off x="440268" y="22286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ребер и поверхностей: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AB388-930C-413C-802F-AD25567D2F0B}"/>
              </a:ext>
            </a:extLst>
          </p:cNvPr>
          <p:cNvSpPr txBox="1"/>
          <p:nvPr/>
        </p:nvSpPr>
        <p:spPr>
          <a:xfrm>
            <a:off x="6536268" y="2228668"/>
            <a:ext cx="502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построения теней: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теневой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2" descr="5.4. Алгоритм, использующий z–буфер">
            <a:extLst>
              <a:ext uri="{FF2B5EF4-FFF2-40B4-BE49-F238E27FC236}">
                <a16:creationId xmlns:a16="http://schemas.microsoft.com/office/drawing/2014/main" id="{6F16BDD2-1119-4E8E-AAA2-701073FE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3672083"/>
            <a:ext cx="5515187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D9E05-4B93-4E27-8DA0-AA8C401FD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" t="2609" r="1987" b="5737"/>
          <a:stretch/>
        </p:blipFill>
        <p:spPr>
          <a:xfrm>
            <a:off x="6536267" y="3643306"/>
            <a:ext cx="5029200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4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C5339-15F3-42AC-BA5B-0671C03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решения поставленной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0197-6504-47B0-9E3C-9DEDDFC1A3B2}"/>
              </a:ext>
            </a:extLst>
          </p:cNvPr>
          <p:cNvSpPr txBox="1"/>
          <p:nvPr/>
        </p:nvSpPr>
        <p:spPr>
          <a:xfrm>
            <a:off x="668866" y="1737360"/>
            <a:ext cx="10223547" cy="316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Задать размеры области размещения объектов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Разместить объекты сцены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Определить падающие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 тени и визуализировать обстановку сцены</a:t>
            </a:r>
          </a:p>
        </p:txBody>
      </p:sp>
    </p:spTree>
    <p:extLst>
      <p:ext uri="{BB962C8B-B14F-4D97-AF65-F5344CB8AC3E}">
        <p14:creationId xmlns:p14="http://schemas.microsoft.com/office/powerpoint/2010/main" val="42488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12B2-4132-4D0B-A9F8-30D5B8F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10119360" cy="4065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Всем элементам буфера кадра присвоить фоновое значение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Инициализировать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Для каждого многоугольника сцены в произвольном порядке: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3.1 Для каждого пикселя, который принадлежит многоугольнику 			вычислить его глубину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3.2 Сравнить вычисленную глубину со значением, которое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находится в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-буфере:	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Если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цвет</m:t>
                    </m:r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пикселя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=опрЦвет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Вывести итоговое изображение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10119360" cy="4065857"/>
              </a:xfrm>
              <a:prstGeom prst="rect">
                <a:avLst/>
              </a:prstGeom>
              <a:blipFill>
                <a:blip r:embed="rId2"/>
                <a:stretch>
                  <a:fillRect t="-1199" b="-2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Для каждого направленного источника света:</a:t>
                </a:r>
              </a:p>
              <a:p>
                <a:pPr indent="449580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1.1 Инициализировать теневой 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1.2 Определить теневой буфер для источника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Выполнить алгоритм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-буфера для точки наблюдения. Если некоторая точка поверхности	видима относительно текущей точки наблюдения, то проверить, видима ли данная 	точка со 	стороны источников света.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каждого источника света: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 Координаты рассматриваемой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линейно преобразовать из вида 				наблюдателя в координаты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 виде из рассматриваемого источника света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2.2 Сравнить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со значением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marL="895350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пиксел высвечивается с учетом его затемнения,  иначе точка высвечивается без затемнения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blipFill>
                <a:blip r:embed="rId2"/>
                <a:stretch>
                  <a:fillRect t="-728" r="-490" b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FD7B-DA19-4A9C-A5CD-CEFEA5C88B05}"/>
              </a:ext>
            </a:extLst>
          </p:cNvPr>
          <p:cNvSpPr txBox="1"/>
          <p:nvPr/>
        </p:nvSpPr>
        <p:spPr>
          <a:xfrm>
            <a:off x="1097279" y="1737360"/>
            <a:ext cx="10950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написании программного продукта использовался язык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данный язык преподавался в рамках курса Объектно-Ориентированного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высокая вычислительная производительность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язык поддерживает объектно-ориентированную парадигму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большое количество учебной и справочной литературы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0412-FD7D-4EA8-A0B4-1F6574FD463E}"/>
              </a:ext>
            </a:extLst>
          </p:cNvPr>
          <p:cNvSpPr txBox="1"/>
          <p:nvPr/>
        </p:nvSpPr>
        <p:spPr>
          <a:xfrm>
            <a:off x="1036320" y="4415016"/>
            <a:ext cx="11011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задействована среда разработки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QT Creator: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преподавалась в рамках курса Программирования на Си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позволяет работать с расширением </a:t>
            </a:r>
            <a:r>
              <a:rPr lang="en-US" sz="2400" dirty="0">
                <a:latin typeface="Times New Roman" panose="02020603050405020304" pitchFamily="18" charset="0"/>
              </a:rPr>
              <a:t>Qt Design.</a:t>
            </a:r>
          </a:p>
        </p:txBody>
      </p:sp>
    </p:spTree>
    <p:extLst>
      <p:ext uri="{BB962C8B-B14F-4D97-AF65-F5344CB8AC3E}">
        <p14:creationId xmlns:p14="http://schemas.microsoft.com/office/powerpoint/2010/main" val="32085563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797</Words>
  <Application>Microsoft Office PowerPoint</Application>
  <PresentationFormat>Широкоэкранный</PresentationFormat>
  <Paragraphs>136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Ретро</vt:lpstr>
      <vt:lpstr>Трёхмерный планировщик выставочных стендов</vt:lpstr>
      <vt:lpstr>Цель работы</vt:lpstr>
      <vt:lpstr>Формализация объектов синтезируемой сцены</vt:lpstr>
      <vt:lpstr>Формализация объектов синтезируемой сцены</vt:lpstr>
      <vt:lpstr>Анализ и выбор алгоритмов</vt:lpstr>
      <vt:lpstr>Общий алгоритм решения поставленной задачи</vt:lpstr>
      <vt:lpstr>Алгоритм z-буфера</vt:lpstr>
      <vt:lpstr>Модифицированный алгоритм z-буфера</vt:lpstr>
      <vt:lpstr>Выбор языка программирования и среды разработки</vt:lpstr>
      <vt:lpstr>Структура и состав классов</vt:lpstr>
      <vt:lpstr>Структура и состав классов</vt:lpstr>
      <vt:lpstr>Пользовательский интерфейс программного обеспечения</vt:lpstr>
      <vt:lpstr>Пользовательский интерфейс программного обеспечения</vt:lpstr>
      <vt:lpstr>Пользовательский интерфейс программного обеспечения</vt:lpstr>
      <vt:lpstr>Пример работы программного обеспечения</vt:lpstr>
      <vt:lpstr>Пример работы программного обеспечения</vt:lpstr>
      <vt:lpstr>Пример работы программного обеспечения</vt:lpstr>
      <vt:lpstr>Пример работы программного обеспечения</vt:lpstr>
      <vt:lpstr>Эксперимент</vt:lpstr>
      <vt:lpstr>Эксперимент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Трёхмерный планировщик выставочных стендов</dc:title>
  <dc:creator>Дмитрий Якуба</dc:creator>
  <cp:lastModifiedBy>Дмитрий Якуба</cp:lastModifiedBy>
  <cp:revision>77</cp:revision>
  <dcterms:created xsi:type="dcterms:W3CDTF">2020-11-25T09:07:32Z</dcterms:created>
  <dcterms:modified xsi:type="dcterms:W3CDTF">2020-11-29T22:31:19Z</dcterms:modified>
</cp:coreProperties>
</file>