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5" r:id="rId14"/>
    <p:sldId id="269" r:id="rId15"/>
    <p:sldId id="270" r:id="rId16"/>
    <p:sldId id="276" r:id="rId17"/>
    <p:sldId id="277" r:id="rId18"/>
    <p:sldId id="271" r:id="rId19"/>
    <p:sldId id="27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использования OpenMP</c:v>
                </c:pt>
              </c:strCache>
            </c:strRef>
          </c:tx>
          <c:spPr>
            <a:ln w="38100" cap="flat" cmpd="dbl" algn="ctr">
              <a:solidFill>
                <a:schemeClr val="tx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11487080</c:v>
                </c:pt>
                <c:pt idx="1">
                  <c:v>13978160</c:v>
                </c:pt>
                <c:pt idx="2">
                  <c:v>18750780</c:v>
                </c:pt>
                <c:pt idx="3">
                  <c:v>23137300</c:v>
                </c:pt>
                <c:pt idx="4">
                  <c:v>27348240</c:v>
                </c:pt>
                <c:pt idx="5">
                  <c:v>35428960</c:v>
                </c:pt>
                <c:pt idx="6">
                  <c:v>42608800</c:v>
                </c:pt>
                <c:pt idx="7">
                  <c:v>52409440</c:v>
                </c:pt>
                <c:pt idx="8">
                  <c:v>64260000</c:v>
                </c:pt>
                <c:pt idx="9">
                  <c:v>77460920</c:v>
                </c:pt>
                <c:pt idx="10">
                  <c:v>116354360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7-4DE8-A947-2DF75BF081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использованием OpenMP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11369020</c:v>
                </c:pt>
                <c:pt idx="1">
                  <c:v>12566300</c:v>
                </c:pt>
                <c:pt idx="2">
                  <c:v>14361360</c:v>
                </c:pt>
                <c:pt idx="3">
                  <c:v>16664360</c:v>
                </c:pt>
                <c:pt idx="4">
                  <c:v>21447120</c:v>
                </c:pt>
                <c:pt idx="5">
                  <c:v>25247440</c:v>
                </c:pt>
                <c:pt idx="6">
                  <c:v>28029060</c:v>
                </c:pt>
                <c:pt idx="7">
                  <c:v>33310100</c:v>
                </c:pt>
                <c:pt idx="8">
                  <c:v>39199560</c:v>
                </c:pt>
                <c:pt idx="9">
                  <c:v>47672280</c:v>
                </c:pt>
                <c:pt idx="10">
                  <c:v>73403680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7-4DE8-A947-2DF75BF08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49423"/>
        <c:axId val="36680655"/>
      </c:lineChart>
      <c:catAx>
        <c:axId val="3874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Размеры плоскости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0655"/>
        <c:crosses val="autoZero"/>
        <c:auto val="1"/>
        <c:lblAlgn val="ctr"/>
        <c:lblOffset val="100"/>
        <c:noMultiLvlLbl val="0"/>
      </c:catAx>
      <c:valAx>
        <c:axId val="3668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4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классов: продолжение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DA1891-608B-4EBE-9B15-066F2B5D4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1854200"/>
            <a:ext cx="4837853" cy="431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52469-FFE4-4076-865A-DD955F15E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783" y="2271607"/>
            <a:ext cx="6136216" cy="325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5956E-64A9-43FE-AE7D-748279D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2" y="1889050"/>
            <a:ext cx="3366822" cy="480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E0A83-D59E-40F9-ADE7-F02974B2E34C}"/>
              </a:ext>
            </a:extLst>
          </p:cNvPr>
          <p:cNvSpPr txBox="1"/>
          <p:nvPr/>
        </p:nvSpPr>
        <p:spPr>
          <a:xfrm>
            <a:off x="668866" y="1889050"/>
            <a:ext cx="7289800" cy="346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главного окна приложения, изображенного на рисунке 	3.4, включает в себя: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 объектами сцены. Позволяет добавлять, удалять объекты, а также изменять положение добавленных объектов;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со сцены. Позволяет создавать сцену, изменять параметры текущей сцены и переместить сцену в центр преобразований.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обеспечения: продолжение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D8790-3FF1-4F8A-95EF-5B5EE7B64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1" y="2976032"/>
            <a:ext cx="38290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1DE59-A99D-40A1-AD52-E6C93060B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830" y="2976032"/>
            <a:ext cx="41338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8A48F-1A75-4F17-809A-DCF6E1B45AF3}"/>
              </a:ext>
            </a:extLst>
          </p:cNvPr>
          <p:cNvSpPr txBox="1"/>
          <p:nvPr/>
        </p:nvSpPr>
        <p:spPr>
          <a:xfrm>
            <a:off x="1097280" y="2599601"/>
            <a:ext cx="475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добавляемой модели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33016-9B03-4C46-8954-3CECAA97916D}"/>
              </a:ext>
            </a:extLst>
          </p:cNvPr>
          <p:cNvSpPr txBox="1"/>
          <p:nvPr/>
        </p:nvSpPr>
        <p:spPr>
          <a:xfrm>
            <a:off x="7021830" y="2599601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размеров сцены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обеспечения: продолжение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B17207-6E32-4177-B3D3-AC626182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317" y="2435695"/>
            <a:ext cx="359092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9961-DA68-4F46-8B68-E7FDA141D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9317" y="4535727"/>
            <a:ext cx="3705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D897D7-ACB3-48B4-96AF-8B5873AE7B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4551" y="1981144"/>
            <a:ext cx="2476500" cy="20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ECB6D8-AD7A-486F-9368-1DB5E4D5E9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3614" y="4542547"/>
            <a:ext cx="2238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A7B70-3A1F-439B-9084-C57F9EAF1238}"/>
              </a:ext>
            </a:extLst>
          </p:cNvPr>
          <p:cNvSpPr txBox="1"/>
          <p:nvPr/>
        </p:nvSpPr>
        <p:spPr>
          <a:xfrm>
            <a:off x="734748" y="2845999"/>
            <a:ext cx="1745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размера сцены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3FEB-0F5F-488E-9A37-94179AFD9A6B}"/>
              </a:ext>
            </a:extLst>
          </p:cNvPr>
          <p:cNvSpPr txBox="1"/>
          <p:nvPr/>
        </p:nvSpPr>
        <p:spPr>
          <a:xfrm>
            <a:off x="642906" y="4757157"/>
            <a:ext cx="181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источника света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9EAA-EA39-45DF-B9FF-48B47EE97CAF}"/>
              </a:ext>
            </a:extLst>
          </p:cNvPr>
          <p:cNvSpPr txBox="1"/>
          <p:nvPr/>
        </p:nvSpPr>
        <p:spPr>
          <a:xfrm>
            <a:off x="6925732" y="2824462"/>
            <a:ext cx="18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объектов сцены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724D-DB80-4425-99F2-507257D27066}"/>
              </a:ext>
            </a:extLst>
          </p:cNvPr>
          <p:cNvSpPr txBox="1"/>
          <p:nvPr/>
        </p:nvSpPr>
        <p:spPr>
          <a:xfrm>
            <a:off x="6925732" y="4870936"/>
            <a:ext cx="209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задания нового положения на сцене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26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DE1B-BBDB-4D17-9BAA-E800F1BF4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1" y="1854728"/>
            <a:ext cx="755935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2ED8C7-A7B5-4CEC-9B07-F3578BF2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0" y="1854727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EEBFE-CB75-4E2A-B9CB-0D24DB410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A41E8-1B2C-46A2-AD1D-2520A9F0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4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445A4-B714-4146-A15A-A872865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458"/>
              </p:ext>
            </p:extLst>
          </p:nvPr>
        </p:nvGraphicFramePr>
        <p:xfrm>
          <a:off x="736600" y="1973263"/>
          <a:ext cx="5208354" cy="4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795">
                  <a:extLst>
                    <a:ext uri="{9D8B030D-6E8A-4147-A177-3AD203B41FA5}">
                      <a16:colId xmlns:a16="http://schemas.microsoft.com/office/drawing/2014/main" val="1918232538"/>
                    </a:ext>
                  </a:extLst>
                </a:gridCol>
                <a:gridCol w="1802476">
                  <a:extLst>
                    <a:ext uri="{9D8B030D-6E8A-4147-A177-3AD203B41FA5}">
                      <a16:colId xmlns:a16="http://schemas.microsoft.com/office/drawing/2014/main" val="1642061310"/>
                    </a:ext>
                  </a:extLst>
                </a:gridCol>
                <a:gridCol w="1434083">
                  <a:extLst>
                    <a:ext uri="{9D8B030D-6E8A-4147-A177-3AD203B41FA5}">
                      <a16:colId xmlns:a16="http://schemas.microsoft.com/office/drawing/2014/main" val="2434033235"/>
                    </a:ext>
                  </a:extLst>
                </a:gridCol>
              </a:tblGrid>
              <a:tr h="13479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Размеры плоскости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Время выполнения без использования директив </a:t>
                      </a:r>
                      <a:r>
                        <a:rPr lang="en-US" sz="1200" dirty="0">
                          <a:effectLst/>
                        </a:rPr>
                        <a:t>OpenMP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нс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Время выполнения с использованием директив </a:t>
                      </a:r>
                      <a:r>
                        <a:rPr lang="en-US" sz="1200">
                          <a:effectLst/>
                        </a:rPr>
                        <a:t>OpenMP</a:t>
                      </a:r>
                      <a:r>
                        <a:rPr lang="ru-RU" sz="1200">
                          <a:effectLst/>
                        </a:rPr>
                        <a:t>, нс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26696587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x1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11 487 080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369 020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97803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13 978 160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12 566 300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425614731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18 750 780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14 361 360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23999516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4x4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23 137 300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16 664 360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305038807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5x5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314450" algn="l"/>
                        </a:tabLst>
                      </a:pPr>
                      <a:r>
                        <a:rPr lang="ru-RU" sz="1200">
                          <a:effectLst/>
                        </a:rPr>
                        <a:t>27 348 240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21 447 120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93621299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6x6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35 428 960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25 247 440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82121024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42 608 800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28 029 060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1132528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8x8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52 409 440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33 310 100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541223509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9x9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64 260 000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39 199 560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71075696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x10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77 460 920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47 672 280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50725172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15x15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116 354 360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73 403 680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730743467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A5C82E1-8D54-44F5-AF9A-7FF2A2573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76042"/>
              </p:ext>
            </p:extLst>
          </p:nvPr>
        </p:nvGraphicFramePr>
        <p:xfrm>
          <a:off x="6247048" y="1973263"/>
          <a:ext cx="5486400" cy="404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Эксперимент: продолжение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с использованием функционала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показывает себя хуже обычной реализации даже на минимальных значениях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всех рассмотренных размерах плоскости скорость выполнения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больше, либо приблизительно равна скорости выполнения алгоритма без использования директив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среднем по таблице алгоритм с использованием директив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быстрее реализации без их использования в 1.40 раз.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F2D3-13C7-49ED-912A-39C4C4F24D0D}"/>
              </a:ext>
            </a:extLst>
          </p:cNvPr>
          <p:cNvSpPr txBox="1"/>
          <p:nvPr/>
        </p:nvSpPr>
        <p:spPr>
          <a:xfrm>
            <a:off x="1097279" y="4977341"/>
            <a:ext cx="106291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Параллельный алгоритм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-буфера работает быстрее обычного алгоритма в любых рассмотренных условиях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22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8FC4-A669-4235-BC36-C03711D6D2E6}"/>
              </a:ext>
            </a:extLst>
          </p:cNvPr>
          <p:cNvSpPr txBox="1"/>
          <p:nvPr/>
        </p:nvSpPr>
        <p:spPr>
          <a:xfrm>
            <a:off x="1036320" y="1737360"/>
            <a:ext cx="101193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реализовать программное обеспечение для визуализации площадки и интерьера выставочных стендов.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объекты синтезируемой сцены и описать список доступных к размещению на сцене моделей интерьера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или модифицировать существующие алгоритмы компьютерной графики для визуализации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 визуализации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визуализации и редактирования площадки выставочного стенда и трехмерных объектов, расположенных на ней.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4863-9234-4DD3-842A-13674FE6EB0D}"/>
              </a:ext>
            </a:extLst>
          </p:cNvPr>
          <p:cNvSpPr txBox="1"/>
          <p:nvPr/>
        </p:nvSpPr>
        <p:spPr>
          <a:xfrm>
            <a:off x="1097280" y="1737360"/>
            <a:ext cx="9997440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выставочного стенда;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интерьера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Стол;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стол (барная стойка);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Барный 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Диван;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Растение в горшке в качестве элемента декора;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Подиум для представления выставочных предметов заказчика;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Плазменный телевизор;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Шкаф;</a:t>
            </a:r>
          </a:p>
          <a:p>
            <a:pPr marL="742950" lvl="1" indent="-285750" algn="just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Стеллаж с полками;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 света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2633A-074A-422B-945C-699418221A22}"/>
              </a:ext>
            </a:extLst>
          </p:cNvPr>
          <p:cNvSpPr txBox="1"/>
          <p:nvPr/>
        </p:nvSpPr>
        <p:spPr>
          <a:xfrm>
            <a:off x="440268" y="2228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ребер и поверхностей: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AB388-930C-413C-802F-AD25567D2F0B}"/>
              </a:ext>
            </a:extLst>
          </p:cNvPr>
          <p:cNvSpPr txBox="1"/>
          <p:nvPr/>
        </p:nvSpPr>
        <p:spPr>
          <a:xfrm>
            <a:off x="6536268" y="2228668"/>
            <a:ext cx="502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теней: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теневой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2" descr="5.4. Алгоритм, использующий z–буфер">
            <a:extLst>
              <a:ext uri="{FF2B5EF4-FFF2-40B4-BE49-F238E27FC236}">
                <a16:creationId xmlns:a16="http://schemas.microsoft.com/office/drawing/2014/main" id="{6F16BDD2-1119-4E8E-AAA2-701073FE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3672083"/>
            <a:ext cx="5515187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C5F432-9DBB-4067-8F26-EE6BDBF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8" y="3672084"/>
            <a:ext cx="5029199" cy="2143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0197-6504-47B0-9E3C-9DEDDFC1A3B2}"/>
              </a:ext>
            </a:extLst>
          </p:cNvPr>
          <p:cNvSpPr txBox="1"/>
          <p:nvPr/>
        </p:nvSpPr>
        <p:spPr>
          <a:xfrm>
            <a:off x="668866" y="1737360"/>
            <a:ext cx="10486814" cy="2325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Задать размеры области размещения объектов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Разместить объекты сцены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 помощью модифицированного алгоритма, 	использующего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-буфер, определить 	падающие 	от 	объектов сцены тени и визуализировать обстановку, основываясь на текущем 	положении 	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70347" cy="332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Всем элементам буфера кадра присвоить фоновое значение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Инициализировать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Для каждого многоугольника сцены в произвольном порядке: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3.1 Для каждого пикселя, который принадлежит многоугольнику вычислить 	его 				глубину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3.2 Сравнить вычисленную глубину пикселя со значением, которое </a:t>
                </a:r>
              </a:p>
              <a:p>
                <a:pPr indent="450215" algn="just">
                  <a:spcAft>
                    <a:spcPts val="800"/>
                  </a:spcAft>
                  <a:tabLst>
                    <a:tab pos="449580" algn="l"/>
                    <a:tab pos="899160" algn="l"/>
                    <a:tab pos="1348740" algn="l"/>
                    <a:tab pos="1798320" algn="l"/>
                    <a:tab pos="2247900" algn="l"/>
                    <a:tab pos="3284855" algn="ctr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находится в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-буфере:	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Если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	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цвет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=опрЦвет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Вывести итоговое изображение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70347" cy="3328988"/>
              </a:xfrm>
              <a:prstGeom prst="rect">
                <a:avLst/>
              </a:prstGeom>
              <a:blipFill>
                <a:blip r:embed="rId2"/>
                <a:stretch>
                  <a:fillRect t="-916" b="-2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Для каждого направленного источника света:</a:t>
                </a:r>
              </a:p>
              <a:p>
                <a:pPr indent="449580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1.1 Инициализировать теневой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1.2 Определить теневой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для источника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Выполнить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-буфера для точки наблюдения. При этом, если некоторая поверхность 	оказалась видимой относительно текущей точки наблюдения, то проверить, видима ли данная 	точка со стороны источников света.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каждого источника света: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 Координаты рассматриваемой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линейно преобразовать из вида 				наблюдателя в координаты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виде из рассматриваемого источника света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2.2 Сравнить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со значением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895350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пиксел высвечивается с учетом его затемнения, 			иначе точка высвечивается без затемнения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blipFill>
                <a:blip r:embed="rId2"/>
                <a:stretch>
                  <a:fillRect t="-728" r="-490" b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FD7B-DA19-4A9C-A5CD-CEFEA5C88B05}"/>
              </a:ext>
            </a:extLst>
          </p:cNvPr>
          <p:cNvSpPr txBox="1"/>
          <p:nvPr/>
        </p:nvSpPr>
        <p:spPr>
          <a:xfrm>
            <a:off x="1097280" y="1737360"/>
            <a:ext cx="10058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написании программного продукта использовался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этот язык преподавался в рамках курса 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высокая вычислительная производительность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язык поддерживает объектно-ориентированную парадигму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большое количество учебной и справочной литературы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0412-FD7D-4EA8-A0B4-1F6574FD463E}"/>
              </a:ext>
            </a:extLst>
          </p:cNvPr>
          <p:cNvSpPr txBox="1"/>
          <p:nvPr/>
        </p:nvSpPr>
        <p:spPr>
          <a:xfrm>
            <a:off x="1036320" y="4415016"/>
            <a:ext cx="10253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задействована среда разработки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QT Creator: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основы работы с данной средой разработки преподается в рамках курса Программирования на Си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позволяет работать с расширением </a:t>
            </a:r>
            <a:r>
              <a:rPr lang="en-US" sz="2400" dirty="0">
                <a:latin typeface="Times New Roman" panose="02020603050405020304" pitchFamily="18" charset="0"/>
              </a:rPr>
              <a:t>Qt Design.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F3BF-65B7-4597-9BE0-83C01247D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142" y="1928494"/>
            <a:ext cx="9937538" cy="386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885</Words>
  <Application>Microsoft Office PowerPoint</Application>
  <PresentationFormat>Широкоэкранный</PresentationFormat>
  <Paragraphs>128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Структура и состав классов: продолжение</vt:lpstr>
      <vt:lpstr>Пользовательский интерфейс программного обеспечения</vt:lpstr>
      <vt:lpstr>Пользовательский интерфейс программного обеспечения: продолжение</vt:lpstr>
      <vt:lpstr>Пользовательский интерфейс программного обеспечения: продолжение</vt:lpstr>
      <vt:lpstr>Пример работы программного обеспечения</vt:lpstr>
      <vt:lpstr>Пример работы программного обеспечения: продолжение</vt:lpstr>
      <vt:lpstr>Пример работы программного обеспечения: продолжение</vt:lpstr>
      <vt:lpstr>Пример работы программного обеспечения: продолжение</vt:lpstr>
      <vt:lpstr>Эксперимент</vt:lpstr>
      <vt:lpstr>Эксперимент: продолжение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37</cp:revision>
  <dcterms:created xsi:type="dcterms:W3CDTF">2020-11-25T09:07:32Z</dcterms:created>
  <dcterms:modified xsi:type="dcterms:W3CDTF">2020-11-25T15:51:49Z</dcterms:modified>
</cp:coreProperties>
</file>