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73" r:id="rId5"/>
    <p:sldId id="294" r:id="rId6"/>
    <p:sldId id="288" r:id="rId7"/>
    <p:sldId id="275" r:id="rId8"/>
    <p:sldId id="276" r:id="rId9"/>
    <p:sldId id="290" r:id="rId10"/>
    <p:sldId id="263" r:id="rId11"/>
    <p:sldId id="295" r:id="rId12"/>
    <p:sldId id="292" r:id="rId13"/>
    <p:sldId id="293" r:id="rId14"/>
    <p:sldId id="284" r:id="rId15"/>
    <p:sldId id="28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Причины стресса на рабочем месте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Процент респондентов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75B-453A-B91D-9C2D525E61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75B-453A-B91D-9C2D525E61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75B-453A-B91D-9C2D525E61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75B-453A-B91D-9C2D525E61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75B-453A-B91D-9C2D525E61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Рабочая нагрузка</c:v>
                </c:pt>
                <c:pt idx="1">
                  <c:v>Недостаток поддержки</c:v>
                </c:pt>
                <c:pt idx="2">
                  <c:v>Жестокое обращение</c:v>
                </c:pt>
                <c:pt idx="3">
                  <c:v>Перемены в рабочем процессе</c:v>
                </c:pt>
                <c:pt idx="4">
                  <c:v>Другое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44</c:v>
                </c:pt>
                <c:pt idx="1">
                  <c:v>14</c:v>
                </c:pt>
                <c:pt idx="2">
                  <c:v>13</c:v>
                </c:pt>
                <c:pt idx="3">
                  <c:v>8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6-4918-ADEF-42B6DCD3708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Postgres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Лист1!$A$2:$A$11</c:f>
              <c:numCache>
                <c:formatCode>General</c:formatCode>
                <c:ptCount val="10"/>
                <c:pt idx="0">
                  <c:v>10000</c:v>
                </c:pt>
                <c:pt idx="1">
                  <c:v>12000</c:v>
                </c:pt>
                <c:pt idx="2">
                  <c:v>14000</c:v>
                </c:pt>
                <c:pt idx="3">
                  <c:v>16000</c:v>
                </c:pt>
                <c:pt idx="4">
                  <c:v>18000</c:v>
                </c:pt>
                <c:pt idx="5">
                  <c:v>20000</c:v>
                </c:pt>
                <c:pt idx="6">
                  <c:v>22000</c:v>
                </c:pt>
                <c:pt idx="7">
                  <c:v>24000</c:v>
                </c:pt>
                <c:pt idx="8">
                  <c:v>26000</c:v>
                </c:pt>
                <c:pt idx="9">
                  <c:v>28000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188</c:v>
                </c:pt>
                <c:pt idx="1">
                  <c:v>248</c:v>
                </c:pt>
                <c:pt idx="2">
                  <c:v>274</c:v>
                </c:pt>
                <c:pt idx="3">
                  <c:v>261</c:v>
                </c:pt>
                <c:pt idx="4">
                  <c:v>266</c:v>
                </c:pt>
                <c:pt idx="5">
                  <c:v>284</c:v>
                </c:pt>
                <c:pt idx="6">
                  <c:v>316</c:v>
                </c:pt>
                <c:pt idx="7">
                  <c:v>340</c:v>
                </c:pt>
                <c:pt idx="8">
                  <c:v>363</c:v>
                </c:pt>
                <c:pt idx="9">
                  <c:v>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C-46CF-9E2C-5630120D16C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InfluxDB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Лист1!$A$2:$A$11</c:f>
              <c:numCache>
                <c:formatCode>General</c:formatCode>
                <c:ptCount val="10"/>
                <c:pt idx="0">
                  <c:v>10000</c:v>
                </c:pt>
                <c:pt idx="1">
                  <c:v>12000</c:v>
                </c:pt>
                <c:pt idx="2">
                  <c:v>14000</c:v>
                </c:pt>
                <c:pt idx="3">
                  <c:v>16000</c:v>
                </c:pt>
                <c:pt idx="4">
                  <c:v>18000</c:v>
                </c:pt>
                <c:pt idx="5">
                  <c:v>20000</c:v>
                </c:pt>
                <c:pt idx="6">
                  <c:v>22000</c:v>
                </c:pt>
                <c:pt idx="7">
                  <c:v>24000</c:v>
                </c:pt>
                <c:pt idx="8">
                  <c:v>26000</c:v>
                </c:pt>
                <c:pt idx="9">
                  <c:v>28000</c:v>
                </c:pt>
              </c:numCache>
            </c:num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64</c:v>
                </c:pt>
                <c:pt idx="1">
                  <c:v>65</c:v>
                </c:pt>
                <c:pt idx="2">
                  <c:v>60</c:v>
                </c:pt>
                <c:pt idx="3">
                  <c:v>60</c:v>
                </c:pt>
                <c:pt idx="4">
                  <c:v>61</c:v>
                </c:pt>
                <c:pt idx="5">
                  <c:v>68</c:v>
                </c:pt>
                <c:pt idx="6">
                  <c:v>76</c:v>
                </c:pt>
                <c:pt idx="7">
                  <c:v>65</c:v>
                </c:pt>
                <c:pt idx="8">
                  <c:v>65</c:v>
                </c:pt>
                <c:pt idx="9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C-46CF-9E2C-5630120D1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664879"/>
        <c:axId val="1952658639"/>
      </c:lineChart>
      <c:catAx>
        <c:axId val="1952664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Записей пользователя, шт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2658639"/>
        <c:crosses val="autoZero"/>
        <c:auto val="1"/>
        <c:lblAlgn val="ctr"/>
        <c:lblOffset val="100"/>
        <c:noMultiLvlLbl val="0"/>
      </c:catAx>
      <c:valAx>
        <c:axId val="19526586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запроса,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266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Типы динамик</a:t>
            </a:r>
            <a:r>
              <a:rPr lang="ru-RU" baseline="0" dirty="0"/>
              <a:t> реакций пользователей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 замера средней скорости реакции в 12:00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Студент 1</c:v>
                </c:pt>
                <c:pt idx="1">
                  <c:v>Студент 2</c:v>
                </c:pt>
                <c:pt idx="2">
                  <c:v>Студент 3</c:v>
                </c:pt>
                <c:pt idx="3">
                  <c:v>Студент 4</c:v>
                </c:pt>
                <c:pt idx="4">
                  <c:v>Студент 5</c:v>
                </c:pt>
                <c:pt idx="5">
                  <c:v>Студент 6</c:v>
                </c:pt>
                <c:pt idx="6">
                  <c:v>Студент 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0.29189999999999999</c:v>
                </c:pt>
                <c:pt idx="1">
                  <c:v>0.58699999999999997</c:v>
                </c:pt>
                <c:pt idx="2">
                  <c:v>0.2762</c:v>
                </c:pt>
                <c:pt idx="3">
                  <c:v>0.78900000000000003</c:v>
                </c:pt>
                <c:pt idx="4">
                  <c:v>0.28000000000000003</c:v>
                </c:pt>
                <c:pt idx="5">
                  <c:v>0.39829999999999999</c:v>
                </c:pt>
                <c:pt idx="6">
                  <c:v>0.28520000000000001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6-4473-A9BD-BF8574CC316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Результат замера средней скорости реакции в 12:45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Студент 1</c:v>
                </c:pt>
                <c:pt idx="1">
                  <c:v>Студент 2</c:v>
                </c:pt>
                <c:pt idx="2">
                  <c:v>Студент 3</c:v>
                </c:pt>
                <c:pt idx="3">
                  <c:v>Студент 4</c:v>
                </c:pt>
                <c:pt idx="4">
                  <c:v>Студент 5</c:v>
                </c:pt>
                <c:pt idx="5">
                  <c:v>Студент 6</c:v>
                </c:pt>
                <c:pt idx="6">
                  <c:v>Студент 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0.30559999999999998</c:v>
                </c:pt>
                <c:pt idx="1">
                  <c:v>0.44650000000000001</c:v>
                </c:pt>
                <c:pt idx="2">
                  <c:v>0.32729999999999998</c:v>
                </c:pt>
                <c:pt idx="3">
                  <c:v>0.45760000000000001</c:v>
                </c:pt>
                <c:pt idx="4">
                  <c:v>0.26</c:v>
                </c:pt>
                <c:pt idx="5">
                  <c:v>0.34920000000000001</c:v>
                </c:pt>
                <c:pt idx="6">
                  <c:v>0.40210000000000001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26-4473-A9BD-BF8574CC316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Результат замера средней скорости реакции в 13:30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Студент 1</c:v>
                </c:pt>
                <c:pt idx="1">
                  <c:v>Студент 2</c:v>
                </c:pt>
                <c:pt idx="2">
                  <c:v>Студент 3</c:v>
                </c:pt>
                <c:pt idx="3">
                  <c:v>Студент 4</c:v>
                </c:pt>
                <c:pt idx="4">
                  <c:v>Студент 5</c:v>
                </c:pt>
                <c:pt idx="5">
                  <c:v>Студент 6</c:v>
                </c:pt>
                <c:pt idx="6">
                  <c:v>Студент 7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0.3135</c:v>
                </c:pt>
                <c:pt idx="1">
                  <c:v>0.41099999999999998</c:v>
                </c:pt>
                <c:pt idx="2">
                  <c:v>0.61450000000000005</c:v>
                </c:pt>
                <c:pt idx="3">
                  <c:v>0.39829999999999999</c:v>
                </c:pt>
                <c:pt idx="4">
                  <c:v>0.26</c:v>
                </c:pt>
                <c:pt idx="5">
                  <c:v>0.44259999999999999</c:v>
                </c:pt>
                <c:pt idx="6">
                  <c:v>0.29830000000000001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26-4473-A9BD-BF8574CC3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0433983"/>
        <c:axId val="1215388127"/>
      </c:barChart>
      <c:catAx>
        <c:axId val="125043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5388127"/>
        <c:crosses val="autoZero"/>
        <c:auto val="1"/>
        <c:lblAlgn val="ctr"/>
        <c:lblOffset val="100"/>
        <c:noMultiLvlLbl val="0"/>
      </c:catAx>
      <c:valAx>
        <c:axId val="1215388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реакции, сек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5043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Результат распознавания по клавиатуре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 распознавания по клавиатуре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bevelT w="50800" h="101600" prst="angle"/>
              <a:contourClr>
                <a:srgbClr val="000000"/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ADA-4DCA-8704-5820CCF5CED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B20-4602-828B-D88B6EEBD171}"/>
              </c:ext>
            </c:extLst>
          </c:dPt>
          <c:cat>
            <c:strRef>
              <c:f>Лист1!$A$2:$A$3</c:f>
              <c:strCache>
                <c:ptCount val="2"/>
                <c:pt idx="0">
                  <c:v>0% ложных прогнозов</c:v>
                </c:pt>
                <c:pt idx="1">
                  <c:v>100% ложных прогнозов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A-4DCA-8704-5820CCF5C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01134127"/>
        <c:axId val="1215389791"/>
      </c:barChart>
      <c:valAx>
        <c:axId val="1215389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1134127"/>
        <c:crosses val="autoZero"/>
        <c:crossBetween val="between"/>
      </c:valAx>
      <c:catAx>
        <c:axId val="10011341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53897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Результат распознавания по мыши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 распознавания по клавиатуре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bevelT w="50800" h="101600" prst="angle"/>
              <a:contourClr>
                <a:srgbClr val="000000"/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35C-45CE-A18F-20808801328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35C-45CE-A18F-20808801328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35C-45CE-A18F-20808801328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DAD-4AF8-9729-F9AB0F3960E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DAD-4AF8-9729-F9AB0F3960EC}"/>
              </c:ext>
            </c:extLst>
          </c:dPt>
          <c:cat>
            <c:strRef>
              <c:f>Лист1!$A$2:$A$6</c:f>
              <c:strCache>
                <c:ptCount val="5"/>
                <c:pt idx="0">
                  <c:v>0% ложных прогнозов</c:v>
                </c:pt>
                <c:pt idx="1">
                  <c:v>60% ложных прогнозов</c:v>
                </c:pt>
                <c:pt idx="2">
                  <c:v>80% ложных прогнозов</c:v>
                </c:pt>
                <c:pt idx="3">
                  <c:v>90% ложных прогнозов</c:v>
                </c:pt>
                <c:pt idx="4">
                  <c:v>100% ложных прогнозов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0.5</c:v>
                </c:pt>
                <c:pt idx="1">
                  <c:v>0.06</c:v>
                </c:pt>
                <c:pt idx="2">
                  <c:v>0.06</c:v>
                </c:pt>
                <c:pt idx="3">
                  <c:v>0.1</c:v>
                </c:pt>
                <c:pt idx="4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5C-45CE-A18F-208088013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75124671"/>
        <c:axId val="1201286271"/>
      </c:barChart>
      <c:valAx>
        <c:axId val="1201286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5124671"/>
        <c:crosses val="autoZero"/>
        <c:crossBetween val="between"/>
      </c:valAx>
      <c:catAx>
        <c:axId val="87512467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12862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Было проведено сравнение представителей двух типов баз данных: реляционных (</a:t>
            </a:r>
            <a:r>
              <a:rPr lang="en-US" dirty="0"/>
              <a:t>Postgres)</a:t>
            </a:r>
            <a:r>
              <a:rPr lang="ru-RU" dirty="0"/>
              <a:t> и временных рядов</a:t>
            </a:r>
            <a:r>
              <a:rPr lang="en-US" dirty="0"/>
              <a:t> (</a:t>
            </a:r>
            <a:r>
              <a:rPr lang="en-US" dirty="0" err="1"/>
              <a:t>InfluxDB</a:t>
            </a:r>
            <a:r>
              <a:rPr lang="en-US" dirty="0"/>
              <a:t>)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Нагрузка на базы данных была эквивалентной, они были </a:t>
            </a:r>
            <a:r>
              <a:rPr lang="ru-RU" dirty="0" err="1"/>
              <a:t>изолированны</a:t>
            </a:r>
            <a:r>
              <a:rPr lang="ru-RU" dirty="0"/>
              <a:t>, тем самым были исключены внешние и внутренние процессы, влияющие на выполнение запросов. В результате в качестве используемой был выбран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ru-RU" dirty="0"/>
              <a:t>который в среднем оказался в 4.5 раза быстрее в выполнении запросов.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проведены исследования, в которых участвовали студенты РЛ первого курса. Чтобы узнать о том, насколько студенты устали, использовался тест на реакцию. Вследствие того, что сессии снятия были всего полуторачасовыми, а периодичность сессий составила 7 дней, результаты позволили лишь выявить типы динамики реакций пользователей. Было решено провести более длительные исследования на одном единственном студенте.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98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Результаты данного исследования представлены на слайде. Видно, что первоначально были получены центры трех нечетких кластеров, символизирующих состояния усталости, работоспособности и неопределенности. Было определено, что наиболее точными значениями критерия для клавиатуры оказались в диапазоне от 4.5 до 10.0, а для мыши – от 1.5 до 3.5, значение 8.0 и диапазон от 9.0 до 10.0. Также было показано, что клавиатура позволяет с большей вероятностью верно спрогнозировать текущее состояние пользователя, чем мышь.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2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наглядно представлены данные из предыдущей таблицы. По данным с клавиатуры было выполнено 12 абсолютно верных прогнозов, по данным с мыши – 9.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80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был разработан и реализован метод систематического распознавания усталости оператора автоматизированного рабочего места по данным, приходящим с устройств взаимодействия пользователя с системой. Все поставленные задачи решены.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9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будущем планируется добавить поддержку использования веб-камеры, контроля фокуса внимания, а также распознавание усталости по индексу </a:t>
            </a:r>
            <a:r>
              <a:rPr lang="ru-RU" dirty="0" err="1"/>
              <a:t>Баевского</a:t>
            </a:r>
            <a:r>
              <a:rPr lang="ru-RU" dirty="0"/>
              <a:t>, то есть с использованием, например, смарт-часов. Также хотелось бы провести более обширное исследование с измененными интервалами на большой выборке операторов, а также, в последствии, внедрить программное решение в учебный процесс.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целью моей работы является разработка и реализация метода распознавания усталости на автоматизированном рабочем месте по данным, приходящим с внешних устройств автоматизированного рабочего места. Задачи работы представлены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2018 году среди опрошенных 600 тысяч офисных работников 595 тысяч испытывали тревогу и депрессивные состояния, а 239 тысяч сообщили о том, что у них депрессия. Наиболее частой причиной недугов была названа высокая нагрузка и усталость. В условиях современной цифровизации медицины представляется возможным диагностировать усталость на автоматизированном рабочем месте.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рассмотрены методы, позволяющие распознать усталость с использованием данных от клавиатуры, мыши, веб-камеры, микрофона, виброакустических датчиков и пульсометра или смарт-часов.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таблице представлены характеристики рассмотренных устройств. В результате для распознавания усталости было решено использовать клавиатуру и мышь.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35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этапы разработанного метода вошли: сбор характеристик, заполнение базы данных, определение нечетких кластеров</a:t>
            </a:r>
            <a:r>
              <a:rPr lang="en-US" dirty="0"/>
              <a:t> </a:t>
            </a:r>
            <a:r>
              <a:rPr lang="ru-RU" dirty="0"/>
              <a:t>с использованием алгоритма </a:t>
            </a:r>
            <a:r>
              <a:rPr lang="en-US" dirty="0"/>
              <a:t>c-</a:t>
            </a:r>
            <a:r>
              <a:rPr lang="ru-RU" dirty="0"/>
              <a:t>средних (в алгоритме определяется принадлежность текущих показателей к определенным кластерам), анализ и вынесение вердикта об </a:t>
            </a:r>
            <a:r>
              <a:rPr lang="ru-RU"/>
              <a:t>усталости.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1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сбора данных используются </a:t>
            </a:r>
            <a:r>
              <a:rPr lang="ru-RU" dirty="0" err="1"/>
              <a:t>логирующие</a:t>
            </a:r>
            <a:r>
              <a:rPr lang="ru-RU" dirty="0"/>
              <a:t> модули, собирающие поступающие от внешних устройств данные. Собираемые данные включают в себя: нажатия на клавиши клавиатуры (наименование нажатой клавиши, временная метка), мыши (координаты, номер нажатой клавиши, временная метка), а также скорость реакции пользователя (значение и временная метка).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79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системе было определено 5 модулей, представленных на слайде. Было определено, что имеется потребность в хранилище данных, по которым проводится кластеризация для каждого пользователя. Также, в силу большого количества пользователей и прогнозируемой высокой нагрузки на базу данных, было решено реализовать сервер для обработки запросов клиентов.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6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Схема работы сервера хранилища данных представлена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49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410606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систематического распознавания усталости на автоматизированном рабочем месте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31" y="4173545"/>
            <a:ext cx="11421533" cy="248661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Якуба Дмитрий Васильевич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4" y="71778"/>
            <a:ext cx="11330609" cy="14773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C007D-BFD1-4AFC-A4F4-D7A12CA8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исполнения запроса от количества записей в таблице по пользователю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243C61-ACEF-4DB7-9CE8-8A27B949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10</a:t>
            </a:fld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FAB712F-A278-409B-9601-6639B5DCC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18871"/>
              </p:ext>
            </p:extLst>
          </p:nvPr>
        </p:nvGraphicFramePr>
        <p:xfrm>
          <a:off x="838200" y="1505121"/>
          <a:ext cx="4003220" cy="485123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000805">
                  <a:extLst>
                    <a:ext uri="{9D8B030D-6E8A-4147-A177-3AD203B41FA5}">
                      <a16:colId xmlns:a16="http://schemas.microsoft.com/office/drawing/2014/main" val="3026128622"/>
                    </a:ext>
                  </a:extLst>
                </a:gridCol>
                <a:gridCol w="1000805">
                  <a:extLst>
                    <a:ext uri="{9D8B030D-6E8A-4147-A177-3AD203B41FA5}">
                      <a16:colId xmlns:a16="http://schemas.microsoft.com/office/drawing/2014/main" val="525255447"/>
                    </a:ext>
                  </a:extLst>
                </a:gridCol>
                <a:gridCol w="1000805">
                  <a:extLst>
                    <a:ext uri="{9D8B030D-6E8A-4147-A177-3AD203B41FA5}">
                      <a16:colId xmlns:a16="http://schemas.microsoft.com/office/drawing/2014/main" val="1121404372"/>
                    </a:ext>
                  </a:extLst>
                </a:gridCol>
                <a:gridCol w="1000805">
                  <a:extLst>
                    <a:ext uri="{9D8B030D-6E8A-4147-A177-3AD203B41FA5}">
                      <a16:colId xmlns:a16="http://schemas.microsoft.com/office/drawing/2014/main" val="3838671480"/>
                    </a:ext>
                  </a:extLst>
                </a:gridCol>
              </a:tblGrid>
              <a:tr h="824235">
                <a:tc rowSpan="2"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Всего записей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Записей пользователя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Время запроса, </a:t>
                      </a:r>
                      <a:r>
                        <a:rPr lang="ru-RU" sz="1400" dirty="0" err="1">
                          <a:effectLst/>
                        </a:rPr>
                        <a:t>мс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597251264"/>
                  </a:ext>
                </a:extLst>
              </a:tr>
              <a:tr h="8242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Postgres</a:t>
                      </a:r>
                      <a:endParaRPr lang="ru-RU" sz="1400" dirty="0">
                        <a:effectLst/>
                      </a:endParaRPr>
                    </a:p>
                    <a:p>
                      <a:pPr algn="just"/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InfluxDB</a:t>
                      </a:r>
                      <a:endParaRPr lang="ru-RU" sz="1400" dirty="0">
                        <a:effectLst/>
                      </a:endParaRPr>
                    </a:p>
                    <a:p>
                      <a:pPr algn="just"/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768137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30000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10000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188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64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9664378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36000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12000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248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2561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42000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14000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274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90811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48000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261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73760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54000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18000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266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15165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60000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284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1100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66000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22000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316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76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54952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72000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24000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340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606473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78000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26000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363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10400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84000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28000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410</a:t>
                      </a:r>
                      <a:endParaRPr lang="ru-RU" sz="14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67</a:t>
                      </a:r>
                      <a:endParaRPr lang="ru-RU" sz="14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42742"/>
                  </a:ext>
                </a:extLst>
              </a:tr>
            </a:tbl>
          </a:graphicData>
        </a:graphic>
      </p:graphicFrame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CAF88890-1DA0-46BF-86B5-ED73C2E86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95063"/>
              </p:ext>
            </p:extLst>
          </p:nvPr>
        </p:nvGraphicFramePr>
        <p:xfrm>
          <a:off x="5458752" y="1505120"/>
          <a:ext cx="6303696" cy="2997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35FC82-21BD-4F9E-AE20-6A604256F518}"/>
              </a:ext>
            </a:extLst>
          </p:cNvPr>
          <p:cNvSpPr txBox="1"/>
          <p:nvPr/>
        </p:nvSpPr>
        <p:spPr>
          <a:xfrm>
            <a:off x="5458752" y="4644509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среднем в ≈ 4.53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раза быстрее, чем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исполнения запросов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примерно равно константе.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6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от студентов РЛ, 1 курс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00288592-A168-4B98-9D74-B9EB0A81B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386884"/>
              </p:ext>
            </p:extLst>
          </p:nvPr>
        </p:nvGraphicFramePr>
        <p:xfrm>
          <a:off x="838200" y="937683"/>
          <a:ext cx="677845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AC43FAE-E5A7-4431-8480-8D745E2CFE44}"/>
              </a:ext>
            </a:extLst>
          </p:cNvPr>
          <p:cNvSpPr/>
          <p:nvPr/>
        </p:nvSpPr>
        <p:spPr>
          <a:xfrm>
            <a:off x="7616652" y="1325563"/>
            <a:ext cx="4350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Студентов, участвующих в исследовании: 60.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время исследования студенты решали алгоритмические задачи.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исследования 2 месяца: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раз в неделю по 1.5 часа.</a:t>
            </a:r>
          </a:p>
        </p:txBody>
      </p:sp>
    </p:spTree>
    <p:extLst>
      <p:ext uri="{BB962C8B-B14F-4D97-AF65-F5344CB8AC3E}">
        <p14:creationId xmlns:p14="http://schemas.microsoft.com/office/powerpoint/2010/main" val="30529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количества успешных определений работоспособности пользователя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0365455-8F6F-46E9-A629-38361EEEC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584778"/>
              </p:ext>
            </p:extLst>
          </p:nvPr>
        </p:nvGraphicFramePr>
        <p:xfrm>
          <a:off x="804000" y="1634014"/>
          <a:ext cx="10584000" cy="18542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1077628353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545346788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71547993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3467962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32772478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66145529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определений состояния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2675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Клавиатура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Мышь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2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Устал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Работоспособен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Устал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Работоспособен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24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0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400047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D7708D2-CB5E-49CA-8698-80120CDE21BE}"/>
              </a:ext>
            </a:extLst>
          </p:cNvPr>
          <p:cNvSpPr/>
          <p:nvPr/>
        </p:nvSpPr>
        <p:spPr>
          <a:xfrm>
            <a:off x="838200" y="4193699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Наилучшие значения критерия нечеткости для кластеризации данных от клавиатуры находятся в диапазоне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данных от мыши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8.0,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количества прогнозируемых состояний пользователя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80C048D8-59B0-4FC2-98C3-5AC545079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095796"/>
              </p:ext>
            </p:extLst>
          </p:nvPr>
        </p:nvGraphicFramePr>
        <p:xfrm>
          <a:off x="341644" y="1584589"/>
          <a:ext cx="5469655" cy="406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BD8424B4-0079-4857-921F-C70AA2D7C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542407"/>
              </p:ext>
            </p:extLst>
          </p:nvPr>
        </p:nvGraphicFramePr>
        <p:xfrm>
          <a:off x="6179735" y="1584589"/>
          <a:ext cx="5811297" cy="406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994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систематического распознавания усталости оператора автоматизированного рабочего места по данным, приходящим с устройств взаимодействия пользователя с системой.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существующих методов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действий и характеристик, позволяющих определить усталость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методы снятия выбранных характеристик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усталости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Даны рекомендации о применимости реализованного метода.</a:t>
            </a: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распознавания усталости по информации, получаемой от веб-камеры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контроля фокуса внимания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распознавания усталости по информации, получаемой от смарт-часов (индекс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Баевского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более обширное исследование с сокращенными интервалами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учебный процесс.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усталости оператора автоматизированного рабочего места по данным, приходящим с устройств взаимодействия пользователя с системой.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методов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действий и характеристик, позволяющих определить усталость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методы сбора выбранных характеристик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усталости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рекомендации о применимости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 офисных сотрудников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опросу 600 тысяч человек в Великобритании в 2018 году: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Тревога и депрессивные состояния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тысяч опрошенных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Депрессия – 239 тысяч опрошенных.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частая причина (44%) – высокая нагрузка на работе.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47302104-2C21-4ADD-B382-2E1154D64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947683"/>
              </p:ext>
            </p:extLst>
          </p:nvPr>
        </p:nvGraphicFramePr>
        <p:xfrm>
          <a:off x="6096000" y="1937279"/>
          <a:ext cx="6039374" cy="4128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подходы к решению задачи распознавания усталости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1FB1290-C014-4DA1-9E82-8A6EAEE52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853054"/>
              </p:ext>
            </p:extLst>
          </p:nvPr>
        </p:nvGraphicFramePr>
        <p:xfrm>
          <a:off x="838200" y="1674336"/>
          <a:ext cx="10515600" cy="43332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504810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091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Наименование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Используемые устройства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клавиатурного почерка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Клавиатура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6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скорости печати и количества ошибок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Клавиатура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2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траекторий перемещения курсора мыши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Мышь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использования мыши с использованием модели искусственной нейронной сети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Мышь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0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внешнего состояния пользователя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Веб-камера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1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речевых характеристик пользователя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Микрофон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7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виброакустических шумов при наборе текста или использовании мыши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Виброакустические датчики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2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частоты пульса и возраста сосудистой системы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Пульсометр</a:t>
                      </a:r>
                      <a:r>
                        <a:rPr lang="en-US" sz="1600" dirty="0"/>
                        <a:t>/</a:t>
                      </a:r>
                      <a:r>
                        <a:rPr lang="ru-RU" sz="1600" dirty="0"/>
                        <a:t>смарт-часы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3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индекса </a:t>
                      </a:r>
                      <a:r>
                        <a:rPr lang="ru-RU" sz="1600" dirty="0" err="1"/>
                        <a:t>Баевского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Пульсометр</a:t>
                      </a:r>
                      <a:r>
                        <a:rPr lang="en-US" sz="1600" dirty="0"/>
                        <a:t>/</a:t>
                      </a:r>
                      <a:r>
                        <a:rPr lang="ru-RU" sz="1600" dirty="0"/>
                        <a:t>смарт-часы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68649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сбора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6BA7594-6568-400E-80A0-D447B4E9A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71609"/>
              </p:ext>
            </p:extLst>
          </p:nvPr>
        </p:nvGraphicFramePr>
        <p:xfrm>
          <a:off x="660000" y="1597872"/>
          <a:ext cx="10872000" cy="4363295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6552000">
                  <a:extLst>
                    <a:ext uri="{9D8B030D-6E8A-4147-A177-3AD203B41FA5}">
                      <a16:colId xmlns:a16="http://schemas.microsoft.com/office/drawing/2014/main" val="35202992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333085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795648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78355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05511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074117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47610782"/>
                    </a:ext>
                  </a:extLst>
                </a:gridCol>
              </a:tblGrid>
              <a:tr h="1681055">
                <a:tc>
                  <a:txBody>
                    <a:bodyPr/>
                    <a:lstStyle/>
                    <a:p>
                      <a:r>
                        <a:rPr lang="ru-RU" sz="2000" u="none" dirty="0"/>
                        <a:t>				</a:t>
                      </a:r>
                      <a:r>
                        <a:rPr lang="ru-RU" sz="2000" b="0" u="none" dirty="0"/>
                        <a:t>Средство</a:t>
                      </a:r>
                    </a:p>
                    <a:p>
                      <a:endParaRPr lang="ru-RU" sz="2000" b="0" u="none" dirty="0"/>
                    </a:p>
                    <a:p>
                      <a:endParaRPr lang="ru-RU" sz="2000" b="0" u="none" dirty="0"/>
                    </a:p>
                    <a:p>
                      <a:endParaRPr lang="ru-RU" sz="2000" b="0" u="none" dirty="0"/>
                    </a:p>
                    <a:p>
                      <a:r>
                        <a:rPr lang="ru-RU" sz="2000" b="0" u="none" dirty="0"/>
                        <a:t>	Характеристика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i="1" u="sng" dirty="0"/>
                        <a:t>Клавиатура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sz="2000" b="1" i="1" u="sng" dirty="0"/>
                        <a:t>Мышь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Веб-камера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sz="2000" b="0" dirty="0" err="1"/>
                        <a:t>Виброакустический</a:t>
                      </a:r>
                      <a:r>
                        <a:rPr lang="ru-RU" sz="2000" b="0" dirty="0"/>
                        <a:t> датчик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Пульсометр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Смарт-часы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2156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u="none" dirty="0"/>
                        <a:t>Наличие готовых решений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u="non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u="non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54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u="none" dirty="0"/>
                        <a:t>Дополнительные затраты на приобретение оборудования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u="non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u="non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u="none" dirty="0"/>
                        <a:t>Дополнительное обслуживание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-</a:t>
                      </a:r>
                      <a:endParaRPr lang="ru-RU" sz="2000" b="1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-</a:t>
                      </a:r>
                      <a:endParaRPr lang="ru-RU" sz="2000" b="1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u="none" dirty="0"/>
                        <a:t>Применимость для любых типов работ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u="non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u="non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45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u="none" dirty="0"/>
                        <a:t>Конфиденциальность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u="non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u="non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5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u="none" dirty="0"/>
                        <a:t>Необходимость присутствия оператора на автоматизированном рабочем месте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u="non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1" u="non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0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37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усталости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5E66F3-2231-4857-956A-B27D3225B1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 t="16036" r="4422" b="12322"/>
          <a:stretch/>
        </p:blipFill>
        <p:spPr>
          <a:xfrm>
            <a:off x="70994" y="1438183"/>
            <a:ext cx="12050012" cy="47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сбора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B82F9D5-EC5E-4335-9C2D-F67E58B14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96131"/>
              </p:ext>
            </p:extLst>
          </p:nvPr>
        </p:nvGraphicFramePr>
        <p:xfrm>
          <a:off x="838199" y="3788540"/>
          <a:ext cx="10515600" cy="2189925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339158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40220158"/>
                    </a:ext>
                  </a:extLst>
                </a:gridCol>
              </a:tblGrid>
              <a:tr h="425175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Данные, подлежащие сбору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Характеристические 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0806"/>
                  </a:ext>
                </a:extLst>
              </a:tr>
              <a:tr h="425175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Нажатия на клавиши клавиатуры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Наименование нажатой клавиши, временная метка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397664"/>
                  </a:ext>
                </a:extLst>
              </a:tr>
              <a:tr h="743773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Нажатия на клавишу мыши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Координаты </a:t>
                      </a:r>
                      <a:r>
                        <a:rPr lang="en-US" dirty="0"/>
                        <a:t>X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Y, </a:t>
                      </a:r>
                      <a:r>
                        <a:rPr lang="ru-RU" dirty="0"/>
                        <a:t>в которых было совершено действие, номер нажатой клавиши (целое число), временная метка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80313"/>
                  </a:ext>
                </a:extLst>
              </a:tr>
              <a:tr h="425175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Скорость реакции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Значение времени реакции, временная метка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56164"/>
                  </a:ext>
                </a:extLst>
              </a:tr>
            </a:tbl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1325562"/>
            <a:ext cx="10515600" cy="2462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на реакцию определяет время, за которое пользователь среагирует на появление на экране некоторого объекта.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не изменяет своей формы или положения при последующем появлении, однако время его появления определяется случайным образом (паузы от 2 до 10 секунд). Тест проводится каждые 10 минут.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A572B8-EA02-4FF0-9C80-92180ADAB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" y="1325563"/>
            <a:ext cx="121253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3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сервера хранения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DBD1F9-B211-424D-AEA8-E3F2FD317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27" y="1325563"/>
            <a:ext cx="9992746" cy="50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91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1394</Words>
  <Application>Microsoft Office PowerPoint</Application>
  <PresentationFormat>Широкоэкранный</PresentationFormat>
  <Paragraphs>259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Метод систематического распознавания усталости на автоматизированном рабочем месте</vt:lpstr>
      <vt:lpstr>Цель и задачи работы</vt:lpstr>
      <vt:lpstr>Стресс офисных сотрудников</vt:lpstr>
      <vt:lpstr>Существующие подходы к решению задачи распознавания усталости</vt:lpstr>
      <vt:lpstr>Используемые средства сбора данных</vt:lpstr>
      <vt:lpstr>Метод распознавания усталости</vt:lpstr>
      <vt:lpstr>Метод сбора данных</vt:lpstr>
      <vt:lpstr>Схема программного обеспечения</vt:lpstr>
      <vt:lpstr>Схема работы сервера хранения данных</vt:lpstr>
      <vt:lpstr>Зависимость времени исполнения запроса от количества записей в таблице по пользователю</vt:lpstr>
      <vt:lpstr>Данные от студентов РЛ, 1 курс</vt:lpstr>
      <vt:lpstr>Сравнение количества успешных определений работоспособности пользователя</vt:lpstr>
      <vt:lpstr>Сравнение количества прогнозируемых состояний пользователя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Дмитрий Якуба</cp:lastModifiedBy>
  <cp:revision>220</cp:revision>
  <dcterms:created xsi:type="dcterms:W3CDTF">2021-11-12T16:02:25Z</dcterms:created>
  <dcterms:modified xsi:type="dcterms:W3CDTF">2022-05-30T15:50:32Z</dcterms:modified>
</cp:coreProperties>
</file>