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94" r:id="rId5"/>
    <p:sldId id="288" r:id="rId6"/>
    <p:sldId id="275" r:id="rId7"/>
    <p:sldId id="276" r:id="rId8"/>
    <p:sldId id="263" r:id="rId9"/>
    <p:sldId id="290" r:id="rId10"/>
    <p:sldId id="292" r:id="rId11"/>
    <p:sldId id="293" r:id="rId12"/>
    <p:sldId id="284" r:id="rId13"/>
    <p:sldId id="28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Postgres</c:v>
                </c:pt>
              </c:strCache>
            </c:strRef>
          </c:tx>
          <c:spPr>
            <a:ln w="38100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188</c:v>
                </c:pt>
                <c:pt idx="1">
                  <c:v>248</c:v>
                </c:pt>
                <c:pt idx="2">
                  <c:v>274</c:v>
                </c:pt>
                <c:pt idx="3">
                  <c:v>261</c:v>
                </c:pt>
                <c:pt idx="4">
                  <c:v>266</c:v>
                </c:pt>
                <c:pt idx="5">
                  <c:v>284</c:v>
                </c:pt>
                <c:pt idx="6">
                  <c:v>316</c:v>
                </c:pt>
                <c:pt idx="7">
                  <c:v>340</c:v>
                </c:pt>
                <c:pt idx="8">
                  <c:v>363</c:v>
                </c:pt>
                <c:pt idx="9">
                  <c:v>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C-46CF-9E2C-5630120D16C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InfluxDB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64</c:v>
                </c:pt>
                <c:pt idx="1">
                  <c:v>65</c:v>
                </c:pt>
                <c:pt idx="2">
                  <c:v>60</c:v>
                </c:pt>
                <c:pt idx="3">
                  <c:v>60</c:v>
                </c:pt>
                <c:pt idx="4">
                  <c:v>61</c:v>
                </c:pt>
                <c:pt idx="5">
                  <c:v>68</c:v>
                </c:pt>
                <c:pt idx="6">
                  <c:v>76</c:v>
                </c:pt>
                <c:pt idx="7">
                  <c:v>65</c:v>
                </c:pt>
                <c:pt idx="8">
                  <c:v>65</c:v>
                </c:pt>
                <c:pt idx="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C-46CF-9E2C-5630120D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664879"/>
        <c:axId val="1952658639"/>
      </c:lineChart>
      <c:catAx>
        <c:axId val="195266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58639"/>
        <c:crosses val="autoZero"/>
        <c:auto val="1"/>
        <c:lblAlgn val="ctr"/>
        <c:lblOffset val="100"/>
        <c:noMultiLvlLbl val="0"/>
      </c:catAx>
      <c:valAx>
        <c:axId val="195265863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6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 распознавания по клавиатуре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ADA-4DCA-8704-5820CCF5CE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20-4602-828B-D88B6EEBD1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100% верных ответов</c:v>
                </c:pt>
                <c:pt idx="1">
                  <c:v>0% верных ответов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A-4DCA-8704-5820CCF5CE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Результат распознавания по мыши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 распознавания по клавиатуре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35C-45CE-A18F-2080880132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35C-45CE-A18F-2080880132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35C-45CE-A18F-2080880132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DAD-4AF8-9729-F9AB0F3960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DAD-4AF8-9729-F9AB0F3960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100% верных ответов</c:v>
                </c:pt>
                <c:pt idx="1">
                  <c:v>40% верных ответов</c:v>
                </c:pt>
                <c:pt idx="2">
                  <c:v>20% верных ответов</c:v>
                </c:pt>
                <c:pt idx="3">
                  <c:v>10% верных ответов</c:v>
                </c:pt>
                <c:pt idx="4">
                  <c:v>0% верных ответов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9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5C-45CE-A18F-20808801328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25.05.2022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25.05.2022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25.05.2022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кафедры ИУ7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4" y="210277"/>
            <a:ext cx="1133060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количества успешных определений работоспособности пользователя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0365455-8F6F-46E9-A629-38361EEEC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648907"/>
              </p:ext>
            </p:extLst>
          </p:nvPr>
        </p:nvGraphicFramePr>
        <p:xfrm>
          <a:off x="838200" y="4368882"/>
          <a:ext cx="10584000" cy="1854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107762835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54534678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7154799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3467962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32772478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66145529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определений состояния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67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2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Неопределен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Устал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Работоспособен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Неопределен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Устал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Работоспособен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24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400047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7708D2-CB5E-49CA-8698-80120CDE21BE}"/>
              </a:ext>
            </a:extLst>
          </p:cNvPr>
          <p:cNvSpPr/>
          <p:nvPr/>
        </p:nvSpPr>
        <p:spPr>
          <a:xfrm>
            <a:off x="838200" y="1709519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Наилучшими значениями, принимаемыми за критерий нечеткости для кластеризации данных от клавиатуры, могут служить значения, лежащие в диапазоне от 4.5 до 10.0. Для данных от мыши данный фактор может принимать значения 1.5 – 3.5, 8.0, 9.0 – 10.0.</a:t>
            </a:r>
          </a:p>
        </p:txBody>
      </p:sp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количества успешных определений работоспособности пользователя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80C048D8-59B0-4FC2-98C3-5AC545079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649403"/>
              </p:ext>
            </p:extLst>
          </p:nvPr>
        </p:nvGraphicFramePr>
        <p:xfrm>
          <a:off x="-482600" y="1584589"/>
          <a:ext cx="6578600" cy="451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BD8424B4-0079-4857-921F-C70AA2D7C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829253"/>
              </p:ext>
            </p:extLst>
          </p:nvPr>
        </p:nvGraphicFramePr>
        <p:xfrm>
          <a:off x="5613400" y="1584589"/>
          <a:ext cx="6578600" cy="451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94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усталости оператора автоматизированного рабочего места по данным, приходящим с устройств взаимодействия пользователя с системой.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методов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действий и характеристик, позволяющих определить усталость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методы снятия выбранных характеристик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усталости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распознавания усталости по информации, получаемой от веб-камеры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контроля фокуса внимания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распознавания усталости по информации, получаемой от смарт-часов (индекс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Баевского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усталости оператора автоматизированного рабочего места по данным, приходящим с устройств взаимодействия пользователя с системой.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снятия выбранных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усталости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подходы к решению задачи распознавания усталости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1FB1290-C014-4DA1-9E82-8A6EAEE52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853054"/>
              </p:ext>
            </p:extLst>
          </p:nvPr>
        </p:nvGraphicFramePr>
        <p:xfrm>
          <a:off x="838200" y="1674336"/>
          <a:ext cx="10515600" cy="43332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504810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091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Наименование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Используемые устройства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клавиатурного почерка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Клавиатура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6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скорости печати и количества ошибок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Клавиатура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2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траекторий перемещения курсора мыши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Мышь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использования мыши с использованием модели искусственной нейронной сети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Мышь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0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внешнего состояния пользователя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Веб-камера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речевых характеристик пользователя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Микрофон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7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виброакустических шумов при наборе текста или использовании мыши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Виброакустические датчики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2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частоты пульса и возраста сосудистой системы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Пульсометр</a:t>
                      </a:r>
                      <a:r>
                        <a:rPr lang="en-US" sz="1600" dirty="0"/>
                        <a:t>/</a:t>
                      </a:r>
                      <a:r>
                        <a:rPr lang="ru-RU" sz="1600" dirty="0"/>
                        <a:t>смарт-часы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анализа индекса </a:t>
                      </a:r>
                      <a:r>
                        <a:rPr lang="ru-RU" sz="1600" dirty="0" err="1"/>
                        <a:t>Баевского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Пульсометр</a:t>
                      </a:r>
                      <a:r>
                        <a:rPr lang="en-US" sz="1600" dirty="0"/>
                        <a:t>/</a:t>
                      </a:r>
                      <a:r>
                        <a:rPr lang="ru-RU" sz="1600" dirty="0"/>
                        <a:t>смарт-часы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68649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Включаемые в метод характеристики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6BA7594-6568-400E-80A0-D447B4E9A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326570"/>
              </p:ext>
            </p:extLst>
          </p:nvPr>
        </p:nvGraphicFramePr>
        <p:xfrm>
          <a:off x="1092000" y="1220895"/>
          <a:ext cx="10008000" cy="5135455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472000">
                  <a:extLst>
                    <a:ext uri="{9D8B030D-6E8A-4147-A177-3AD203B41FA5}">
                      <a16:colId xmlns:a16="http://schemas.microsoft.com/office/drawing/2014/main" val="352029925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3330854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7956484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6783555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0551193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4074117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47610782"/>
                    </a:ext>
                  </a:extLst>
                </a:gridCol>
              </a:tblGrid>
              <a:tr h="1681055">
                <a:tc>
                  <a:txBody>
                    <a:bodyPr/>
                    <a:lstStyle/>
                    <a:p>
                      <a:endParaRPr lang="ru-RU" u="non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u-RU" b="1" i="0" u="sng" dirty="0"/>
                        <a:t>Клавиатура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b="1" i="0" u="sng" dirty="0"/>
                        <a:t>Мышь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Веб-камера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Виброакустический</a:t>
                      </a:r>
                      <a:r>
                        <a:rPr lang="ru-RU" dirty="0"/>
                        <a:t> датчик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Пульсометр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Смарт-часы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156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Распространенность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4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Наличие нескольких методов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Распределение нагрузки на систему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7247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/>
                      <a:endParaRPr lang="ru-RU" sz="100" b="1" i="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4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Зависимость от особенностей поведения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3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Объем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non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Дополнительные затраты на приобретение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4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Особые требования к конфигурации оборудования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3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u="none" dirty="0"/>
                        <a:t>Затраты на реализацию дополнительного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0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7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усталости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4358CE-9CC5-4EFF-8A05-D5639C19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t="16338" r="3225" b="16889"/>
          <a:stretch/>
        </p:blipFill>
        <p:spPr>
          <a:xfrm>
            <a:off x="838199" y="1325562"/>
            <a:ext cx="10515599" cy="4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и метод сбора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сбора данных используются логгеры, собирающие информацию о действиях пользователя во время его работы.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B82F9D5-EC5E-4335-9C2D-F67E58B1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64954"/>
              </p:ext>
            </p:extLst>
          </p:nvPr>
        </p:nvGraphicFramePr>
        <p:xfrm>
          <a:off x="838199" y="2266951"/>
          <a:ext cx="10515600" cy="2189925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339158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40220158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Данные, подлежащие сбору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0806"/>
                  </a:ext>
                </a:extLst>
              </a:tr>
              <a:tr h="42517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Нажатия на клавиши клавиатуры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Наименование нажатой клавиши, временная метка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97664"/>
                  </a:ext>
                </a:extLst>
              </a:tr>
              <a:tr h="743773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Нажатия на клавишу мыши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Координаты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Y, </a:t>
                      </a:r>
                      <a:r>
                        <a:rPr lang="ru-RU" dirty="0"/>
                        <a:t>в которых было совершено действие, номер нажатой клавиши (целое число), временная метка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0313"/>
                  </a:ext>
                </a:extLst>
              </a:tr>
              <a:tr h="425175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Скорость реакции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Значение времени реакции, временная метка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56164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4609689"/>
            <a:ext cx="10515600" cy="1743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на реакцию включает в себя появление некоторого элемента на экране и регистрацию времени, за которое оператор среагировал на его появление. Элемент не изменяет своей формы или положения при последующем появлении, однако время его появления определяется случайным образом (паузы от 2 до 10 секунд). Тест проводится каждые 10 минут.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C2EB37-1AD9-45DC-AE23-497044A0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38" y="1325563"/>
            <a:ext cx="9964524" cy="45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исполнения запроса от количества записей в таблице по пользователю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AB712F-A278-409B-9601-6639B5DC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67040"/>
              </p:ext>
            </p:extLst>
          </p:nvPr>
        </p:nvGraphicFramePr>
        <p:xfrm>
          <a:off x="838200" y="1505121"/>
          <a:ext cx="4003220" cy="485123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302612862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525255447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112140437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3838671480"/>
                    </a:ext>
                  </a:extLst>
                </a:gridCol>
              </a:tblGrid>
              <a:tr h="824235"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Всего записей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Записей пользователя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Время запроса, </a:t>
                      </a:r>
                      <a:r>
                        <a:rPr lang="ru-RU" sz="1400" dirty="0" err="1">
                          <a:effectLst/>
                        </a:rPr>
                        <a:t>мс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597251264"/>
                  </a:ext>
                </a:extLst>
              </a:tr>
              <a:tr h="8242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Postgres</a:t>
                      </a:r>
                      <a:endParaRPr lang="ru-RU" sz="1400" dirty="0">
                        <a:effectLst/>
                      </a:endParaRPr>
                    </a:p>
                    <a:p>
                      <a:pPr algn="just"/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InfluxDB</a:t>
                      </a:r>
                      <a:endParaRPr lang="ru-RU" sz="1400" dirty="0">
                        <a:effectLst/>
                      </a:endParaRPr>
                    </a:p>
                    <a:p>
                      <a:pPr algn="just"/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695768137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30000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10000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188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64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64378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248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56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14000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274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9081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48000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261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7376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54000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18000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266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15165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60000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284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11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316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54952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72000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24000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340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06473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78000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26000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363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104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84000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28000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410</a:t>
                      </a:r>
                      <a:endParaRPr lang="ru-RU" sz="14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67</a:t>
                      </a:r>
                      <a:endParaRPr lang="ru-RU" sz="14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42742"/>
                  </a:ext>
                </a:extLst>
              </a:tr>
            </a:tbl>
          </a:graphicData>
        </a:graphic>
      </p:graphicFrame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CAF88890-1DA0-46BF-86B5-ED73C2E8647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58752" y="1505120"/>
          <a:ext cx="6303696" cy="299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35FC82-21BD-4F9E-AE20-6A604256F518}"/>
              </a:ext>
            </a:extLst>
          </p:cNvPr>
          <p:cNvSpPr txBox="1"/>
          <p:nvPr/>
        </p:nvSpPr>
        <p:spPr>
          <a:xfrm>
            <a:off x="5458752" y="464450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в ≈ 4.53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раза быстрее, чем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исполнения запросов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равно константе.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сервера хранения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881F44-830C-4483-8EF7-75F7989D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2" y="1449134"/>
            <a:ext cx="9530956" cy="47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1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663</Words>
  <Application>Microsoft Office PowerPoint</Application>
  <PresentationFormat>Широкоэкранный</PresentationFormat>
  <Paragraphs>194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 работы</vt:lpstr>
      <vt:lpstr>Существующие подходы к решению задачи распознавания усталости</vt:lpstr>
      <vt:lpstr>Включаемые в метод характеристики</vt:lpstr>
      <vt:lpstr>Метод распознавания усталости</vt:lpstr>
      <vt:lpstr>Формат и метод сбора данных</vt:lpstr>
      <vt:lpstr>Схема программного обеспечения</vt:lpstr>
      <vt:lpstr>Зависимость времени исполнения запроса от количества записей в таблице по пользователю</vt:lpstr>
      <vt:lpstr>Схема работы сервера хранения данных</vt:lpstr>
      <vt:lpstr>Сравнение количества успешных определений работоспособности пользователя</vt:lpstr>
      <vt:lpstr>Сравнение количества успешных определений работоспособности пользователя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123</cp:revision>
  <dcterms:created xsi:type="dcterms:W3CDTF">2021-11-12T16:02:25Z</dcterms:created>
  <dcterms:modified xsi:type="dcterms:W3CDTF">2022-05-24T23:28:23Z</dcterms:modified>
</cp:coreProperties>
</file>