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70" r:id="rId5"/>
    <p:sldId id="269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2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BE8E8B-8AE7-4C12-833B-FC3CEB93F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29F8184-017F-42F9-A841-27CD5495DD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153722-8C48-437C-901A-4D651A1F9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6EE7-36DE-4D2C-AF3C-F3A52CFDA6D2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6F64BF-55FD-4C4A-B7DD-2E42BC252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F815C1-8ADD-4994-8C95-A6D660EB7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041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3FFC8B-C941-4B30-806E-181039725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2729AB6-5390-46B3-A4AC-324155517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094688-D748-4032-8DAF-626498C3D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6EE7-36DE-4D2C-AF3C-F3A52CFDA6D2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D89367-4FCF-4F6F-97E3-A47194E77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B2F20A-5F46-45DC-A6B0-E4E390BF2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892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92AA8D4-7FC7-43D2-A92A-E6E32891C7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83A0946-A244-422C-8DA4-EE155D21F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FEFC27-366C-4832-ACDD-09C6A0B51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6EE7-36DE-4D2C-AF3C-F3A52CFDA6D2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AC1CEF-082E-4AC0-A57F-C62607A73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293C32-1D83-47E1-A5C6-47315433D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077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47F8A1-9EE8-40C4-B4C6-B1449F484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8DB9E5-DEA8-44F0-B322-6A3235E3A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AA789D-74FF-4656-AEAC-FC53A33F1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6EE7-36DE-4D2C-AF3C-F3A52CFDA6D2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6647FA-D094-441F-B412-3C4F16507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8E4415-402C-4DDC-A37F-93178DC29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255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C3E5EA-28FD-4F54-91F8-B3E66DF87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2C7528A-FB7C-4199-A023-D08A6104F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C6AD22-A19A-4E57-978C-67D9A30B4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6EE7-36DE-4D2C-AF3C-F3A52CFDA6D2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CD518B-D2E7-4E61-8B9B-C61C5A1F9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2EF5F9-028E-432E-A9EB-158D948A9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14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EAF0F5-03A5-46C5-9257-F2C5BA24F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D92476-F744-426A-AD35-91219D913A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D574115-A52F-4B83-A402-579203C1E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EE536B7-B989-44A0-B9FA-71F22D783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6EE7-36DE-4D2C-AF3C-F3A52CFDA6D2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5130A78-D7BB-4089-BEE5-22A201732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83468BE-8AAE-4840-85F0-D99D8BA8B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4846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B9AB95-8C9E-4042-9E88-74C14AB83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6FC01F-2289-4491-9911-0381DDC56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C5F512B-D250-4A89-AD6F-E550C638F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28552FD-2137-485E-866A-3E86812F59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A17013F-5F64-4953-90FA-70FCB9BF4A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A480D71-7933-4A32-959E-725293C7A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6EE7-36DE-4D2C-AF3C-F3A52CFDA6D2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4DF2B74-AD58-4C39-B393-3B6E9B8B2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22172FB-4B69-4B78-B53D-31C3F2691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5493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B13201-763D-4732-A410-57A90A80D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C284476-2B3B-4DC0-9288-E87118B1E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6EE7-36DE-4D2C-AF3C-F3A52CFDA6D2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0BD8247-C06E-47B0-AF08-0A576209A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982DE61-355B-4647-BFBC-8B7D50728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2211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F9271AA-0040-46CE-BE44-A4D1538C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6EE7-36DE-4D2C-AF3C-F3A52CFDA6D2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4E904CD-2096-4FA7-891C-FC9019CB3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ECC2B41-9502-416D-AEDF-B14973D2D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6593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EEBE69-1ED2-4F18-975B-8C7005A8A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F05373-E0E9-472D-848B-DCD31A822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5A46DB2-52BC-4730-9AFF-FF60C2BEF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4800623-1280-44ED-AF39-90FC6973C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6EE7-36DE-4D2C-AF3C-F3A52CFDA6D2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9AD2B66-7455-44AC-B03B-E7D91FD66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54F09EE-1B98-4D42-8F01-39F8D3025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410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D2906B-4E7A-450A-AE4F-9A222011A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DF347AB-BAF2-4DF9-B4F1-2F77725932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BA8F95E-02FC-4FCB-9D3B-6F59D1791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8BA17B4-06F0-42D7-AAB2-9A05B334A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6EE7-36DE-4D2C-AF3C-F3A52CFDA6D2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781327D-DB2A-4F99-9C91-47164213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130768A-AFD2-4E21-9BC9-E2BD8813A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2128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B318D6-B345-4BD8-BDC2-AB4B5B8F5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65DB6F-078B-4427-A535-98906479D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156BC3-3239-4F7A-A75C-8D152DD40D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E6EE7-36DE-4D2C-AF3C-F3A52CFDA6D2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54C3B1-6658-4B4A-B374-1AE98F11FE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64763B-309F-4460-92C6-0C4A6AA496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813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36064B-2A0F-4704-9D1D-79283120E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88465"/>
            <a:ext cx="9144000" cy="3072641"/>
          </a:xfrm>
        </p:spPr>
        <p:txBody>
          <a:bodyPr anchor="ctr"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систематического распознавания усталости на автоматизированном рабочем месте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51859D4-127D-4486-AB67-DB5570EE6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4532" y="4161106"/>
            <a:ext cx="9922934" cy="1655762"/>
          </a:xfrm>
        </p:spPr>
        <p:txBody>
          <a:bodyPr anchor="ctr"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Дмитрий Васильевич Якуба, ИУ7-73Б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научно-исследовательской работы: Юрий Владимирович Строганов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CDB974-E1C0-4D00-A9FB-3251DE9A0DC1}"/>
              </a:ext>
            </a:extLst>
          </p:cNvPr>
          <p:cNvSpPr txBox="1"/>
          <p:nvPr/>
        </p:nvSpPr>
        <p:spPr>
          <a:xfrm>
            <a:off x="430695" y="206733"/>
            <a:ext cx="11330609" cy="92333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МОСКОВСКИЙ ГОСУДАРСТВЕННЫЙ ТЕХНИЧЕСКИЙ УНИВЕРСИТЕТ ИМЕНИ Н.Э. БАУМАНА (НАЦИОНАЛЬНЫЙ ИССЛЕДОВАТЕЛЬСКИЙ УНИВЕРСИТЕТ)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B68F3C-E215-44CE-9C93-2C0FAEC2131A}"/>
              </a:ext>
            </a:extLst>
          </p:cNvPr>
          <p:cNvSpPr txBox="1"/>
          <p:nvPr/>
        </p:nvSpPr>
        <p:spPr>
          <a:xfrm>
            <a:off x="3048663" y="6281935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МОСКВА, 2021 ГОД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5570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57FF81-6D4A-4638-BC86-A0828019E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D43540-1B9B-4A74-801C-CD9551E40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и описать метод распознавания усталости пользователя, находящегося на автоматизированном рабочем месте.</a:t>
            </a:r>
          </a:p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достижения поставленной цели потребуется: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анализ существующих методов определения усталости человека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анализ действий и характеристик, позволяющих определить усталость пользователя АРМ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arenR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определить методы снятия выделенных действий и характеристик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описать работу системы распознавания усталости пользователя АРМ.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11599AE-B3EE-4F75-82FB-BC55E4531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4119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282183-8C79-48B4-ACCA-29F61EC9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Термины предметной области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26DA48-DB22-4385-B4DB-578240465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Усталостью является затруднение в инициировании и поддержании активности вследствие отсутствия энергии, которое сопровождается желанием отдохнуть.</a:t>
            </a: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Синдром хронической усталости – заболевание, характеризующееся необъяснимым чувством выраженной слабости, длящейся более 6 месяц.</a:t>
            </a: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Стресс – это состояние организма, характеризующееся эмоциональным и физическим напряжением, вызванным воздействием различных неблагоприятных факторов.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323610E-C707-4F7D-AF57-1BCE159B3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073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Стресс на рабочем месте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1DF3383-A895-4B0B-9937-2AAF01F67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4</a:t>
            </a:fld>
            <a:endParaRPr lang="ru-RU" dirty="0"/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02B8C3A1-0097-46F3-BF8F-AC58662B1ABF}"/>
              </a:ext>
            </a:extLst>
          </p:cNvPr>
          <p:cNvGraphicFramePr>
            <a:graphicFrameLocks noGrp="1"/>
          </p:cNvGraphicFramePr>
          <p:nvPr/>
        </p:nvGraphicFramePr>
        <p:xfrm>
          <a:off x="0" y="1032718"/>
          <a:ext cx="12192000" cy="53236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75910">
                  <a:extLst>
                    <a:ext uri="{9D8B030D-6E8A-4147-A177-3AD203B41FA5}">
                      <a16:colId xmlns:a16="http://schemas.microsoft.com/office/drawing/2014/main" val="1383018408"/>
                    </a:ext>
                  </a:extLst>
                </a:gridCol>
                <a:gridCol w="8416090">
                  <a:extLst>
                    <a:ext uri="{9D8B030D-6E8A-4147-A177-3AD203B41FA5}">
                      <a16:colId xmlns:a16="http://schemas.microsoft.com/office/drawing/2014/main" val="1099064396"/>
                    </a:ext>
                  </a:extLst>
                </a:gridCol>
              </a:tblGrid>
              <a:tr h="368620">
                <a:tc>
                  <a:txBody>
                    <a:bodyPr/>
                    <a:lstStyle/>
                    <a:p>
                      <a:pPr algn="just"/>
                      <a:r>
                        <a:rPr lang="ru-RU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Источник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Примеры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537188"/>
                  </a:ext>
                </a:extLst>
              </a:tr>
              <a:tr h="781951">
                <a:tc>
                  <a:txBody>
                    <a:bodyPr/>
                    <a:lstStyle/>
                    <a:p>
                      <a:pPr algn="just"/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Режим трудовой деятельности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плохие условия труда,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слишком интенсивный режим деятельности,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нехватка времени.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333981"/>
                  </a:ext>
                </a:extLst>
              </a:tr>
              <a:tr h="1010020">
                <a:tc>
                  <a:txBody>
                    <a:bodyPr/>
                    <a:lstStyle/>
                    <a:p>
                      <a:pPr algn="just"/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Роль работника в организации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ролевые конфликты,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повышенная ответственность,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недостаток полномочий,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ролевая неопределённость.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950571"/>
                  </a:ext>
                </a:extLst>
              </a:tr>
              <a:tr h="589117">
                <a:tc>
                  <a:txBody>
                    <a:bodyPr/>
                    <a:lstStyle/>
                    <a:p>
                      <a:pPr algn="just"/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Коммуникативные факторы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взаимоотношения с руководством, подчинёнными или коллегами,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трудности делегирования полномочий.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169263"/>
                  </a:ext>
                </a:extLst>
              </a:tr>
              <a:tr h="1010020">
                <a:tc>
                  <a:txBody>
                    <a:bodyPr/>
                    <a:lstStyle/>
                    <a:p>
                      <a:pPr algn="just"/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Трудности построения деловой карьеры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неадекватный уровень притязаний,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профессиональная неуспешность,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слишком медленный или слишком быстрый карьерный рост,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страх перед увольнением.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886314"/>
                  </a:ext>
                </a:extLst>
              </a:tr>
              <a:tr h="781951">
                <a:tc>
                  <a:txBody>
                    <a:bodyPr/>
                    <a:lstStyle/>
                    <a:p>
                      <a:pPr algn="just"/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Факторы, связанные с организационной культурой и психологическим климатом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несоответствие установок и ожиданий работника корпоративной культуре предприятия,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ограничение индивидуальной свободы,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интриги.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8885"/>
                  </a:ext>
                </a:extLst>
              </a:tr>
              <a:tr h="781951">
                <a:tc>
                  <a:txBody>
                    <a:bodyPr/>
                    <a:lstStyle/>
                    <a:p>
                      <a:pPr algn="just"/>
                      <a:r>
                        <a:rPr lang="ru-RU" sz="14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Внеорганизационные</a:t>
                      </a: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источники стрессов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проблемы в семейной жизни из-за </a:t>
                      </a:r>
                      <a:r>
                        <a:rPr lang="ru-RU" sz="14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сверхнормальных</a:t>
                      </a: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нагрузок на работе,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неумение разделить профессиональную и семейную ролевую стратегию поведения,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семейные конфликты, связанные с притязанием обоих супругов на карьерное продвижение.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53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866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B0E010-6F7E-45E0-ADC8-2BF593984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Стадии стрессовой реакции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53C015B-F70F-4212-9519-6C44C1671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5</a:t>
            </a:fld>
            <a:endParaRPr lang="ru-RU"/>
          </a:p>
        </p:txBody>
      </p:sp>
      <p:pic>
        <p:nvPicPr>
          <p:cNvPr id="5" name="Объект 5">
            <a:extLst>
              <a:ext uri="{FF2B5EF4-FFF2-40B4-BE49-F238E27FC236}">
                <a16:creationId xmlns:a16="http://schemas.microsoft.com/office/drawing/2014/main" id="{5DAC97B0-0338-4D8A-A51F-9EA7962FC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523" y="1792264"/>
            <a:ext cx="6153593" cy="33808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5E994C-4103-425D-BAD1-0FF117284DB8}"/>
              </a:ext>
            </a:extLst>
          </p:cNvPr>
          <p:cNvSpPr txBox="1"/>
          <p:nvPr/>
        </p:nvSpPr>
        <p:spPr>
          <a:xfrm>
            <a:off x="838200" y="5402243"/>
            <a:ext cx="10515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Важно выявить наступление стадии истощения для дальнейшего плодотворного функционирования организма</a:t>
            </a:r>
          </a:p>
        </p:txBody>
      </p:sp>
      <p:graphicFrame>
        <p:nvGraphicFramePr>
          <p:cNvPr id="6" name="Таблица 7">
            <a:extLst>
              <a:ext uri="{FF2B5EF4-FFF2-40B4-BE49-F238E27FC236}">
                <a16:creationId xmlns:a16="http://schemas.microsoft.com/office/drawing/2014/main" id="{D4C875E6-F6FB-4C23-B1C5-FFCC8F58B473}"/>
              </a:ext>
            </a:extLst>
          </p:cNvPr>
          <p:cNvGraphicFramePr>
            <a:graphicFrameLocks noGrp="1"/>
          </p:cNvGraphicFramePr>
          <p:nvPr/>
        </p:nvGraphicFramePr>
        <p:xfrm>
          <a:off x="490551" y="1544093"/>
          <a:ext cx="5178730" cy="37813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89365">
                  <a:extLst>
                    <a:ext uri="{9D8B030D-6E8A-4147-A177-3AD203B41FA5}">
                      <a16:colId xmlns:a16="http://schemas.microsoft.com/office/drawing/2014/main" val="3130025223"/>
                    </a:ext>
                  </a:extLst>
                </a:gridCol>
                <a:gridCol w="2589365">
                  <a:extLst>
                    <a:ext uri="{9D8B030D-6E8A-4147-A177-3AD203B41FA5}">
                      <a16:colId xmlns:a16="http://schemas.microsoft.com/office/drawing/2014/main" val="1185311801"/>
                    </a:ext>
                  </a:extLst>
                </a:gridCol>
              </a:tblGrid>
              <a:tr h="563370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Стадия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Характеристика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062112"/>
                  </a:ext>
                </a:extLst>
              </a:tr>
              <a:tr h="563370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Стадия тревоги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Реакция организма на раздражители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67762"/>
                  </a:ext>
                </a:extLst>
              </a:tr>
              <a:tr h="1389132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Стадия адаптации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Противодействие физиологическим изменениям, возникшим на предыдущей стадии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43579"/>
                  </a:ext>
                </a:extLst>
              </a:tr>
              <a:tr h="972393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Стадия истощения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Организм начинает истощать собственную адаптивную способность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600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67558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331</Words>
  <Application>Microsoft Office PowerPoint</Application>
  <PresentationFormat>Широкоэкранный</PresentationFormat>
  <Paragraphs>58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Тема Office</vt:lpstr>
      <vt:lpstr>Метод систематического распознавания усталости на автоматизированном рабочем месте</vt:lpstr>
      <vt:lpstr>Цель и задачи</vt:lpstr>
      <vt:lpstr>Термины предметной области</vt:lpstr>
      <vt:lpstr>Стресс на рабочем месте</vt:lpstr>
      <vt:lpstr>Стадии стрессовой реакции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 систематического распознавания усталости на автоматизированном рабочем месте</dc:title>
  <dc:creator>Дмитрий Якуба</dc:creator>
  <cp:lastModifiedBy>Дмитрий Якуба</cp:lastModifiedBy>
  <cp:revision>5</cp:revision>
  <dcterms:created xsi:type="dcterms:W3CDTF">2021-11-12T16:02:25Z</dcterms:created>
  <dcterms:modified xsi:type="dcterms:W3CDTF">2021-11-12T16:20:51Z</dcterms:modified>
</cp:coreProperties>
</file>