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70" r:id="rId5"/>
    <p:sldId id="269" r:id="rId6"/>
    <p:sldId id="258" r:id="rId7"/>
    <p:sldId id="259" r:id="rId8"/>
    <p:sldId id="272" r:id="rId9"/>
    <p:sldId id="260" r:id="rId10"/>
    <p:sldId id="262" r:id="rId11"/>
    <p:sldId id="273" r:id="rId12"/>
    <p:sldId id="261" r:id="rId13"/>
    <p:sldId id="274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0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Postgres</c:v>
                </c:pt>
              </c:strCache>
            </c:strRef>
          </c:tx>
          <c:spPr>
            <a:ln w="38100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Лист1!$A$2:$A$11</c:f>
              <c:numCache>
                <c:formatCode>General</c:formatCode>
                <c:ptCount val="10"/>
                <c:pt idx="0">
                  <c:v>10000</c:v>
                </c:pt>
                <c:pt idx="1">
                  <c:v>12000</c:v>
                </c:pt>
                <c:pt idx="2">
                  <c:v>14000</c:v>
                </c:pt>
                <c:pt idx="3">
                  <c:v>16000</c:v>
                </c:pt>
                <c:pt idx="4">
                  <c:v>18000</c:v>
                </c:pt>
                <c:pt idx="5">
                  <c:v>20000</c:v>
                </c:pt>
                <c:pt idx="6">
                  <c:v>22000</c:v>
                </c:pt>
                <c:pt idx="7">
                  <c:v>24000</c:v>
                </c:pt>
                <c:pt idx="8">
                  <c:v>26000</c:v>
                </c:pt>
                <c:pt idx="9">
                  <c:v>28000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188</c:v>
                </c:pt>
                <c:pt idx="1">
                  <c:v>248</c:v>
                </c:pt>
                <c:pt idx="2">
                  <c:v>274</c:v>
                </c:pt>
                <c:pt idx="3">
                  <c:v>261</c:v>
                </c:pt>
                <c:pt idx="4">
                  <c:v>266</c:v>
                </c:pt>
                <c:pt idx="5">
                  <c:v>284</c:v>
                </c:pt>
                <c:pt idx="6">
                  <c:v>316</c:v>
                </c:pt>
                <c:pt idx="7">
                  <c:v>340</c:v>
                </c:pt>
                <c:pt idx="8">
                  <c:v>363</c:v>
                </c:pt>
                <c:pt idx="9">
                  <c:v>410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C-46CF-9E2C-5630120D16C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InfluxDB</c:v>
                </c:pt>
              </c:strCache>
            </c:strRef>
          </c:tx>
          <c:spPr>
            <a:ln w="38100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Лист1!$A$2:$A$11</c:f>
              <c:numCache>
                <c:formatCode>General</c:formatCode>
                <c:ptCount val="10"/>
                <c:pt idx="0">
                  <c:v>10000</c:v>
                </c:pt>
                <c:pt idx="1">
                  <c:v>12000</c:v>
                </c:pt>
                <c:pt idx="2">
                  <c:v>14000</c:v>
                </c:pt>
                <c:pt idx="3">
                  <c:v>16000</c:v>
                </c:pt>
                <c:pt idx="4">
                  <c:v>18000</c:v>
                </c:pt>
                <c:pt idx="5">
                  <c:v>20000</c:v>
                </c:pt>
                <c:pt idx="6">
                  <c:v>22000</c:v>
                </c:pt>
                <c:pt idx="7">
                  <c:v>24000</c:v>
                </c:pt>
                <c:pt idx="8">
                  <c:v>26000</c:v>
                </c:pt>
                <c:pt idx="9">
                  <c:v>28000</c:v>
                </c:pt>
              </c:numCache>
            </c:num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64</c:v>
                </c:pt>
                <c:pt idx="1">
                  <c:v>65</c:v>
                </c:pt>
                <c:pt idx="2">
                  <c:v>60</c:v>
                </c:pt>
                <c:pt idx="3">
                  <c:v>60</c:v>
                </c:pt>
                <c:pt idx="4">
                  <c:v>61</c:v>
                </c:pt>
                <c:pt idx="5">
                  <c:v>68</c:v>
                </c:pt>
                <c:pt idx="6">
                  <c:v>76</c:v>
                </c:pt>
                <c:pt idx="7">
                  <c:v>65</c:v>
                </c:pt>
                <c:pt idx="8">
                  <c:v>65</c:v>
                </c:pt>
                <c:pt idx="9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C-46CF-9E2C-5630120D1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664879"/>
        <c:axId val="1952658639"/>
      </c:lineChart>
      <c:catAx>
        <c:axId val="1952664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2658639"/>
        <c:crosses val="autoZero"/>
        <c:auto val="1"/>
        <c:lblAlgn val="ctr"/>
        <c:lblOffset val="100"/>
        <c:noMultiLvlLbl val="0"/>
      </c:catAx>
      <c:valAx>
        <c:axId val="1952658639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266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2D285-FB50-4793-AABD-2575DE8C1D5D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7227B-DEE5-469D-A4CE-B59DB1004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4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D44A4-0534-4C98-839D-3D337DE6F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11A723-E64A-4538-84E9-91DE34CF6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AD289-935B-4988-8845-87CDAD20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DD-3B56-4F6F-9842-7AC5DF5A2CEF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F914F2-4D78-43AB-ACEC-0D7B55BB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CDD0B-F93A-4024-9688-8B452A46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85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60458-0C01-4270-9F2B-23A94484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B7DCE0-868E-4E5B-B36B-24EC531F4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5825B7-A75D-4A84-B8D1-9B5CCA57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8246-BC4F-40D6-A274-0E589DCF1927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62B58C-3FAF-43A2-B9CC-84424E68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84B30A-C88F-4315-A53D-5C24562D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20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A90133-3211-411D-8180-FB121FAD6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618CE6-33A3-4B27-9EF8-BA461C22E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E535B-B584-46E8-9980-C5313765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C6C2-9FE9-4E2E-8DD6-89DA0275FD44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74784B-44D8-46D0-8A7F-2882DBE9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104E12-5B65-4E0B-B545-5951C297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58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FDFBB-B1CE-41A0-BA8D-68F55CAA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BBE41-EE4A-4D57-8CD8-8ED4FD739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B54F24-8618-440F-B29B-331A1A9B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28A7-E82E-4EE2-9168-D666DE82EFD6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7C07A-0A8C-4641-AECB-AC1DAA1B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664324-77F8-4123-B266-AE566E2E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3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4E70-7092-48BE-B0BC-049946F5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8CBF4D-DB31-41D0-837F-0727A29A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4BBB0-7A83-4DE2-9A04-DA374832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997-ABF2-4BC1-9871-0491890CE2AD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FA3A63-3F7F-4B82-9F9C-17FE9FB8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F5B48A-984C-4FB4-B8ED-A0FE6E8A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19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27C95-2820-4528-8C2E-A6A1710D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09DF2D-DF39-4F45-A422-214B0BD44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DF903F-E8AA-4426-9E63-BC12DCCB8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0054FF-6FFD-4C0C-809D-B1FCFB2C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F077-BCBE-4910-994F-6E7CCA6F3789}" type="datetime1">
              <a:rPr lang="ru-RU" smtClean="0"/>
              <a:t>07.06.2021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1682E0-7BEA-460E-A22D-151249B9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5CA0EC-E185-4256-AAE0-38C496F7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34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9BB73-884B-4E0C-BFC4-8BB8A3C9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D20728-B3ED-4DAE-BD33-B4879E25B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E284C4-DB76-4384-9881-E955C684C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A763EA-40F8-47DD-A306-6908687D1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B32884-AC34-40C6-A0CB-A818F01D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9E94A4-19F3-4E77-AC20-D29BC6E3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1322-7AB8-40A6-BF71-14CA9E824E8E}" type="datetime1">
              <a:rPr lang="ru-RU" smtClean="0"/>
              <a:t>07.06.2021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7FEB73-9BE2-428A-8860-903EF0B4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41FAE0-DBEC-4AEF-9B36-CB31EA97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8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7A554-A5F6-41B1-8830-D8B820A8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36132E-ACAF-4A1E-BB35-6D99A34D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83DF-312B-4271-B91B-E107A59EB49D}" type="datetime1">
              <a:rPr lang="ru-RU" smtClean="0"/>
              <a:t>07.06.2021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7941CA-CF72-430D-8F4F-1E444E84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7016E9-6E2C-4563-B341-D0086CD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7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9E0C1B-3B5C-464C-BB5E-EF154863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D20-5139-4B18-84E4-6360AA14479C}" type="datetime1">
              <a:rPr lang="ru-RU" smtClean="0"/>
              <a:t>07.06.2021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DA5883-F35F-47FA-ACA1-7D5A38F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A92BD7-7D86-4F44-BB29-B5A97EAE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50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56991-1C0F-4C57-B7D1-E3873C1C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ECEBBC-50A9-431F-A43B-DE85056B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B960C9-9865-404A-BD34-BE196D9E1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57E067-3BE5-4FB4-929D-40B8A561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63DA-E7FA-4BA3-8A6D-FA75CAEA4864}" type="datetime1">
              <a:rPr lang="ru-RU" smtClean="0"/>
              <a:t>07.06.2021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1840B7-4CD2-4CCB-A660-36E2814E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15766D-066E-456F-8078-E16052C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70876-3A77-4781-AC9E-CE2475C2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B16445-21C6-46BB-B804-328BEE9BC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02CB13-7107-438D-8F1B-8E113CB8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D223E8-0D25-4F33-BFF5-2510B0DE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14B-3C5E-4146-AD46-58479669C7F9}" type="datetime1">
              <a:rPr lang="ru-RU" smtClean="0"/>
              <a:t>07.06.2021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B97AA2-87F9-4339-BF0B-1A8FD7D2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F963D0-9D48-4D85-9580-720598C8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20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12AFA-7F46-456D-A964-259F7AC6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42EB71-A6BA-4702-AA82-ECADAB12B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C3246-039D-4C03-9E9F-4F67E6233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FEB34-0C34-4FF1-BF19-B26582C8F4FD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7C17CE-B7D4-45E9-80BF-D256AFCF8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4C7905-FB1A-4A5C-BD0E-923724CB3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12A1-C132-42AC-87BC-7262BD3AB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2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8465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распознавания усталости оператора автоматизированного рабочего места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249"/>
            <a:ext cx="9144000" cy="1655762"/>
          </a:xfrm>
        </p:spPr>
        <p:txBody>
          <a:bodyPr anchor="ctr"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Дмитрий Васильевич Якуба, ИУ7-63Б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проекта: Юрий Владимирович Строганов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68F3C-E215-44CE-9C93-2C0FAEC2131A}"/>
              </a:ext>
            </a:extLst>
          </p:cNvPr>
          <p:cNvSpPr txBox="1"/>
          <p:nvPr/>
        </p:nvSpPr>
        <p:spPr>
          <a:xfrm>
            <a:off x="3048663" y="628193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2021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BB516-5B8F-4C76-A32E-F601AF3B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8248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предметной области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5EF2155-2D87-4A13-8B7A-B71C32405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93" y="1182487"/>
            <a:ext cx="9169545" cy="553898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0402C-0740-41E0-9CDD-A8827B21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12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BB516-5B8F-4C76-A32E-F601AF3B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0402C-0740-41E0-9CDD-A8827B21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11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385B87A-6471-478F-B59C-A7020CAC4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27" y="1253331"/>
            <a:ext cx="54464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8B12C-BF69-4595-945C-7542A38A604E}"/>
              </a:ext>
            </a:extLst>
          </p:cNvPr>
          <p:cNvSpPr txBox="1"/>
          <p:nvPr/>
        </p:nvSpPr>
        <p:spPr>
          <a:xfrm>
            <a:off x="838200" y="1173344"/>
            <a:ext cx="506912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исследованиям 2014 года средняя продолжительность рабочего дня у российских организаций (без учёта круглосуточных) - 9 часов 50 минут.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от одного сотрудника данные с датчиков (по единственной характеристике) будут поступать каждую минуту, то количество полученных</a:t>
            </a:r>
          </a:p>
          <a:p>
            <a:pPr algn="just"/>
            <a:r>
              <a:rPr lang="ru-RU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системой записей за один рабочий день (в случае рассмотрения средней длительности рабочего дня по городу Москва) в среднем будет равняться 37,860. Если характеристик 14, то данная величина вырастет до 530,040, а при факте того, что участников в системе может быть и 50 человек из организации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вырастает до</a:t>
            </a:r>
            <a:r>
              <a:rPr lang="ru-RU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26,502,000.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1229B554-F5E4-4790-A396-63E4932C5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65467"/>
              </p:ext>
            </p:extLst>
          </p:nvPr>
        </p:nvGraphicFramePr>
        <p:xfrm>
          <a:off x="155492" y="4632960"/>
          <a:ext cx="7581126" cy="204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7042">
                  <a:extLst>
                    <a:ext uri="{9D8B030D-6E8A-4147-A177-3AD203B41FA5}">
                      <a16:colId xmlns:a16="http://schemas.microsoft.com/office/drawing/2014/main" val="1384500988"/>
                    </a:ext>
                  </a:extLst>
                </a:gridCol>
                <a:gridCol w="2527042">
                  <a:extLst>
                    <a:ext uri="{9D8B030D-6E8A-4147-A177-3AD203B41FA5}">
                      <a16:colId xmlns:a16="http://schemas.microsoft.com/office/drawing/2014/main" val="3380031964"/>
                    </a:ext>
                  </a:extLst>
                </a:gridCol>
                <a:gridCol w="2527042">
                  <a:extLst>
                    <a:ext uri="{9D8B030D-6E8A-4147-A177-3AD203B41FA5}">
                      <a16:colId xmlns:a16="http://schemas.microsoft.com/office/drawing/2014/main" val="2638188826"/>
                    </a:ext>
                  </a:extLst>
                </a:gridCol>
              </a:tblGrid>
              <a:tr h="301266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Заведение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клиентов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запросов в минуту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4288"/>
                  </a:ext>
                </a:extLst>
              </a:tr>
              <a:tr h="301266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МГТУ им. Н.Э. Баумана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301,000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1099"/>
                  </a:ext>
                </a:extLst>
              </a:tr>
              <a:tr h="301266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МГУ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560,000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292578"/>
                  </a:ext>
                </a:extLst>
              </a:tr>
              <a:tr h="301266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ВШЭ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658,000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30511"/>
                  </a:ext>
                </a:extLst>
              </a:tr>
              <a:tr h="30126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140,000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1,960,000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93953"/>
                  </a:ext>
                </a:extLst>
              </a:tr>
              <a:tr h="30126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345,900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4,842,600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8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40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B4AB4-7911-47AF-BE73-9C18F227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41452-5E8D-459A-842F-37AC39E54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2087"/>
            <a:ext cx="10515600" cy="9017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назначения баз данных выбор был сделан в сторону баз данных временных рядов.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467C9D-93CC-44EF-AC03-631FDDDF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8B2AED2-EE92-4C56-AE0A-EAD73459D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909878"/>
              </p:ext>
            </p:extLst>
          </p:nvPr>
        </p:nvGraphicFramePr>
        <p:xfrm>
          <a:off x="838200" y="1523365"/>
          <a:ext cx="10515601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2105">
                  <a:extLst>
                    <a:ext uri="{9D8B030D-6E8A-4147-A177-3AD203B41FA5}">
                      <a16:colId xmlns:a16="http://schemas.microsoft.com/office/drawing/2014/main" val="1882845221"/>
                    </a:ext>
                  </a:extLst>
                </a:gridCol>
                <a:gridCol w="4226748">
                  <a:extLst>
                    <a:ext uri="{9D8B030D-6E8A-4147-A177-3AD203B41FA5}">
                      <a16:colId xmlns:a16="http://schemas.microsoft.com/office/drawing/2014/main" val="2337979915"/>
                    </a:ext>
                  </a:extLst>
                </a:gridCol>
                <a:gridCol w="4226748">
                  <a:extLst>
                    <a:ext uri="{9D8B030D-6E8A-4147-A177-3AD203B41FA5}">
                      <a16:colId xmlns:a16="http://schemas.microsoft.com/office/drawing/2014/main" val="1513785433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 СУБД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Достоинства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67984"/>
                  </a:ext>
                </a:extLst>
              </a:tr>
              <a:tr h="107156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простота и доступность для понимания пользователем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строгие правила проектирования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полная независимость данных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предметная область не всегда может быть вынесена в таблицы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большое количество таблиц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потребление внешней памяти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 скорость доступа к данным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59754"/>
                  </a:ext>
                </a:extLst>
              </a:tr>
              <a:tr h="1328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 временных рядов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 операций и инструментов для анализа статистических данных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стремящаяся к константе скорость обработки запросов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узкая специализация на сборе статистических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05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02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3F968-33A2-4E4B-9105-AFAA6F76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9814F5-5532-470B-8757-E196820F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442096" cy="33445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Назначение: хранение больших объёмов данных с метками времени.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Сценарии позволяют удалять данные по времени.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одной из самых популярных СУБД временных рядов, продолжает развиваться.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78739E-0F5D-41FA-922D-5101DAF6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13</a:t>
            </a:fld>
            <a:endParaRPr lang="ru-RU"/>
          </a:p>
        </p:txBody>
      </p:sp>
      <p:pic>
        <p:nvPicPr>
          <p:cNvPr id="1026" name="Picture 2" descr="InfluxDB — Википедия">
            <a:extLst>
              <a:ext uri="{FF2B5EF4-FFF2-40B4-BE49-F238E27FC236}">
                <a16:creationId xmlns:a16="http://schemas.microsoft.com/office/drawing/2014/main" id="{B50982BA-AA30-4B6C-B85C-22FD9B657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81" y="3763450"/>
            <a:ext cx="7586837" cy="281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8EF4E2A5-F9F7-41D0-B73D-DCFDAE9CF85C}"/>
              </a:ext>
            </a:extLst>
          </p:cNvPr>
          <p:cNvSpPr txBox="1">
            <a:spLocks/>
          </p:cNvSpPr>
          <p:nvPr/>
        </p:nvSpPr>
        <p:spPr>
          <a:xfrm>
            <a:off x="838199" y="4525564"/>
            <a:ext cx="8038763" cy="151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64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C007D-BFD1-4AFC-A4F4-D7A12CA8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исполнения запроса от количества записей в таблице по пользователю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243C61-ACEF-4DB7-9CE8-8A27B949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14</a:t>
            </a:fld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FAB712F-A278-409B-9601-6639B5DCC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00050"/>
              </p:ext>
            </p:extLst>
          </p:nvPr>
        </p:nvGraphicFramePr>
        <p:xfrm>
          <a:off x="838200" y="1505121"/>
          <a:ext cx="4003220" cy="4851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0805">
                  <a:extLst>
                    <a:ext uri="{9D8B030D-6E8A-4147-A177-3AD203B41FA5}">
                      <a16:colId xmlns:a16="http://schemas.microsoft.com/office/drawing/2014/main" val="3026128622"/>
                    </a:ext>
                  </a:extLst>
                </a:gridCol>
                <a:gridCol w="1000805">
                  <a:extLst>
                    <a:ext uri="{9D8B030D-6E8A-4147-A177-3AD203B41FA5}">
                      <a16:colId xmlns:a16="http://schemas.microsoft.com/office/drawing/2014/main" val="525255447"/>
                    </a:ext>
                  </a:extLst>
                </a:gridCol>
                <a:gridCol w="1000805">
                  <a:extLst>
                    <a:ext uri="{9D8B030D-6E8A-4147-A177-3AD203B41FA5}">
                      <a16:colId xmlns:a16="http://schemas.microsoft.com/office/drawing/2014/main" val="1121404372"/>
                    </a:ext>
                  </a:extLst>
                </a:gridCol>
                <a:gridCol w="1000805">
                  <a:extLst>
                    <a:ext uri="{9D8B030D-6E8A-4147-A177-3AD203B41FA5}">
                      <a16:colId xmlns:a16="http://schemas.microsoft.com/office/drawing/2014/main" val="3838671480"/>
                    </a:ext>
                  </a:extLst>
                </a:gridCol>
              </a:tblGrid>
              <a:tr h="824235">
                <a:tc rowSpan="2"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 записей</a:t>
                      </a:r>
                    </a:p>
                  </a:txBody>
                  <a:tcPr vert="vert270"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Записей пользователя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запроса, </a:t>
                      </a:r>
                      <a:r>
                        <a:rPr lang="ru-RU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мс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597251264"/>
                  </a:ext>
                </a:extLst>
              </a:tr>
              <a:tr h="8242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InfluxDB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768137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69664378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2561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90811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73760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615165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1100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54952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606473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10400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142742"/>
                  </a:ext>
                </a:extLst>
              </a:tr>
            </a:tbl>
          </a:graphicData>
        </a:graphic>
      </p:graphicFrame>
      <p:graphicFrame>
        <p:nvGraphicFramePr>
          <p:cNvPr id="6" name="Объект 6">
            <a:extLst>
              <a:ext uri="{FF2B5EF4-FFF2-40B4-BE49-F238E27FC236}">
                <a16:creationId xmlns:a16="http://schemas.microsoft.com/office/drawing/2014/main" id="{CAF88890-1DA0-46BF-86B5-ED73C2E86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043215"/>
              </p:ext>
            </p:extLst>
          </p:nvPr>
        </p:nvGraphicFramePr>
        <p:xfrm>
          <a:off x="5458752" y="1505120"/>
          <a:ext cx="6303696" cy="2997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35FC82-21BD-4F9E-AE20-6A604256F518}"/>
              </a:ext>
            </a:extLst>
          </p:cNvPr>
          <p:cNvSpPr txBox="1"/>
          <p:nvPr/>
        </p:nvSpPr>
        <p:spPr>
          <a:xfrm>
            <a:off x="5458752" y="4644509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InfluxDB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среднем в ≈ 4.53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раза быстрее, чем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исполнения запросов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примерно равно константе.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6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A88C3-336B-470E-87D7-33B1810D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4DCB31-FDE2-4937-B758-854EE86D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проведён анализ существующих решений в области определения усталости человека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проведён анализ действий и характеристик, позволяющих определить усталость пользователей АРМ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спроектирована база данных, необходимая для хранения и структурирования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разработана программа для взаимодействия с БД.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BB4123-2EBD-4520-B6A2-7E5F5452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8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25172-127F-4FA5-8F22-F2A7D136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078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2021 ГОД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1332F86-AF33-45A4-86CF-C63944E1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64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 для хранения информации о действиях и характеристиках, необходимых для определения усталости пользователей АРМ, и разработать программное обеспечение для взаимодействия с базой данных.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потребуется: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решений в области определения усталости человека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действий и характеристик, позволяющих определить усталость пользователей АРМ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данных, необходимую для хранения и структурирования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для взаимодействия с БД.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Термины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Усталостью является затруднение в инициировании и поддержании активности вследствие отсутствия энергии, которое сопровождается желанием отдохнуть.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Синдром хронической усталости – заболевание, характеризующееся необъяснимым чувством выраженной слабости, длящейся более 6 месяц.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Стресс – это состояние организма, характеризующееся эмоциональным и физическим напряжением, вызванным воздействием различных неблагоприятных факторов.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Стресс на рабочем месте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F3383-A895-4B0B-9937-2AAF01F6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2B8C3A1-0097-46F3-BF8F-AC58662B1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38128"/>
              </p:ext>
            </p:extLst>
          </p:nvPr>
        </p:nvGraphicFramePr>
        <p:xfrm>
          <a:off x="0" y="1032718"/>
          <a:ext cx="12192000" cy="53236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5910">
                  <a:extLst>
                    <a:ext uri="{9D8B030D-6E8A-4147-A177-3AD203B41FA5}">
                      <a16:colId xmlns:a16="http://schemas.microsoft.com/office/drawing/2014/main" val="1383018408"/>
                    </a:ext>
                  </a:extLst>
                </a:gridCol>
                <a:gridCol w="8416090">
                  <a:extLst>
                    <a:ext uri="{9D8B030D-6E8A-4147-A177-3AD203B41FA5}">
                      <a16:colId xmlns:a16="http://schemas.microsoft.com/office/drawing/2014/main" val="1099064396"/>
                    </a:ext>
                  </a:extLst>
                </a:gridCol>
              </a:tblGrid>
              <a:tr h="368620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37188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Режим трудовой деятельности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плохие условия труда,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слишком интенсивный режим деятельности,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нехватка времени.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33981"/>
                  </a:ext>
                </a:extLst>
              </a:tr>
              <a:tr h="1010020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Роль работника в организации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ролевые конфликты,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повышенная ответственность,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недостаток полномочий,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ролевая неопределённость.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50571"/>
                  </a:ext>
                </a:extLst>
              </a:tr>
              <a:tr h="589117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Коммуникативные факторы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взаимоотношения с руководством, подчинёнными или коллегами,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трудности делегирования полномочий.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69263"/>
                  </a:ext>
                </a:extLst>
              </a:tr>
              <a:tr h="1010020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Трудности построения деловой карьеры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неадекватный уровень притязаний,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профессиональная неуспешность,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слишком медленный или слишком быстрый карьерный рост,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страх перед увольнением.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86314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Факторы, связанные с организационной культурой и психологическим климатом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несоответствие установок и ожиданий работника корпоративной культуре предприятия,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ограничение индивидуальной свободы,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интриги.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885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Внеорганизационные</a:t>
                      </a: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источники стрессов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проблемы в семейной жизни из-за </a:t>
                      </a:r>
                      <a:r>
                        <a:rPr lang="ru-RU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сверхнормальных</a:t>
                      </a: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нагрузок на работе,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неумение разделить профессиональную и семейную ролевую стратегию поведения,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семейные конфликты, связанные с притязанием обоих супругов на карьерное продвижение.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3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86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0E010-6F7E-45E0-ADC8-2BF59398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стрессовой реакции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3C015B-F70F-4212-9519-6C44C167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5</a:t>
            </a:fld>
            <a:endParaRPr lang="ru-RU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5DAC97B0-0338-4D8A-A51F-9EA7962F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23" y="1792264"/>
            <a:ext cx="6153593" cy="3380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5E994C-4103-425D-BAD1-0FF117284DB8}"/>
              </a:ext>
            </a:extLst>
          </p:cNvPr>
          <p:cNvSpPr txBox="1"/>
          <p:nvPr/>
        </p:nvSpPr>
        <p:spPr>
          <a:xfrm>
            <a:off x="838200" y="5402243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Важно выявить наступление стадии истощения для дальнейшего плодотворного функционирования организма</a:t>
            </a:r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D4C875E6-F6FB-4C23-B1C5-FFCC8F58B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375698"/>
              </p:ext>
            </p:extLst>
          </p:nvPr>
        </p:nvGraphicFramePr>
        <p:xfrm>
          <a:off x="490551" y="1544093"/>
          <a:ext cx="5178730" cy="37813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9365">
                  <a:extLst>
                    <a:ext uri="{9D8B030D-6E8A-4147-A177-3AD203B41FA5}">
                      <a16:colId xmlns:a16="http://schemas.microsoft.com/office/drawing/2014/main" val="3130025223"/>
                    </a:ext>
                  </a:extLst>
                </a:gridCol>
                <a:gridCol w="2589365">
                  <a:extLst>
                    <a:ext uri="{9D8B030D-6E8A-4147-A177-3AD203B41FA5}">
                      <a16:colId xmlns:a16="http://schemas.microsoft.com/office/drawing/2014/main" val="1185311801"/>
                    </a:ext>
                  </a:extLst>
                </a:gridCol>
              </a:tblGrid>
              <a:tr h="56337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62112"/>
                  </a:ext>
                </a:extLst>
              </a:tr>
              <a:tr h="56337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тревоги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Реакция организма на раздражители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7762"/>
                  </a:ext>
                </a:extLst>
              </a:tr>
              <a:tr h="138913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адаптации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Противодействие физиологическим изменениям, возникшим на предыдущей стадии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3579"/>
                  </a:ext>
                </a:extLst>
              </a:tr>
              <a:tr h="97239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истощения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Организм начинает истощать собственную адаптивную способность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7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7B840-19D0-4753-BA8A-A8890738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распознавания усталости водителя (СРУВ)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4AA33D-0A58-456B-9311-7860DC03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5667"/>
          </a:xfrm>
        </p:spPr>
        <p:txBody>
          <a:bodyPr/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C91D5E-9871-472B-9A42-89B2B839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1E8249B9-1BDF-4222-AF07-A62835837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35546"/>
              </p:ext>
            </p:extLst>
          </p:nvPr>
        </p:nvGraphicFramePr>
        <p:xfrm>
          <a:off x="838200" y="1843242"/>
          <a:ext cx="10515600" cy="45131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52950">
                  <a:extLst>
                    <a:ext uri="{9D8B030D-6E8A-4147-A177-3AD203B41FA5}">
                      <a16:colId xmlns:a16="http://schemas.microsoft.com/office/drawing/2014/main" val="3659513295"/>
                    </a:ext>
                  </a:extLst>
                </a:gridCol>
                <a:gridCol w="5962650">
                  <a:extLst>
                    <a:ext uri="{9D8B030D-6E8A-4147-A177-3AD203B41FA5}">
                      <a16:colId xmlns:a16="http://schemas.microsoft.com/office/drawing/2014/main" val="1371826026"/>
                    </a:ext>
                  </a:extLst>
                </a:gridCol>
              </a:tblGrid>
              <a:tr h="512874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Способ реализации функционала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Рассматриваемые параметры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17851"/>
                  </a:ext>
                </a:extLst>
              </a:tr>
              <a:tr h="2499998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европейских производителей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 и манера движений рулевого колеса,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 и сила нажатия на педали газа и тормоза,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нажатия органов управления радиоэлектронного устройства,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внешние условия (боковой ветер, состояние дорожного покрытия).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40212"/>
                  </a:ext>
                </a:extLst>
              </a:tr>
              <a:tr h="1500236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японских производителей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 моргания,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ровность и размеренность дыхания,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закрытые глаза.</a:t>
                      </a:r>
                    </a:p>
                    <a:p>
                      <a:pPr algn="just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80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34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F757F-69BF-4171-8DE3-28C09B6E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взаимодействия пользователя АРМ с системой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365F0F-6BAC-42EA-839B-1BDDBB44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115D9910-A931-4811-B883-64FA709EA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760872"/>
              </p:ext>
            </p:extLst>
          </p:nvPr>
        </p:nvGraphicFramePr>
        <p:xfrm>
          <a:off x="838199" y="1690688"/>
          <a:ext cx="10515600" cy="4665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5209398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47751011"/>
                    </a:ext>
                  </a:extLst>
                </a:gridCol>
              </a:tblGrid>
              <a:tr h="47043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Устройство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Примеры характеристик для снятия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71336"/>
                  </a:ext>
                </a:extLst>
              </a:tr>
              <a:tr h="81198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Клавиатура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печати, частота исправления ошибок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19436"/>
                  </a:ext>
                </a:extLst>
              </a:tr>
              <a:tr h="81198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Мышь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 нажатий клавиш и скорость движения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75467"/>
                  </a:ext>
                </a:extLst>
              </a:tr>
              <a:tr h="47043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Графический планшет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84449"/>
                  </a:ext>
                </a:extLst>
              </a:tr>
              <a:tr h="47043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Игровой манипулятор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85207"/>
                  </a:ext>
                </a:extLst>
              </a:tr>
              <a:tr h="115997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Веб-камера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Мимика, жесты, частота моргания, ровность и размеренность дыхания, момент закрытых глаз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23779"/>
                  </a:ext>
                </a:extLst>
              </a:tr>
              <a:tr h="47043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Микрофон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Тембр голоса, скорость речи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95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F757F-69BF-4171-8DE3-28C09B6E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Биохимические процессы в организме человека в стрессовой ситуации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365F0F-6BAC-42EA-839B-1BDDBB44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7BF8A93-FEBE-4309-825F-6BAE19145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446541"/>
              </p:ext>
            </p:extLst>
          </p:nvPr>
        </p:nvGraphicFramePr>
        <p:xfrm>
          <a:off x="838199" y="1778952"/>
          <a:ext cx="10515600" cy="46170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29026">
                  <a:extLst>
                    <a:ext uri="{9D8B030D-6E8A-4147-A177-3AD203B41FA5}">
                      <a16:colId xmlns:a16="http://schemas.microsoft.com/office/drawing/2014/main" val="4233719091"/>
                    </a:ext>
                  </a:extLst>
                </a:gridCol>
                <a:gridCol w="6886574">
                  <a:extLst>
                    <a:ext uri="{9D8B030D-6E8A-4147-A177-3AD203B41FA5}">
                      <a16:colId xmlns:a16="http://schemas.microsoft.com/office/drawing/2014/main" val="1401260425"/>
                    </a:ext>
                  </a:extLst>
                </a:gridCol>
              </a:tblGrid>
              <a:tr h="356617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005643"/>
                  </a:ext>
                </a:extLst>
              </a:tr>
              <a:tr h="1406927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реакции тревоги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выброс адреналина и кортизола,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повышение уровня сахара в крови,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повышение давления,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нормальный уровень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дегидроэпиандростерона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60281"/>
                  </a:ext>
                </a:extLst>
              </a:tr>
              <a:tr h="1934525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адаптации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уменьшение уровня кортизола и частоты сердечных сокращений,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возврат давления к нормальным значениям,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низкий уровень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дегидроэпиандростерона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41788"/>
                  </a:ext>
                </a:extLst>
              </a:tr>
              <a:tr h="879329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истощения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низкий уровень кортизола,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нормальный уровень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дегидроэпиандростерона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20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9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BBDC1-D0BB-4DC6-B7D0-150AA3A2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04" y="145601"/>
            <a:ext cx="10544596" cy="865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и характеристики, необходимых для определения усталости оператора АРМ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2AD770C-9985-4760-BA84-FD0538569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786959"/>
              </p:ext>
            </p:extLst>
          </p:nvPr>
        </p:nvGraphicFramePr>
        <p:xfrm>
          <a:off x="0" y="1118415"/>
          <a:ext cx="12192000" cy="516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0525">
                  <a:extLst>
                    <a:ext uri="{9D8B030D-6E8A-4147-A177-3AD203B41FA5}">
                      <a16:colId xmlns:a16="http://schemas.microsoft.com/office/drawing/2014/main" val="1383621040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1317915417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213189503"/>
                    </a:ext>
                  </a:extLst>
                </a:gridCol>
              </a:tblGrid>
              <a:tr h="307915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Характеристика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Средство снятия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Периодичность снятия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653009"/>
                  </a:ext>
                </a:extLst>
              </a:tr>
              <a:tr h="497671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Уровень адреналина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Клинический анализ крови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Каждый период возникновения учащённого дыхания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9489"/>
                  </a:ext>
                </a:extLst>
              </a:tr>
              <a:tr h="307915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Уровень кортизола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 </a:t>
                      </a:r>
                      <a:r>
                        <a:rPr lang="ru-RU" sz="1400" dirty="0" err="1"/>
                        <a:t>дегидроэпиандростерона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Анализ слюны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В периоды фиксации стресса каждые 5-10 минут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45803"/>
                  </a:ext>
                </a:extLst>
              </a:tr>
              <a:tr h="451916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Пульс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Пульсометр, смарт-часы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Каждые 5 минут, при отклонениях – каждую 1 минуту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67574"/>
                  </a:ext>
                </a:extLst>
              </a:tr>
              <a:tr h="451916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Артериальное давление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Тонометр, смарт-часы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Каждые 5 минут, при отклонениях – каждую 1 минуту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724134"/>
                  </a:ext>
                </a:extLst>
              </a:tr>
              <a:tr h="307915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Скорость печати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Клавиатура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В периоды активности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695154"/>
                  </a:ext>
                </a:extLst>
              </a:tr>
              <a:tr h="497671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Частота исправления ошибок в напечатанных словах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Клавиатура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В периоды активности пользователя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52183"/>
                  </a:ext>
                </a:extLst>
              </a:tr>
              <a:tr h="497671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Частота нажатий клавиш координатного устройства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Компьютерная мышь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В периоды активности пользователя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9282"/>
                  </a:ext>
                </a:extLst>
              </a:tr>
              <a:tr h="307915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Мимика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Веб-камера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Непрерывно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636557"/>
                  </a:ext>
                </a:extLst>
              </a:tr>
              <a:tr h="307915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Жесты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Веб-камера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Непрерывно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2609"/>
                  </a:ext>
                </a:extLst>
              </a:tr>
              <a:tr h="307915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Частота моргания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Веб-камера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Непрерывно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1750"/>
                  </a:ext>
                </a:extLst>
              </a:tr>
              <a:tr h="307915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Ровно и размеренность дыхания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Смарт-часы, веб-камеры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Непрерывно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49887"/>
                  </a:ext>
                </a:extLst>
              </a:tr>
              <a:tr h="307915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Тембр голоса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Микрофон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В периоды активности пользователя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645427"/>
                  </a:ext>
                </a:extLst>
              </a:tr>
              <a:tr h="307915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Скорость речи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Микрофон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В периоды активности пользователя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10030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D5A9D4-64A2-4174-9065-0D40A8FF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150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1051</Words>
  <Application>Microsoft Office PowerPoint</Application>
  <PresentationFormat>Широкоэкранный</PresentationFormat>
  <Paragraphs>251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Система распознавания усталости оператора автоматизированного рабочего места</vt:lpstr>
      <vt:lpstr>Цель и задачи</vt:lpstr>
      <vt:lpstr>Термины предметной области</vt:lpstr>
      <vt:lpstr>Стресс на рабочем месте</vt:lpstr>
      <vt:lpstr>Стадии стрессовой реакции</vt:lpstr>
      <vt:lpstr>Система распознавания усталости водителя (СРУВ)</vt:lpstr>
      <vt:lpstr>Устройства взаимодействия пользователя АРМ с системой</vt:lpstr>
      <vt:lpstr>Биохимические процессы в организме человека в стрессовой ситуации</vt:lpstr>
      <vt:lpstr>Действия и характеристики, необходимых для определения усталости оператора АРМ</vt:lpstr>
      <vt:lpstr>Компоненты предметной области</vt:lpstr>
      <vt:lpstr>Участники системы</vt:lpstr>
      <vt:lpstr>Классификация СУБД</vt:lpstr>
      <vt:lpstr>InfluxDB</vt:lpstr>
      <vt:lpstr>Зависимость времени исполнения запроса от количества записей в таблице по пользователю</vt:lpstr>
      <vt:lpstr>Заключение</vt:lpstr>
      <vt:lpstr>МОСКОВСКИЙ ГОСУДАРСТВЕННЫЙ ТЕХНИЧЕСКИЙ УНИВЕРСИТЕТ ИМЕНИ Н.Э. БАУМАНА (НАЦИОНАЛЬНЫЙ ИССЛЕДОВАТЕЛЬСКИЙ УНИВЕРСИТЕТ) МОСКВА, 2021 ГОД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распознавания усталости оператора автоматизированного рабочего места</dc:title>
  <dc:creator>Дмитрий Якуба</dc:creator>
  <cp:lastModifiedBy>Дмитрий Якуба</cp:lastModifiedBy>
  <cp:revision>71</cp:revision>
  <dcterms:created xsi:type="dcterms:W3CDTF">2021-06-06T15:14:16Z</dcterms:created>
  <dcterms:modified xsi:type="dcterms:W3CDTF">2021-06-06T23:54:32Z</dcterms:modified>
</cp:coreProperties>
</file>