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75" r:id="rId5"/>
    <p:sldId id="270" r:id="rId6"/>
    <p:sldId id="262" r:id="rId7"/>
    <p:sldId id="273" r:id="rId8"/>
    <p:sldId id="261" r:id="rId9"/>
    <p:sldId id="274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0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Postgres</c:v>
                </c:pt>
              </c:strCache>
            </c:strRef>
          </c:tx>
          <c:spPr>
            <a:ln w="38100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Лист1!$A$2:$A$11</c:f>
              <c:numCache>
                <c:formatCode>General</c:formatCode>
                <c:ptCount val="10"/>
                <c:pt idx="0">
                  <c:v>10000</c:v>
                </c:pt>
                <c:pt idx="1">
                  <c:v>12000</c:v>
                </c:pt>
                <c:pt idx="2">
                  <c:v>14000</c:v>
                </c:pt>
                <c:pt idx="3">
                  <c:v>16000</c:v>
                </c:pt>
                <c:pt idx="4">
                  <c:v>18000</c:v>
                </c:pt>
                <c:pt idx="5">
                  <c:v>20000</c:v>
                </c:pt>
                <c:pt idx="6">
                  <c:v>22000</c:v>
                </c:pt>
                <c:pt idx="7">
                  <c:v>24000</c:v>
                </c:pt>
                <c:pt idx="8">
                  <c:v>26000</c:v>
                </c:pt>
                <c:pt idx="9">
                  <c:v>28000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188</c:v>
                </c:pt>
                <c:pt idx="1">
                  <c:v>248</c:v>
                </c:pt>
                <c:pt idx="2">
                  <c:v>274</c:v>
                </c:pt>
                <c:pt idx="3">
                  <c:v>261</c:v>
                </c:pt>
                <c:pt idx="4">
                  <c:v>266</c:v>
                </c:pt>
                <c:pt idx="5">
                  <c:v>284</c:v>
                </c:pt>
                <c:pt idx="6">
                  <c:v>316</c:v>
                </c:pt>
                <c:pt idx="7">
                  <c:v>340</c:v>
                </c:pt>
                <c:pt idx="8">
                  <c:v>363</c:v>
                </c:pt>
                <c:pt idx="9">
                  <c:v>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C-46CF-9E2C-5630120D16C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InfluxDB</c:v>
                </c:pt>
              </c:strCache>
            </c:strRef>
          </c:tx>
          <c:spPr>
            <a:ln w="38100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Лист1!$A$2:$A$11</c:f>
              <c:numCache>
                <c:formatCode>General</c:formatCode>
                <c:ptCount val="10"/>
                <c:pt idx="0">
                  <c:v>10000</c:v>
                </c:pt>
                <c:pt idx="1">
                  <c:v>12000</c:v>
                </c:pt>
                <c:pt idx="2">
                  <c:v>14000</c:v>
                </c:pt>
                <c:pt idx="3">
                  <c:v>16000</c:v>
                </c:pt>
                <c:pt idx="4">
                  <c:v>18000</c:v>
                </c:pt>
                <c:pt idx="5">
                  <c:v>20000</c:v>
                </c:pt>
                <c:pt idx="6">
                  <c:v>22000</c:v>
                </c:pt>
                <c:pt idx="7">
                  <c:v>24000</c:v>
                </c:pt>
                <c:pt idx="8">
                  <c:v>26000</c:v>
                </c:pt>
                <c:pt idx="9">
                  <c:v>28000</c:v>
                </c:pt>
              </c:numCache>
            </c:num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64</c:v>
                </c:pt>
                <c:pt idx="1">
                  <c:v>65</c:v>
                </c:pt>
                <c:pt idx="2">
                  <c:v>60</c:v>
                </c:pt>
                <c:pt idx="3">
                  <c:v>60</c:v>
                </c:pt>
                <c:pt idx="4">
                  <c:v>61</c:v>
                </c:pt>
                <c:pt idx="5">
                  <c:v>68</c:v>
                </c:pt>
                <c:pt idx="6">
                  <c:v>76</c:v>
                </c:pt>
                <c:pt idx="7">
                  <c:v>65</c:v>
                </c:pt>
                <c:pt idx="8">
                  <c:v>65</c:v>
                </c:pt>
                <c:pt idx="9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C-46CF-9E2C-5630120D1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664879"/>
        <c:axId val="1952658639"/>
      </c:lineChart>
      <c:catAx>
        <c:axId val="1952664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2658639"/>
        <c:crosses val="autoZero"/>
        <c:auto val="1"/>
        <c:lblAlgn val="ctr"/>
        <c:lblOffset val="100"/>
        <c:noMultiLvlLbl val="0"/>
      </c:catAx>
      <c:valAx>
        <c:axId val="1952658639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266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2D285-FB50-4793-AABD-2575DE8C1D5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7227B-DEE5-469D-A4CE-B59DB1004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4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D44A4-0534-4C98-839D-3D337DE6F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11A723-E64A-4538-84E9-91DE34CF6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AD289-935B-4988-8845-87CDAD20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DD-3B56-4F6F-9842-7AC5DF5A2CEF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F914F2-4D78-43AB-ACEC-0D7B55BB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CDD0B-F93A-4024-9688-8B452A46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85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60458-0C01-4270-9F2B-23A9448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B7DCE0-868E-4E5B-B36B-24EC531F4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5825B7-A75D-4A84-B8D1-9B5CCA57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8246-BC4F-40D6-A274-0E589DCF1927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62B58C-3FAF-43A2-B9CC-84424E68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84B30A-C88F-4315-A53D-5C24562D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20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A90133-3211-411D-8180-FB121FAD6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618CE6-33A3-4B27-9EF8-BA461C22E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E535B-B584-46E8-9980-C5313765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C6C2-9FE9-4E2E-8DD6-89DA0275FD44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74784B-44D8-46D0-8A7F-2882DBE9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104E12-5B65-4E0B-B545-5951C297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58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FDFBB-B1CE-41A0-BA8D-68F55CAA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BBE41-EE4A-4D57-8CD8-8ED4FD739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B54F24-8618-440F-B29B-331A1A9B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28A7-E82E-4EE2-9168-D666DE82EFD6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7C07A-0A8C-4641-AECB-AC1DAA1B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664324-77F8-4123-B266-AE566E2E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3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4E70-7092-48BE-B0BC-049946F5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8CBF4D-DB31-41D0-837F-0727A29A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4BBB0-7A83-4DE2-9A04-DA374832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997-ABF2-4BC1-9871-0491890CE2AD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FA3A63-3F7F-4B82-9F9C-17FE9FB8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F5B48A-984C-4FB4-B8ED-A0FE6E8A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19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27C95-2820-4528-8C2E-A6A1710D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09DF2D-DF39-4F45-A422-214B0BD44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DF903F-E8AA-4426-9E63-BC12DCCB8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0054FF-6FFD-4C0C-809D-B1FCFB2C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F077-BCBE-4910-994F-6E7CCA6F3789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1682E0-7BEA-460E-A22D-151249B9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5CA0EC-E185-4256-AAE0-38C496F7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34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9BB73-884B-4E0C-BFC4-8BB8A3C9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D20728-B3ED-4DAE-BD33-B4879E25B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E284C4-DB76-4384-9881-E955C684C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A763EA-40F8-47DD-A306-6908687D1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B32884-AC34-40C6-A0CB-A818F01D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9E94A4-19F3-4E77-AC20-D29BC6E3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1322-7AB8-40A6-BF71-14CA9E824E8E}" type="datetime1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7FEB73-9BE2-428A-8860-903EF0B4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41FAE0-DBEC-4AEF-9B36-CB31EA97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8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7A554-A5F6-41B1-8830-D8B820A8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36132E-ACAF-4A1E-BB35-6D99A34D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83DF-312B-4271-B91B-E107A59EB49D}" type="datetime1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7941CA-CF72-430D-8F4F-1E444E84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7016E9-6E2C-4563-B341-D0086CD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7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9E0C1B-3B5C-464C-BB5E-EF154863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D20-5139-4B18-84E4-6360AA14479C}" type="datetime1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DA5883-F35F-47FA-ACA1-7D5A38F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A92BD7-7D86-4F44-BB29-B5A97EAE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50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56991-1C0F-4C57-B7D1-E3873C1C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ECEBBC-50A9-431F-A43B-DE85056B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B960C9-9865-404A-BD34-BE196D9E1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57E067-3BE5-4FB4-929D-40B8A561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63DA-E7FA-4BA3-8A6D-FA75CAEA4864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1840B7-4CD2-4CCB-A660-36E2814E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15766D-066E-456F-8078-E16052C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70876-3A77-4781-AC9E-CE2475C2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B16445-21C6-46BB-B804-328BEE9BC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02CB13-7107-438D-8F1B-8E113CB8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D223E8-0D25-4F33-BFF5-2510B0DE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14B-3C5E-4146-AD46-58479669C7F9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B97AA2-87F9-4339-BF0B-1A8FD7D2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F963D0-9D48-4D85-9580-720598C8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20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12AFA-7F46-456D-A964-259F7AC6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42EB71-A6BA-4702-AA82-ECADAB12B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C3246-039D-4C03-9E9F-4F67E6233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EB34-0C34-4FF1-BF19-B26582C8F4FD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7C17CE-B7D4-45E9-80BF-D256AFCF8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4C7905-FB1A-4A5C-BD0E-923724CB3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2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8465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Серверное приложение для сбора статистики использования периферии АРМ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249"/>
            <a:ext cx="9144000" cy="1655762"/>
          </a:xfrm>
        </p:spPr>
        <p:txBody>
          <a:bodyPr anchor="ctr"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Дмитрий Васильевич Якуба, ИУ7-73Б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проекта: Николай Олегович Рогозин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68F3C-E215-44CE-9C93-2C0FAEC2131A}"/>
              </a:ext>
            </a:extLst>
          </p:cNvPr>
          <p:cNvSpPr txBox="1"/>
          <p:nvPr/>
        </p:nvSpPr>
        <p:spPr>
          <a:xfrm>
            <a:off x="3048663" y="628193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2021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C007D-BFD1-4AFC-A4F4-D7A12CA8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исполнения запроса от количества записей в таблице по пользователю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243C61-ACEF-4DB7-9CE8-8A27B949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10</a:t>
            </a:fld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FAB712F-A278-409B-9601-6639B5DCC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00050"/>
              </p:ext>
            </p:extLst>
          </p:nvPr>
        </p:nvGraphicFramePr>
        <p:xfrm>
          <a:off x="838200" y="1505121"/>
          <a:ext cx="4003220" cy="4851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0805">
                  <a:extLst>
                    <a:ext uri="{9D8B030D-6E8A-4147-A177-3AD203B41FA5}">
                      <a16:colId xmlns:a16="http://schemas.microsoft.com/office/drawing/2014/main" val="3026128622"/>
                    </a:ext>
                  </a:extLst>
                </a:gridCol>
                <a:gridCol w="1000805">
                  <a:extLst>
                    <a:ext uri="{9D8B030D-6E8A-4147-A177-3AD203B41FA5}">
                      <a16:colId xmlns:a16="http://schemas.microsoft.com/office/drawing/2014/main" val="525255447"/>
                    </a:ext>
                  </a:extLst>
                </a:gridCol>
                <a:gridCol w="1000805">
                  <a:extLst>
                    <a:ext uri="{9D8B030D-6E8A-4147-A177-3AD203B41FA5}">
                      <a16:colId xmlns:a16="http://schemas.microsoft.com/office/drawing/2014/main" val="1121404372"/>
                    </a:ext>
                  </a:extLst>
                </a:gridCol>
                <a:gridCol w="1000805">
                  <a:extLst>
                    <a:ext uri="{9D8B030D-6E8A-4147-A177-3AD203B41FA5}">
                      <a16:colId xmlns:a16="http://schemas.microsoft.com/office/drawing/2014/main" val="3838671480"/>
                    </a:ext>
                  </a:extLst>
                </a:gridCol>
              </a:tblGrid>
              <a:tr h="824235">
                <a:tc rowSpan="2"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 записей</a:t>
                      </a:r>
                    </a:p>
                  </a:txBody>
                  <a:tcPr vert="vert270"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Записей пользователя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запроса, </a:t>
                      </a:r>
                      <a:r>
                        <a:rPr lang="ru-RU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мс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597251264"/>
                  </a:ext>
                </a:extLst>
              </a:tr>
              <a:tr h="8242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InfluxDB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768137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9664378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2561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90811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73760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615165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1100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54952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606473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10400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42742"/>
                  </a:ext>
                </a:extLst>
              </a:tr>
            </a:tbl>
          </a:graphicData>
        </a:graphic>
      </p:graphicFrame>
      <p:graphicFrame>
        <p:nvGraphicFramePr>
          <p:cNvPr id="6" name="Объект 6">
            <a:extLst>
              <a:ext uri="{FF2B5EF4-FFF2-40B4-BE49-F238E27FC236}">
                <a16:creationId xmlns:a16="http://schemas.microsoft.com/office/drawing/2014/main" id="{CAF88890-1DA0-46BF-86B5-ED73C2E86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043215"/>
              </p:ext>
            </p:extLst>
          </p:nvPr>
        </p:nvGraphicFramePr>
        <p:xfrm>
          <a:off x="5458752" y="1505120"/>
          <a:ext cx="6303696" cy="2997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35FC82-21BD-4F9E-AE20-6A604256F518}"/>
              </a:ext>
            </a:extLst>
          </p:cNvPr>
          <p:cNvSpPr txBox="1"/>
          <p:nvPr/>
        </p:nvSpPr>
        <p:spPr>
          <a:xfrm>
            <a:off x="5458752" y="4644509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InfluxDB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среднем в ≈ 4.53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раза быстрее, чем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исполнения запросов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примерно равно константе.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6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A88C3-336B-470E-87D7-33B1810D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4DCB31-FDE2-4937-B758-854EE86D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проведён анализ существующих решений в области определения усталости человека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проведён анализ действий и характеристик, позволяющих определить усталость пользователей АРМ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спроектирована база данных, необходимая для хранения и структурирования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программа для взаимодействия с БД.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BB4123-2EBD-4520-B6A2-7E5F5452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8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25172-127F-4FA5-8F22-F2A7D136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078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2021 ГОД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1332F86-AF33-45A4-86CF-C63944E1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64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 реализовать серверное приложение для доступа к базе данных, предназначенной для хранения информации о действиях и характеристиках, необходимых для определения усталости пользователей автоматизированного рабочего места (АРМ).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потребуется: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задачу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требуемую функциональность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решения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протокол взаимодействия клиента и сервера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для решения поставленной цели.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решения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AD21CC-C61D-4771-AFB8-2A40E9BD7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84" b="36721"/>
          <a:stretch/>
        </p:blipFill>
        <p:spPr>
          <a:xfrm>
            <a:off x="6362153" y="1611752"/>
            <a:ext cx="4991647" cy="1376019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10BA931-50D8-4ADC-915E-109DA0156C43}"/>
              </a:ext>
            </a:extLst>
          </p:cNvPr>
          <p:cNvSpPr txBox="1">
            <a:spLocks/>
          </p:cNvSpPr>
          <p:nvPr/>
        </p:nvSpPr>
        <p:spPr>
          <a:xfrm>
            <a:off x="990600" y="1611752"/>
            <a:ext cx="5371553" cy="14446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Kotlin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Client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клиент, который предоставляет возможность производить запросы и запись 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языка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Таблица 7">
            <a:extLst>
              <a:ext uri="{FF2B5EF4-FFF2-40B4-BE49-F238E27FC236}">
                <a16:creationId xmlns:a16="http://schemas.microsoft.com/office/drawing/2014/main" id="{CDEDAB64-72FA-48C5-8A91-C4082C6D3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59207"/>
              </p:ext>
            </p:extLst>
          </p:nvPr>
        </p:nvGraphicFramePr>
        <p:xfrm>
          <a:off x="990600" y="3429000"/>
          <a:ext cx="10363200" cy="2693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313002522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185311801"/>
                    </a:ext>
                  </a:extLst>
                </a:gridCol>
              </a:tblGrid>
              <a:tr h="66499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Поддерживаемый на текущий момент функционал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Отсутствующий, но требующийся функционал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62112"/>
                  </a:ext>
                </a:extLst>
              </a:tr>
              <a:tr h="58530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Запись и чтение с использованием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InfluxQL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существования именного хранилища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7762"/>
                  </a:ext>
                </a:extLst>
              </a:tr>
              <a:tr h="144320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Запись и чтение с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использоваем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Flux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именного хранилища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8" y="3722298"/>
            <a:ext cx="10781090" cy="26262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Предоставляемый интерфейсом функционал полон и непосредственно используется в реализации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 СУБД.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Недостаток: формирование множественных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и их обработка.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 descr="InfluxDB — Википедия">
            <a:extLst>
              <a:ext uri="{FF2B5EF4-FFF2-40B4-BE49-F238E27FC236}">
                <a16:creationId xmlns:a16="http://schemas.microsoft.com/office/drawing/2014/main" id="{3C6CD6B0-5C13-4FE1-9178-EC754E12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72" y="1500933"/>
            <a:ext cx="3435626" cy="127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5459EEA5-50B8-484E-A0F2-9C70FD39EABD}"/>
              </a:ext>
            </a:extLst>
          </p:cNvPr>
          <p:cNvSpPr txBox="1">
            <a:spLocks/>
          </p:cNvSpPr>
          <p:nvPr/>
        </p:nvSpPr>
        <p:spPr>
          <a:xfrm>
            <a:off x="971608" y="1500934"/>
            <a:ext cx="7638992" cy="162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способ взаимодействия с базой данных с использованием протокола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8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F3383-A895-4B0B-9937-2AAF01F6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45D125C-522A-4819-A93F-79D718DA9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665"/>
            <a:ext cx="10781090" cy="51416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 клиент-серверную технологию, которая предполагает наличие множества клиентов, а также множества серверов.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объект обработки – это ресурс, который записан в форме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ресурса выступают файлы.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сообщение состоит из стартовой строки, заголовков и тела.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Стартовая строка включает в себя метод, путь и версию используемого протокола.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ответе сервера на запрос присутствует код состояния, по которому клиент узнает о результатах выполнения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223786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BB516-5B8F-4C76-A32E-F601AF3B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8248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 и компоненты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0402C-0740-41E0-9CDD-A8827B21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77986C-0CEF-40A4-AFA6-C4C47C859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0187"/>
            <a:ext cx="4248150" cy="38576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6C99FF-4E86-4C97-ACE6-4EEC8D399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52" y="1814584"/>
            <a:ext cx="6490695" cy="32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2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BB516-5B8F-4C76-A32E-F601AF3B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сервера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0402C-0740-41E0-9CDD-A8827B21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81AEA8-8111-4313-ADD5-AE026AAB7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563"/>
            <a:ext cx="10029734" cy="50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B4AB4-7911-47AF-BE73-9C18F227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YDVP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467C9D-93CC-44EF-AC03-631FDDDF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8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2696B94-5AD4-48B9-9A14-0ED71D47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91"/>
            <a:ext cx="10781090" cy="13255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YDVP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протокол для взаимодействия пользователя и сервера в реализуемой системе. Данный протокол основан на существующем стандарте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Таблица 7">
            <a:extLst>
              <a:ext uri="{FF2B5EF4-FFF2-40B4-BE49-F238E27FC236}">
                <a16:creationId xmlns:a16="http://schemas.microsoft.com/office/drawing/2014/main" id="{D1D0AA94-FD53-48A5-8031-92D6ACCF2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9404"/>
              </p:ext>
            </p:extLst>
          </p:nvPr>
        </p:nvGraphicFramePr>
        <p:xfrm>
          <a:off x="914400" y="2717570"/>
          <a:ext cx="10439400" cy="3210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9700">
                  <a:extLst>
                    <a:ext uri="{9D8B030D-6E8A-4147-A177-3AD203B41FA5}">
                      <a16:colId xmlns:a16="http://schemas.microsoft.com/office/drawing/2014/main" val="4012184352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3130025223"/>
                    </a:ext>
                  </a:extLst>
                </a:gridCol>
              </a:tblGrid>
              <a:tr h="110767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Имя компонента(-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ов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YDVP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Структурные составляющие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62112"/>
                  </a:ext>
                </a:extLst>
              </a:tr>
              <a:tr h="51617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Запрос и ответ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стартовая строка (определяет тип сообщения),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заголовок (характеризует тело сообщения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параметры передачи и др.),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(данные сообщения).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7762"/>
                  </a:ext>
                </a:extLst>
              </a:tr>
              <a:tr h="81103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Стартовая строка запроса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(тип запроса),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путь к запрашиваемому ресурсу,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ерсия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используемого протокола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8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02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3F968-33A2-4E4B-9105-AFAA6F76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9814F5-5532-470B-8757-E196820F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442096" cy="33445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Назначение: хранение больших объёмов данных с метками времени.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Сценарии позволяют удалять данные по времени.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одной из самых популярных СУБД временных рядов, продолжает развиваться.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78739E-0F5D-41FA-922D-5101DAF6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 descr="InfluxDB — Википедия">
            <a:extLst>
              <a:ext uri="{FF2B5EF4-FFF2-40B4-BE49-F238E27FC236}">
                <a16:creationId xmlns:a16="http://schemas.microsoft.com/office/drawing/2014/main" id="{B50982BA-AA30-4B6C-B85C-22FD9B657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81" y="3763450"/>
            <a:ext cx="7586837" cy="281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8EF4E2A5-F9F7-41D0-B73D-DCFDAE9CF85C}"/>
              </a:ext>
            </a:extLst>
          </p:cNvPr>
          <p:cNvSpPr txBox="1">
            <a:spLocks/>
          </p:cNvSpPr>
          <p:nvPr/>
        </p:nvSpPr>
        <p:spPr>
          <a:xfrm>
            <a:off x="838199" y="4525564"/>
            <a:ext cx="8038763" cy="151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6408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547</Words>
  <Application>Microsoft Office PowerPoint</Application>
  <PresentationFormat>Широкоэкранный</PresentationFormat>
  <Paragraphs>119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Серверное приложение для сбора статистики использования периферии АРМ</vt:lpstr>
      <vt:lpstr>Цель и задачи</vt:lpstr>
      <vt:lpstr>Существующие решения</vt:lpstr>
      <vt:lpstr>Существующие решения</vt:lpstr>
      <vt:lpstr>Протокол HTTP</vt:lpstr>
      <vt:lpstr>Участники и компоненты системы</vt:lpstr>
      <vt:lpstr>Схема работы сервера</vt:lpstr>
      <vt:lpstr>Протокол YDVP</vt:lpstr>
      <vt:lpstr>InfluxDB</vt:lpstr>
      <vt:lpstr>Зависимость времени исполнения запроса от количества записей в таблице по пользователю</vt:lpstr>
      <vt:lpstr>Заключение</vt:lpstr>
      <vt:lpstr>МОСКОВСКИЙ ГОСУДАРСТВЕННЫЙ ТЕХНИЧЕСКИЙ УНИВЕРСИТЕТ ИМЕНИ Н.Э. БАУМАНА (НАЦИОНАЛЬНЫЙ ИССЛЕДОВАТЕЛЬСКИЙ УНИВЕРСИТЕТ) МОСКВА, 2021 ГОД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распознавания усталости оператора автоматизированного рабочего места</dc:title>
  <dc:creator>Дмитрий Якуба</dc:creator>
  <cp:lastModifiedBy>Дмитрий Якуба</cp:lastModifiedBy>
  <cp:revision>102</cp:revision>
  <dcterms:created xsi:type="dcterms:W3CDTF">2021-06-06T15:14:16Z</dcterms:created>
  <dcterms:modified xsi:type="dcterms:W3CDTF">2021-12-15T13:52:12Z</dcterms:modified>
</cp:coreProperties>
</file>