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306" r:id="rId5"/>
    <p:sldId id="273" r:id="rId6"/>
    <p:sldId id="305" r:id="rId7"/>
    <p:sldId id="288" r:id="rId8"/>
    <p:sldId id="275" r:id="rId9"/>
    <p:sldId id="296" r:id="rId10"/>
    <p:sldId id="301" r:id="rId11"/>
    <p:sldId id="295" r:id="rId12"/>
    <p:sldId id="292" r:id="rId13"/>
    <p:sldId id="303" r:id="rId14"/>
    <p:sldId id="304" r:id="rId15"/>
    <p:sldId id="307" r:id="rId16"/>
    <p:sldId id="284" r:id="rId17"/>
    <p:sldId id="28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44"/>
    <p:restoredTop sz="83548"/>
  </p:normalViewPr>
  <p:slideViewPr>
    <p:cSldViewPr snapToGrid="0">
      <p:cViewPr>
        <p:scale>
          <a:sx n="150" d="100"/>
          <a:sy n="150" d="100"/>
        </p:scale>
        <p:origin x="88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2A09B-D952-4383-A48E-27C117CB15C8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8A35C-009A-4690-875A-C24C40203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10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36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визуализация собранных данных класса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сообщений. Чаще всего в таких сообщениях фигурируют слова «хотеть» и «человек». Данный класс более разнообразен, в нем самые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частоупотребимые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слова встречаются не более 200 раз. Кроме того, заметно наличие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количества нецензурной брани.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402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Было проведено сравнение алгоритмов построения модели, использующихся в методе, их список Вы можете увидеть на слайде. В качестве методов векторизации были выбраны алгоритмы «Мешок слов» и метод, </a:t>
            </a:r>
            <a:r>
              <a:rPr lang="ru-RU" dirty="0" err="1"/>
              <a:t>задействующий</a:t>
            </a:r>
            <a:r>
              <a:rPr lang="ru-RU" dirty="0"/>
              <a:t> модель </a:t>
            </a:r>
            <a:r>
              <a:rPr lang="en-US" dirty="0"/>
              <a:t>BERT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каждого разбиения строится матрица ошибок, для каждой модели приводится график значений исследуемых метрик.</a:t>
            </a:r>
            <a:endParaRPr lang="en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r>
              <a:rPr lang="ru-RU" dirty="0"/>
              <a:t>Результат исследования представлен на слайде, значения метрик определены средним из 4-х запусков на разных тестовых выборках. Было получено, что лучшим средним показателем всех метрик обладает метод случайного леса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векторизации, второе место занимает тот же метод, но с использованием векторизации «Мешок слов», а на третьем месте располагается логистическая регрессия.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98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случайного леса с использованием модели </a:t>
            </a:r>
            <a:r>
              <a:rPr lang="en-US" dirty="0"/>
              <a:t>BERT </a:t>
            </a:r>
            <a:r>
              <a:rPr lang="ru-RU" dirty="0"/>
              <a:t>матрица ошибок показывает, что метод в 1.5 раза чаще ошибочно классифицирует обычные сообщения как суицидальные.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2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следующем слайде представлена матрица ошибок и значения метрик для случайного леса с использованием векторизации «мешок слов»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53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Далее представлена матрица ошибок и значения метрик для логистической регрессии с использованием модели </a:t>
            </a:r>
            <a:r>
              <a:rPr lang="en-US" dirty="0"/>
              <a:t>BERT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907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Метрика точности случайного леса с </a:t>
            </a:r>
            <a:r>
              <a:rPr lang="en-US" dirty="0"/>
              <a:t>BERT-</a:t>
            </a:r>
            <a:r>
              <a:rPr lang="ru-RU" dirty="0"/>
              <a:t>векторизацией достигла значения 0.888</a:t>
            </a:r>
            <a:r>
              <a:rPr lang="en-US" dirty="0"/>
              <a:t>, F1-</a:t>
            </a:r>
            <a:r>
              <a:rPr lang="ru-RU" dirty="0"/>
              <a:t>мера – 0.886, </a:t>
            </a:r>
            <a:r>
              <a:rPr lang="en-US" dirty="0"/>
              <a:t>ROC-AUC – </a:t>
            </a:r>
            <a:r>
              <a:rPr lang="ru-RU" dirty="0"/>
              <a:t>0.949. Метрика точности случайного леса с использованием «мешка слов» достигла значения 0.885</a:t>
            </a:r>
            <a:r>
              <a:rPr lang="en-US" dirty="0"/>
              <a:t>, F1-</a:t>
            </a:r>
            <a:r>
              <a:rPr lang="ru-RU" dirty="0"/>
              <a:t>мера – 0.873, </a:t>
            </a:r>
            <a:r>
              <a:rPr lang="en-US" dirty="0"/>
              <a:t>ROC-AUC – </a:t>
            </a:r>
            <a:r>
              <a:rPr lang="ru-RU" dirty="0"/>
              <a:t>0.947. Заметно, что разница по сравнению с предыдущим алгоритмом по точности и </a:t>
            </a:r>
            <a:r>
              <a:rPr lang="en-US" dirty="0"/>
              <a:t>ROC-AUC </a:t>
            </a:r>
            <a:r>
              <a:rPr lang="ru-RU" dirty="0"/>
              <a:t>не так велика, однако </a:t>
            </a:r>
            <a:r>
              <a:rPr lang="en-US" dirty="0"/>
              <a:t>F1-</a:t>
            </a:r>
            <a:r>
              <a:rPr lang="ru-RU" dirty="0"/>
              <a:t>мера здесь уже примерно на 1.4</a:t>
            </a:r>
            <a:r>
              <a:rPr lang="en-US" dirty="0"/>
              <a:t>% </a:t>
            </a:r>
            <a:r>
              <a:rPr lang="ru-RU" dirty="0"/>
              <a:t>ниже. Метрика точности логистической регрессии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 достигла значения 0.874</a:t>
            </a:r>
            <a:r>
              <a:rPr lang="en-US" dirty="0"/>
              <a:t>, F1-</a:t>
            </a:r>
            <a:r>
              <a:rPr lang="ru-RU" dirty="0"/>
              <a:t>мера – 0.869, </a:t>
            </a:r>
            <a:r>
              <a:rPr lang="en-US" dirty="0"/>
              <a:t>ROC-AUC – </a:t>
            </a:r>
            <a:r>
              <a:rPr lang="ru-RU" dirty="0"/>
              <a:t>0.942. Разница по сравнению с лидирующим алгоритмом по точности и </a:t>
            </a:r>
            <a:r>
              <a:rPr lang="en-US" dirty="0"/>
              <a:t>F</a:t>
            </a:r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мере уже приближается к 2</a:t>
            </a:r>
            <a:r>
              <a:rPr lang="en-US" dirty="0"/>
              <a:t>%.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Таким образом, в качестве используемой модели в задаче распознавания паттернов суицидального</a:t>
            </a:r>
            <a:r>
              <a:rPr lang="en-US" dirty="0"/>
              <a:t> </a:t>
            </a:r>
            <a:r>
              <a:rPr lang="ru-RU" dirty="0"/>
              <a:t>поведения человека рекомендуется использование метода случайного леса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365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был разработан и реализован метод распознавания паттернов суицидального поведения человека по текстовым сообщениям. Все поставленные задачи решены.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98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будущем планируется дополнительно провести исследование эффективности использования ансамблевого подхода, а также исследование применимости алгоритмов нечеткой кластеризации в задаче. Требуется расширить </a:t>
            </a:r>
            <a:r>
              <a:rPr lang="ru-RU" dirty="0" err="1"/>
              <a:t>датасет</a:t>
            </a:r>
            <a:r>
              <a:rPr lang="ru-RU" dirty="0"/>
              <a:t>, задействовать в нем дополнительные признаки, а затем в качестве расширения системы реализовать средство автоматизированного анализа сообщений пользователей в социальных сетях. Ну и конечно же хотелось бы внедрить программное решение в рабочий процесс.</a:t>
            </a:r>
          </a:p>
          <a:p>
            <a:endParaRPr lang="ru-RU" dirty="0"/>
          </a:p>
          <a:p>
            <a:r>
              <a:rPr lang="ru-RU" dirty="0"/>
              <a:t>По теме представленной работы опубликованы две статьи.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91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Здравствуйте, уважаемая комиссия, целью моей работы является разработка и реализация метода распознавания паттернов суицидального поведения человека по текстовым сообщениям. Задачи работы представлены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1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период с 2010 по 2021 год уровень самоубийств увеличился примерно на 36%. В 2021 году самоубийства стали причиной 48 183 смертей. На каждую смерть от самоубийства в 2021 году 38 попыток самоубийства. В условиях современной </a:t>
            </a:r>
            <a:r>
              <a:rPr lang="ru-RU" dirty="0" err="1"/>
              <a:t>цифровизации</a:t>
            </a:r>
            <a:r>
              <a:rPr lang="ru-RU" dirty="0"/>
              <a:t> медицины представляется возможным автоматизировать обнаружение паттернов суицидального поведения.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5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настоящий момент известно о наличии в некоторых социальных сетях искусственного интеллекта, предназначенного для обнаружения людей с высоким суицидальным риском, однако исходники данного ПО не представлены в открытом доступе, а все наработки по данной теме являются объектом коммерческой тайны. Кроме того, свое распространение получили и средства классификации тональности сообщений, такие как </a:t>
            </a:r>
            <a:r>
              <a:rPr lang="en-US" dirty="0"/>
              <a:t>Dostoevsky, </a:t>
            </a:r>
            <a:r>
              <a:rPr lang="ru-RU" dirty="0"/>
              <a:t>однако в данном случае классификация направлена на определение положительной или отрицательной окраски и не может быть задействована в целях диагностики психических заболеваний.</a:t>
            </a:r>
            <a:r>
              <a:rPr lang="en-US" dirty="0"/>
              <a:t> </a:t>
            </a:r>
            <a:r>
              <a:rPr lang="ru-RU" dirty="0"/>
              <a:t>Также известно, что чат-бот с генеративным искусственным интеллектом </a:t>
            </a:r>
            <a:r>
              <a:rPr lang="en-US" dirty="0" err="1"/>
              <a:t>ChatGPT</a:t>
            </a:r>
            <a:r>
              <a:rPr lang="en-US" dirty="0"/>
              <a:t> </a:t>
            </a:r>
            <a:r>
              <a:rPr lang="ru-RU" dirty="0"/>
              <a:t>способен играть роль классификатора сообщений, однако тяжеловесность и недоступность модели в РФ не позволяет её свободно использовать в данных целях.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560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Были рассмотрены методы, позволяющие распознавать паттерны суицидального поведения с использованием аудиальных, текстовых, пространственно-временных, визуальных, физиологических и биологических признаков. Каждый признак может быть задействован обособленно, либо в синтезе с другим. Так, например, биологические признаки позволяют сужать область поиска в группах риска.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9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Разработанный метод позволяет определить наличие суицидальных паттернов в текстовом сообщении. В качестве входных данных задействованы данные о </a:t>
            </a:r>
            <a:r>
              <a:rPr lang="ru-RU" dirty="0" err="1"/>
              <a:t>суицидентах</a:t>
            </a:r>
            <a:r>
              <a:rPr lang="ru-RU" dirty="0"/>
              <a:t> и текстовое сообщение, а результат работы метода – вердикт о наличии суицидальных паттернов.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4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этапы разработанного метода вошли: сбор примеров суицидальных сообщений, их предобработка, построение модели машинного обучения и предобработка, анализ и вынесение вердикта о наличии суицидальных паттернов в сообщении.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17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использованием средства сбора данных было собрано 1000 суицидальных сообщений. В результате </a:t>
            </a:r>
            <a:r>
              <a:rPr lang="ru-RU" dirty="0" err="1"/>
              <a:t>датасет</a:t>
            </a:r>
            <a:r>
              <a:rPr lang="ru-RU" dirty="0"/>
              <a:t> включил в себя 2000 сообщений, 1000 </a:t>
            </a:r>
            <a:r>
              <a:rPr lang="ru-RU" dirty="0" err="1"/>
              <a:t>несуицидальных</a:t>
            </a:r>
            <a:r>
              <a:rPr lang="ru-RU" dirty="0"/>
              <a:t> из которых были взяты из </a:t>
            </a:r>
            <a:r>
              <a:rPr lang="ru-RU" dirty="0" err="1"/>
              <a:t>датасета</a:t>
            </a:r>
            <a:r>
              <a:rPr lang="ru-RU" dirty="0"/>
              <a:t> обнаружения </a:t>
            </a:r>
            <a:r>
              <a:rPr lang="ru-RU" dirty="0" err="1"/>
              <a:t>пресуицидальных</a:t>
            </a:r>
            <a:r>
              <a:rPr lang="ru-RU" dirty="0"/>
              <a:t> сигналов. На слайде представлен результат анализа </a:t>
            </a:r>
            <a:r>
              <a:rPr lang="ru-RU" dirty="0" err="1"/>
              <a:t>сентимента</a:t>
            </a:r>
            <a:r>
              <a:rPr lang="ru-RU" dirty="0"/>
              <a:t> для каждого класса, в среднем суицидальные сообщения имеют отрицательную эмоциональную окраску в 30% случаев чаще.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79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визуализация собранных данных класса суицидальных сообщений. Чаще всего в суицидальных сообщениях фигурируют слова «жизнь», «хотеть», «человек» и «мочь», каждое не более 600 раз. Стоит обратить внимание на присутствие слов «суицид», «страдать», «депрессия», «смерть» и «ад».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8E8B-8AE7-4C12-833B-FC3CEB93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F8184-017F-42F9-A841-27CD5495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153722-8C48-437C-901A-4D651A1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8D4F-E58D-4CDE-A3D0-F6AD327AEC56}" type="datetime1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64BF-55FD-4C4A-B7DD-2E42BC2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815C1-8ADD-4994-8C95-A6D660EB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FC8B-C941-4B30-806E-18103972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29AB6-5390-46B3-A4AC-32415551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4688-D748-4032-8DAF-626498C3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A47-57B7-4CF1-A92E-49D63AEE96D5}" type="datetime1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89367-4FCF-4F6F-97E3-A47194E7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2F20A-5F46-45DC-A6B0-E4E390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2AA8D4-7FC7-43D2-A92A-E6E32891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A0946-A244-422C-8DA4-EE155D21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EFC27-366C-4832-ACDD-09C6A0B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ACF7-CEE3-4A9F-B718-A470CCA653C5}" type="datetime1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CEF-082E-4AC0-A57F-C62607A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93C32-1D83-47E1-A5C6-47315433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F8A1-9EE8-40C4-B4C6-B1449F4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DB9E5-DEA8-44F0-B322-6A3235E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A789D-74FF-4656-AEAC-FC53A33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AE04-DA44-410C-A175-FF6C781BC876}" type="datetime1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647FA-D094-441F-B412-3C4F165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E4415-402C-4DDC-A37F-93178DC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E5EA-28FD-4F54-91F8-B3E66DF8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7528A-FB7C-4199-A023-D08A6104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6AD22-A19A-4E57-978C-67D9A30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4E3-AF17-448A-9297-44EF357EABC1}" type="datetime1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D518B-D2E7-4E61-8B9B-C61C5A1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EF5F9-028E-432E-A9EB-158D948A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4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AF0F5-03A5-46C5-9257-F2C5BA24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2476-F744-426A-AD35-91219D91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74115-A52F-4B83-A402-579203C1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536B7-B989-44A0-B9FA-71F22D78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E014-4D2F-48F0-99F5-18541DD4F253}" type="datetime1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130A78-D7BB-4089-BEE5-22A2017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468BE-8AAE-4840-85F0-D99D8BA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9AB95-8C9E-4042-9E88-74C14AB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FC01F-2289-4491-9911-0381DDC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F512B-D250-4A89-AD6F-E550C638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8552FD-2137-485E-866A-3E86812F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17013F-5F64-4953-90FA-70FCB9B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480D71-7933-4A32-959E-725293C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D56A-792C-4904-9EB1-6F8EF41EE765}" type="datetime1">
              <a:rPr lang="ru-RU" smtClean="0"/>
              <a:t>01.06.2024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DF2B74-AD58-4C39-B393-3B6E9B8B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2172FB-4B69-4B78-B53D-31C3F26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3201-763D-4732-A410-57A90A8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4476-2B3B-4DC0-9288-E87118B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F927-12B6-4A7B-B3A2-7352DF6A122F}" type="datetime1">
              <a:rPr lang="ru-RU" smtClean="0"/>
              <a:t>01.06.2024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BD8247-C06E-47B0-AF08-0A57620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2DE61-355B-4647-BFBC-8B7D507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9271AA-0040-46CE-BE44-A4D1538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6416-B84E-492F-BBC6-38E032565367}" type="datetime1">
              <a:rPr lang="ru-RU" smtClean="0"/>
              <a:t>01.06.2024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E904CD-2096-4FA7-891C-FC9019C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C2B41-9502-416D-AEDF-B14973D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BE69-1ED2-4F18-975B-8C7005A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05373-E0E9-472D-848B-DCD31A82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A46DB2-52BC-4730-9AFF-FF60C2BE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00623-1280-44ED-AF39-90FC6973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01D-7324-4D41-B3DA-86B4FCF095DB}" type="datetime1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D2B66-7455-44AC-B03B-E7D91FD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F09EE-1B98-4D42-8F01-39F8D30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906B-4E7A-450A-AE4F-9A22201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F347AB-BAF2-4DF9-B4F1-2F777259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8F95E-02FC-4FCB-9D3B-6F59D179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A17B4-06F0-42D7-AAB2-9A05B33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0DCC-CAF3-4180-8270-9561E69073DD}" type="datetime1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1327D-DB2A-4F99-9C91-47164213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0768A-AFD2-4E21-9BC9-E2BD8813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18D6-B345-4BD8-BDC2-AB4B5B8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5DB6F-078B-4427-A535-98906479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56BC3-3239-4F7A-A75C-8D152DD4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973F-C059-4909-8C8C-5ED2D1FD3A9E}" type="datetime1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C3B1-6658-4B4A-B374-1AE98F11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4763B-309F-4460-92C6-0C4A6AA4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754366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распознавания паттернов суицидального поведения человека по текстовым сообщениям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231" y="4173545"/>
            <a:ext cx="11421533" cy="2486617"/>
          </a:xfrm>
        </p:spPr>
        <p:txBody>
          <a:bodyPr anchor="ctr"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Якуба Дмитрий Васильевич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ИУ7-43М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Строганов Юрий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2" y="62912"/>
            <a:ext cx="11330609" cy="203132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«Информатика и системы управления»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«Программное обеспечение ЭВМ и информационные технологии»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B4D1BA-EE1D-E946-B0C6-0199E3CAD6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4" t="11879" r="10270" b="10854"/>
          <a:stretch/>
        </p:blipFill>
        <p:spPr>
          <a:xfrm>
            <a:off x="838200" y="1325563"/>
            <a:ext cx="10292776" cy="516442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76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405A2-1F6A-8841-B86F-6F8D116A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54656"/>
              </p:ext>
            </p:extLst>
          </p:nvPr>
        </p:nvGraphicFramePr>
        <p:xfrm>
          <a:off x="1732309" y="1006493"/>
          <a:ext cx="8727381" cy="571498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111541">
                  <a:extLst>
                    <a:ext uri="{9D8B030D-6E8A-4147-A177-3AD203B41FA5}">
                      <a16:colId xmlns:a16="http://schemas.microsoft.com/office/drawing/2014/main" val="136592463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3443425705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73147600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829033000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2720030020"/>
                    </a:ext>
                  </a:extLst>
                </a:gridCol>
              </a:tblGrid>
              <a:tr h="43961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Векторизация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1527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Градиентный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бустинг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317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61228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0.947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22846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</a:t>
                      </a:r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</a:t>
                      </a:r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03226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опорных векторов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427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40760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ближайших соседей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0.704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2109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0.758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0.737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02659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Логистическая регрессия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552229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722178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Перцептрон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0.838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2509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7470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D87DE8-D667-1A43-A50F-5016952C485C}"/>
              </a:ext>
            </a:extLst>
          </p:cNvPr>
          <p:cNvSpPr txBox="1"/>
          <p:nvPr/>
        </p:nvSpPr>
        <p:spPr>
          <a:xfrm>
            <a:off x="10459691" y="2332056"/>
            <a:ext cx="46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053C1-30A9-1147-82CE-1D3CE3995E86}"/>
              </a:ext>
            </a:extLst>
          </p:cNvPr>
          <p:cNvSpPr txBox="1"/>
          <p:nvPr/>
        </p:nvSpPr>
        <p:spPr>
          <a:xfrm>
            <a:off x="10459690" y="2782116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AD307-3033-204D-A0F7-9CBB60785BF5}"/>
              </a:ext>
            </a:extLst>
          </p:cNvPr>
          <p:cNvSpPr txBox="1"/>
          <p:nvPr/>
        </p:nvSpPr>
        <p:spPr>
          <a:xfrm>
            <a:off x="10459690" y="5413423"/>
            <a:ext cx="8277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5295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0DDFC5-5EF4-0842-AF46-CFC0458EB6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3" b="7463"/>
          <a:stretch/>
        </p:blipFill>
        <p:spPr>
          <a:xfrm>
            <a:off x="7703288" y="1078196"/>
            <a:ext cx="3657600" cy="55340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1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12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04AC7-43BB-4241-89EF-8F54C93B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1"/>
            <a:ext cx="5943599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7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C12900-1039-F54D-9B4C-63383BE985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0" b="7898"/>
          <a:stretch/>
        </p:blipFill>
        <p:spPr>
          <a:xfrm>
            <a:off x="7696200" y="1073777"/>
            <a:ext cx="3657600" cy="5538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E194AB-F4F5-DB4E-9713-8B5018A13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1"/>
            <a:ext cx="5943599" cy="59435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«мешок слов»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3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92142A-AD66-5843-B981-239305D6C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7464"/>
          <a:stretch/>
        </p:blipFill>
        <p:spPr>
          <a:xfrm>
            <a:off x="7696200" y="990636"/>
            <a:ext cx="3651167" cy="5538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1FEEA0-9548-8C40-B2BD-C0D3ED9F1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0"/>
            <a:ext cx="5943600" cy="59436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96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7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405A2-1F6A-8841-B86F-6F8D116A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86189"/>
              </p:ext>
            </p:extLst>
          </p:nvPr>
        </p:nvGraphicFramePr>
        <p:xfrm>
          <a:off x="664028" y="3290889"/>
          <a:ext cx="10689771" cy="292734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586331">
                  <a:extLst>
                    <a:ext uri="{9D8B030D-6E8A-4147-A177-3AD203B41FA5}">
                      <a16:colId xmlns:a16="http://schemas.microsoft.com/office/drawing/2014/main" val="1365924639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3443425705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1731476009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1829033000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2720030020"/>
                    </a:ext>
                  </a:extLst>
                </a:gridCol>
              </a:tblGrid>
              <a:tr h="731837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Векторизация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15271"/>
                  </a:ext>
                </a:extLst>
              </a:tr>
              <a:tr h="731837">
                <a:tc rowSpan="2"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0.947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22846"/>
                  </a:ext>
                </a:extLst>
              </a:tr>
              <a:tr h="73183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0.888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</a:t>
                      </a:r>
                      <a:r>
                        <a:rPr lang="ru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</a:t>
                      </a:r>
                      <a:r>
                        <a:rPr lang="ru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03226"/>
                  </a:ext>
                </a:extLst>
              </a:tr>
              <a:tr h="731837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Логистическая регрессия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0.874 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0.869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0.942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522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D87DE8-D667-1A43-A50F-5016952C485C}"/>
              </a:ext>
            </a:extLst>
          </p:cNvPr>
          <p:cNvSpPr txBox="1"/>
          <p:nvPr/>
        </p:nvSpPr>
        <p:spPr>
          <a:xfrm>
            <a:off x="11353799" y="4010243"/>
            <a:ext cx="507912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053C1-30A9-1147-82CE-1D3CE3995E86}"/>
              </a:ext>
            </a:extLst>
          </p:cNvPr>
          <p:cNvSpPr txBox="1"/>
          <p:nvPr/>
        </p:nvSpPr>
        <p:spPr>
          <a:xfrm>
            <a:off x="11353799" y="4710400"/>
            <a:ext cx="668831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AD307-3033-204D-A0F7-9CBB60785BF5}"/>
              </a:ext>
            </a:extLst>
          </p:cNvPr>
          <p:cNvSpPr txBox="1"/>
          <p:nvPr/>
        </p:nvSpPr>
        <p:spPr>
          <a:xfrm>
            <a:off x="11353799" y="5417602"/>
            <a:ext cx="980962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EA55F55-F7C4-A640-9843-700F39BD350E}"/>
              </a:ext>
            </a:extLst>
          </p:cNvPr>
          <p:cNvSpPr txBox="1">
            <a:spLocks/>
          </p:cNvSpPr>
          <p:nvPr/>
        </p:nvSpPr>
        <p:spPr>
          <a:xfrm>
            <a:off x="838199" y="1402606"/>
            <a:ext cx="10515600" cy="18574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лес, «Мешок слов»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ниже, чем (1).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на ≈ 2% ниже, чем (1).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6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разработан и реализован метод распознавания паттернов суицидального поведения человека по текстовым сообщениям.</a:t>
            </a:r>
          </a:p>
          <a:p>
            <a:pPr marL="0" indent="0" algn="just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решены следующие задачи: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действия и характеристики, позволяющие распознать паттерны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классифицировать их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распознавания паттернов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разработанный метод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сравнены задействованные в методе алгоритмы машинного обучения и даны рекомендации о применимости реализованного метода.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80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эффективности использования ансамблевого подхода в решении 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применимости алгоритмов нечеткой кластеризации для распознавания суицидальных паттернов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использование дополнительных признаков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средство автоматизированного анализа сообщений пользователей в социальных сетях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в рабочий процесс.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3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разработать и реализовать метод распознавания паттернов суицидального поведения человека по текстовым сообщениям.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действия и характеристики, позволяющие распознать паттерны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классифицировать их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распознавания паттернов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разработанный метод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задействованные в методе алгоритмы машинного обучения и дать рекомендации о применимости реализованного метода.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Суицидальная 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год в мире совершается 703 тысячи самоубийств.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2021 году уровень самоубийств среди мужчин в 4 раза выше, чем среди женщин.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Самый высокий уровень самоубийств наблюдается у людей старше 85 лет.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40435-C608-5C42-862B-A39F046A5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20" y="1690688"/>
            <a:ext cx="61400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Разработки, задействованные в сфере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суицидологии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A64850-EABB-FD4E-B555-D4B759E5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033" y="1506156"/>
            <a:ext cx="185017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GPT — Википедия">
            <a:extLst>
              <a:ext uri="{FF2B5EF4-FFF2-40B4-BE49-F238E27FC236}">
                <a16:creationId xmlns:a16="http://schemas.microsoft.com/office/drawing/2014/main" id="{D1B8C4A2-0D33-D543-81C5-5B5029AEE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119" y="414367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0F0FE0-D36E-F542-B106-008FF619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17070"/>
              </p:ext>
            </p:extLst>
          </p:nvPr>
        </p:nvGraphicFramePr>
        <p:xfrm>
          <a:off x="560439" y="1895735"/>
          <a:ext cx="9010171" cy="460481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109019">
                  <a:extLst>
                    <a:ext uri="{9D8B030D-6E8A-4147-A177-3AD203B41FA5}">
                      <a16:colId xmlns:a16="http://schemas.microsoft.com/office/drawing/2014/main" val="3889561718"/>
                    </a:ext>
                  </a:extLst>
                </a:gridCol>
                <a:gridCol w="3450576">
                  <a:extLst>
                    <a:ext uri="{9D8B030D-6E8A-4147-A177-3AD203B41FA5}">
                      <a16:colId xmlns:a16="http://schemas.microsoft.com/office/drawing/2014/main" val="619299706"/>
                    </a:ext>
                  </a:extLst>
                </a:gridCol>
                <a:gridCol w="3450576">
                  <a:extLst>
                    <a:ext uri="{9D8B030D-6E8A-4147-A177-3AD203B41FA5}">
                      <a16:colId xmlns:a16="http://schemas.microsoft.com/office/drawing/2014/main" val="355849931"/>
                    </a:ext>
                  </a:extLst>
                </a:gridCol>
              </a:tblGrid>
              <a:tr h="10675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Достоинства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782138"/>
                  </a:ext>
                </a:extLst>
              </a:tr>
              <a:tr h="411610">
                <a:tc rowSpan="4"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Facebook AI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Автоматизированное средство</a:t>
                      </a: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Закрытый исходный код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788428"/>
                  </a:ext>
                </a:extLst>
              </a:tr>
              <a:tr h="12218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 коммерческой тайны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1013"/>
                  </a:ext>
                </a:extLst>
              </a:tr>
              <a:tr h="28943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Обработка большого объема данных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642093"/>
                  </a:ext>
                </a:extLst>
              </a:tr>
              <a:tr h="41161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Недоступно в РФ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577299"/>
                  </a:ext>
                </a:extLst>
              </a:tr>
              <a:tr h="1067579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Dostoesky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Открытый исходный код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предназначен для решения поставленной задачи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22892"/>
                  </a:ext>
                </a:extLst>
              </a:tr>
              <a:tr h="533790">
                <a:tc rowSpan="2"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ChatGPT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 точность</a:t>
                      </a: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Дорогостоящая модель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924465"/>
                  </a:ext>
                </a:extLst>
              </a:tr>
              <a:tr h="53379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Широкая сфера применения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Недоступно в РФ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6884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5729E1-9350-E24A-865A-A8A86DF6FEB8}"/>
              </a:ext>
            </a:extLst>
          </p:cNvPr>
          <p:cNvSpPr txBox="1"/>
          <p:nvPr/>
        </p:nvSpPr>
        <p:spPr>
          <a:xfrm>
            <a:off x="10021878" y="3182513"/>
            <a:ext cx="12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Dostoevsky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406A9-2087-E14C-964D-C4AB15EB2AC1}"/>
              </a:ext>
            </a:extLst>
          </p:cNvPr>
          <p:cNvSpPr txBox="1"/>
          <p:nvPr/>
        </p:nvSpPr>
        <p:spPr>
          <a:xfrm>
            <a:off x="10150598" y="5987018"/>
            <a:ext cx="99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ChatGPT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47213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74567"/>
            <a:ext cx="10515600" cy="109014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описания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C6C078-0922-4A9F-92F0-C0802760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7408" y="6356350"/>
            <a:ext cx="2743200" cy="365125"/>
          </a:xfrm>
        </p:spPr>
        <p:txBody>
          <a:bodyPr/>
          <a:lstStyle/>
          <a:p>
            <a:fld id="{5AEE0CB1-1A0F-4E9F-8383-D0A68518B020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15EBAC5-E5B8-6C48-830C-542EF0925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77500"/>
              </p:ext>
            </p:extLst>
          </p:nvPr>
        </p:nvGraphicFramePr>
        <p:xfrm>
          <a:off x="838199" y="1066800"/>
          <a:ext cx="10515597" cy="5643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1">
                  <a:extLst>
                    <a:ext uri="{9D8B030D-6E8A-4147-A177-3AD203B41FA5}">
                      <a16:colId xmlns:a16="http://schemas.microsoft.com/office/drawing/2014/main" val="3164739790"/>
                    </a:ext>
                  </a:extLst>
                </a:gridCol>
                <a:gridCol w="7746996">
                  <a:extLst>
                    <a:ext uri="{9D8B030D-6E8A-4147-A177-3AD203B41FA5}">
                      <a16:colId xmlns:a16="http://schemas.microsoft.com/office/drawing/2014/main" val="2015357634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Признаки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000487"/>
                  </a:ext>
                </a:extLst>
              </a:tr>
              <a:tr h="336957">
                <a:tc rowSpan="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Аудиальные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аудиофайл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177720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 речи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765164"/>
                  </a:ext>
                </a:extLst>
              </a:tr>
              <a:tr h="380566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эмоциональная карта, аудиофайл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864189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733066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сообщение, эмоциональная карта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9996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Пространственно-временные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написания сообщения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380801"/>
                  </a:ext>
                </a:extLst>
              </a:tr>
              <a:tr h="35739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место дислокации автора, дата написания сообщения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0741009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Визуальные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170030"/>
                  </a:ext>
                </a:extLst>
              </a:tr>
              <a:tr h="508098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пользователя, мониторинг контекста происходящего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533762"/>
                  </a:ext>
                </a:extLst>
              </a:tr>
              <a:tr h="336957">
                <a:tc rowSpan="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Физиологические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стресса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090311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кортизола в крови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3698874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состояния здоровья человека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255510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Биологические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650155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возраст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65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0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паттернов суицидального поведения человека по текстовым сообщениям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6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33952-7417-F845-A4AD-5617C37DA3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" t="5294" r="6503" b="9371"/>
          <a:stretch/>
        </p:blipFill>
        <p:spPr>
          <a:xfrm>
            <a:off x="2320413" y="1784555"/>
            <a:ext cx="7978878" cy="507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0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02298E2-1F32-244C-B5A9-D5A125B2A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9" r="2380" b="4964"/>
          <a:stretch/>
        </p:blipFill>
        <p:spPr>
          <a:xfrm>
            <a:off x="-1" y="1698338"/>
            <a:ext cx="12210521" cy="50231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паттернов суицидального поведения человека по текстовым сообщениям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10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8747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8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8FE968-3CF8-43E5-AA28-9816916EE7A2}"/>
              </a:ext>
            </a:extLst>
          </p:cNvPr>
          <p:cNvSpPr txBox="1">
            <a:spLocks/>
          </p:cNvSpPr>
          <p:nvPr/>
        </p:nvSpPr>
        <p:spPr>
          <a:xfrm>
            <a:off x="838199" y="1100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Собрано 1 000 суицидальных сообщений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Добавлено 1 000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сообщений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обнаружения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сигналов.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9C8F84-6DD0-2346-BA86-35D36C5D12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7" b="12290"/>
          <a:stretch/>
        </p:blipFill>
        <p:spPr>
          <a:xfrm>
            <a:off x="6192667" y="3013659"/>
            <a:ext cx="4924367" cy="37078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7CF685-3A87-8F48-9154-9F79E2AB30BE}"/>
              </a:ext>
            </a:extLst>
          </p:cNvPr>
          <p:cNvSpPr txBox="1"/>
          <p:nvPr/>
        </p:nvSpPr>
        <p:spPr>
          <a:xfrm>
            <a:off x="1821857" y="2516039"/>
            <a:ext cx="287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суицидальные сообщения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14415-AC42-334A-A4FE-DCC87C2F36FF}"/>
              </a:ext>
            </a:extLst>
          </p:cNvPr>
          <p:cNvSpPr txBox="1"/>
          <p:nvPr/>
        </p:nvSpPr>
        <p:spPr>
          <a:xfrm>
            <a:off x="7030887" y="2516039"/>
            <a:ext cx="3247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</a:t>
            </a:r>
            <a:endParaRPr lang="en-R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208B07-ECF6-1242-9886-6A252F1AAC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7" b="12290"/>
          <a:stretch/>
        </p:blipFill>
        <p:spPr>
          <a:xfrm>
            <a:off x="794773" y="2962693"/>
            <a:ext cx="4924367" cy="37078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C3BA01-F054-824A-A46D-FD2BA04B5E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2" b="12290"/>
          <a:stretch/>
        </p:blipFill>
        <p:spPr>
          <a:xfrm>
            <a:off x="9169794" y="2962692"/>
            <a:ext cx="1947240" cy="370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суицидальные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9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F52CD-6C61-544C-A80E-3BCCBD5584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0" t="11924" r="10229" b="10678"/>
          <a:stretch/>
        </p:blipFill>
        <p:spPr>
          <a:xfrm>
            <a:off x="838200" y="1325563"/>
            <a:ext cx="10293418" cy="51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37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1531</Words>
  <Application>Microsoft Macintosh PowerPoint</Application>
  <PresentationFormat>Widescreen</PresentationFormat>
  <Paragraphs>236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Метод распознавания паттернов суицидального поведения человека по текстовым сообщениям</vt:lpstr>
      <vt:lpstr>Цель и задачи работы</vt:lpstr>
      <vt:lpstr>Суицидальная статистика</vt:lpstr>
      <vt:lpstr>Разработки, задействованные в сфере суицидологии</vt:lpstr>
      <vt:lpstr>Форматы описания признаков</vt:lpstr>
      <vt:lpstr>Метод распознавания паттернов суицидального поведения человека по текстовым сообщениям</vt:lpstr>
      <vt:lpstr>Метод распознавания паттернов суицидального поведения человека по текстовым сообщениям</vt:lpstr>
      <vt:lpstr>Анализ собранных данных</vt:lpstr>
      <vt:lpstr>Анализ собранных данных, суицидальные сообщения</vt:lpstr>
      <vt:lpstr>Анализ собранных данных,  несуицидальные сообщения</vt:lpstr>
      <vt:lpstr>Результаты исследования</vt:lpstr>
      <vt:lpstr>Случайный лес, BERT</vt:lpstr>
      <vt:lpstr>Случайный лес, «мешок слов»</vt:lpstr>
      <vt:lpstr>Логистическая регрессия, BERT</vt:lpstr>
      <vt:lpstr>Результаты исследования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систематического распознавания усталости на автоматизированном рабочем месте</dc:title>
  <dc:creator>Дмитрий Якуба</dc:creator>
  <cp:lastModifiedBy>Microsoft Office User</cp:lastModifiedBy>
  <cp:revision>378</cp:revision>
  <dcterms:created xsi:type="dcterms:W3CDTF">2021-11-12T16:02:25Z</dcterms:created>
  <dcterms:modified xsi:type="dcterms:W3CDTF">2024-06-01T13:18:43Z</dcterms:modified>
</cp:coreProperties>
</file>