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306" r:id="rId5"/>
    <p:sldId id="273" r:id="rId6"/>
    <p:sldId id="305" r:id="rId7"/>
    <p:sldId id="288" r:id="rId8"/>
    <p:sldId id="275" r:id="rId9"/>
    <p:sldId id="296" r:id="rId10"/>
    <p:sldId id="301" r:id="rId11"/>
    <p:sldId id="276" r:id="rId12"/>
    <p:sldId id="295" r:id="rId13"/>
    <p:sldId id="292" r:id="rId14"/>
    <p:sldId id="303" r:id="rId15"/>
    <p:sldId id="304" r:id="rId16"/>
    <p:sldId id="307" r:id="rId17"/>
    <p:sldId id="284" r:id="rId18"/>
    <p:sldId id="28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83569"/>
  </p:normalViewPr>
  <p:slideViewPr>
    <p:cSldViewPr snapToGrid="0">
      <p:cViewPr varScale="1">
        <p:scale>
          <a:sx n="113" d="100"/>
          <a:sy n="113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было определено 4 модуля, все они представлены на слайде. Модуль клиента взаимодействует с модулями анализа и обработки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машинного обучения,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</a:t>
            </a:r>
            <a:r>
              <a:rPr lang="ru-RU" dirty="0"/>
              <a:t>. Результат исследования представлен в таблице, значения метрик определены средним из 4-х запусков на разных тестовых и обучающих выборках. В результате,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случайного леса с использованием модели </a:t>
            </a:r>
            <a:r>
              <a:rPr lang="en-US" dirty="0"/>
              <a:t>BERT </a:t>
            </a:r>
            <a:r>
              <a:rPr lang="ru-RU" dirty="0"/>
              <a:t>матрица ошибок показывает, что метод в 1.5 раза чаще ошибочно классифицирует обычные сообщения как суицидальные.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слайде представлена матрица ошибок и значения метрик для случайного леса с использованием векторизации «мешок слов»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 представлена матрица ошибок и значения метрик для логистической регрессии с использованием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Случайный лес с использованием "Мешка слов" отстает от лидирующего алгоритма по точности и </a:t>
            </a:r>
            <a:r>
              <a:rPr lang="en-US" dirty="0"/>
              <a:t>f1-</a:t>
            </a:r>
            <a:r>
              <a:rPr lang="ru-RU" dirty="0"/>
              <a:t>мере примерно на 1.4%, а логистическая регрессия с использованием берт-векторизации -- на 2%.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6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вырос примерно на 36%. В 2021 году самоубийства стали причиной 48 183 смертей</a:t>
            </a:r>
            <a:r>
              <a:rPr lang="en-US" dirty="0"/>
              <a:t> </a:t>
            </a:r>
            <a:r>
              <a:rPr lang="ru-RU" dirty="0"/>
              <a:t>в США. На каждую смерть от самоубийства в 2021 году приходилось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 человека.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настоящий момент известно о существовании в некоторых социальных сетях искусственного интеллекта, предназначенного для обнаружения индивидов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эмоциональной окраски текста и не может быть задействована в целях диагностики </a:t>
            </a:r>
            <a:r>
              <a:rPr lang="ru-RU" dirty="0" err="1"/>
              <a:t>суицидальности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Также известно, что чат-бот с генеративным искусственным интеллектом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ru-RU" dirty="0"/>
              <a:t>способен играть роль классификатора сообщений, однако тяжеловесность и недоступность модели в РФ не позволяет её свободно использовать в данных целях.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суицидальное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по группам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8853C-2F51-FA4C-8F44-5772D8885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27" y="984853"/>
            <a:ext cx="9047146" cy="587314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b="7463"/>
          <a:stretch/>
        </p:blipFill>
        <p:spPr>
          <a:xfrm>
            <a:off x="7703288" y="1078196"/>
            <a:ext cx="3657600" cy="5534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b="7898"/>
          <a:stretch/>
        </p:blipFill>
        <p:spPr>
          <a:xfrm>
            <a:off x="7696200" y="1073777"/>
            <a:ext cx="3657600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7464"/>
          <a:stretch/>
        </p:blipFill>
        <p:spPr>
          <a:xfrm>
            <a:off x="7696200" y="990636"/>
            <a:ext cx="3651167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86189"/>
              </p:ext>
            </p:extLst>
          </p:nvPr>
        </p:nvGraphicFramePr>
        <p:xfrm>
          <a:off x="664028" y="3290889"/>
          <a:ext cx="10689771" cy="29273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58633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731837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73183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1353799" y="4010243"/>
            <a:ext cx="50791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1353799" y="4710400"/>
            <a:ext cx="668831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1353799" y="5417602"/>
            <a:ext cx="98096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A55F55-F7C4-A640-9843-700F39BD350E}"/>
              </a:ext>
            </a:extLst>
          </p:cNvPr>
          <p:cNvSpPr txBox="1">
            <a:spLocks/>
          </p:cNvSpPr>
          <p:nvPr/>
        </p:nvSpPr>
        <p:spPr>
          <a:xfrm>
            <a:off x="838199" y="1402606"/>
            <a:ext cx="10515600" cy="1857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лес, «Мешок слов»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ниже, чем (1).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на ≈ 2% ниже, чем (1).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и характеристики, позволяющие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сравнены задействованные в методе алгоритмы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действия и характеристики, позволяющие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задействованные в методе алгоритмы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435-C608-5C42-862B-A39F046A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20" y="1690688"/>
            <a:ext cx="6140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задействованные в сфере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64850-EABB-FD4E-B555-D4B759E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33" y="1506156"/>
            <a:ext cx="185017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— Википедия">
            <a:extLst>
              <a:ext uri="{FF2B5EF4-FFF2-40B4-BE49-F238E27FC236}">
                <a16:creationId xmlns:a16="http://schemas.microsoft.com/office/drawing/2014/main" id="{D1B8C4A2-0D33-D543-81C5-5B5029A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19" y="414367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0F0FE0-D36E-F542-B106-008FF619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16050"/>
              </p:ext>
            </p:extLst>
          </p:nvPr>
        </p:nvGraphicFramePr>
        <p:xfrm>
          <a:off x="560439" y="1895735"/>
          <a:ext cx="9010171" cy="460481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09019">
                  <a:extLst>
                    <a:ext uri="{9D8B030D-6E8A-4147-A177-3AD203B41FA5}">
                      <a16:colId xmlns:a16="http://schemas.microsoft.com/office/drawing/2014/main" val="3889561718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619299706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355849931"/>
                    </a:ext>
                  </a:extLst>
                </a:gridCol>
              </a:tblGrid>
              <a:tr h="10675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82138"/>
                  </a:ext>
                </a:extLst>
              </a:tr>
              <a:tr h="411610">
                <a:tc rowSpan="4"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Facebook* AI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Автоматизированное средство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88428"/>
                  </a:ext>
                </a:extLst>
              </a:tr>
              <a:tr h="12218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коммерческой тайны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013"/>
                  </a:ext>
                </a:extLst>
              </a:tr>
              <a:tr h="28943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большого объема данных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42093"/>
                  </a:ext>
                </a:extLst>
              </a:tr>
              <a:tr h="41161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77299"/>
                  </a:ext>
                </a:extLst>
              </a:tr>
              <a:tr h="106757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Dostoesky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предназначен для решения поставленной задачи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22892"/>
                  </a:ext>
                </a:extLst>
              </a:tr>
              <a:tr h="533790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точность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Дорогостоящая модель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24465"/>
                  </a:ext>
                </a:extLst>
              </a:tr>
              <a:tr h="53379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сфера применения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884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5729E1-9350-E24A-865A-A8A86DF6FEB8}"/>
              </a:ext>
            </a:extLst>
          </p:cNvPr>
          <p:cNvSpPr txBox="1"/>
          <p:nvPr/>
        </p:nvSpPr>
        <p:spPr>
          <a:xfrm>
            <a:off x="10021878" y="3182513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Dostoevsky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06A9-2087-E14C-964D-C4AB15EB2AC1}"/>
              </a:ext>
            </a:extLst>
          </p:cNvPr>
          <p:cNvSpPr txBox="1"/>
          <p:nvPr/>
        </p:nvSpPr>
        <p:spPr>
          <a:xfrm>
            <a:off x="10150598" y="5987018"/>
            <a:ext cx="99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ChatGPT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5977E-0129-C04C-B7C7-34E9E33FFCB3}"/>
              </a:ext>
            </a:extLst>
          </p:cNvPr>
          <p:cNvSpPr txBox="1"/>
          <p:nvPr/>
        </p:nvSpPr>
        <p:spPr>
          <a:xfrm>
            <a:off x="556891" y="6590877"/>
            <a:ext cx="10089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сервис, принадлежащий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признанной в РФ экстремисткой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орнанизацией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деятельность которой запрещена на территории РФ</a:t>
            </a:r>
            <a:endParaRPr lang="en-RU" sz="1200" dirty="0"/>
          </a:p>
        </p:txBody>
      </p:sp>
    </p:spTree>
    <p:extLst>
      <p:ext uri="{BB962C8B-B14F-4D97-AF65-F5344CB8AC3E}">
        <p14:creationId xmlns:p14="http://schemas.microsoft.com/office/powerpoint/2010/main" val="2472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5294" r="6503" b="9371"/>
          <a:stretch/>
        </p:blipFill>
        <p:spPr>
          <a:xfrm>
            <a:off x="2320413" y="1784555"/>
            <a:ext cx="7978878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r="2380" b="4964"/>
          <a:stretch/>
        </p:blipFill>
        <p:spPr>
          <a:xfrm>
            <a:off x="-1" y="1698338"/>
            <a:ext cx="12210521" cy="5023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100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Собрано 1 000 суицидальных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9C8F84-6DD0-2346-BA86-35D36C5D1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6192667" y="3013659"/>
            <a:ext cx="4924367" cy="3707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08B07-ECF6-1242-9886-6A252F1A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794773" y="2962693"/>
            <a:ext cx="4924367" cy="3707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C3BA01-F054-824A-A46D-FD2BA04B5E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2" b="12290"/>
          <a:stretch/>
        </p:blipFill>
        <p:spPr>
          <a:xfrm>
            <a:off x="9169794" y="2962692"/>
            <a:ext cx="1947240" cy="3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1485</Words>
  <Application>Microsoft Macintosh PowerPoint</Application>
  <PresentationFormat>Widescreen</PresentationFormat>
  <Paragraphs>238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Разработки, задействованные в сфере суицидологии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Схема программного обеспечения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Результаты 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388</cp:revision>
  <dcterms:created xsi:type="dcterms:W3CDTF">2021-11-12T16:02:25Z</dcterms:created>
  <dcterms:modified xsi:type="dcterms:W3CDTF">2024-06-17T19:03:43Z</dcterms:modified>
</cp:coreProperties>
</file>