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6" r:id="rId4"/>
    <p:sldId id="273" r:id="rId5"/>
    <p:sldId id="288" r:id="rId6"/>
    <p:sldId id="275" r:id="rId7"/>
    <p:sldId id="296" r:id="rId8"/>
    <p:sldId id="301" r:id="rId9"/>
    <p:sldId id="276" r:id="rId10"/>
    <p:sldId id="263" r:id="rId11"/>
    <p:sldId id="295" r:id="rId12"/>
    <p:sldId id="292" r:id="rId13"/>
    <p:sldId id="303" r:id="rId14"/>
    <p:sldId id="304" r:id="rId15"/>
    <p:sldId id="284" r:id="rId16"/>
    <p:sldId id="28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76829"/>
  </p:normalViewPr>
  <p:slideViewPr>
    <p:cSldViewPr snapToGrid="0">
      <p:cViewPr varScale="1">
        <p:scale>
          <a:sx n="103" d="100"/>
          <a:sy n="103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2A09B-D952-4383-A48E-27C117CB15C8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8A35C-009A-4690-875A-C24C40203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100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836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Было проведено сравнение алгоритмов построения модели, использующейся в методе, их список Вы можете увидеть на слайде. В качестве методов векторизации были выбраны алгоритмы «Мешок слов» и метод, </a:t>
            </a:r>
            <a:r>
              <a:rPr lang="ru-RU" dirty="0" err="1"/>
              <a:t>задействующий</a:t>
            </a:r>
            <a:r>
              <a:rPr lang="ru-RU" dirty="0"/>
              <a:t> модель </a:t>
            </a:r>
            <a:r>
              <a:rPr lang="en-US" dirty="0"/>
              <a:t>BERT. </a:t>
            </a:r>
            <a:r>
              <a:rPr lang="ru-RU" dirty="0"/>
              <a:t>Оценка результатов работы производилась по метрикам точности, </a:t>
            </a:r>
            <a:r>
              <a:rPr lang="en-US" dirty="0"/>
              <a:t>F1-</a:t>
            </a:r>
            <a:r>
              <a:rPr lang="ru-RU" dirty="0"/>
              <a:t>меры и </a:t>
            </a:r>
            <a:r>
              <a:rPr lang="en-US" dirty="0"/>
              <a:t>ROC-AUC.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145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Результат исследования представлен на слайде, значения метрик определены средним из 4-х запусков на разных тестовых выборках. Было получено, что лучшим средним показателем всех метрик обладает метод случайного леса с использованием </a:t>
            </a:r>
            <a:r>
              <a:rPr lang="en-US" dirty="0"/>
              <a:t>BERT-</a:t>
            </a:r>
            <a:r>
              <a:rPr lang="ru-RU" dirty="0"/>
              <a:t>векторизации, второе место занимает тот же метод, но с использованием векторизации «Мешок слов», а на третьем месте располагается логистическая регрессия.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898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Метрика точности случайного леса с </a:t>
            </a:r>
            <a:r>
              <a:rPr lang="en-US" dirty="0"/>
              <a:t>BERT-</a:t>
            </a:r>
            <a:r>
              <a:rPr lang="ru-RU" dirty="0"/>
              <a:t>векторизацией достигла значения 0.888</a:t>
            </a:r>
            <a:r>
              <a:rPr lang="en-US" dirty="0"/>
              <a:t>, F1-</a:t>
            </a:r>
            <a:r>
              <a:rPr lang="ru-RU" dirty="0"/>
              <a:t>мера – 0.886, </a:t>
            </a:r>
            <a:r>
              <a:rPr lang="en-US" dirty="0"/>
              <a:t>ROC-AUC – </a:t>
            </a:r>
            <a:r>
              <a:rPr lang="ru-RU" dirty="0"/>
              <a:t>0.949. Матрица ошибок показывает, что метод в 1.5 раза чаще ошибочно интерпретирует обычные сообщения как суицидальные, но данный факт нельзя интерпретировать как запрет на использования модели, так как ложные срабатывания здесь были бы опасны только в случае более частой интерпретации суицидальных сообщений как обычных.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725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Метрика точности случайного леса с использованием «мешка слов» достигла значения 0.885</a:t>
            </a:r>
            <a:r>
              <a:rPr lang="en-US" dirty="0"/>
              <a:t>, F1-</a:t>
            </a:r>
            <a:r>
              <a:rPr lang="ru-RU" dirty="0"/>
              <a:t>мера – 0.873, </a:t>
            </a:r>
            <a:r>
              <a:rPr lang="en-US" dirty="0"/>
              <a:t>ROC-AUC – </a:t>
            </a:r>
            <a:r>
              <a:rPr lang="ru-RU" dirty="0"/>
              <a:t>0.947. Заметно, что разница по сравнению с предыдущим алгоритмом по точности и </a:t>
            </a:r>
            <a:r>
              <a:rPr lang="en-US" dirty="0"/>
              <a:t>ROC-AUC </a:t>
            </a:r>
            <a:r>
              <a:rPr lang="ru-RU" dirty="0"/>
              <a:t>не так велика, однако </a:t>
            </a:r>
            <a:r>
              <a:rPr lang="en-US" dirty="0"/>
              <a:t>F1-</a:t>
            </a:r>
            <a:r>
              <a:rPr lang="ru-RU" dirty="0"/>
              <a:t>мера здесь уже примерно на 1.4</a:t>
            </a:r>
            <a:r>
              <a:rPr lang="en-US" dirty="0"/>
              <a:t>% </a:t>
            </a:r>
            <a:r>
              <a:rPr lang="ru-RU" dirty="0"/>
              <a:t>ниже.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653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Метрика точности логистической регрессии с использованием </a:t>
            </a:r>
            <a:r>
              <a:rPr lang="en-US" dirty="0"/>
              <a:t>BERT-</a:t>
            </a:r>
            <a:r>
              <a:rPr lang="ru-RU" dirty="0" err="1"/>
              <a:t>вектоизации</a:t>
            </a:r>
            <a:r>
              <a:rPr lang="ru-RU" dirty="0"/>
              <a:t> достигла значения 0.874</a:t>
            </a:r>
            <a:r>
              <a:rPr lang="en-US" dirty="0"/>
              <a:t>, F1-</a:t>
            </a:r>
            <a:r>
              <a:rPr lang="ru-RU" dirty="0"/>
              <a:t>мера – 0.869, </a:t>
            </a:r>
            <a:r>
              <a:rPr lang="en-US" dirty="0"/>
              <a:t>ROC-AUC – </a:t>
            </a:r>
            <a:r>
              <a:rPr lang="ru-RU" dirty="0"/>
              <a:t>0.942. Разница по сравнению с лидирующим алгоритмом по точности и </a:t>
            </a:r>
            <a:r>
              <a:rPr lang="en-US" dirty="0"/>
              <a:t>F</a:t>
            </a:r>
            <a:r>
              <a:rPr lang="ru-RU" dirty="0"/>
              <a:t>1</a:t>
            </a:r>
            <a:r>
              <a:rPr lang="en-US" dirty="0"/>
              <a:t>-</a:t>
            </a:r>
            <a:r>
              <a:rPr lang="ru-RU" dirty="0"/>
              <a:t>мере уже приближается к 2</a:t>
            </a:r>
            <a:r>
              <a:rPr lang="en-US" dirty="0"/>
              <a:t>%.</a:t>
            </a:r>
          </a:p>
          <a:p>
            <a:endParaRPr lang="en-US" dirty="0"/>
          </a:p>
          <a:p>
            <a:r>
              <a:rPr lang="ru-RU" dirty="0"/>
              <a:t>Таким образом, в качестве используемой модели в задаче распознавания паттернов суицидального</a:t>
            </a:r>
            <a:r>
              <a:rPr lang="en-US" dirty="0"/>
              <a:t> </a:t>
            </a:r>
            <a:r>
              <a:rPr lang="ru-RU" dirty="0"/>
              <a:t>поведения человека рекомендуется использование метода случайного леса с использованием </a:t>
            </a:r>
            <a:r>
              <a:rPr lang="en-US" dirty="0"/>
              <a:t>BERT-</a:t>
            </a:r>
            <a:r>
              <a:rPr lang="ru-RU" dirty="0"/>
              <a:t>векторизации.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907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результате был разработан и реализован метод распознавания паттернов суицидального поведения человека по текстовым сообщениям. Все поставленные задачи решены.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598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будущем планируется дополнительно провести исследование эффективности использования ансамблевого подхода, а также исследование применимости алгоритмов нечеткой кластеризации в задаче. Требуется расширить </a:t>
            </a:r>
            <a:r>
              <a:rPr lang="ru-RU" dirty="0" err="1"/>
              <a:t>датасет</a:t>
            </a:r>
            <a:r>
              <a:rPr lang="ru-RU" dirty="0"/>
              <a:t>, задействовать в нем дополнительные признаки, а затем в качестве расширения системы реализовать средство автоматизированного анализа сообщений пользователей в социальных сетях. Ну и конечно же хотелось бы внедрить программное решение в рабочий процесс.</a:t>
            </a:r>
          </a:p>
          <a:p>
            <a:endParaRPr lang="ru-RU" dirty="0"/>
          </a:p>
          <a:p>
            <a:r>
              <a:rPr lang="ru-RU" dirty="0"/>
              <a:t>По теме представленной работы </a:t>
            </a:r>
            <a:r>
              <a:rPr lang="ru-RU" dirty="0" err="1"/>
              <a:t>опубликваны</a:t>
            </a:r>
            <a:r>
              <a:rPr lang="ru-RU" dirty="0"/>
              <a:t> </a:t>
            </a:r>
            <a:r>
              <a:rPr lang="ru-RU"/>
              <a:t>две статьи.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919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Здравствуйте, уважаемая комиссия, целью моей работы является разработка и реализация метода распознавания паттернов суицидального поведения человека по текстовым сообщениям. Задачи работы представлены на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13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период с 2010 по 2021 год уровень самоубийств увеличился примерно на 36%. В 2021 году самоубийства стали причиной 48 183 смертей. На каждую смерть от самоубийства в 2021 году приходилось около 3 госпитализаций по причине членовредительства и 38 попыток самоубийства. В условиях современной </a:t>
            </a:r>
            <a:r>
              <a:rPr lang="ru-RU" dirty="0" err="1"/>
              <a:t>цифровизации</a:t>
            </a:r>
            <a:r>
              <a:rPr lang="ru-RU" dirty="0"/>
              <a:t> медицины представляется возможным автоматизировать обнаружение паттернов суицидального поведения.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75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Были рассмотрены методы, позволяющие распознавать паттерны суицидального поведения с использованием аудиальных, текстовых, пространственно-временных, визуальных, физиологических и биологических признаков. Каждый признак может быть задействован обособленно, либо в синтезе с другим. Так, например, биологические признаки позволяют сужать область поиска в группах риска.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394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этапы разработанного метода вошли: сбор примеров суицидальных сообщений, их предобработка, построение модели машинного обучения и предобработка, анализ и вынесение вердикта о наличии суицидальных паттернов в сообщении.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517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использованием средства сбора данных было собрано 1000 суицидальных сообщений. В результате </a:t>
            </a:r>
            <a:r>
              <a:rPr lang="ru-RU" dirty="0" err="1"/>
              <a:t>датасет</a:t>
            </a:r>
            <a:r>
              <a:rPr lang="ru-RU" dirty="0"/>
              <a:t> включил в себя 2000 сообщений, 1000 </a:t>
            </a:r>
            <a:r>
              <a:rPr lang="ru-RU" dirty="0" err="1"/>
              <a:t>несуицидальных</a:t>
            </a:r>
            <a:r>
              <a:rPr lang="ru-RU" dirty="0"/>
              <a:t> из которых были взяты из </a:t>
            </a:r>
            <a:r>
              <a:rPr lang="ru-RU" dirty="0" err="1"/>
              <a:t>датасета</a:t>
            </a:r>
            <a:r>
              <a:rPr lang="ru-RU" dirty="0"/>
              <a:t> обнаружения </a:t>
            </a:r>
            <a:r>
              <a:rPr lang="ru-RU" dirty="0" err="1"/>
              <a:t>пресуицидальных</a:t>
            </a:r>
            <a:r>
              <a:rPr lang="ru-RU" dirty="0"/>
              <a:t> сигналов. На слайде представлен результат анализа </a:t>
            </a:r>
            <a:r>
              <a:rPr lang="ru-RU" dirty="0" err="1"/>
              <a:t>сентимента</a:t>
            </a:r>
            <a:r>
              <a:rPr lang="ru-RU" dirty="0"/>
              <a:t> для каждого класса, в среднем суицидальные сообщения имеют отрицательную эмоциональную окраску в 30% случаев чаще.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379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слайде представлена визуализация собранных данных класса суицидальных сообщений. Чаще всего в суицидальных сообщениях фигурируют слова «жизнь», «хотеть», «человек» и «мочь», каждое не более 600 раз. Стоит обратить внимание на присутствие слов «суицид», «страдать», «депрессия», «смерть» и «ад».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81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слайде представлена визуализация собранных данных класса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сообщений. Чаще всего в таких сообщениях фигурируют слова «хотеть» и «человек». Данный класс более разнообразен, в нем самые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частоупотребимые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слова встречаются не более 200 раз. Кроме того, заметно наличие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бОльшего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количества нецензурной брани.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402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системе было определено 4 модуля, все они представлены на слайде. Модуль клиента взаимодействует с модулями анализа и сбора данных, так как от первого он получает данные модели, а от второго – текстовые сообщения для анализа.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26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E8E8B-8AE7-4C12-833B-FC3CEB93F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9F8184-017F-42F9-A841-27CD5495D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153722-8C48-437C-901A-4D651A1F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8D4F-E58D-4CDE-A3D0-F6AD327AEC56}" type="datetime1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F64BF-55FD-4C4A-B7DD-2E42BC25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815C1-8ADD-4994-8C95-A6D660EB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04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FFC8B-C941-4B30-806E-18103972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729AB6-5390-46B3-A4AC-32415551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94688-D748-4032-8DAF-626498C3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2A47-57B7-4CF1-A92E-49D63AEE96D5}" type="datetime1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89367-4FCF-4F6F-97E3-A47194E7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2F20A-5F46-45DC-A6B0-E4E390BF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89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2AA8D4-7FC7-43D2-A92A-E6E32891C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3A0946-A244-422C-8DA4-EE155D21F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FEFC27-366C-4832-ACDD-09C6A0B5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ACF7-CEE3-4A9F-B718-A470CCA653C5}" type="datetime1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C1CEF-082E-4AC0-A57F-C62607A7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93C32-1D83-47E1-A5C6-47315433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07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7F8A1-9EE8-40C4-B4C6-B1449F48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DB9E5-DEA8-44F0-B322-6A3235E3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AA789D-74FF-4656-AEAC-FC53A33F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AE04-DA44-410C-A175-FF6C781BC876}" type="datetime1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647FA-D094-441F-B412-3C4F1650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8E4415-402C-4DDC-A37F-93178DC2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25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3E5EA-28FD-4F54-91F8-B3E66DF8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C7528A-FB7C-4199-A023-D08A6104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C6AD22-A19A-4E57-978C-67D9A30B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54E3-AF17-448A-9297-44EF357EABC1}" type="datetime1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D518B-D2E7-4E61-8B9B-C61C5A1F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EF5F9-028E-432E-A9EB-158D948A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14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AF0F5-03A5-46C5-9257-F2C5BA24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D92476-F744-426A-AD35-91219D913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574115-A52F-4B83-A402-579203C1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E536B7-B989-44A0-B9FA-71F22D78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E014-4D2F-48F0-99F5-18541DD4F253}" type="datetime1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130A78-D7BB-4089-BEE5-22A20173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3468BE-8AAE-4840-85F0-D99D8BA8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84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9AB95-8C9E-4042-9E88-74C14AB8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6FC01F-2289-4491-9911-0381DDC5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5F512B-D250-4A89-AD6F-E550C638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8552FD-2137-485E-866A-3E86812F5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17013F-5F64-4953-90FA-70FCB9BF4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480D71-7933-4A32-959E-725293C7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D56A-792C-4904-9EB1-6F8EF41EE765}" type="datetime1">
              <a:rPr lang="ru-RU" smtClean="0"/>
              <a:t>08.04.2024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DF2B74-AD58-4C39-B393-3B6E9B8B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2172FB-4B69-4B78-B53D-31C3F269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9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13201-763D-4732-A410-57A90A80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284476-2B3B-4DC0-9288-E87118B1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F927-12B6-4A7B-B3A2-7352DF6A122F}" type="datetime1">
              <a:rPr lang="ru-RU" smtClean="0"/>
              <a:t>08.04.2024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BD8247-C06E-47B0-AF08-0A576209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2DE61-355B-4647-BFBC-8B7D507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1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9271AA-0040-46CE-BE44-A4D1538C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6416-B84E-492F-BBC6-38E032565367}" type="datetime1">
              <a:rPr lang="ru-RU" smtClean="0"/>
              <a:t>08.04.2024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E904CD-2096-4FA7-891C-FC9019CB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CC2B41-9502-416D-AEDF-B14973D2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59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EBE69-1ED2-4F18-975B-8C7005A8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05373-E0E9-472D-848B-DCD31A82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A46DB2-52BC-4730-9AFF-FF60C2BEF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800623-1280-44ED-AF39-90FC6973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01D-7324-4D41-B3DA-86B4FCF095DB}" type="datetime1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AD2B66-7455-44AC-B03B-E7D91FD6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4F09EE-1B98-4D42-8F01-39F8D302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906B-4E7A-450A-AE4F-9A222011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F347AB-BAF2-4DF9-B4F1-2F7772593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8F95E-02FC-4FCB-9D3B-6F59D179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BA17B4-06F0-42D7-AAB2-9A05B334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0DCC-CAF3-4180-8270-9561E69073DD}" type="datetime1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81327D-DB2A-4F99-9C91-47164213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30768A-AFD2-4E21-9BC9-E2BD8813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12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318D6-B345-4BD8-BDC2-AB4B5B8F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65DB6F-078B-4427-A535-98906479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156BC3-3239-4F7A-A75C-8D152DD4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6973F-C059-4909-8C8C-5ED2D1FD3A9E}" type="datetime1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4C3B1-6658-4B4A-B374-1AE98F11F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4763B-309F-4460-92C6-0C4A6AA49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81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6064B-2A0F-4704-9D1D-79283120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410606"/>
            <a:ext cx="9144000" cy="3072641"/>
          </a:xfrm>
        </p:spPr>
        <p:txBody>
          <a:bodyPr anchor="ctr"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распознавания паттернов суицидального поведения человека по текстовым сообщениям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1859D4-127D-4486-AB67-DB5570EE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231" y="4173545"/>
            <a:ext cx="11421533" cy="2486617"/>
          </a:xfrm>
        </p:spPr>
        <p:txBody>
          <a:bodyPr anchor="ctr"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Якуба Дмитрий Васильевич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ИУ7-43М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Строганов Юрий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DB974-E1C0-4D00-A9FB-3251DE9A0DC1}"/>
              </a:ext>
            </a:extLst>
          </p:cNvPr>
          <p:cNvSpPr txBox="1"/>
          <p:nvPr/>
        </p:nvSpPr>
        <p:spPr>
          <a:xfrm>
            <a:off x="430694" y="71778"/>
            <a:ext cx="11330609" cy="147732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магистра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57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C007D-BFD1-4AFC-A4F4-D7A12CA85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применимости моделей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243C61-ACEF-4DB7-9CE8-8A27B949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10</a:t>
            </a:fld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BC467-2D0A-2849-A180-654D1EF52DCE}"/>
              </a:ext>
            </a:extLst>
          </p:cNvPr>
          <p:cNvSpPr txBox="1"/>
          <p:nvPr/>
        </p:nvSpPr>
        <p:spPr>
          <a:xfrm>
            <a:off x="838200" y="1581537"/>
            <a:ext cx="47995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Рассматриваемые алгоритмы: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Градиентный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опорных векторов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К-ближайших соседей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Перцептрон</a:t>
            </a:r>
            <a:endParaRPr lang="en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0837C2-92F3-C248-B734-138E38623658}"/>
              </a:ext>
            </a:extLst>
          </p:cNvPr>
          <p:cNvSpPr txBox="1"/>
          <p:nvPr/>
        </p:nvSpPr>
        <p:spPr>
          <a:xfrm>
            <a:off x="7298205" y="1581537"/>
            <a:ext cx="39059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Сравниваемые методы векторизации: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Мешок слов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51EA11-C00C-9B4E-A278-86A22E18AB50}"/>
              </a:ext>
            </a:extLst>
          </p:cNvPr>
          <p:cNvSpPr txBox="1"/>
          <p:nvPr/>
        </p:nvSpPr>
        <p:spPr>
          <a:xfrm>
            <a:off x="7298204" y="3429000"/>
            <a:ext cx="39059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Исследуемые метрики: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ROC-AUC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124A8D-0844-9F42-A336-B9283FF8E82D}"/>
              </a:ext>
            </a:extLst>
          </p:cNvPr>
          <p:cNvSpPr txBox="1"/>
          <p:nvPr/>
        </p:nvSpPr>
        <p:spPr>
          <a:xfrm>
            <a:off x="838200" y="4417358"/>
            <a:ext cx="60949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Разбиение данных на 4 части, 1 из которых используется в качестве тестовой. Для каждого разбиения строится матрица ошибок, для каждой модели приводится график значений исследуемых метрик.</a:t>
            </a:r>
            <a:endParaRPr lang="en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96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исследования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4405A2-1F6A-8841-B86F-6F8D116AC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29017"/>
              </p:ext>
            </p:extLst>
          </p:nvPr>
        </p:nvGraphicFramePr>
        <p:xfrm>
          <a:off x="2031999" y="1006498"/>
          <a:ext cx="8269800" cy="5750154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1653960">
                  <a:extLst>
                    <a:ext uri="{9D8B030D-6E8A-4147-A177-3AD203B41FA5}">
                      <a16:colId xmlns:a16="http://schemas.microsoft.com/office/drawing/2014/main" val="1365924639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3443425705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1731476009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1829033000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2720030020"/>
                    </a:ext>
                  </a:extLst>
                </a:gridCol>
              </a:tblGrid>
              <a:tr h="43961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Векторизация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мера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ROC-AUC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11527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Градиентный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бустинг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0.853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31752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61228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Случайный лес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522846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0.888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</a:t>
                      </a:r>
                      <a:r>
                        <a:rPr lang="ru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</a:t>
                      </a:r>
                      <a:r>
                        <a:rPr lang="ru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503226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опорных векторов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0.845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0.915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42740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140760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ближайших соседей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0.704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0.854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210940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0.758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0.737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02659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Логистическая регрессия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0.937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552229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0.874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722178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Перцептрон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0.838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250952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0.853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0.931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747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95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BERT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12</a:t>
            </a:fld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1280E4-687C-0843-AFCD-4C688D0068FA}"/>
              </a:ext>
            </a:extLst>
          </p:cNvPr>
          <p:cNvSpPr txBox="1"/>
          <p:nvPr/>
        </p:nvSpPr>
        <p:spPr>
          <a:xfrm>
            <a:off x="9811271" y="3102292"/>
            <a:ext cx="23807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Точность: 0.888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ROC-AUC: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0.949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04AC7-43BB-4241-89EF-8F54C93B7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14401"/>
            <a:ext cx="5943599" cy="5943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0DDFC5-5EF4-0842-AF46-CFC0458EB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14400"/>
            <a:ext cx="3657600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7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C12900-1039-F54D-9B4C-63383BE98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14400"/>
            <a:ext cx="3657600" cy="594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E194AB-F4F5-DB4E-9713-8B5018A13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14401"/>
            <a:ext cx="5943599" cy="59435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«мешок слов»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13</a:t>
            </a:fld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1280E4-687C-0843-AFCD-4C688D0068FA}"/>
              </a:ext>
            </a:extLst>
          </p:cNvPr>
          <p:cNvSpPr txBox="1"/>
          <p:nvPr/>
        </p:nvSpPr>
        <p:spPr>
          <a:xfrm>
            <a:off x="9811271" y="3102292"/>
            <a:ext cx="23807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Точность: 0.885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ROC-AUC: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0.947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033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1FEEA0-9548-8C40-B2BD-C0D3ED9F1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14400"/>
            <a:ext cx="5943600" cy="59436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BERT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14</a:t>
            </a:fld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1280E4-687C-0843-AFCD-4C688D0068FA}"/>
              </a:ext>
            </a:extLst>
          </p:cNvPr>
          <p:cNvSpPr txBox="1"/>
          <p:nvPr/>
        </p:nvSpPr>
        <p:spPr>
          <a:xfrm>
            <a:off x="9811271" y="3102292"/>
            <a:ext cx="23807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Точность: 0.874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ROC-AUC: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0.942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92142A-AD66-5843-B981-239305D6CC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914398"/>
            <a:ext cx="3657600" cy="59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6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разработан и реализован метод распознавания паттернов суицидального поведения человека по текстовым сообщениям.</a:t>
            </a:r>
          </a:p>
          <a:p>
            <a:pPr marL="0" indent="0" algn="just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решены следующие задачи: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действий и характеристик, позволяющих распознать паттерны суицидального поведения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Классифицированы признаки паттернов суицидального поведения человека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 метод сбора данных суицидального поведения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распознавания паттернов суицидального поведения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метод реализован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сравнительное исследование задействованных в методе алгоритмов машинного обучения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рекомендации о применимости реализованного метода.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806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эффективности использования ансамблевого подхода в решении задачи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применимости алгоритмов нечеткой кластеризации для распознавания суицидальных паттернов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использование дополнительных признаков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средство автоматизированного анализа сообщений пользователей в социальных сетях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в рабочий процесс.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63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7FF81-6D4A-4638-BC86-A082801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43540-1B9B-4A74-801C-CD9551E4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anchor="ctr">
            <a:normAutofit lnSpcReduction="10000"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разработать и реализовать метод распознавания паттернов суицидального поведения человека по текстовым сообщениям.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действий и характеристик, позволяющих распознать паттерны суицидального поведения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Классифицировать признаки паттернов суицидального поведения человека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метод сбора данных суицидального поведения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 распознавания паттернов суицидального поведения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разработанный метод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сравнительное исследование задействованных в методе алгоритмов машинного обучения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Дать рекомендации о применимости реализованного метода.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1599AE-B3EE-4F75-82FB-BC55E45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Суицидальная статистика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6DA48-DB22-4385-B4DB-578240465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год в мире совершается 703 тысячи самоубийств.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2021 году уровень самоубийств среди мужчин в 4 раза выше, чем среди женщин.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Самый высокий уровень самоубийств наблюдается у людей старше 85 лет.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3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BBF56-BF34-E946-B802-B38D2A7AA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0" y="1690688"/>
            <a:ext cx="61468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-74567"/>
            <a:ext cx="10515600" cy="109014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Форматы описания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C6C078-0922-4A9F-92F0-C0802760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87408" y="6356350"/>
            <a:ext cx="2743200" cy="365125"/>
          </a:xfrm>
        </p:spPr>
        <p:txBody>
          <a:bodyPr/>
          <a:lstStyle/>
          <a:p>
            <a:fld id="{5AEE0CB1-1A0F-4E9F-8383-D0A68518B020}" type="slidenum">
              <a:rPr lang="ru-RU" smtClean="0"/>
              <a:t>4</a:t>
            </a:fld>
            <a:endParaRPr lang="ru-RU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15EBAC5-E5B8-6C48-830C-542EF0925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77500"/>
              </p:ext>
            </p:extLst>
          </p:nvPr>
        </p:nvGraphicFramePr>
        <p:xfrm>
          <a:off x="838199" y="1066800"/>
          <a:ext cx="10515597" cy="5643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1">
                  <a:extLst>
                    <a:ext uri="{9D8B030D-6E8A-4147-A177-3AD203B41FA5}">
                      <a16:colId xmlns:a16="http://schemas.microsoft.com/office/drawing/2014/main" val="3164739790"/>
                    </a:ext>
                  </a:extLst>
                </a:gridCol>
                <a:gridCol w="7746996">
                  <a:extLst>
                    <a:ext uri="{9D8B030D-6E8A-4147-A177-3AD203B41FA5}">
                      <a16:colId xmlns:a16="http://schemas.microsoft.com/office/drawing/2014/main" val="2015357634"/>
                    </a:ext>
                  </a:extLst>
                </a:gridCol>
              </a:tblGrid>
              <a:tr h="336957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Признаки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000487"/>
                  </a:ext>
                </a:extLst>
              </a:tr>
              <a:tr h="336957">
                <a:tc rowSpan="3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Аудиальные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аудиофайл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177720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текстовая расшифровка речи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2765164"/>
                  </a:ext>
                </a:extLst>
              </a:tr>
              <a:tr h="380566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эмоциональная карта, аудиофайл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текстовая расшифровка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864189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текстовое сообщение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3733066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текстовое сообщение, эмоциональная карта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9996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Пространственно-временные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написания сообщения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8380801"/>
                  </a:ext>
                </a:extLst>
              </a:tr>
              <a:tr h="35739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место дислокации автора, дата написания сообщения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0741009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Визуальные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видеоряд действий пользователя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0170030"/>
                  </a:ext>
                </a:extLst>
              </a:tr>
              <a:tr h="508098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видеоряд действий пользователя, мониторинг контекста происходящего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533762"/>
                  </a:ext>
                </a:extLst>
              </a:tr>
              <a:tr h="336957">
                <a:tc rowSpan="3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Физиологические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уровня стресса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090311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уровня кортизола в крови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3698874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состояния здоровья человека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255510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Биологические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 пользователя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1650155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возраст пользователя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651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10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02298E2-1F32-244C-B5A9-D5A125B2A5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9" b="4964"/>
          <a:stretch/>
        </p:blipFill>
        <p:spPr>
          <a:xfrm>
            <a:off x="0" y="1698339"/>
            <a:ext cx="12192000" cy="489619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46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 паттернов суицидального поведения человека по текстовым сообщениям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10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8747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6</a:t>
            </a:fld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C8FE968-3CF8-43E5-AA28-9816916EE7A2}"/>
              </a:ext>
            </a:extLst>
          </p:cNvPr>
          <p:cNvSpPr txBox="1">
            <a:spLocks/>
          </p:cNvSpPr>
          <p:nvPr/>
        </p:nvSpPr>
        <p:spPr>
          <a:xfrm>
            <a:off x="838199" y="10097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было собрано 1 000 суицидальных сообщений. К собранным данным было добавлено еще 1 000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сообщений 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обнаружения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сигналов.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84D35-94DB-DC40-9BD0-241B9634E6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55"/>
          <a:stretch/>
        </p:blipFill>
        <p:spPr>
          <a:xfrm>
            <a:off x="558009" y="2870263"/>
            <a:ext cx="5397895" cy="3446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20EE85-F9E5-DC4C-85CA-C95E40C7F9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58"/>
          <a:stretch/>
        </p:blipFill>
        <p:spPr>
          <a:xfrm>
            <a:off x="5955904" y="2886234"/>
            <a:ext cx="5397895" cy="34701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7CF685-3A87-8F48-9154-9F79E2AB30BE}"/>
              </a:ext>
            </a:extLst>
          </p:cNvPr>
          <p:cNvSpPr txBox="1"/>
          <p:nvPr/>
        </p:nvSpPr>
        <p:spPr>
          <a:xfrm>
            <a:off x="1821857" y="2516039"/>
            <a:ext cx="287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суицидальные сообщения</a:t>
            </a:r>
            <a:endParaRPr lang="en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14415-AC42-334A-A4FE-DCC87C2F36FF}"/>
              </a:ext>
            </a:extLst>
          </p:cNvPr>
          <p:cNvSpPr txBox="1"/>
          <p:nvPr/>
        </p:nvSpPr>
        <p:spPr>
          <a:xfrm>
            <a:off x="7030887" y="2516039"/>
            <a:ext cx="3247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сообщения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5171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02C336-5E7C-FC45-BFBC-ABA2B309FD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4" t="11879" r="10270" b="10854"/>
          <a:stretch/>
        </p:blipFill>
        <p:spPr>
          <a:xfrm>
            <a:off x="838200" y="1325563"/>
            <a:ext cx="10292776" cy="516442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данных,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93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данных,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суицидальные сообщения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8</a:t>
            </a:fld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C7F5C9-B468-5749-88C3-DAD0B3C7C4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0" t="11924" r="10229" b="10678"/>
          <a:stretch/>
        </p:blipFill>
        <p:spPr>
          <a:xfrm>
            <a:off x="838200" y="1325563"/>
            <a:ext cx="10293418" cy="51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6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программного обеспечения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9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51B97C-B6FC-1048-BADD-7FD650B82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235" y="1005631"/>
            <a:ext cx="9213530" cy="58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385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1388</Words>
  <Application>Microsoft Macintosh PowerPoint</Application>
  <PresentationFormat>Widescreen</PresentationFormat>
  <Paragraphs>209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Метод распознавания паттернов суицидального поведения человека по текстовым сообщениям</vt:lpstr>
      <vt:lpstr>Цель и задачи работы</vt:lpstr>
      <vt:lpstr>Суицидальная статистика</vt:lpstr>
      <vt:lpstr>Форматы описания признаков</vt:lpstr>
      <vt:lpstr>Метод распознавания паттернов суицидального поведения человека по текстовым сообщениям</vt:lpstr>
      <vt:lpstr>Анализ собранных данных</vt:lpstr>
      <vt:lpstr>Анализ собранных данных, несуицидальные сообщения</vt:lpstr>
      <vt:lpstr>Анализ собранных данных,  суицидальные сообщения</vt:lpstr>
      <vt:lpstr>Схема программного обеспечения</vt:lpstr>
      <vt:lpstr>Исследование применимости моделей</vt:lpstr>
      <vt:lpstr>Результаты исследования</vt:lpstr>
      <vt:lpstr>Случайный лес, BERT</vt:lpstr>
      <vt:lpstr>Случайный лес, «мешок слов»</vt:lpstr>
      <vt:lpstr>Логистическая регрессия, BERT</vt:lpstr>
      <vt:lpstr>Заключение</vt:lpstr>
      <vt:lpstr>Дальнейшее развитие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систематического распознавания усталости на автоматизированном рабочем месте</dc:title>
  <dc:creator>Дмитрий Якуба</dc:creator>
  <cp:lastModifiedBy>Microsoft Office User</cp:lastModifiedBy>
  <cp:revision>328</cp:revision>
  <dcterms:created xsi:type="dcterms:W3CDTF">2021-11-12T16:02:25Z</dcterms:created>
  <dcterms:modified xsi:type="dcterms:W3CDTF">2024-04-08T11:06:43Z</dcterms:modified>
</cp:coreProperties>
</file>