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306" r:id="rId5"/>
    <p:sldId id="273" r:id="rId6"/>
    <p:sldId id="305" r:id="rId7"/>
    <p:sldId id="288" r:id="rId8"/>
    <p:sldId id="275" r:id="rId9"/>
    <p:sldId id="296" r:id="rId10"/>
    <p:sldId id="301" r:id="rId11"/>
    <p:sldId id="276" r:id="rId12"/>
    <p:sldId id="295" r:id="rId13"/>
    <p:sldId id="292" r:id="rId14"/>
    <p:sldId id="303" r:id="rId15"/>
    <p:sldId id="304" r:id="rId16"/>
    <p:sldId id="307" r:id="rId17"/>
    <p:sldId id="284" r:id="rId18"/>
    <p:sldId id="28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67"/>
    <p:restoredTop sz="83526"/>
  </p:normalViewPr>
  <p:slideViewPr>
    <p:cSldViewPr snapToGrid="0">
      <p:cViewPr varScale="1">
        <p:scale>
          <a:sx n="175" d="100"/>
          <a:sy n="17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системе было определено 4 модуля, все они представлены на слайде. Модуль клиента взаимодействует с модулями анализа и сбора данных, так как от первого он получает данные модели, а от второго – текстовые сообщения для анализа.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проведено сравнение алгоритмов построения модели, использующихся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данные были разбиты на 4 части, 1 из которых используется в качестве тестовой. Для каждого разбиения строится матрица ошибок, для каждой модели приводится график значений исследуемых метрик.</a:t>
            </a:r>
            <a:endParaRPr lang="en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dirty="0"/>
              <a:t>Результат исследования представлен на слайде, значения метрик определены средним из 4-х запусков на разных тестовых выборках. Было получено, что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векторизации, второе место занимает тот же метод, но с использованием векторизации «Мешок слов», а на третьем месте располагается логистическая регрессия.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Матрица ошибок показывает, что метод в 1.5 раза чаще ошибочно классифицирует обычные сообщения как суицидальные, но данный факт нельзя интерпретировать как запрет на использования модели, так как ложные срабатывания здесь были бы опасны только в случае более частой классификации суицидальных сообщений как обычных.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Метрика точности случайного леса с использованием «мешка слов» достигла значения 0.885</a:t>
            </a:r>
            <a:r>
              <a:rPr lang="en-US" dirty="0"/>
              <a:t>, F1-</a:t>
            </a:r>
            <a:r>
              <a:rPr lang="ru-RU" dirty="0"/>
              <a:t>мера – 0.873, </a:t>
            </a:r>
            <a:r>
              <a:rPr lang="en-US" dirty="0"/>
              <a:t>ROC-AUC – </a:t>
            </a:r>
            <a:r>
              <a:rPr lang="ru-RU" dirty="0"/>
              <a:t>0.947. Заметно, что разница по сравнению с предыдущим алгоритмом по точности и </a:t>
            </a:r>
            <a:r>
              <a:rPr lang="en-US" dirty="0"/>
              <a:t>ROC-AUC </a:t>
            </a:r>
            <a:r>
              <a:rPr lang="ru-RU" dirty="0"/>
              <a:t>не так велика, однако </a:t>
            </a:r>
            <a:r>
              <a:rPr lang="en-US" dirty="0"/>
              <a:t>F1-</a:t>
            </a:r>
            <a:r>
              <a:rPr lang="ru-RU" dirty="0"/>
              <a:t>мера здесь уже примерно на 1.4</a:t>
            </a:r>
            <a:r>
              <a:rPr lang="en-US" dirty="0"/>
              <a:t>% </a:t>
            </a:r>
            <a:r>
              <a:rPr lang="ru-RU" dirty="0"/>
              <a:t>ниже. Метрика точности логистической регрессии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 достигла значения 0.874</a:t>
            </a:r>
            <a:r>
              <a:rPr lang="en-US" dirty="0"/>
              <a:t>, F1-</a:t>
            </a:r>
            <a:r>
              <a:rPr lang="ru-RU" dirty="0"/>
              <a:t>мера – 0.869, </a:t>
            </a:r>
            <a:r>
              <a:rPr lang="en-US" dirty="0"/>
              <a:t>ROC-AUC – </a:t>
            </a:r>
            <a:r>
              <a:rPr lang="ru-RU" dirty="0"/>
              <a:t>0.942. Разница по сравнению с лидирующим алгоритмом по точности и </a:t>
            </a:r>
            <a:r>
              <a:rPr lang="en-US" dirty="0"/>
              <a:t>F</a:t>
            </a:r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мере уже приближается к 2</a:t>
            </a:r>
            <a:r>
              <a:rPr lang="en-US" dirty="0"/>
              <a:t>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65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опубликованы две статьи.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самоубийств увеличился примерно на 36%. В 2021 году самоубийства стали причиной 48 183 смертей. На каждую смерть от самоубийства в 2021 году приходилось около 3 госпитализаций по причине членовредительства и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настоящий момент известно о наличии в некоторых социальных сетях искусственного интеллекта, предназначенного для обнаружения людей с высоким суицидальным риском, однако исходники данного ПО не представлены в открытом доступе, а все наработки по данной теме являются объектом коммерческой тайны. Кроме того, свое распространение получили и средства классификации тональности сообщений, такие как </a:t>
            </a:r>
            <a:r>
              <a:rPr lang="en-US" dirty="0"/>
              <a:t>Dostoevsky, </a:t>
            </a:r>
            <a:r>
              <a:rPr lang="ru-RU" dirty="0"/>
              <a:t>однако в данном случае классификация направлена на определение положительной или отрицательной окраски и не может быть задействована в целях диагностики психических заболеваний.</a:t>
            </a:r>
            <a:r>
              <a:rPr lang="en-US" dirty="0"/>
              <a:t> </a:t>
            </a:r>
            <a:r>
              <a:rPr lang="ru-RU" dirty="0"/>
              <a:t>Также известно, что чат-бот с генеративным искусственным интеллектом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ru-RU" dirty="0"/>
              <a:t>способен играть роль классификатора сообщений, однако тяжеловесность и недоступность модели в РФ не позволяет её свободно использовать в данных целях.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суицидального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в группах риска.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Разработанный метод позволяет определить наличие суицидальных паттернов в текстовом сообщении. В качестве входных данных задействованы данные о </a:t>
            </a:r>
            <a:r>
              <a:rPr lang="ru-RU" dirty="0" err="1"/>
              <a:t>суицидентах</a:t>
            </a:r>
            <a:r>
              <a:rPr lang="ru-RU" dirty="0"/>
              <a:t> и текстовое сообщение, а результат работы метода – вердикт о наличии суицидальных паттернов.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25.05.2024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25.05.2024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75436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2" y="62912"/>
            <a:ext cx="11330609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обеспечение ЭВМ и информационные технологии»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4D1BA-EE1D-E946-B0C6-0199E3CA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B97C-B6FC-1048-BADD-7FD650B82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5" y="1005631"/>
            <a:ext cx="9213530" cy="58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4656"/>
              </p:ext>
            </p:extLst>
          </p:nvPr>
        </p:nvGraphicFramePr>
        <p:xfrm>
          <a:off x="1732309" y="1006493"/>
          <a:ext cx="8727381" cy="571498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154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0459691" y="2332056"/>
            <a:ext cx="46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0459690" y="278211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0459690" y="5413423"/>
            <a:ext cx="827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b="7463"/>
          <a:stretch/>
        </p:blipFill>
        <p:spPr>
          <a:xfrm>
            <a:off x="7703288" y="1078196"/>
            <a:ext cx="3657600" cy="5534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b="7898"/>
          <a:stretch/>
        </p:blipFill>
        <p:spPr>
          <a:xfrm>
            <a:off x="7696200" y="1073777"/>
            <a:ext cx="3657600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7464"/>
          <a:stretch/>
        </p:blipFill>
        <p:spPr>
          <a:xfrm>
            <a:off x="7696200" y="990636"/>
            <a:ext cx="3651167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86189"/>
              </p:ext>
            </p:extLst>
          </p:nvPr>
        </p:nvGraphicFramePr>
        <p:xfrm>
          <a:off x="664028" y="3290889"/>
          <a:ext cx="10689771" cy="292734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58633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731837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73183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1353799" y="4010243"/>
            <a:ext cx="50791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1353799" y="4710400"/>
            <a:ext cx="668831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1353799" y="5417602"/>
            <a:ext cx="98096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EA55F55-F7C4-A640-9843-700F39BD350E}"/>
              </a:ext>
            </a:extLst>
          </p:cNvPr>
          <p:cNvSpPr txBox="1">
            <a:spLocks/>
          </p:cNvSpPr>
          <p:nvPr/>
        </p:nvSpPr>
        <p:spPr>
          <a:xfrm>
            <a:off x="838199" y="1402606"/>
            <a:ext cx="10515600" cy="1857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лес, «Мешок слов»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ниже, чем (1).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на ≈ 2% ниже, чем (1).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действия и характеристики, позволяющие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сравнены задействованные в методе алгоритмы машинного обучения и даны рекомендации о применимости реализованного метода.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действия и характеристики, позволяющие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задействованные в методе алгоритмы машинного обучения и 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BBF56-BF34-E946-B802-B38D2A7A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690688"/>
            <a:ext cx="6146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244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 задействованные в сфере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AI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Dostoevsky</a:t>
            </a:r>
          </a:p>
          <a:p>
            <a:pPr marL="514350" indent="-514350" algn="just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64850-EABB-FD4E-B555-D4B759E5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51" y="1332633"/>
            <a:ext cx="2743049" cy="26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— Википедия">
            <a:extLst>
              <a:ext uri="{FF2B5EF4-FFF2-40B4-BE49-F238E27FC236}">
                <a16:creationId xmlns:a16="http://schemas.microsoft.com/office/drawing/2014/main" id="{D1B8C4A2-0D33-D543-81C5-5B5029A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66" y="3429000"/>
            <a:ext cx="2668661" cy="26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1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3952-7417-F845-A4AD-5617C37DA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20850"/>
            <a:ext cx="7010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4964"/>
          <a:stretch/>
        </p:blipFill>
        <p:spPr>
          <a:xfrm>
            <a:off x="0" y="1698339"/>
            <a:ext cx="12192000" cy="489619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009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было собрано 1 000 суицидальных сообщений. К собранным данным было добавлено еще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84D35-94DB-DC40-9BD0-241B9634E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5"/>
          <a:stretch/>
        </p:blipFill>
        <p:spPr>
          <a:xfrm>
            <a:off x="558009" y="2870263"/>
            <a:ext cx="5397895" cy="3446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0EE85-F9E5-DC4C-85CA-C95E40C7F9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>
          <a:xfrm>
            <a:off x="5955904" y="2886234"/>
            <a:ext cx="5397895" cy="3470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52CD-6C61-544C-A80E-3BCCBD5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1564</Words>
  <Application>Microsoft Macintosh PowerPoint</Application>
  <PresentationFormat>Widescreen</PresentationFormat>
  <Paragraphs>220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Искусственный интеллект и суицидология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суицидальные сообщения</vt:lpstr>
      <vt:lpstr>Анализ собранных данных,  несуицидальные сообщения</vt:lpstr>
      <vt:lpstr>Схема программного обеспечения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Результаты исследования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361</cp:revision>
  <dcterms:created xsi:type="dcterms:W3CDTF">2021-11-12T16:02:25Z</dcterms:created>
  <dcterms:modified xsi:type="dcterms:W3CDTF">2024-05-25T17:27:48Z</dcterms:modified>
</cp:coreProperties>
</file>