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6" r:id="rId4"/>
    <p:sldId id="273" r:id="rId5"/>
    <p:sldId id="288" r:id="rId6"/>
    <p:sldId id="275" r:id="rId7"/>
    <p:sldId id="296" r:id="rId8"/>
    <p:sldId id="301" r:id="rId9"/>
    <p:sldId id="276" r:id="rId10"/>
    <p:sldId id="263" r:id="rId11"/>
    <p:sldId id="295" r:id="rId12"/>
    <p:sldId id="292" r:id="rId13"/>
    <p:sldId id="298" r:id="rId14"/>
    <p:sldId id="299" r:id="rId15"/>
    <p:sldId id="284" r:id="rId16"/>
    <p:sldId id="285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Темный стиль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86"/>
    <p:restoredTop sz="94720"/>
  </p:normalViewPr>
  <p:slideViewPr>
    <p:cSldViewPr snapToGrid="0">
      <p:cViewPr>
        <p:scale>
          <a:sx n="194" d="100"/>
          <a:sy n="194" d="100"/>
        </p:scale>
        <p:origin x="3416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D2A09B-D952-4383-A48E-27C117CB15C8}" type="datetimeFigureOut">
              <a:rPr lang="ru-RU" smtClean="0"/>
              <a:t>30.03.2024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18A35C-009A-4690-875A-C24C40203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0100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0836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  <a:p>
            <a:endParaRPr lang="ru-RU" dirty="0"/>
          </a:p>
          <a:p>
            <a:r>
              <a:rPr lang="ru-RU" dirty="0"/>
              <a:t>Было проведено сравнение представителей двух типов баз данных: реляционных (</a:t>
            </a:r>
            <a:r>
              <a:rPr lang="en-US" dirty="0"/>
              <a:t>Postgres)</a:t>
            </a:r>
            <a:r>
              <a:rPr lang="ru-RU" dirty="0"/>
              <a:t> и временных рядов</a:t>
            </a:r>
            <a:r>
              <a:rPr lang="en-US" dirty="0"/>
              <a:t> (</a:t>
            </a:r>
            <a:r>
              <a:rPr lang="en-US" dirty="0" err="1"/>
              <a:t>InfluxDB</a:t>
            </a:r>
            <a:r>
              <a:rPr lang="en-US" dirty="0"/>
              <a:t>)</a:t>
            </a:r>
            <a:r>
              <a:rPr lang="ru-RU" dirty="0"/>
              <a:t>.</a:t>
            </a:r>
            <a:r>
              <a:rPr lang="en-US" dirty="0"/>
              <a:t> </a:t>
            </a:r>
            <a:r>
              <a:rPr lang="ru-RU" dirty="0"/>
              <a:t>Нагрузка на базы данных была эквивалентной, они были </a:t>
            </a:r>
            <a:r>
              <a:rPr lang="ru-RU" dirty="0" err="1"/>
              <a:t>изолированны</a:t>
            </a:r>
            <a:r>
              <a:rPr lang="ru-RU" dirty="0"/>
              <a:t>, тем самым были исключены внешние и внутренние процессы, влияющие на выполнение запросов. В результате в качестве используемой был выбран </a:t>
            </a:r>
            <a:r>
              <a:rPr lang="en-US" dirty="0" err="1"/>
              <a:t>InfluxDB</a:t>
            </a:r>
            <a:r>
              <a:rPr lang="en-US" dirty="0"/>
              <a:t>, </a:t>
            </a:r>
            <a:r>
              <a:rPr lang="ru-RU" dirty="0"/>
              <a:t>который в среднем оказался в 4.5 раза быстрее в выполнении запросов.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1451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Обязательно напомнить, что более точные данные можно увидеть в РПЗ. Не забываем сказать, что представлены именно средние значения метрик</a:t>
            </a:r>
          </a:p>
          <a:p>
            <a:endParaRPr lang="ru-RU" dirty="0"/>
          </a:p>
          <a:p>
            <a:r>
              <a:rPr lang="ru-RU" dirty="0"/>
              <a:t>Были проведены исследования, в которых участвовали студенты РЛ первого курса. Чтобы узнать о том, насколько студенты устали, использовался тест на реакцию. Вследствие того, что сессии снятия были всего полуторачасовыми, а периодичность сессий составила 7 дней, результаты позволили лишь выявить типы динамики реакций пользователей. Было решено провести более длительные исследования на одном единственном студенте.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48984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Результаты данного исследования представлены на слайде. Видно, что первоначально были получены центры трех нечетких кластеров, символизирующих состояния усталости, работоспособности и неопределенности. Было определено, что наиболее точными значениями критерия для клавиатуры оказались в диапазоне от 4.5 до 10.0, а для мыши – от 1.5 до 3.5, значение 8.0 и диапазон от 9.0 до 10.0. Также было показано, что клавиатура позволяет с большей вероятностью верно спрогнозировать текущее состояние пользователя, чем мышь.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67253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65279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61238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Таким образом, был разработан и реализован метод систематического распознавания усталости оператора автоматизированного рабочего места по данным, приходящим с устройств взаимодействия пользователя с системой. Все поставленные задачи решены.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65986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Обязательно скажи, что расширение </a:t>
            </a:r>
            <a:r>
              <a:rPr lang="ru-RU" dirty="0" err="1"/>
              <a:t>датасета</a:t>
            </a:r>
            <a:r>
              <a:rPr lang="ru-RU" dirty="0"/>
              <a:t> будет опираться на выделенные признаки из первых слайдов</a:t>
            </a:r>
          </a:p>
          <a:p>
            <a:endParaRPr lang="ru-RU" dirty="0"/>
          </a:p>
          <a:p>
            <a:r>
              <a:rPr lang="ru-RU" dirty="0"/>
              <a:t>В будущем планируется добавить поддержку использования веб-камеры, контроля фокуса внимания, а также распознавание усталости по индексу </a:t>
            </a:r>
            <a:r>
              <a:rPr lang="ru-RU" dirty="0" err="1"/>
              <a:t>Баевского</a:t>
            </a:r>
            <a:r>
              <a:rPr lang="ru-RU" dirty="0"/>
              <a:t>, то есть с использованием, например, смарт-часов. Также хотелось бы провести более обширное исследование с измененными интервалами на большой выборке операторов, а также, в последствии, внедрить программное решение в учебный процесс.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1919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Здравствуйте, уважаемая комиссия, целью моей работы является разработка и реализация метода распознавания паттернов суицидального поведения человека по текстовым сообщениям. Задачи работы представлены на слайде.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8130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Говорим, что жопа, дети приезжают на свежий воздух, чтобы покончить с собой. Затем говорим о статистике и про то, что большинство тех, кто попробовал хоть раз – наверняка совершит второй. Говорим про различия женщин и мужчин, одни чаще пытаются с собой что-то сделать, у вторых чаще удается это с собой сделать успешно.</a:t>
            </a:r>
            <a:r>
              <a:rPr lang="en-US" dirty="0"/>
              <a:t> </a:t>
            </a:r>
            <a:r>
              <a:rPr lang="ru-RU" dirty="0"/>
              <a:t>В конце – статистика неумолимо говорит о том, что мы скоро все помрем по собственной воле.</a:t>
            </a:r>
          </a:p>
          <a:p>
            <a:endParaRPr lang="ru-RU" dirty="0"/>
          </a:p>
          <a:p>
            <a:r>
              <a:rPr lang="ru-RU" dirty="0"/>
              <a:t>В 2018 году среди опрошенных 600 тысяч офисных работников 595 тысяч испытывали тревогу и депрессивные состояния, а 239 тысяч сообщили о том, что у них депрессия. Наиболее частой причиной недугов была названа высокая нагрузка и усталость. В условиях современной цифровизации медицины представляется возможным диагностировать усталость на автоматизированном рабочем месте.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1756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МНЕ НЕ НРАВИТСЯ, ЧТО ТУТ ЕСТЬ СЛОВО ОПТИМИЗАЦИЯ, НАДО ЕЩЕ РАЗ С ЮРОЙ ЭТО ОБСУДИТЬ</a:t>
            </a:r>
          </a:p>
          <a:p>
            <a:endParaRPr lang="ru-RU" dirty="0"/>
          </a:p>
          <a:p>
            <a:r>
              <a:rPr lang="ru-RU" dirty="0"/>
              <a:t>Были рассмотрены методы, позволяющие распознать усталость с использованием данных от клавиатуры, мыши, веб-камеры, микрофона, виброакустических датчиков и пульсометра или смарт-часов.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73941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этапы разработанного метода вошли: сбор примеров суицидальных сообщений, их предобработка, построение модели машинного обучения и предобработка, анализ и вынесение вердикта о </a:t>
            </a:r>
            <a:r>
              <a:rPr lang="ru-RU" dirty="0" err="1"/>
              <a:t>суицидальности</a:t>
            </a:r>
            <a:r>
              <a:rPr lang="ru-RU" dirty="0"/>
              <a:t> сообщений.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2517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Бабаба</a:t>
            </a:r>
            <a:r>
              <a:rPr lang="ru-RU" dirty="0"/>
              <a:t>, собрали 1000 сообщений, вот вам облачка слов</a:t>
            </a:r>
          </a:p>
          <a:p>
            <a:endParaRPr lang="ru-RU" dirty="0"/>
          </a:p>
          <a:p>
            <a:r>
              <a:rPr lang="ru-RU" dirty="0"/>
              <a:t>Для сбора данных используются </a:t>
            </a:r>
            <a:r>
              <a:rPr lang="ru-RU" dirty="0" err="1"/>
              <a:t>логирующие</a:t>
            </a:r>
            <a:r>
              <a:rPr lang="ru-RU" dirty="0"/>
              <a:t> модули, собирающие поступающие от внешних устройств данные. Собираемые данные включают в себя: нажатия на клавиши клавиатуры (наименование нажатой клавиши, временная метка), мыши (координаты, номер нажатой клавиши, временная метка), а также скорость реакции пользователя (значение и временная метка).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6379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суицидальном корпусе получили много занятных слов, причем заметно, что в этих сообщениях ненормативной лексики в разы меньше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суицид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“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страдать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смерть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депрессия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умирать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7818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суицидальном корпусе получили много занятных слов, причем заметно, что в этих сообщениях ненормативной лексики в разы меньше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суицид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“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страдать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смерть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депрессия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умирать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14021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ru-RU" dirty="0"/>
              <a:t>В системе было определено 5 модулей, представленных на слайде. Было определено, что имеется потребность в хранилище данных, по которым проводится кластеризация для каждого пользователя. Также, в силу большого количества пользователей и прогнозируемой высокой нагрузки на базу данных, было решено реализовать сервер для обработки запросов клиентов.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2268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BE8E8B-8AE7-4C12-833B-FC3CEB93F1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29F8184-017F-42F9-A841-27CD5495DD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153722-8C48-437C-901A-4D651A1F9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88D4F-E58D-4CDE-A3D0-F6AD327AEC56}" type="datetime1">
              <a:rPr lang="ru-RU" smtClean="0"/>
              <a:t>30.03.2024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6F64BF-55FD-4C4A-B7DD-2E42BC252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F815C1-8ADD-4994-8C95-A6D660EB7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041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3FFC8B-C941-4B30-806E-181039725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2729AB6-5390-46B3-A4AC-324155517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094688-D748-4032-8DAF-626498C3D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E2A47-57B7-4CF1-A92E-49D63AEE96D5}" type="datetime1">
              <a:rPr lang="ru-RU" smtClean="0"/>
              <a:t>30.03.2024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D89367-4FCF-4F6F-97E3-A47194E77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B2F20A-5F46-45DC-A6B0-E4E390BF2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892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92AA8D4-7FC7-43D2-A92A-E6E32891C7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83A0946-A244-422C-8DA4-EE155D21F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FEFC27-366C-4832-ACDD-09C6A0B51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1ACF7-CEE3-4A9F-B718-A470CCA653C5}" type="datetime1">
              <a:rPr lang="ru-RU" smtClean="0"/>
              <a:t>30.03.2024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AC1CEF-082E-4AC0-A57F-C62607A73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293C32-1D83-47E1-A5C6-47315433D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077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47F8A1-9EE8-40C4-B4C6-B1449F484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8DB9E5-DEA8-44F0-B322-6A3235E3A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AA789D-74FF-4656-AEAC-FC53A33F1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7AE04-DA44-410C-A175-FF6C781BC876}" type="datetime1">
              <a:rPr lang="ru-RU" smtClean="0"/>
              <a:t>30.03.2024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6647FA-D094-441F-B412-3C4F16507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8E4415-402C-4DDC-A37F-93178DC29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255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C3E5EA-28FD-4F54-91F8-B3E66DF87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2C7528A-FB7C-4199-A023-D08A6104F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C6AD22-A19A-4E57-978C-67D9A30B4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C54E3-AF17-448A-9297-44EF357EABC1}" type="datetime1">
              <a:rPr lang="ru-RU" smtClean="0"/>
              <a:t>30.03.2024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CD518B-D2E7-4E61-8B9B-C61C5A1F9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2EF5F9-028E-432E-A9EB-158D948A9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014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EAF0F5-03A5-46C5-9257-F2C5BA24F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D92476-F744-426A-AD35-91219D913A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D574115-A52F-4B83-A402-579203C1E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EE536B7-B989-44A0-B9FA-71F22D783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5E014-4D2F-48F0-99F5-18541DD4F253}" type="datetime1">
              <a:rPr lang="ru-RU" smtClean="0"/>
              <a:t>30.03.2024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5130A78-D7BB-4089-BEE5-22A201732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83468BE-8AAE-4840-85F0-D99D8BA8B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4846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B9AB95-8C9E-4042-9E88-74C14AB83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96FC01F-2289-4491-9911-0381DDC56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C5F512B-D250-4A89-AD6F-E550C638F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28552FD-2137-485E-866A-3E86812F59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A17013F-5F64-4953-90FA-70FCB9BF4A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A480D71-7933-4A32-959E-725293C7A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8D56A-792C-4904-9EB1-6F8EF41EE765}" type="datetime1">
              <a:rPr lang="ru-RU" smtClean="0"/>
              <a:t>30.03.2024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4DF2B74-AD58-4C39-B393-3B6E9B8B2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22172FB-4B69-4B78-B53D-31C3F2691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5493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B13201-763D-4732-A410-57A90A80D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C284476-2B3B-4DC0-9288-E87118B1E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5F927-12B6-4A7B-B3A2-7352DF6A122F}" type="datetime1">
              <a:rPr lang="ru-RU" smtClean="0"/>
              <a:t>30.03.2024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0BD8247-C06E-47B0-AF08-0A576209A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982DE61-355B-4647-BFBC-8B7D50728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2211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F9271AA-0040-46CE-BE44-A4D1538C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F6416-B84E-492F-BBC6-38E032565367}" type="datetime1">
              <a:rPr lang="ru-RU" smtClean="0"/>
              <a:t>30.03.2024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4E904CD-2096-4FA7-891C-FC9019CB3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ECC2B41-9502-416D-AEDF-B14973D2D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6593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EEBE69-1ED2-4F18-975B-8C7005A8A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F05373-E0E9-472D-848B-DCD31A822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5A46DB2-52BC-4730-9AFF-FF60C2BEF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4800623-1280-44ED-AF39-90FC6973C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01D-7324-4D41-B3DA-86B4FCF095DB}" type="datetime1">
              <a:rPr lang="ru-RU" smtClean="0"/>
              <a:t>30.03.2024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9AD2B66-7455-44AC-B03B-E7D91FD66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54F09EE-1B98-4D42-8F01-39F8D3025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410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D2906B-4E7A-450A-AE4F-9A222011A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DF347AB-BAF2-4DF9-B4F1-2F77725932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BA8F95E-02FC-4FCB-9D3B-6F59D1791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8BA17B4-06F0-42D7-AAB2-9A05B334A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60DCC-CAF3-4180-8270-9561E69073DD}" type="datetime1">
              <a:rPr lang="ru-RU" smtClean="0"/>
              <a:t>30.03.2024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781327D-DB2A-4F99-9C91-47164213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130768A-AFD2-4E21-9BC9-E2BD8813A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2128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B318D6-B345-4BD8-BDC2-AB4B5B8F5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65DB6F-078B-4427-A535-98906479D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156BC3-3239-4F7A-A75C-8D152DD40D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6973F-C059-4909-8C8C-5ED2D1FD3A9E}" type="datetime1">
              <a:rPr lang="ru-RU" smtClean="0"/>
              <a:t>30.03.2024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54C3B1-6658-4B4A-B374-1AE98F11FE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64763B-309F-4460-92C6-0C4A6AA496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813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image" Target="../media/image7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36064B-2A0F-4704-9D1D-79283120E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7" y="1410606"/>
            <a:ext cx="9144000" cy="3072641"/>
          </a:xfrm>
        </p:spPr>
        <p:txBody>
          <a:bodyPr anchor="ctr"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распознавания паттернов суицидального поведения человека по текстовым сообщениям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51859D4-127D-4486-AB67-DB5570EE6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5231" y="4173545"/>
            <a:ext cx="11421533" cy="2486617"/>
          </a:xfrm>
        </p:spPr>
        <p:txBody>
          <a:bodyPr anchor="ctr">
            <a:normAutofit/>
          </a:bodyPr>
          <a:lstStyle/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Якуба Дмитрий Васильевич</a:t>
            </a: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ИУ7-43М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Строганов Юрий Владимирович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CDB974-E1C0-4D00-A9FB-3251DE9A0DC1}"/>
              </a:ext>
            </a:extLst>
          </p:cNvPr>
          <p:cNvSpPr txBox="1"/>
          <p:nvPr/>
        </p:nvSpPr>
        <p:spPr>
          <a:xfrm>
            <a:off x="430694" y="71778"/>
            <a:ext cx="11330609" cy="1477328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МОСКОВСКИЙ ГОСУДАРСТВЕННЫЙ ТЕХНИЧЕСКИЙ УНИВЕРСИТЕТ ИМЕНИ Н.Э. БАУМАНА (НАЦИОНАЛЬНЫЙ ИССЛЕДОВАТЕЛЬСКИЙ УНИВЕРСИТЕТ)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 бакалавра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5570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BC007D-BFD1-4AFC-A4F4-D7A12CA85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90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применимости моделей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243C61-ACEF-4DB7-9CE8-8A27B9491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2A1-C132-42AC-87BC-7262BD3AB593}" type="slidenum">
              <a:rPr lang="ru-RU" smtClean="0"/>
              <a:t>10</a:t>
            </a:fld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1BC467-2D0A-2849-A180-654D1EF52DCE}"/>
              </a:ext>
            </a:extLst>
          </p:cNvPr>
          <p:cNvSpPr txBox="1"/>
          <p:nvPr/>
        </p:nvSpPr>
        <p:spPr>
          <a:xfrm>
            <a:off x="838200" y="1581537"/>
            <a:ext cx="479950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Рассматриваемые алгоритмы: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Градиентный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бустинг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Случайный лес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опорных векторов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К-ближайших соседей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Логистическая регрессия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Перцептрон</a:t>
            </a:r>
            <a:endParaRPr lang="en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0837C2-92F3-C248-B734-138E38623658}"/>
              </a:ext>
            </a:extLst>
          </p:cNvPr>
          <p:cNvSpPr txBox="1"/>
          <p:nvPr/>
        </p:nvSpPr>
        <p:spPr>
          <a:xfrm>
            <a:off x="7298205" y="1581537"/>
            <a:ext cx="390593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Сравниваемые методы векторизации: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Мешок слов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BERT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51EA11-C00C-9B4E-A278-86A22E18AB50}"/>
              </a:ext>
            </a:extLst>
          </p:cNvPr>
          <p:cNvSpPr txBox="1"/>
          <p:nvPr/>
        </p:nvSpPr>
        <p:spPr>
          <a:xfrm>
            <a:off x="7298204" y="3429000"/>
            <a:ext cx="390593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Исследуемые метрики: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Точность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F1-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мера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ROC-AUC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124A8D-0844-9F42-A336-B9283FF8E82D}"/>
              </a:ext>
            </a:extLst>
          </p:cNvPr>
          <p:cNvSpPr txBox="1"/>
          <p:nvPr/>
        </p:nvSpPr>
        <p:spPr>
          <a:xfrm>
            <a:off x="838200" y="4417358"/>
            <a:ext cx="609490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Разбиение данных на 4 части, 1 из которых используется в качестве тестовой. Для каждого разбиения строится матрица ошибок, для каждой модели приводится график значений исследуемых метрик.</a:t>
            </a:r>
            <a:endParaRPr lang="en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967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исследования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11</a:t>
            </a:fld>
            <a:endParaRPr lang="ru-RU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94405A2-1F6A-8841-B86F-6F8D116AC0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307846"/>
              </p:ext>
            </p:extLst>
          </p:nvPr>
        </p:nvGraphicFramePr>
        <p:xfrm>
          <a:off x="2031999" y="1006498"/>
          <a:ext cx="8269800" cy="5750154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tableStyleId>{5940675A-B579-460E-94D1-54222C63F5DA}</a:tableStyleId>
              </a:tblPr>
              <a:tblGrid>
                <a:gridCol w="1653960">
                  <a:extLst>
                    <a:ext uri="{9D8B030D-6E8A-4147-A177-3AD203B41FA5}">
                      <a16:colId xmlns:a16="http://schemas.microsoft.com/office/drawing/2014/main" val="1365924639"/>
                    </a:ext>
                  </a:extLst>
                </a:gridCol>
                <a:gridCol w="1653960">
                  <a:extLst>
                    <a:ext uri="{9D8B030D-6E8A-4147-A177-3AD203B41FA5}">
                      <a16:colId xmlns:a16="http://schemas.microsoft.com/office/drawing/2014/main" val="3443425705"/>
                    </a:ext>
                  </a:extLst>
                </a:gridCol>
                <a:gridCol w="1653960">
                  <a:extLst>
                    <a:ext uri="{9D8B030D-6E8A-4147-A177-3AD203B41FA5}">
                      <a16:colId xmlns:a16="http://schemas.microsoft.com/office/drawing/2014/main" val="1731476009"/>
                    </a:ext>
                  </a:extLst>
                </a:gridCol>
                <a:gridCol w="1653960">
                  <a:extLst>
                    <a:ext uri="{9D8B030D-6E8A-4147-A177-3AD203B41FA5}">
                      <a16:colId xmlns:a16="http://schemas.microsoft.com/office/drawing/2014/main" val="1829033000"/>
                    </a:ext>
                  </a:extLst>
                </a:gridCol>
                <a:gridCol w="1653960">
                  <a:extLst>
                    <a:ext uri="{9D8B030D-6E8A-4147-A177-3AD203B41FA5}">
                      <a16:colId xmlns:a16="http://schemas.microsoft.com/office/drawing/2014/main" val="2720030020"/>
                    </a:ext>
                  </a:extLst>
                </a:gridCol>
              </a:tblGrid>
              <a:tr h="439614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Алгоритм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Векторизация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Точность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мера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ROC-AUC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8115271"/>
                  </a:ext>
                </a:extLst>
              </a:tr>
              <a:tr h="439614">
                <a:tc rowSpan="2"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Градиентный </a:t>
                      </a:r>
                      <a:r>
                        <a:rPr lang="ru-RU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бустинг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Мешок слов</a:t>
                      </a:r>
                      <a:r>
                        <a:rPr lang="en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0.853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0.843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0.919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931752"/>
                  </a:ext>
                </a:extLst>
              </a:tr>
              <a:tr h="439614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BERT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0.862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0.852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0.929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9612281"/>
                  </a:ext>
                </a:extLst>
              </a:tr>
              <a:tr h="439614">
                <a:tc rowSpan="2"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Случайный лес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Мешок слов</a:t>
                      </a:r>
                      <a:r>
                        <a:rPr lang="en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0.878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0.875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0.947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5522846"/>
                  </a:ext>
                </a:extLst>
              </a:tr>
              <a:tr h="439614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BERT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b="1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0.888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b="1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0.887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b="1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0.948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503226"/>
                  </a:ext>
                </a:extLst>
              </a:tr>
              <a:tr h="439614">
                <a:tc rowSpan="2"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Метод опорных векторов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Мешок слов</a:t>
                      </a:r>
                      <a:r>
                        <a:rPr lang="en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0.847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0.845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0.915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442740"/>
                  </a:ext>
                </a:extLst>
              </a:tr>
              <a:tr h="439614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BERT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0.862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0.861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0.925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6140760"/>
                  </a:ext>
                </a:extLst>
              </a:tr>
              <a:tr h="439614">
                <a:tc rowSpan="2"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K-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ближайших соседей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Мешок слов</a:t>
                      </a:r>
                      <a:r>
                        <a:rPr lang="en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0.752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0.704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0.854 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8210940"/>
                  </a:ext>
                </a:extLst>
              </a:tr>
              <a:tr h="439614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BERT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0.758 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0.737 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0.842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2026591"/>
                  </a:ext>
                </a:extLst>
              </a:tr>
              <a:tr h="439614">
                <a:tc rowSpan="2"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Логистическая регрессия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Мешок слов</a:t>
                      </a:r>
                      <a:r>
                        <a:rPr lang="en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0.867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0.859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0.937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7552229"/>
                  </a:ext>
                </a:extLst>
              </a:tr>
              <a:tr h="439614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BERT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0.874 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0.869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0.942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722178"/>
                  </a:ext>
                </a:extLst>
              </a:tr>
              <a:tr h="439614">
                <a:tc rowSpan="2">
                  <a:txBody>
                    <a:bodyPr/>
                    <a:lstStyle/>
                    <a:p>
                      <a:r>
                        <a:rPr lang="ru-RU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Перцептрон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Мешок слов</a:t>
                      </a:r>
                      <a:r>
                        <a:rPr lang="en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0.838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0.841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0.912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4250952"/>
                  </a:ext>
                </a:extLst>
              </a:tr>
              <a:tr h="439614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BERT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0.853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0.857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0.931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7747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2952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817FB5AF-FDD6-9D48-95FC-FFE776BED9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703" y="411957"/>
            <a:ext cx="36576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Случайный лес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BERT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12</a:t>
            </a:fld>
            <a:endParaRPr lang="ru-RU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861E690-65F1-4845-83A1-D6B9B092A3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82" y="1203850"/>
            <a:ext cx="5088954" cy="508895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21280E4-687C-0843-AFCD-4C688D0068FA}"/>
              </a:ext>
            </a:extLst>
          </p:cNvPr>
          <p:cNvSpPr txBox="1"/>
          <p:nvPr/>
        </p:nvSpPr>
        <p:spPr>
          <a:xfrm>
            <a:off x="9811271" y="3102292"/>
            <a:ext cx="308505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Точность: 0.888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мера: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0.887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ROC-AUC: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0.948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472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54DB51-072F-C048-B74E-4048258EAC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703" y="411957"/>
            <a:ext cx="36576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Случайный лес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”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мешок слов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A6F95A-B0F9-D84C-9E19-A1E002B56D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82" y="1203850"/>
            <a:ext cx="5088954" cy="5088954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13</a:t>
            </a:fld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1280E4-687C-0843-AFCD-4C688D0068FA}"/>
              </a:ext>
            </a:extLst>
          </p:cNvPr>
          <p:cNvSpPr txBox="1"/>
          <p:nvPr/>
        </p:nvSpPr>
        <p:spPr>
          <a:xfrm>
            <a:off x="9811271" y="3102292"/>
            <a:ext cx="308505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Точность: 0.878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мера: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75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ROC-AUC: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0.947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45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BA8E0EC-4A14-E34D-8D65-44000B6316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703" y="411957"/>
            <a:ext cx="36576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Логистическая регрессия,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BERT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14</a:t>
            </a:fld>
            <a:endParaRPr lang="ru-RU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861E690-65F1-4845-83A1-D6B9B092A3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82" y="1203850"/>
            <a:ext cx="5088954" cy="508895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21280E4-687C-0843-AFCD-4C688D0068FA}"/>
              </a:ext>
            </a:extLst>
          </p:cNvPr>
          <p:cNvSpPr txBox="1"/>
          <p:nvPr/>
        </p:nvSpPr>
        <p:spPr>
          <a:xfrm>
            <a:off x="9811271" y="3102292"/>
            <a:ext cx="308505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Точность: 0.87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мера: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0.869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ROC-AUC: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0.94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51ECEE-69C4-3A47-94BB-7272171FBC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82" y="1203850"/>
            <a:ext cx="5088954" cy="508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36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6D24A5E1-8270-4877-AF66-EC2D6888A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117570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 разработан и реализован метод распознавания паттернов суицидального поведения человека по текстовым сообщениям.</a:t>
            </a:r>
          </a:p>
          <a:p>
            <a:pPr marL="0" indent="0" algn="just">
              <a:buNone/>
            </a:pP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Были решены следующие задачи:</a:t>
            </a: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 анализ действий и характеристик, позволяющих распознать паттерны суицидального поведения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Классифицированы признаки паттернов суицидального поведения человека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 метод сбора данных суицидального поведения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 метод распознавания паттернов суицидального поведения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Разработанный метод реализован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Проведено сравнительное исследование задействованных в методе алгоритмов машинного обучения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ны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рекомендации о применимости реализованного метода.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4806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Дальнейшее развитие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6D24A5E1-8270-4877-AF66-EC2D6888A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117570"/>
          </a:xfrm>
        </p:spPr>
        <p:txBody>
          <a:bodyPr>
            <a:norm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эффективности использования ансамблевого метода в решении задачи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применимости алгоритмов нечеткой кластеризации для распознавания суицидальных паттернов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Расширение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использование дополнительных признаков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средство автоматизированного анализа сообщений пользователей в социальных сетях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Внедрение в рабочий процесс.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8635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57FF81-6D4A-4638-BC86-A0828019E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D43540-1B9B-4A74-801C-CD9551E40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 anchor="ctr">
            <a:normAutofit lnSpcReduction="10000"/>
          </a:bodyPr>
          <a:lstStyle/>
          <a:p>
            <a:pPr marL="0" indent="0" algn="just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разработать и реализовать метод распознавания паттернов суицидального поведения человека по текстовым сообщениям.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анализ действий и характеристик, позволяющих распознать паттерны суицидального поведения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Классифицировать признаки паттернов суицидального поведения человека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Определить метод сбора данных суицидального поведения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метод распознавания паттернов суицидального поведения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разработанный метод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сравнительное исследование задействованных в методе алгоритмов машинного обучения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Дать рекомендации о применимости реализованного метода.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11599AE-B3EE-4F75-82FB-BC55E4531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2A1-C132-42AC-87BC-7262BD3AB59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4119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282183-8C79-48B4-ACCA-29F61EC9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Суицидальная статистика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26DA48-DB22-4385-B4DB-578240465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Каждый год в мире совершается 703 тысячи самоубийств.</a:t>
            </a:r>
          </a:p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2021 году уровень самоубийств среди мужчин в 4 раза выше, чем среди женщин.</a:t>
            </a:r>
          </a:p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Самый высокий уровень самоубийств наблюдается у людей старше 85 лет.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323610E-C707-4F7D-AF57-1BCE159B3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2A1-C132-42AC-87BC-7262BD3AB593}" type="slidenum">
              <a:rPr lang="ru-RU" smtClean="0"/>
              <a:t>3</a:t>
            </a:fld>
            <a:endParaRPr lang="ru-R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ABBF56-BF34-E946-B802-B38D2A7AA4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200" y="1690688"/>
            <a:ext cx="6146800" cy="43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73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-74567"/>
            <a:ext cx="10515600" cy="109014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Форматы описания признаков и методов их обработки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FC6C078-0922-4A9F-92F0-C08027605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87408" y="6356350"/>
            <a:ext cx="2743200" cy="365125"/>
          </a:xfrm>
        </p:spPr>
        <p:txBody>
          <a:bodyPr/>
          <a:lstStyle/>
          <a:p>
            <a:fld id="{5AEE0CB1-1A0F-4E9F-8383-D0A68518B020}" type="slidenum">
              <a:rPr lang="ru-RU" smtClean="0"/>
              <a:t>4</a:t>
            </a:fld>
            <a:endParaRPr lang="ru-RU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15EBAC5-E5B8-6C48-830C-542EF09252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7372095"/>
              </p:ext>
            </p:extLst>
          </p:nvPr>
        </p:nvGraphicFramePr>
        <p:xfrm>
          <a:off x="838200" y="1066800"/>
          <a:ext cx="10515597" cy="57400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0747">
                  <a:extLst>
                    <a:ext uri="{9D8B030D-6E8A-4147-A177-3AD203B41FA5}">
                      <a16:colId xmlns:a16="http://schemas.microsoft.com/office/drawing/2014/main" val="3164739790"/>
                    </a:ext>
                  </a:extLst>
                </a:gridCol>
                <a:gridCol w="3520748">
                  <a:extLst>
                    <a:ext uri="{9D8B030D-6E8A-4147-A177-3AD203B41FA5}">
                      <a16:colId xmlns:a16="http://schemas.microsoft.com/office/drawing/2014/main" val="2015357634"/>
                    </a:ext>
                  </a:extLst>
                </a:gridCol>
                <a:gridCol w="4984102">
                  <a:extLst>
                    <a:ext uri="{9D8B030D-6E8A-4147-A177-3AD203B41FA5}">
                      <a16:colId xmlns:a16="http://schemas.microsoft.com/office/drawing/2014/main" val="3139237516"/>
                    </a:ext>
                  </a:extLst>
                </a:gridCol>
              </a:tblGrid>
              <a:tr h="287897"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Признаки</a:t>
                      </a:r>
                      <a:endParaRPr lang="en-RU" sz="14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Данные</a:t>
                      </a:r>
                      <a:endParaRPr lang="en-RU" sz="14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Методы обработки</a:t>
                      </a:r>
                      <a:endParaRPr lang="en-RU" sz="14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9000487"/>
                  </a:ext>
                </a:extLst>
              </a:tr>
              <a:tr h="429563">
                <a:tc rowSpan="3"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Аудиальные</a:t>
                      </a:r>
                      <a:endParaRPr lang="en-RU" sz="14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аудиофайл</a:t>
                      </a:r>
                      <a:endParaRPr lang="en-RU" sz="12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распознавание речи, обработка и анализ текстовых сообщений, анализ характеристик голоса</a:t>
                      </a:r>
                      <a:endParaRPr lang="en-RU" sz="12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7177720"/>
                  </a:ext>
                </a:extLst>
              </a:tr>
              <a:tr h="286375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текстовая расшифровка речи</a:t>
                      </a:r>
                      <a:endParaRPr lang="en-RU" sz="12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обработка и анализ текстовых сообщений</a:t>
                      </a:r>
                      <a:endParaRPr lang="en-RU" sz="12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82765164"/>
                  </a:ext>
                </a:extLst>
              </a:tr>
              <a:tr h="486838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эмоциональная карта, аудиофайл</a:t>
                      </a:r>
                      <a:r>
                        <a:rPr lang="en-US" sz="12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/ </a:t>
                      </a:r>
                      <a:r>
                        <a:rPr lang="ru-RU" sz="12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текстовая расшифровка</a:t>
                      </a:r>
                      <a:endParaRPr lang="en-RU" sz="12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сопоставление эмоциональной карты смысловой нагрузке речи</a:t>
                      </a:r>
                      <a:endParaRPr lang="en-RU" sz="12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0864189"/>
                  </a:ext>
                </a:extLst>
              </a:tr>
              <a:tr h="429563">
                <a:tc rowSpan="2"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Текстовые</a:t>
                      </a:r>
                      <a:endParaRPr lang="en-RU" sz="14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текстовое сообщение</a:t>
                      </a:r>
                      <a:endParaRPr lang="en-RU" sz="12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обработка и анализ текстовых сообщений с использованием методов машинного обучения</a:t>
                      </a:r>
                      <a:endParaRPr lang="en-RU" sz="12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3733066"/>
                  </a:ext>
                </a:extLst>
              </a:tr>
              <a:tr h="429563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текстовое сообщение, эмоциональная карта</a:t>
                      </a:r>
                      <a:endParaRPr lang="en-RU" sz="12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оптимизация модели машинного обучения с использованием эмоциональной карты</a:t>
                      </a:r>
                      <a:endParaRPr lang="en-RU" sz="12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09996"/>
                  </a:ext>
                </a:extLst>
              </a:tr>
              <a:tr h="286452">
                <a:tc rowSpan="2"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Пространственно-временные</a:t>
                      </a:r>
                      <a:endParaRPr lang="en-RU" sz="14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дата написания сообщения</a:t>
                      </a:r>
                      <a:endParaRPr lang="en-RU" sz="12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соотнесение дат действий пользователя сезонности депрессии</a:t>
                      </a:r>
                      <a:endParaRPr lang="en-RU" sz="12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48380801"/>
                  </a:ext>
                </a:extLst>
              </a:tr>
              <a:tr h="429563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место дислокации автора, дата написания сообщения</a:t>
                      </a:r>
                      <a:endParaRPr lang="en-RU" sz="12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соотнесение контекста происходящего в регионе пользователя его действиям</a:t>
                      </a:r>
                      <a:endParaRPr lang="en-RU" sz="12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00741009"/>
                  </a:ext>
                </a:extLst>
              </a:tr>
              <a:tr h="286375">
                <a:tc rowSpan="2"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Визуальные</a:t>
                      </a:r>
                      <a:endParaRPr lang="en-RU" sz="14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видеоряд действий пользователя</a:t>
                      </a:r>
                      <a:endParaRPr lang="en-RU" sz="12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распознавание эмоций</a:t>
                      </a:r>
                      <a:endParaRPr lang="en-RU" sz="12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80170030"/>
                  </a:ext>
                </a:extLst>
              </a:tr>
              <a:tr h="486838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видеоряд действий пользователя, мониторинг контекста происходящего</a:t>
                      </a:r>
                      <a:endParaRPr lang="en-RU" sz="12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анализ реакций индивидуума на внешние раздражители и жизненные ситуации</a:t>
                      </a:r>
                      <a:endParaRPr lang="en-RU" sz="12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1533762"/>
                  </a:ext>
                </a:extLst>
              </a:tr>
              <a:tr h="286375">
                <a:tc rowSpan="3"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Физиологические</a:t>
                      </a:r>
                      <a:endParaRPr lang="en-RU" sz="14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данные мониторинга уровня стресса</a:t>
                      </a:r>
                      <a:endParaRPr lang="en-RU" sz="12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анализ состояния организма человека и его подверженности стрессам</a:t>
                      </a:r>
                      <a:endParaRPr lang="en-RU" sz="12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2090311"/>
                  </a:ext>
                </a:extLst>
              </a:tr>
              <a:tr h="286375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данные мониторинга уровня кортизола в крови</a:t>
                      </a:r>
                      <a:endParaRPr lang="en-RU" sz="12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RU" sz="14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3698874"/>
                  </a:ext>
                </a:extLst>
              </a:tr>
              <a:tr h="286375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данные мониторинга состояния здоровья человека</a:t>
                      </a:r>
                      <a:endParaRPr lang="en-RU" sz="12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RU" sz="14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2255510"/>
                  </a:ext>
                </a:extLst>
              </a:tr>
              <a:tr h="429563">
                <a:tc rowSpan="2"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Биологические</a:t>
                      </a:r>
                      <a:endParaRPr lang="en-RU" sz="14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 пользователя</a:t>
                      </a:r>
                      <a:endParaRPr lang="en-RU" sz="12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оптимизация модели машинного обучения с использованием пола пользователя</a:t>
                      </a:r>
                      <a:endParaRPr lang="en-RU" sz="12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91650155"/>
                  </a:ext>
                </a:extLst>
              </a:tr>
              <a:tr h="429563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возраст пользователя</a:t>
                      </a:r>
                      <a:endParaRPr lang="en-RU" sz="12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оптимизация модели машинного обучения с использованием возрастной группы пользователя</a:t>
                      </a:r>
                      <a:endParaRPr lang="en-RU" sz="12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8651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1109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3F8EC42-EC73-A44E-B9CB-410225CC8A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40" y="1589028"/>
            <a:ext cx="11479338" cy="4949884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46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распознавания паттернов суицидального поведения человека по текстовым сообщениям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9101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собранных данных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6D24A5E1-8270-4877-AF66-EC2D6888A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87471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6</a:t>
            </a:fld>
            <a:endParaRPr lang="ru-RU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6C8FE968-3CF8-43E5-AA28-9816916EE7A2}"/>
              </a:ext>
            </a:extLst>
          </p:cNvPr>
          <p:cNvSpPr txBox="1">
            <a:spLocks/>
          </p:cNvSpPr>
          <p:nvPr/>
        </p:nvSpPr>
        <p:spPr>
          <a:xfrm>
            <a:off x="838199" y="1009798"/>
            <a:ext cx="10515600" cy="4989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Всего было собрано 1 000 суицидальных сообщений. К собранным данным было добавлено еще 1 000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несуицидальных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сообщений из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обнаружения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пресуицидальных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сигналов.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ru-RU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Тут приведем какую-нибудь частотность и прочее, что еще не добавили в бумажку</a:t>
            </a:r>
          </a:p>
        </p:txBody>
      </p:sp>
    </p:spTree>
    <p:extLst>
      <p:ext uri="{BB962C8B-B14F-4D97-AF65-F5344CB8AC3E}">
        <p14:creationId xmlns:p14="http://schemas.microsoft.com/office/powerpoint/2010/main" val="351711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C02C336-5E7C-FC45-BFBC-ABA2B309FD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34" t="11879" r="10270" b="10854"/>
          <a:stretch/>
        </p:blipFill>
        <p:spPr>
          <a:xfrm>
            <a:off x="838200" y="1325563"/>
            <a:ext cx="10292776" cy="516442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собранных данных,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несуицидальные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сообщения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3937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собранных данных,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суицидальные сообщения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8</a:t>
            </a:fld>
            <a:endParaRPr lang="ru-R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C7F5C9-B468-5749-88C3-DAD0B3C7C4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40" t="11924" r="10229" b="10678"/>
          <a:stretch/>
        </p:blipFill>
        <p:spPr>
          <a:xfrm>
            <a:off x="838200" y="1325563"/>
            <a:ext cx="10293418" cy="516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760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программного обеспечения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9</a:t>
            </a:fld>
            <a:endParaRPr lang="ru-R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51B97C-B6FC-1048-BADD-7FD650B824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235" y="1005631"/>
            <a:ext cx="9213530" cy="581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53857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1234</TotalTime>
  <Words>1504</Words>
  <Application>Microsoft Macintosh PowerPoint</Application>
  <PresentationFormat>Widescreen</PresentationFormat>
  <Paragraphs>232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Тема Office</vt:lpstr>
      <vt:lpstr>Метод распознавания паттернов суицидального поведения человека по текстовым сообщениям</vt:lpstr>
      <vt:lpstr>Цель и задачи работы</vt:lpstr>
      <vt:lpstr>Суицидальная статистика</vt:lpstr>
      <vt:lpstr>Форматы описания признаков и методов их обработки</vt:lpstr>
      <vt:lpstr>Метод распознавания паттернов суицидального поведения человека по текстовым сообщениям</vt:lpstr>
      <vt:lpstr>Анализ собранных данных</vt:lpstr>
      <vt:lpstr>Анализ собранных данных, несуицидальные сообщения</vt:lpstr>
      <vt:lpstr>Анализ собранных данных,  суицидальные сообщения</vt:lpstr>
      <vt:lpstr>Схема программного обеспечения</vt:lpstr>
      <vt:lpstr>Исследование применимости моделей</vt:lpstr>
      <vt:lpstr>Результаты исследования</vt:lpstr>
      <vt:lpstr>Случайный лес, BERT</vt:lpstr>
      <vt:lpstr>Случайный лес, ”мешок слов”</vt:lpstr>
      <vt:lpstr>Логистическая регрессия, BERT</vt:lpstr>
      <vt:lpstr>Заключение</vt:lpstr>
      <vt:lpstr>Дальнейшее развитие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 систематического распознавания усталости на автоматизированном рабочем месте</dc:title>
  <dc:creator>Дмитрий Якуба</dc:creator>
  <cp:lastModifiedBy>Microsoft Office User</cp:lastModifiedBy>
  <cp:revision>272</cp:revision>
  <dcterms:created xsi:type="dcterms:W3CDTF">2021-11-12T16:02:25Z</dcterms:created>
  <dcterms:modified xsi:type="dcterms:W3CDTF">2024-03-30T11:11:43Z</dcterms:modified>
</cp:coreProperties>
</file>