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306" r:id="rId5"/>
    <p:sldId id="273" r:id="rId6"/>
    <p:sldId id="305" r:id="rId7"/>
    <p:sldId id="288" r:id="rId8"/>
    <p:sldId id="275" r:id="rId9"/>
    <p:sldId id="296" r:id="rId10"/>
    <p:sldId id="301" r:id="rId11"/>
    <p:sldId id="276" r:id="rId12"/>
    <p:sldId id="295" r:id="rId13"/>
    <p:sldId id="292" r:id="rId14"/>
    <p:sldId id="303" r:id="rId15"/>
    <p:sldId id="304" r:id="rId16"/>
    <p:sldId id="307" r:id="rId17"/>
    <p:sldId id="284" r:id="rId18"/>
    <p:sldId id="28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3"/>
    <p:restoredTop sz="83520"/>
  </p:normalViewPr>
  <p:slideViewPr>
    <p:cSldViewPr snapToGrid="0">
      <p:cViewPr varScale="1">
        <p:scale>
          <a:sx n="185" d="100"/>
          <a:sy n="185" d="100"/>
        </p:scale>
        <p:origin x="3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сообщений. Чаще всего в таких сообщениях фигурируют слова «хотеть» и «человек». Данный класс более разнообразен, в нем самые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частоупотребимые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встречаются не более 200 раз. Кроме того, заметно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нецензурной брани.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системе было определено 4 модуля, все они представлены на слайде. Модуль клиента взаимодействует с модулями анализа и сбора данных, так как от первого он получает данные модели, а от второго – текстовые сообщения для анализа.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6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Было проведено сравнение алгоритмов построения модели, использующихся в методе, их список Вы можете увидеть на слайде. В качестве методов векторизации были выбраны алгоритмы «Мешок слов» и метод, </a:t>
            </a:r>
            <a:r>
              <a:rPr lang="ru-RU" dirty="0" err="1"/>
              <a:t>задействующий</a:t>
            </a:r>
            <a:r>
              <a:rPr lang="ru-RU" dirty="0"/>
              <a:t> модель </a:t>
            </a:r>
            <a:r>
              <a:rPr lang="en-US" dirty="0"/>
              <a:t>BERT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r>
              <a:rPr lang="ru-RU" dirty="0"/>
              <a:t>Результат исследования представлен в таблице, значения метрик определены средним из 4-х запусков на разных тестовых и обучающих выборках. Было </a:t>
            </a:r>
            <a:r>
              <a:rPr lang="ru-RU" dirty="0" err="1"/>
              <a:t>определно</a:t>
            </a:r>
            <a:r>
              <a:rPr lang="ru-RU" dirty="0"/>
              <a:t>, что лучшим средним показателем всех метрик обладает метод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случайного леса с использованием модели </a:t>
            </a:r>
            <a:r>
              <a:rPr lang="en-US" dirty="0"/>
              <a:t>BERT </a:t>
            </a:r>
            <a:r>
              <a:rPr lang="ru-RU" dirty="0"/>
              <a:t>матрица ошибок показывает, что метод в 1.5 раза чаще ошибочно классифицирует обычные сообщения как суицидальные.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следующем слайде представлена матрица ошибок и значения метрик для случайного леса с использованием векторизации «мешок слов»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 представлена матрица ошибок и значения метрик для логистической регрессии с использованием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7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Метрика точности случайного леса с </a:t>
            </a:r>
            <a:r>
              <a:rPr lang="en-US" dirty="0"/>
              <a:t>BERT-</a:t>
            </a:r>
            <a:r>
              <a:rPr lang="ru-RU" dirty="0"/>
              <a:t>векторизацией достигла значения 0.888</a:t>
            </a:r>
            <a:r>
              <a:rPr lang="en-US" dirty="0"/>
              <a:t>, F1-</a:t>
            </a:r>
            <a:r>
              <a:rPr lang="ru-RU" dirty="0"/>
              <a:t>мера – 0.886, </a:t>
            </a:r>
            <a:r>
              <a:rPr lang="en-US" dirty="0"/>
              <a:t>ROC-AUC – </a:t>
            </a:r>
            <a:r>
              <a:rPr lang="ru-RU" dirty="0"/>
              <a:t>0.949. Метрика точности случайного леса с использованием «мешка слов» достигла значения 0.885</a:t>
            </a:r>
            <a:r>
              <a:rPr lang="en-US" dirty="0"/>
              <a:t>, F1-</a:t>
            </a:r>
            <a:r>
              <a:rPr lang="ru-RU" dirty="0"/>
              <a:t>мера – 0.873, </a:t>
            </a:r>
            <a:r>
              <a:rPr lang="en-US" dirty="0"/>
              <a:t>ROC-AUC – </a:t>
            </a:r>
            <a:r>
              <a:rPr lang="ru-RU" dirty="0"/>
              <a:t>0.947. Заметно, что разница по сравнению с предыдущим алгоритмом по точности и </a:t>
            </a:r>
            <a:r>
              <a:rPr lang="en-US" dirty="0"/>
              <a:t>ROC-AUC </a:t>
            </a:r>
            <a:r>
              <a:rPr lang="ru-RU" dirty="0"/>
              <a:t>не так велика, однако </a:t>
            </a:r>
            <a:r>
              <a:rPr lang="en-US" dirty="0"/>
              <a:t>F1-</a:t>
            </a:r>
            <a:r>
              <a:rPr lang="ru-RU" dirty="0"/>
              <a:t>мера здесь уже примерно на 1.4</a:t>
            </a:r>
            <a:r>
              <a:rPr lang="en-US" dirty="0"/>
              <a:t>% </a:t>
            </a:r>
            <a:r>
              <a:rPr lang="ru-RU" dirty="0"/>
              <a:t>ниже. Метрика точности логистической регрессии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 достигла значения 0.874</a:t>
            </a:r>
            <a:r>
              <a:rPr lang="en-US" dirty="0"/>
              <a:t>, F1-</a:t>
            </a:r>
            <a:r>
              <a:rPr lang="ru-RU" dirty="0"/>
              <a:t>мера – 0.869, </a:t>
            </a:r>
            <a:r>
              <a:rPr lang="en-US" dirty="0"/>
              <a:t>ROC-AUC – </a:t>
            </a:r>
            <a:r>
              <a:rPr lang="ru-RU" dirty="0"/>
              <a:t>0.942. Разница по сравнению с лидирующим алгоритмом по точности и </a:t>
            </a:r>
            <a:r>
              <a:rPr lang="en-US" dirty="0"/>
              <a:t>F</a:t>
            </a:r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мере уже приближается к 2</a:t>
            </a:r>
            <a:r>
              <a:rPr lang="en-US" dirty="0"/>
              <a:t>%.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Таким образом, в качестве используемой модели в задаче распознавания паттернов суицидального</a:t>
            </a:r>
            <a:r>
              <a:rPr lang="en-US" dirty="0"/>
              <a:t> </a:t>
            </a:r>
            <a:r>
              <a:rPr lang="ru-RU" dirty="0"/>
              <a:t>поведения человека рекомендуется использование метода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65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был разработан и реализован метод распознавания паттернов суицидального поведения человека по текстовым сообщениям.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дополнительно провести исследование эффективности использования ансамблевого подхода, а также исследование применимости алгоритмов нечеткой кластеризации в задаче. Требуется расширить </a:t>
            </a:r>
            <a:r>
              <a:rPr lang="ru-RU" dirty="0" err="1"/>
              <a:t>датасет</a:t>
            </a:r>
            <a:r>
              <a:rPr lang="ru-RU" dirty="0"/>
              <a:t>, задействовать в нем дополнительные признаки, а затем в качестве расширения системы реализовать средство автоматизированного анализа сообщений пользователей в социальных сетях. Ну и конечно же хотелось бы внедрить программное решение в рабочий процесс.</a:t>
            </a:r>
          </a:p>
          <a:p>
            <a:endParaRPr lang="ru-RU" dirty="0"/>
          </a:p>
          <a:p>
            <a:r>
              <a:rPr lang="ru-RU" dirty="0"/>
              <a:t>По теме представленной работы опубликованы две статьи.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период с 2010 по 2021 год уровень самоубийств увеличился примерно на 36%. По данным ВОЗ в год совершается около 703 тысяч самоубийств. В 2021 году самоубийства стали причиной 48 183 смертей</a:t>
            </a:r>
            <a:r>
              <a:rPr lang="en-US" dirty="0"/>
              <a:t> </a:t>
            </a:r>
            <a:r>
              <a:rPr lang="ru-RU" dirty="0"/>
              <a:t>в США. На каждую смерть от самоубийства в 2021 году приходилось 38 попыток самоубийства. В условиях современной </a:t>
            </a:r>
            <a:r>
              <a:rPr lang="ru-RU" dirty="0" err="1"/>
              <a:t>цифровизации</a:t>
            </a:r>
            <a:r>
              <a:rPr lang="ru-RU" dirty="0"/>
              <a:t> медицины представляется возможным автоматизировать обнаружение паттернов суицидального поведения человека.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настоящий момент известно о существовании в некоторых социальных сетях искусственного интеллекта, предназначенного для обнаружения индивидов с высоким суицидальным риском, однако исходники данного ПО не представлены в открытом доступе, а все наработки по данной теме являются объектом коммерческой тайны. Кроме того, свое распространение получили и средства классификации тональности сообщений, такие как </a:t>
            </a:r>
            <a:r>
              <a:rPr lang="en-US" dirty="0"/>
              <a:t>Dostoevsky, </a:t>
            </a:r>
            <a:r>
              <a:rPr lang="ru-RU" dirty="0"/>
              <a:t>однако в данном случае классификация направлена на определение положительной или отрицательной эмоциональной окраски текста и не может быть задействована в целях диагностики психических заболеваний.</a:t>
            </a:r>
            <a:r>
              <a:rPr lang="en-US" dirty="0"/>
              <a:t> </a:t>
            </a:r>
            <a:r>
              <a:rPr lang="ru-RU" dirty="0"/>
              <a:t>Также известно, что чат-бот с генеративным искусственным интеллектом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ru-RU" dirty="0"/>
              <a:t>способен играть роль классификатора сообщений, однако тяжеловесность и недоступность модели в РФ не позволяет её свободно использовать в данных целях.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распознавать паттерны суицидальное поведения с использованием аудиальных, текстовых, пространственно-временных, визуальных, физиологических и биологических признаков. Каждый признак может быть задействован обособленно, либо в синтезе с другим. Так, например, биологические признаки позволяют сужать область поиска по группам риска.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Разработанный метод позволяет определить наличие суицидальных паттернов в текстовом сообщении. В качестве входных данных задействованы данные о </a:t>
            </a:r>
            <a:r>
              <a:rPr lang="ru-RU" dirty="0" err="1"/>
              <a:t>суицидентах</a:t>
            </a:r>
            <a:r>
              <a:rPr lang="ru-RU" dirty="0"/>
              <a:t> и текстовое сообщение, а результат работы метода – вердикт о наличии суицидальных паттернов.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наличии суицидальных паттернов в сообщении.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использованием средства сбора данных было собрано 1000 суицидальных сообщений. В результате </a:t>
            </a:r>
            <a:r>
              <a:rPr lang="ru-RU" dirty="0" err="1"/>
              <a:t>датасет</a:t>
            </a:r>
            <a:r>
              <a:rPr lang="ru-RU" dirty="0"/>
              <a:t> включил в себя 2000 сообщений, 1000 </a:t>
            </a:r>
            <a:r>
              <a:rPr lang="ru-RU" dirty="0" err="1"/>
              <a:t>несуицидальных</a:t>
            </a:r>
            <a:r>
              <a:rPr lang="ru-RU" dirty="0"/>
              <a:t> из которых были взяты из </a:t>
            </a:r>
            <a:r>
              <a:rPr lang="ru-RU" dirty="0" err="1"/>
              <a:t>датасета</a:t>
            </a:r>
            <a:r>
              <a:rPr lang="ru-RU" dirty="0"/>
              <a:t> обнаружения </a:t>
            </a:r>
            <a:r>
              <a:rPr lang="ru-RU" dirty="0" err="1"/>
              <a:t>пресуицидальных</a:t>
            </a:r>
            <a:r>
              <a:rPr lang="ru-RU" dirty="0"/>
              <a:t> сигналов. На слайде представлен результат анализа </a:t>
            </a:r>
            <a:r>
              <a:rPr lang="ru-RU" dirty="0" err="1"/>
              <a:t>сентимента</a:t>
            </a:r>
            <a:r>
              <a:rPr lang="ru-RU" dirty="0"/>
              <a:t> для каждого класса, в среднем суицидальные сообщения имеют отрицательную эмоциональную окраску в 30% случаев чаще.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данных класса суицидальных сообщений. Чаще всего в суицидальных сообщениях фигурируют слова «жизнь», «хотеть», «человек» и «мочь», каждое не более 600 раз. Стоит обратить внимание на присутствие слов «суицид», «страдать», «депрессия», «смерть» и «ад».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09.06.2024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09.06.2024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09.06.2024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75436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2" y="62912"/>
            <a:ext cx="11330609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обеспечение ЭВМ и информационные технологии»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4D1BA-EE1D-E946-B0C6-0199E3CA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1B97C-B6FC-1048-BADD-7FD650B82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5" y="1005631"/>
            <a:ext cx="9213530" cy="58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4656"/>
              </p:ext>
            </p:extLst>
          </p:nvPr>
        </p:nvGraphicFramePr>
        <p:xfrm>
          <a:off x="1732309" y="1006493"/>
          <a:ext cx="8727381" cy="571498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1154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0459691" y="2332056"/>
            <a:ext cx="46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0459690" y="278211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0459690" y="5413423"/>
            <a:ext cx="827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DDFC5-5EF4-0842-AF46-CFC0458EB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b="7463"/>
          <a:stretch/>
        </p:blipFill>
        <p:spPr>
          <a:xfrm>
            <a:off x="7703288" y="1078196"/>
            <a:ext cx="3657600" cy="55340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04AC7-43BB-4241-89EF-8F54C93B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12900-1039-F54D-9B4C-63383BE98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0" b="7898"/>
          <a:stretch/>
        </p:blipFill>
        <p:spPr>
          <a:xfrm>
            <a:off x="7696200" y="1073777"/>
            <a:ext cx="3657600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194AB-F4F5-DB4E-9713-8B5018A1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«мешок слов»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3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92142A-AD66-5843-B981-239305D6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7464"/>
          <a:stretch/>
        </p:blipFill>
        <p:spPr>
          <a:xfrm>
            <a:off x="7696200" y="990636"/>
            <a:ext cx="3651167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FEEA0-9548-8C40-B2BD-C0D3ED9F1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0"/>
            <a:ext cx="5943600" cy="5943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6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86189"/>
              </p:ext>
            </p:extLst>
          </p:nvPr>
        </p:nvGraphicFramePr>
        <p:xfrm>
          <a:off x="664028" y="3290889"/>
          <a:ext cx="10689771" cy="292734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58633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731837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73183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1353799" y="4010243"/>
            <a:ext cx="50791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1353799" y="4710400"/>
            <a:ext cx="668831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1353799" y="5417602"/>
            <a:ext cx="98096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EA55F55-F7C4-A640-9843-700F39BD350E}"/>
              </a:ext>
            </a:extLst>
          </p:cNvPr>
          <p:cNvSpPr txBox="1">
            <a:spLocks/>
          </p:cNvSpPr>
          <p:nvPr/>
        </p:nvSpPr>
        <p:spPr>
          <a:xfrm>
            <a:off x="838199" y="1402606"/>
            <a:ext cx="10515600" cy="1857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лес, «Мешок слов»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ниже, чем (1).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на ≈ 2% ниже, чем (1).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действия и характеристики, позволяющие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сравнены задействованные в методе алгоритмы машинного обучения и даны рекомендации о применимости реализованного метода.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подхода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действия и характеристики, позволяющие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задействованные в методе алгоритмы машинного обучения и 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435-C608-5C42-862B-A39F046A5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20" y="1690688"/>
            <a:ext cx="6140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 задействованные в сфере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64850-EABB-FD4E-B555-D4B759E5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033" y="1506156"/>
            <a:ext cx="185017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— Википедия">
            <a:extLst>
              <a:ext uri="{FF2B5EF4-FFF2-40B4-BE49-F238E27FC236}">
                <a16:creationId xmlns:a16="http://schemas.microsoft.com/office/drawing/2014/main" id="{D1B8C4A2-0D33-D543-81C5-5B5029AE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119" y="414367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0F0FE0-D36E-F542-B106-008FF619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16050"/>
              </p:ext>
            </p:extLst>
          </p:nvPr>
        </p:nvGraphicFramePr>
        <p:xfrm>
          <a:off x="560439" y="1895735"/>
          <a:ext cx="9010171" cy="460481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09019">
                  <a:extLst>
                    <a:ext uri="{9D8B030D-6E8A-4147-A177-3AD203B41FA5}">
                      <a16:colId xmlns:a16="http://schemas.microsoft.com/office/drawing/2014/main" val="3889561718"/>
                    </a:ext>
                  </a:extLst>
                </a:gridCol>
                <a:gridCol w="3450576">
                  <a:extLst>
                    <a:ext uri="{9D8B030D-6E8A-4147-A177-3AD203B41FA5}">
                      <a16:colId xmlns:a16="http://schemas.microsoft.com/office/drawing/2014/main" val="619299706"/>
                    </a:ext>
                  </a:extLst>
                </a:gridCol>
                <a:gridCol w="3450576">
                  <a:extLst>
                    <a:ext uri="{9D8B030D-6E8A-4147-A177-3AD203B41FA5}">
                      <a16:colId xmlns:a16="http://schemas.microsoft.com/office/drawing/2014/main" val="355849931"/>
                    </a:ext>
                  </a:extLst>
                </a:gridCol>
              </a:tblGrid>
              <a:tr h="10675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82138"/>
                  </a:ext>
                </a:extLst>
              </a:tr>
              <a:tr h="411610">
                <a:tc rowSpan="4"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Facebook* AI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Автоматизированное средство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88428"/>
                  </a:ext>
                </a:extLst>
              </a:tr>
              <a:tr h="12218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коммерческой тайны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013"/>
                  </a:ext>
                </a:extLst>
              </a:tr>
              <a:tr h="28943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большого объема данных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42093"/>
                  </a:ext>
                </a:extLst>
              </a:tr>
              <a:tr h="41161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77299"/>
                  </a:ext>
                </a:extLst>
              </a:tr>
              <a:tr h="106757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Dostoesky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предназначен для решения поставленной задачи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22892"/>
                  </a:ext>
                </a:extLst>
              </a:tr>
              <a:tr h="533790"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точность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Дорогостоящая модель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24465"/>
                  </a:ext>
                </a:extLst>
              </a:tr>
              <a:tr h="53379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сфера применения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884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5729E1-9350-E24A-865A-A8A86DF6FEB8}"/>
              </a:ext>
            </a:extLst>
          </p:cNvPr>
          <p:cNvSpPr txBox="1"/>
          <p:nvPr/>
        </p:nvSpPr>
        <p:spPr>
          <a:xfrm>
            <a:off x="10021878" y="3182513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Dostoevsky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406A9-2087-E14C-964D-C4AB15EB2AC1}"/>
              </a:ext>
            </a:extLst>
          </p:cNvPr>
          <p:cNvSpPr txBox="1"/>
          <p:nvPr/>
        </p:nvSpPr>
        <p:spPr>
          <a:xfrm>
            <a:off x="10150598" y="5987018"/>
            <a:ext cx="99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ChatGPT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5977E-0129-C04C-B7C7-34E9E33FFCB3}"/>
              </a:ext>
            </a:extLst>
          </p:cNvPr>
          <p:cNvSpPr txBox="1"/>
          <p:nvPr/>
        </p:nvSpPr>
        <p:spPr>
          <a:xfrm>
            <a:off x="556891" y="6590877"/>
            <a:ext cx="100892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сервис, принадлежащий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признанной в РФ экстремисткой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орнанизацией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деятельность которой запрещена на территории РФ</a:t>
            </a:r>
            <a:endParaRPr lang="en-RU" sz="1200" dirty="0"/>
          </a:p>
        </p:txBody>
      </p:sp>
    </p:spTree>
    <p:extLst>
      <p:ext uri="{BB962C8B-B14F-4D97-AF65-F5344CB8AC3E}">
        <p14:creationId xmlns:p14="http://schemas.microsoft.com/office/powerpoint/2010/main" val="24721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500"/>
              </p:ext>
            </p:extLst>
          </p:nvPr>
        </p:nvGraphicFramePr>
        <p:xfrm>
          <a:off x="838199" y="1066800"/>
          <a:ext cx="10515597" cy="564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7746996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380566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35739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50809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3952-7417-F845-A4AD-5617C37DA3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5294" r="6503" b="9371"/>
          <a:stretch/>
        </p:blipFill>
        <p:spPr>
          <a:xfrm>
            <a:off x="2320413" y="1784555"/>
            <a:ext cx="7978878" cy="5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298E2-1F32-244C-B5A9-D5A125B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r="2380" b="4964"/>
          <a:stretch/>
        </p:blipFill>
        <p:spPr>
          <a:xfrm>
            <a:off x="-1" y="1698338"/>
            <a:ext cx="12210521" cy="5023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100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Собрано 1 000 суицидальных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9C8F84-6DD0-2346-BA86-35D36C5D1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b="12290"/>
          <a:stretch/>
        </p:blipFill>
        <p:spPr>
          <a:xfrm>
            <a:off x="6192667" y="3013659"/>
            <a:ext cx="4924367" cy="3707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F685-3A87-8F48-9154-9F79E2AB30BE}"/>
              </a:ext>
            </a:extLst>
          </p:cNvPr>
          <p:cNvSpPr txBox="1"/>
          <p:nvPr/>
        </p:nvSpPr>
        <p:spPr>
          <a:xfrm>
            <a:off x="1821857" y="2516039"/>
            <a:ext cx="287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4415-AC42-334A-A4FE-DCC87C2F36FF}"/>
              </a:ext>
            </a:extLst>
          </p:cNvPr>
          <p:cNvSpPr txBox="1"/>
          <p:nvPr/>
        </p:nvSpPr>
        <p:spPr>
          <a:xfrm>
            <a:off x="7030887" y="2516039"/>
            <a:ext cx="324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  <a:endParaRPr lang="en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208B07-ECF6-1242-9886-6A252F1AA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b="12290"/>
          <a:stretch/>
        </p:blipFill>
        <p:spPr>
          <a:xfrm>
            <a:off x="794773" y="2962693"/>
            <a:ext cx="4924367" cy="37078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C3BA01-F054-824A-A46D-FD2BA04B5E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2" b="12290"/>
          <a:stretch/>
        </p:blipFill>
        <p:spPr>
          <a:xfrm>
            <a:off x="9169794" y="2962692"/>
            <a:ext cx="1947240" cy="37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52CD-6C61-544C-A80E-3BCCBD5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1574</Words>
  <Application>Microsoft Macintosh PowerPoint</Application>
  <PresentationFormat>Widescreen</PresentationFormat>
  <Paragraphs>241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Разработки, задействованные в сфере суицидологии</vt:lpstr>
      <vt:lpstr>Форматы описания признаков</vt:lpstr>
      <vt:lpstr>Метод распознавания паттернов суицидального поведения человека по текстовым сообщениям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суицидальные сообщения</vt:lpstr>
      <vt:lpstr>Анализ собранных данных,  несуицидальные сообщения</vt:lpstr>
      <vt:lpstr>Схема программного обеспечения</vt:lpstr>
      <vt:lpstr>Результаты исследования</vt:lpstr>
      <vt:lpstr>Случайный лес, BERT</vt:lpstr>
      <vt:lpstr>Случайный лес, «мешок слов»</vt:lpstr>
      <vt:lpstr>Логистическая регрессия, BERT</vt:lpstr>
      <vt:lpstr>Результаты исследования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384</cp:revision>
  <dcterms:created xsi:type="dcterms:W3CDTF">2021-11-12T16:02:25Z</dcterms:created>
  <dcterms:modified xsi:type="dcterms:W3CDTF">2024-06-09T15:33:24Z</dcterms:modified>
</cp:coreProperties>
</file>