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3" r:id="rId5"/>
    <p:sldId id="288" r:id="rId6"/>
    <p:sldId id="275" r:id="rId7"/>
    <p:sldId id="296" r:id="rId8"/>
    <p:sldId id="301" r:id="rId9"/>
    <p:sldId id="276" r:id="rId10"/>
    <p:sldId id="263" r:id="rId11"/>
    <p:sldId id="295" r:id="rId12"/>
    <p:sldId id="292" r:id="rId13"/>
    <p:sldId id="298" r:id="rId14"/>
    <p:sldId id="299" r:id="rId15"/>
    <p:sldId id="284" r:id="rId16"/>
    <p:sldId id="28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6"/>
    <p:restoredTop sz="94720"/>
  </p:normalViewPr>
  <p:slideViewPr>
    <p:cSldViewPr snapToGrid="0">
      <p:cViewPr>
        <p:scale>
          <a:sx n="194" d="100"/>
          <a:sy n="194" d="100"/>
        </p:scale>
        <p:origin x="34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Было проведено сравнение представителей двух типов баз данных: реляционных (</a:t>
            </a:r>
            <a:r>
              <a:rPr lang="en-US" dirty="0"/>
              <a:t>Postgres)</a:t>
            </a:r>
            <a:r>
              <a:rPr lang="ru-RU" dirty="0"/>
              <a:t> и временных рядов</a:t>
            </a:r>
            <a:r>
              <a:rPr lang="en-US" dirty="0"/>
              <a:t> (</a:t>
            </a:r>
            <a:r>
              <a:rPr lang="en-US" dirty="0" err="1"/>
              <a:t>InfluxDB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Нагрузка на базы данных была эквивалентной, они были </a:t>
            </a:r>
            <a:r>
              <a:rPr lang="ru-RU" dirty="0" err="1"/>
              <a:t>изолированны</a:t>
            </a:r>
            <a:r>
              <a:rPr lang="ru-RU" dirty="0"/>
              <a:t>, тем самым были исключены внешние и внутренние процессы, влияющие на выполнение запросов. В результате в качестве используемой был выбран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ru-RU" dirty="0"/>
              <a:t>который в среднем оказался в 4.5 раза быстрее в выполнении запросов.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Обязательно напомнить, что более точные данные можно увидеть в РПЗ. Не забываем сказать, что представлены именно средние значения метрик</a:t>
            </a:r>
          </a:p>
          <a:p>
            <a:endParaRPr lang="ru-RU" dirty="0"/>
          </a:p>
          <a:p>
            <a:r>
              <a:rPr lang="ru-RU" dirty="0"/>
              <a:t>Были проведены исследования, в которых участвовали студенты РЛ первого курса. Чтобы узнать о том, насколько студенты устали, использовался тест на реакцию. Вследствие того, что сессии снятия были всего полуторачасовыми, а периодичность сессий составила 7 дней, результаты позволили лишь выявить типы динамики реакций пользователей. Было решено провести более длительные исследования на одном единственном студенте.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 данного исследования представлены на слайде. Видно, что первоначально были получены центры трех нечетких кластеров, символизирующих состояния усталости, работоспособности и неопределенности. Было определено, что наиболее точными значениями критерия для клавиатуры оказались в диапазоне от 4.5 до 10.0, а для мыши – от 1.5 до 3.5, значение 8.0 и диапазон от 9.0 до 10.0. Также было показано, что клавиатура позволяет с большей вероятностью верно спрогнозировать текущее состояние пользователя, чем мышь.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27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2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был разработан и реализован метод систематического распознавания усталости оператора автоматизированного рабочего места по данным, приходящим с устройств взаимодействия пользователя с системой.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Обязательно скажи, что расширение </a:t>
            </a:r>
            <a:r>
              <a:rPr lang="ru-RU" dirty="0" err="1"/>
              <a:t>датасета</a:t>
            </a:r>
            <a:r>
              <a:rPr lang="ru-RU" dirty="0"/>
              <a:t> будет опираться на выделенные признаки из первых слайдов</a:t>
            </a:r>
          </a:p>
          <a:p>
            <a:endParaRPr lang="ru-RU" dirty="0"/>
          </a:p>
          <a:p>
            <a:r>
              <a:rPr lang="ru-RU" dirty="0"/>
              <a:t>В будущем планируется добавить поддержку использования веб-камеры, контроля фокуса внимания, а также распознавание усталости по индексу </a:t>
            </a:r>
            <a:r>
              <a:rPr lang="ru-RU" dirty="0" err="1"/>
              <a:t>Баевского</a:t>
            </a:r>
            <a:r>
              <a:rPr lang="ru-RU" dirty="0"/>
              <a:t>, то есть с использованием, например, смарт-часов. Также хотелось бы провести более обширное исследование с измененными интервалами на большой выборке операторов, а также, в последствии, внедрить программное решение в учебный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Говорим, что жопа, дети приезжают на свежий воздух, чтобы покончить с собой. Затем говорим о статистике и про то, что большинство тех, кто попробовал хоть раз – наверняка совершит второй. Говорим про различия женщин и мужчин, одни чаще пытаются с собой что-то сделать, у вторых чаще удается это с собой сделать успешно.</a:t>
            </a:r>
            <a:r>
              <a:rPr lang="en-US" dirty="0"/>
              <a:t> </a:t>
            </a:r>
            <a:r>
              <a:rPr lang="ru-RU" dirty="0"/>
              <a:t>В конце – статистика неумолимо говорит о том, что мы скоро все помрем по собственной воле.</a:t>
            </a:r>
          </a:p>
          <a:p>
            <a:endParaRPr lang="ru-RU" dirty="0"/>
          </a:p>
          <a:p>
            <a:r>
              <a:rPr lang="ru-RU" dirty="0"/>
              <a:t>В 2018 году среди опрошенных 600 тысяч офисных работников 595 тысяч испытывали тревогу и депрессивные состояния, а 239 тысяч сообщили о том, что у них депрессия. Наиболее частой причиной недугов была названа высокая нагрузка и усталость. В условиях современной цифровизации медицины представляется возможным диагностировать усталость на автоматизированном рабочем месте.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МНЕ НЕ НРАВИТСЯ, ЧТО ТУТ ЕСТЬ СЛОВО ОПТИМИЗАЦИЯ, НАДО ЕЩЕ РАЗ С ЮРОЙ ЭТО ОБСУДИТЬ</a:t>
            </a:r>
          </a:p>
          <a:p>
            <a:endParaRPr lang="ru-RU" dirty="0"/>
          </a:p>
          <a:p>
            <a:r>
              <a:rPr lang="ru-RU" dirty="0"/>
              <a:t>Были рассмотрены методы, позволяющие распознать усталость с использованием данных от клавиатуры, мыши, веб-камеры, микрофона, виброакустических датчиков и пульсометра или смарт-часов.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</a:t>
            </a:r>
            <a:r>
              <a:rPr lang="ru-RU" dirty="0" err="1"/>
              <a:t>суицидальности</a:t>
            </a:r>
            <a:r>
              <a:rPr lang="ru-RU" dirty="0"/>
              <a:t> сообщений.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Бабаба</a:t>
            </a:r>
            <a:r>
              <a:rPr lang="ru-RU" dirty="0"/>
              <a:t>, собрали 1000 сообщений, вот вам облачка слов</a:t>
            </a:r>
          </a:p>
          <a:p>
            <a:endParaRPr lang="ru-RU" dirty="0"/>
          </a:p>
          <a:p>
            <a:r>
              <a:rPr lang="ru-RU" dirty="0"/>
              <a:t>Для сбора данных используются </a:t>
            </a:r>
            <a:r>
              <a:rPr lang="ru-RU" dirty="0" err="1"/>
              <a:t>логирующие</a:t>
            </a:r>
            <a:r>
              <a:rPr lang="ru-RU" dirty="0"/>
              <a:t> модули, собирающие поступающие от внешних устройств данные. Собираемые данные включают в себя: нажатия на клавиши клавиатуры (наименование нажатой клавиши, временная метка), мыши (координаты, номер нажатой клавиши, временная метка), а также скорость реакции пользователя (значение и временная метка).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суицидальном корпусе получили много занятных слов, причем заметно, что в этих сообщениях ненормативной лексики в разы меньше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страдать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умирать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суицидальном корпусе получили много занятных слов, причем заметно, что в этих сообщениях ненормативной лексики в разы меньше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страдать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умирать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В системе было определено 5 модулей, представленных на слайде. Было определено, что имеется потребность в хранилище данных, по которым проводится кластеризация для каждого пользователя. Также, в силу большого количества пользователей и прогнозируемой высокой нагрузки на базу данных, было решено реализовать сервер для обработки запросов клиентов.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41060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4" y="71778"/>
            <a:ext cx="11330609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BC467-2D0A-2849-A180-654D1EF52DCE}"/>
              </a:ext>
            </a:extLst>
          </p:cNvPr>
          <p:cNvSpPr txBox="1"/>
          <p:nvPr/>
        </p:nvSpPr>
        <p:spPr>
          <a:xfrm>
            <a:off x="838200" y="1581537"/>
            <a:ext cx="47995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алгоритмы: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К-ближайших соседей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837C2-92F3-C248-B734-138E38623658}"/>
              </a:ext>
            </a:extLst>
          </p:cNvPr>
          <p:cNvSpPr txBox="1"/>
          <p:nvPr/>
        </p:nvSpPr>
        <p:spPr>
          <a:xfrm>
            <a:off x="7298205" y="1581537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Сравниваемые методы векторизации: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1EA11-C00C-9B4E-A278-86A22E18AB50}"/>
              </a:ext>
            </a:extLst>
          </p:cNvPr>
          <p:cNvSpPr txBox="1"/>
          <p:nvPr/>
        </p:nvSpPr>
        <p:spPr>
          <a:xfrm>
            <a:off x="7298204" y="3429000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Исследуемые метрики: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24A8D-0844-9F42-A336-B9283FF8E82D}"/>
              </a:ext>
            </a:extLst>
          </p:cNvPr>
          <p:cNvSpPr txBox="1"/>
          <p:nvPr/>
        </p:nvSpPr>
        <p:spPr>
          <a:xfrm>
            <a:off x="838200" y="4417358"/>
            <a:ext cx="609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данных на 4 части, 1 из которых используется в качестве тестовой. Для каждого разбиения строится матрица ошибок, для каждой модели приводится график значений исследуемых метрик.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7846"/>
              </p:ext>
            </p:extLst>
          </p:nvPr>
        </p:nvGraphicFramePr>
        <p:xfrm>
          <a:off x="2031999" y="1006498"/>
          <a:ext cx="8269800" cy="575015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653960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17FB5AF-FDD6-9D48-95FC-FFE776BED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3" y="411957"/>
            <a:ext cx="3657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1E690-65F1-4845-83A1-D6B9B092A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3085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0.887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4DB51-072F-C048-B74E-4048258EA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3" y="411957"/>
            <a:ext cx="3657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6F95A-B0F9-D84C-9E19-A1E002B56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3085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0.878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0.947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A8E0EC-4A14-E34D-8D65-44000B63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3" y="411957"/>
            <a:ext cx="3657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1E690-65F1-4845-83A1-D6B9B092A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3085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ECEE-69C4-3A47-94BB-7272171FB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действий и характеристик, позволяющих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Классифицированы признаки паттернов суицидального поведения человека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 метод сбора данных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реализован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сравнительное исследование задействованных в методе алгоритмов машинного обучения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рекомендации о применимости реализованного метода.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метода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признаки паттернов суицидального поведения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 сбора данных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сравнительное исследование задействованных в методе алгоритмов машинного обучения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 признаков и методов их обработки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372095"/>
              </p:ext>
            </p:extLst>
          </p:nvPr>
        </p:nvGraphicFramePr>
        <p:xfrm>
          <a:off x="838200" y="1066800"/>
          <a:ext cx="10515597" cy="574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0747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3520748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  <a:gridCol w="4984102">
                  <a:extLst>
                    <a:ext uri="{9D8B030D-6E8A-4147-A177-3AD203B41FA5}">
                      <a16:colId xmlns:a16="http://schemas.microsoft.com/office/drawing/2014/main" val="3139237516"/>
                    </a:ext>
                  </a:extLst>
                </a:gridCol>
              </a:tblGrid>
              <a:tr h="2878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 обработки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429563">
                <a:tc rowSpan="3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распознавание речи, обработка и анализ текстовых сообщений, анализ характеристик голоса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286375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 анализ текстовых сообщений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48683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сопоставление эмоциональной карты смысловой нагрузке речи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429563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 анализ текстовых сообщений с использованием методов машинного обучения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429563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модели машинного обучения с использованием эмоциональной карты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286452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соотнесение дат действий пользователя сезонности депрессии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429563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соотнесение контекста происходящего в регионе пользователя его действиям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286375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распознавание эмоций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48683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реакций индивидуума на внешние раздражители и жизненные ситуации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286375">
                <a:tc rowSpan="3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состояния организма человека и его подверженности стрессам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286375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286375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429563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модели машинного обучения с использованием пола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429563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модели машинного обучения с использованием возрастной группы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F8EC42-EC73-A44E-B9CB-410225CC8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0" y="1589028"/>
            <a:ext cx="11479338" cy="494988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8"/>
            <a:ext cx="10515600" cy="498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 приведем какую-нибудь частотность и прочее, что еще не добавили в бумажку</a:t>
            </a:r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02C336-5E7C-FC45-BFBC-ABA2B309F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7F5C9-B468-5749-88C3-DAD0B3C7C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1504</Words>
  <Application>Microsoft Macintosh PowerPoint</Application>
  <PresentationFormat>Widescreen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Форматы описания признаков и методов их обработки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несуицидальные сообщения</vt:lpstr>
      <vt:lpstr>Анализ собранных данных,  суицидальные сообщения</vt:lpstr>
      <vt:lpstr>Схема программного обеспечения</vt:lpstr>
      <vt:lpstr>Исследование применимости моделей</vt:lpstr>
      <vt:lpstr>Результаты исследования</vt:lpstr>
      <vt:lpstr>Случайный лес, BERT</vt:lpstr>
      <vt:lpstr>Случайный лес, ”мешок слов”</vt:lpstr>
      <vt:lpstr>Логистическая регрессия, BERT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273</cp:revision>
  <dcterms:created xsi:type="dcterms:W3CDTF">2021-11-12T16:02:25Z</dcterms:created>
  <dcterms:modified xsi:type="dcterms:W3CDTF">2024-03-30T12:51:02Z</dcterms:modified>
</cp:coreProperties>
</file>