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2" r:id="rId4"/>
    <p:sldId id="265" r:id="rId5"/>
    <p:sldId id="276" r:id="rId6"/>
    <p:sldId id="270" r:id="rId7"/>
    <p:sldId id="278" r:id="rId8"/>
    <p:sldId id="274" r:id="rId9"/>
    <p:sldId id="260" r:id="rId10"/>
    <p:sldId id="261" r:id="rId11"/>
    <p:sldId id="277" r:id="rId12"/>
    <p:sldId id="275" r:id="rId13"/>
    <p:sldId id="271" r:id="rId14"/>
    <p:sldId id="272" r:id="rId15"/>
    <p:sldId id="273" r:id="rId16"/>
    <p:sldId id="269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20"/>
            <a:ext cx="9520158" cy="587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371687" y="798973"/>
            <a:ext cx="0" cy="59268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5Z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UUM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UUZ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f.org/viaf/13108102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hyperlink" Target="http://jameelcentre.ashmolean.org/object/EA1991.18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4Rj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sonator.toolforge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515B-31B3-40C4-B7C1-36D71CCCC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Wikidata to link connections in Oxford and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01424-A718-47DF-8601-625245AB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122976"/>
          </a:xfrm>
        </p:spPr>
        <p:txBody>
          <a:bodyPr>
            <a:noAutofit/>
          </a:bodyPr>
          <a:lstStyle/>
          <a:p>
            <a:r>
              <a:rPr lang="en-GB" sz="2800" cap="none" dirty="0"/>
              <a:t>Dr Martin Poulter</a:t>
            </a:r>
          </a:p>
          <a:p>
            <a:r>
              <a:rPr lang="en-GB" sz="2800" cap="none" dirty="0"/>
              <a:t>@mlpoulter</a:t>
            </a:r>
          </a:p>
        </p:txBody>
      </p:sp>
    </p:spTree>
    <p:extLst>
      <p:ext uri="{BB962C8B-B14F-4D97-AF65-F5344CB8AC3E}">
        <p14:creationId xmlns:p14="http://schemas.microsoft.com/office/powerpoint/2010/main" val="167383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ttps://blog.wikimedia.org.uk/wp-content/uploads/2019/03/Commons_WD_painting_a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985" y="0"/>
            <a:ext cx="5841673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1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25" y="0"/>
            <a:ext cx="8762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8F6E-D3C3-4212-BF43-96EF941F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00345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Objects depicted in the Ashmolean Museum </a:t>
            </a:r>
            <a:r>
              <a:rPr lang="en-GB" i="1" dirty="0"/>
              <a:t>and</a:t>
            </a:r>
            <a:r>
              <a:rPr lang="en-GB" dirty="0"/>
              <a:t> the Cleveland Museum of 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4CEBF-5396-4AC5-9067-EF255387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57" y="1729632"/>
            <a:ext cx="8723086" cy="528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D09CD-B41E-4E16-A2C8-781EB56C47B6}"/>
              </a:ext>
            </a:extLst>
          </p:cNvPr>
          <p:cNvSpPr txBox="1"/>
          <p:nvPr/>
        </p:nvSpPr>
        <p:spPr>
          <a:xfrm>
            <a:off x="4842737" y="6203916"/>
            <a:ext cx="250652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https://w.wiki/5Z6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2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FECA-82C8-4598-84AA-ECC25749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Astrolabes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E310-E993-4CAB-B294-CC9858E9F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8B09C-3391-438D-BD5F-AA8F33F95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29"/>
          <a:stretch/>
        </p:blipFill>
        <p:spPr>
          <a:xfrm>
            <a:off x="716348" y="1586204"/>
            <a:ext cx="10759304" cy="5271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65DFC-AA23-41A6-8514-2EFE72F7ED4F}"/>
              </a:ext>
            </a:extLst>
          </p:cNvPr>
          <p:cNvSpPr txBox="1"/>
          <p:nvPr/>
        </p:nvSpPr>
        <p:spPr>
          <a:xfrm>
            <a:off x="4740592" y="5822647"/>
            <a:ext cx="2710815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https://w.wiki/UUM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1DBC0DA-180C-4402-AA70-8A73F6EF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334" y="1"/>
            <a:ext cx="1909665" cy="287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5F906-F3B1-4749-B48E-1CEB4B3DD184}"/>
              </a:ext>
            </a:extLst>
          </p:cNvPr>
          <p:cNvSpPr txBox="1"/>
          <p:nvPr/>
        </p:nvSpPr>
        <p:spPr>
          <a:xfrm>
            <a:off x="10282336" y="2876448"/>
            <a:ext cx="1909663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Astrolabe 38235,</a:t>
            </a:r>
          </a:p>
          <a:p>
            <a:r>
              <a:rPr lang="en-GB" sz="1400" dirty="0"/>
              <a:t>CC-BY-SA History of Science Museum</a:t>
            </a:r>
          </a:p>
        </p:txBody>
      </p:sp>
    </p:spTree>
    <p:extLst>
      <p:ext uri="{BB962C8B-B14F-4D97-AF65-F5344CB8AC3E}">
        <p14:creationId xmlns:p14="http://schemas.microsoft.com/office/powerpoint/2010/main" val="95461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96B1-3A0A-4B4E-B3CC-38A3B964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Astrolabe diameters versus year of creation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1B0F4-3BBF-4272-81AF-182F6825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21" y="1734817"/>
            <a:ext cx="9520158" cy="4871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6FE08-D1A7-49C9-B50D-4047BC6CFBFD}"/>
              </a:ext>
            </a:extLst>
          </p:cNvPr>
          <p:cNvSpPr txBox="1"/>
          <p:nvPr/>
        </p:nvSpPr>
        <p:spPr>
          <a:xfrm>
            <a:off x="4783122" y="5964572"/>
            <a:ext cx="262575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https://w.wiki/UUZ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4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B2CC-E43E-4BA8-85A0-4D165852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for the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F222-31AA-4C8E-B8E2-ACBEF3B0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8154588" cy="3450613"/>
          </a:xfrm>
        </p:spPr>
        <p:txBody>
          <a:bodyPr>
            <a:normAutofit/>
          </a:bodyPr>
          <a:lstStyle/>
          <a:p>
            <a:r>
              <a:rPr lang="en-GB" dirty="0"/>
              <a:t>Wikidata doesn’t want to replace existing catalogues and databases, but share tombstone data and </a:t>
            </a:r>
            <a:r>
              <a:rPr lang="en-GB" i="1" dirty="0"/>
              <a:t>create links</a:t>
            </a:r>
            <a:r>
              <a:rPr lang="en-GB" dirty="0"/>
              <a:t> to existing resources</a:t>
            </a:r>
            <a:r>
              <a:rPr lang="en-GB" i="1" dirty="0"/>
              <a:t>.</a:t>
            </a:r>
          </a:p>
          <a:p>
            <a:r>
              <a:rPr lang="en-GB" dirty="0"/>
              <a:t>For any question we ask it, Wikidata has </a:t>
            </a:r>
            <a:r>
              <a:rPr lang="en-GB" i="1" dirty="0"/>
              <a:t>a lot of stuff</a:t>
            </a:r>
            <a:r>
              <a:rPr lang="en-GB" dirty="0"/>
              <a:t> but is </a:t>
            </a:r>
            <a:r>
              <a:rPr lang="en-GB" i="1" dirty="0"/>
              <a:t>incomplete.</a:t>
            </a:r>
          </a:p>
          <a:p>
            <a:r>
              <a:rPr lang="en-GB" dirty="0"/>
              <a:t>NB: There are more people actively working on Wikidata than students in the University of Oxford, UG and PG combined.</a:t>
            </a:r>
            <a:endParaRPr lang="en-GB" i="1" dirty="0"/>
          </a:p>
          <a:p>
            <a:r>
              <a:rPr lang="en-GB" dirty="0"/>
              <a:t>Wikidata is in this </a:t>
            </a:r>
            <a:r>
              <a:rPr lang="en-GB" i="1" dirty="0"/>
              <a:t>for the long term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It doesn’t require us to anticipate future interfaces.</a:t>
            </a:r>
          </a:p>
          <a:p>
            <a:pPr lvl="1"/>
            <a:r>
              <a:rPr lang="en-GB" dirty="0"/>
              <a:t>That said, it has some very nice interfaces.</a:t>
            </a:r>
          </a:p>
        </p:txBody>
      </p:sp>
    </p:spTree>
    <p:extLst>
      <p:ext uri="{BB962C8B-B14F-4D97-AF65-F5344CB8AC3E}">
        <p14:creationId xmlns:p14="http://schemas.microsoft.com/office/powerpoint/2010/main" val="97857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7980-25F2-4324-9235-534EA0B9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0773-4965-4990-8C60-25398F11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My contact details:</a:t>
            </a:r>
          </a:p>
          <a:p>
            <a:r>
              <a:rPr lang="en-GB" sz="2400" dirty="0"/>
              <a:t>@mlpoulter on Twitter</a:t>
            </a:r>
          </a:p>
          <a:p>
            <a:r>
              <a:rPr lang="en-GB" sz="2400" dirty="0" err="1"/>
              <a:t>User:MartinPoulter</a:t>
            </a:r>
            <a:r>
              <a:rPr lang="en-GB" sz="2400" dirty="0"/>
              <a:t> on Wikidata/ Wikipedia/ Wikisource etc.</a:t>
            </a:r>
          </a:p>
          <a:p>
            <a:r>
              <a:rPr lang="en-GB" sz="2400" dirty="0"/>
              <a:t>m.l.poulter@bristol.ac.uk</a:t>
            </a:r>
          </a:p>
        </p:txBody>
      </p:sp>
    </p:spTree>
    <p:extLst>
      <p:ext uri="{BB962C8B-B14F-4D97-AF65-F5344CB8AC3E}">
        <p14:creationId xmlns:p14="http://schemas.microsoft.com/office/powerpoint/2010/main" val="150591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7010" y="2796468"/>
            <a:ext cx="1322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Shah Jahan</a:t>
            </a:r>
          </a:p>
        </p:txBody>
      </p:sp>
      <p:grpSp>
        <p:nvGrpSpPr>
          <p:cNvPr id="2065" name="Group 2064"/>
          <p:cNvGrpSpPr/>
          <p:nvPr/>
        </p:nvGrpSpPr>
        <p:grpSpPr>
          <a:xfrm>
            <a:off x="2884702" y="3613213"/>
            <a:ext cx="2320255" cy="1018611"/>
            <a:chOff x="1360701" y="3613212"/>
            <a:chExt cx="2320255" cy="1018611"/>
          </a:xfrm>
        </p:grpSpPr>
        <p:sp>
          <p:nvSpPr>
            <p:cNvPr id="4" name="TextBox 3"/>
            <p:cNvSpPr txBox="1"/>
            <p:nvPr/>
          </p:nvSpPr>
          <p:spPr>
            <a:xfrm>
              <a:off x="1360701" y="4262491"/>
              <a:ext cx="94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Lahore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30635" y="3613212"/>
              <a:ext cx="1550321" cy="740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82445" y="3670677"/>
              <a:ext cx="790112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Place of birth</a:t>
              </a:r>
            </a:p>
          </p:txBody>
        </p:sp>
      </p:grpSp>
      <p:grpSp>
        <p:nvGrpSpPr>
          <p:cNvPr id="2066" name="Group 2065"/>
          <p:cNvGrpSpPr/>
          <p:nvPr/>
        </p:nvGrpSpPr>
        <p:grpSpPr>
          <a:xfrm>
            <a:off x="2323082" y="2497132"/>
            <a:ext cx="2881875" cy="954108"/>
            <a:chOff x="799081" y="2497132"/>
            <a:chExt cx="2881875" cy="954108"/>
          </a:xfrm>
        </p:grpSpPr>
        <p:sp>
          <p:nvSpPr>
            <p:cNvPr id="5" name="TextBox 4"/>
            <p:cNvSpPr txBox="1"/>
            <p:nvPr/>
          </p:nvSpPr>
          <p:spPr>
            <a:xfrm>
              <a:off x="799081" y="2497132"/>
              <a:ext cx="142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Agra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444949" y="2751336"/>
              <a:ext cx="2236007" cy="492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58151" y="2712576"/>
              <a:ext cx="761475" cy="7386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Place of death</a:t>
              </a:r>
            </a:p>
          </p:txBody>
        </p:sp>
      </p:grpSp>
      <p:grpSp>
        <p:nvGrpSpPr>
          <p:cNvPr id="2063" name="Group 2062"/>
          <p:cNvGrpSpPr/>
          <p:nvPr/>
        </p:nvGrpSpPr>
        <p:grpSpPr>
          <a:xfrm>
            <a:off x="6195874" y="2997163"/>
            <a:ext cx="3336045" cy="1633491"/>
            <a:chOff x="4671873" y="2997162"/>
            <a:chExt cx="3336045" cy="1633491"/>
          </a:xfrm>
        </p:grpSpPr>
        <p:pic>
          <p:nvPicPr>
            <p:cNvPr id="2052" name="Picture 4" descr="https://commons.wikimedia.org/wiki/Special:FilePath/Umbrella-china2-lg.jpg?width=20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045" b="14445"/>
            <a:stretch/>
          </p:blipFill>
          <p:spPr bwMode="auto">
            <a:xfrm>
              <a:off x="6751574" y="2997162"/>
              <a:ext cx="1256344" cy="1633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4671873" y="3187084"/>
              <a:ext cx="1995257" cy="6054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60325" y="3288000"/>
              <a:ext cx="1083211" cy="307777"/>
            </a:xfrm>
            <a:prstGeom prst="rect">
              <a:avLst/>
            </a:prstGeom>
            <a:ln w="127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Thumbnail</a:t>
              </a:r>
            </a:p>
          </p:txBody>
        </p:sp>
      </p:grpSp>
      <p:grpSp>
        <p:nvGrpSpPr>
          <p:cNvPr id="2062" name="Group 2061"/>
          <p:cNvGrpSpPr/>
          <p:nvPr/>
        </p:nvGrpSpPr>
        <p:grpSpPr>
          <a:xfrm>
            <a:off x="6169240" y="1687152"/>
            <a:ext cx="3868259" cy="1170796"/>
            <a:chOff x="4645240" y="1687151"/>
            <a:chExt cx="3868259" cy="1170796"/>
          </a:xfrm>
        </p:grpSpPr>
        <p:sp>
          <p:nvSpPr>
            <p:cNvPr id="3" name="TextBox 2"/>
            <p:cNvSpPr txBox="1"/>
            <p:nvPr/>
          </p:nvSpPr>
          <p:spPr>
            <a:xfrm>
              <a:off x="6471635" y="1687151"/>
              <a:ext cx="204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  <a:r>
                <a:rPr lang="en-GB" baseline="30000" dirty="0"/>
                <a:t>th</a:t>
              </a:r>
              <a:r>
                <a:rPr lang="en-GB" dirty="0"/>
                <a:t> Mughal emperor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645240" y="2051408"/>
              <a:ext cx="1919903" cy="8065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21592" y="2177370"/>
              <a:ext cx="1121945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Short description</a:t>
              </a:r>
            </a:p>
          </p:txBody>
        </p:sp>
      </p:grpSp>
      <p:grpSp>
        <p:nvGrpSpPr>
          <p:cNvPr id="2064" name="Group 2063"/>
          <p:cNvGrpSpPr/>
          <p:nvPr/>
        </p:nvGrpSpPr>
        <p:grpSpPr>
          <a:xfrm>
            <a:off x="4008797" y="3750574"/>
            <a:ext cx="6551720" cy="2454996"/>
            <a:chOff x="2484797" y="3750574"/>
            <a:chExt cx="6551720" cy="2454996"/>
          </a:xfrm>
        </p:grpSpPr>
        <p:sp>
          <p:nvSpPr>
            <p:cNvPr id="6" name="TextBox 5"/>
            <p:cNvSpPr txBox="1"/>
            <p:nvPr/>
          </p:nvSpPr>
          <p:spPr>
            <a:xfrm>
              <a:off x="2484797" y="5143741"/>
              <a:ext cx="655172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1050" dirty="0"/>
                <a:t>শাহ জাহান | </a:t>
              </a:r>
              <a:r>
                <a:rPr lang="ar-AE" sz="1050" dirty="0"/>
                <a:t>شاہجہان | شاه جهان | </a:t>
              </a:r>
              <a:r>
                <a:rPr lang="en-GB" sz="1050" dirty="0" err="1"/>
                <a:t>Ŝaho</a:t>
              </a:r>
              <a:r>
                <a:rPr lang="en-GB" sz="1050" dirty="0"/>
                <a:t> </a:t>
              </a:r>
              <a:r>
                <a:rPr lang="en-GB" sz="1050" dirty="0" err="1"/>
                <a:t>Jahano</a:t>
              </a:r>
              <a:r>
                <a:rPr lang="en-GB" sz="1050" dirty="0"/>
                <a:t> | </a:t>
              </a:r>
              <a:r>
                <a:rPr lang="hi-IN" sz="1050" dirty="0"/>
                <a:t>षाजकाऩ् | </a:t>
              </a:r>
              <a:r>
                <a:rPr lang="az-Cyrl-AZ" sz="1050" dirty="0"/>
                <a:t>Шах-Джахан | Шах Џахан | </a:t>
              </a:r>
              <a:r>
                <a:rPr lang="en-GB" sz="1050" dirty="0" err="1"/>
                <a:t>Şah-ı</a:t>
              </a:r>
              <a:r>
                <a:rPr lang="en-GB" sz="1050" dirty="0"/>
                <a:t> </a:t>
              </a:r>
              <a:r>
                <a:rPr lang="en-GB" sz="1050" dirty="0" err="1"/>
                <a:t>Cihan</a:t>
              </a:r>
              <a:r>
                <a:rPr lang="en-GB" sz="1050" dirty="0"/>
                <a:t> | </a:t>
              </a:r>
              <a:r>
                <a:rPr lang="az-Cyrl-AZ" sz="1050" dirty="0"/>
                <a:t>Шах Джахан | </a:t>
              </a:r>
              <a:r>
                <a:rPr lang="hi-IN" sz="1050" dirty="0"/>
                <a:t>शाहजहाँ | </a:t>
              </a:r>
              <a:r>
                <a:rPr lang="en-GB" sz="1050" dirty="0" err="1"/>
                <a:t>Džahan-šah</a:t>
              </a:r>
              <a:r>
                <a:rPr lang="en-GB" sz="1050" dirty="0"/>
                <a:t> | Sultan </a:t>
              </a:r>
              <a:r>
                <a:rPr lang="en-GB" sz="1050" dirty="0" err="1"/>
                <a:t>Şahcahan</a:t>
              </a:r>
              <a:r>
                <a:rPr lang="en-GB" sz="1050" dirty="0"/>
                <a:t>| </a:t>
              </a:r>
              <a:r>
                <a:rPr lang="he-IL" sz="1050" dirty="0"/>
                <a:t>שאה ג'האן | </a:t>
              </a:r>
              <a:r>
                <a:rPr lang="ko-KR" altLang="en-US" sz="1050" dirty="0"/>
                <a:t>샤 자한 </a:t>
              </a:r>
              <a:r>
                <a:rPr lang="en-US" altLang="ko-KR" sz="1050" dirty="0"/>
                <a:t>| </a:t>
              </a:r>
              <a:r>
                <a:rPr lang="en-GB" sz="1050" dirty="0" err="1"/>
                <a:t>Shâh</a:t>
              </a:r>
              <a:r>
                <a:rPr lang="en-GB" sz="1050" dirty="0"/>
                <a:t> </a:t>
              </a:r>
              <a:r>
                <a:rPr lang="en-GB" sz="1050" dirty="0" err="1"/>
                <a:t>Jahân</a:t>
              </a:r>
              <a:r>
                <a:rPr lang="en-GB" sz="1050" dirty="0"/>
                <a:t> | </a:t>
              </a:r>
              <a:r>
                <a:rPr lang="en-GB" sz="1050" dirty="0" err="1"/>
                <a:t>Šahs</a:t>
              </a:r>
              <a:r>
                <a:rPr lang="en-GB" sz="1050" dirty="0"/>
                <a:t> </a:t>
              </a:r>
              <a:r>
                <a:rPr lang="en-GB" sz="1050" dirty="0" err="1"/>
                <a:t>Džahāns</a:t>
              </a:r>
              <a:r>
                <a:rPr lang="en-GB" sz="1050" dirty="0"/>
                <a:t> | </a:t>
              </a:r>
              <a:r>
                <a:rPr lang="ml-IN" sz="1050" dirty="0"/>
                <a:t>ഷാജഹാൻ | </a:t>
              </a:r>
              <a:r>
                <a:rPr lang="ja-JP" altLang="en-US" sz="1050" dirty="0"/>
                <a:t>シャー・ジャハーン </a:t>
              </a:r>
              <a:r>
                <a:rPr lang="en-US" altLang="ja-JP" sz="1050" dirty="0"/>
                <a:t>| </a:t>
              </a:r>
              <a:r>
                <a:rPr lang="hi-IN" sz="1050" dirty="0"/>
                <a:t>शाहजहानः | शाह जहाँ | </a:t>
              </a:r>
              <a:r>
                <a:rPr lang="az-Cyrl-AZ" sz="1050" dirty="0"/>
                <a:t>Шах Жахан | </a:t>
              </a:r>
              <a:r>
                <a:rPr lang="kn-IN" sz="1050" dirty="0"/>
                <a:t>ಷಹ ಜಹಾನ್ | </a:t>
              </a:r>
              <a:r>
                <a:rPr lang="th-TH" sz="1050" dirty="0"/>
                <a:t>จักรพรรดิชาห์ชะฮัน | </a:t>
              </a:r>
              <a:r>
                <a:rPr lang="en-GB" sz="1050" dirty="0" err="1"/>
                <a:t>Xa</a:t>
              </a:r>
              <a:r>
                <a:rPr lang="en-GB" sz="1050" dirty="0"/>
                <a:t> Jahan | </a:t>
              </a:r>
              <a:r>
                <a:rPr lang="en-GB" sz="1050" dirty="0" err="1"/>
                <a:t>Šáhdžahán</a:t>
              </a:r>
              <a:r>
                <a:rPr lang="en-GB" sz="1050" dirty="0"/>
                <a:t> | </a:t>
              </a:r>
              <a:r>
                <a:rPr lang="hi-IN" sz="1050" dirty="0"/>
                <a:t>शाह जहान| </a:t>
              </a:r>
              <a:r>
                <a:rPr lang="te-IN" sz="1050" dirty="0"/>
                <a:t>షాజహాన్</a:t>
              </a:r>
              <a:r>
                <a:rPr lang="en-GB" sz="1050" dirty="0"/>
                <a:t> </a:t>
              </a:r>
              <a:r>
                <a:rPr lang="ar-AE" sz="1050" dirty="0"/>
                <a:t>شہاب الدین شاہ جہاں اول |</a:t>
              </a:r>
              <a:r>
                <a:rPr lang="en-GB" sz="1050" dirty="0"/>
                <a:t> | </a:t>
              </a:r>
              <a:r>
                <a:rPr lang="en-GB" sz="1050" dirty="0" err="1"/>
                <a:t>Džahanšachas</a:t>
              </a:r>
              <a:r>
                <a:rPr lang="en-GB" sz="1050" dirty="0"/>
                <a:t> | </a:t>
              </a:r>
              <a:r>
                <a:rPr lang="ka-GE" sz="1050" dirty="0"/>
                <a:t>შაჰ-ჯაჰანი | </a:t>
              </a:r>
              <a:r>
                <a:rPr lang="gu-IN" sz="1050" dirty="0"/>
                <a:t>શાહજહાં | </a:t>
              </a:r>
              <a:r>
                <a:rPr lang="pa-IN" sz="1050" dirty="0"/>
                <a:t>ਸ਼ਾਹ ਜਹਾਂ | </a:t>
              </a:r>
              <a:r>
                <a:rPr lang="hy-AM" sz="1050" dirty="0"/>
                <a:t>Շահ Ջահան |</a:t>
              </a:r>
              <a:r>
                <a:rPr lang="ar-AE" sz="1050" dirty="0"/>
                <a:t>شاه ‌جہاں | شاهجهان  </a:t>
              </a:r>
              <a:r>
                <a:rPr lang="en-GB" sz="1050" dirty="0"/>
                <a:t> | </a:t>
              </a:r>
              <a:r>
                <a:rPr lang="ja-JP" altLang="en-US" sz="1050" dirty="0"/>
                <a:t>沙賈汗 </a:t>
              </a:r>
              <a:r>
                <a:rPr lang="en-US" altLang="ja-JP" sz="1050" dirty="0"/>
                <a:t>| </a:t>
              </a:r>
              <a:r>
                <a:rPr lang="el-GR" sz="1050" dirty="0"/>
                <a:t>Σα Τζαχάν | </a:t>
              </a:r>
              <a:r>
                <a:rPr lang="en-GB" sz="1050" dirty="0"/>
                <a:t>I </a:t>
              </a:r>
              <a:r>
                <a:rPr lang="az-Cyrl-AZ" sz="1050" dirty="0"/>
                <a:t>Шаһ Жаһан | Шаһ Йыһан | Жахан -Шах</a:t>
              </a:r>
              <a:endParaRPr lang="en-GB" sz="1050" dirty="0"/>
            </a:p>
          </p:txBody>
        </p:sp>
        <p:cxnSp>
          <p:nvCxnSpPr>
            <p:cNvPr id="22" name="Straight Arrow Connector 21"/>
            <p:cNvCxnSpPr>
              <a:endCxn id="6" idx="0"/>
            </p:cNvCxnSpPr>
            <p:nvPr/>
          </p:nvCxnSpPr>
          <p:spPr>
            <a:xfrm>
              <a:off x="4560796" y="3750574"/>
              <a:ext cx="1199861" cy="13931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45240" y="3991115"/>
              <a:ext cx="983962" cy="7386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Names in other languages</a:t>
              </a:r>
            </a:p>
          </p:txBody>
        </p:sp>
      </p:grpSp>
      <p:grpSp>
        <p:nvGrpSpPr>
          <p:cNvPr id="2067" name="Group 2066"/>
          <p:cNvGrpSpPr/>
          <p:nvPr/>
        </p:nvGrpSpPr>
        <p:grpSpPr>
          <a:xfrm>
            <a:off x="3457553" y="1126142"/>
            <a:ext cx="1858795" cy="1670325"/>
            <a:chOff x="1933552" y="1126141"/>
            <a:chExt cx="1858795" cy="1670325"/>
          </a:xfrm>
        </p:grpSpPr>
        <p:cxnSp>
          <p:nvCxnSpPr>
            <p:cNvPr id="2049" name="Straight Arrow Connector 2048"/>
            <p:cNvCxnSpPr/>
            <p:nvPr/>
          </p:nvCxnSpPr>
          <p:spPr>
            <a:xfrm flipH="1" flipV="1">
              <a:off x="2764375" y="1470258"/>
              <a:ext cx="1027972" cy="13262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" name="TextBox 2050"/>
            <p:cNvSpPr txBox="1"/>
            <p:nvPr/>
          </p:nvSpPr>
          <p:spPr>
            <a:xfrm>
              <a:off x="1933552" y="1126141"/>
              <a:ext cx="1125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  <a:hlinkClick r:id="rId3"/>
                </a:rPr>
                <a:t>13108102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2053" name="TextBox 2052"/>
            <p:cNvSpPr txBox="1"/>
            <p:nvPr/>
          </p:nvSpPr>
          <p:spPr>
            <a:xfrm>
              <a:off x="2919626" y="1979721"/>
              <a:ext cx="853384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VIAF link</a:t>
              </a:r>
            </a:p>
          </p:txBody>
        </p:sp>
      </p:grpSp>
      <p:grpSp>
        <p:nvGrpSpPr>
          <p:cNvPr id="2061" name="Group 2060"/>
          <p:cNvGrpSpPr/>
          <p:nvPr/>
        </p:nvGrpSpPr>
        <p:grpSpPr>
          <a:xfrm>
            <a:off x="5501278" y="741443"/>
            <a:ext cx="1335750" cy="2013028"/>
            <a:chOff x="3977277" y="741443"/>
            <a:chExt cx="1335750" cy="2013028"/>
          </a:xfrm>
        </p:grpSpPr>
        <p:cxnSp>
          <p:nvCxnSpPr>
            <p:cNvPr id="2058" name="Straight Arrow Connector 2057"/>
            <p:cNvCxnSpPr/>
            <p:nvPr/>
          </p:nvCxnSpPr>
          <p:spPr>
            <a:xfrm flipV="1">
              <a:off x="4321041" y="1129276"/>
              <a:ext cx="366203" cy="16251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9" name="TextBox 2058"/>
            <p:cNvSpPr txBox="1"/>
            <p:nvPr/>
          </p:nvSpPr>
          <p:spPr>
            <a:xfrm>
              <a:off x="4321041" y="741443"/>
              <a:ext cx="991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Human</a:t>
              </a:r>
            </a:p>
          </p:txBody>
        </p:sp>
        <p:sp>
          <p:nvSpPr>
            <p:cNvPr id="2060" name="TextBox 2059"/>
            <p:cNvSpPr txBox="1"/>
            <p:nvPr/>
          </p:nvSpPr>
          <p:spPr>
            <a:xfrm>
              <a:off x="3977277" y="1459595"/>
              <a:ext cx="1083048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instance of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314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3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3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3" y="3124284"/>
            <a:ext cx="6486525" cy="85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30" y="766501"/>
            <a:ext cx="4162425" cy="1838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863" y="48155"/>
            <a:ext cx="3614738" cy="1970983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1524000" y="0"/>
            <a:ext cx="9144000" cy="6079524"/>
          </a:xfrm>
          <a:prstGeom prst="rect">
            <a:avLst/>
          </a:prstGeom>
          <a:gradFill>
            <a:gsLst>
              <a:gs pos="0">
                <a:schemeClr val="bg2">
                  <a:tint val="94000"/>
                  <a:satMod val="80000"/>
                  <a:lumMod val="106000"/>
                  <a:alpha val="34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0FE87-6FC3-49B2-BB74-FC1A32D70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274" y="2431638"/>
            <a:ext cx="5717739" cy="684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ADAF8-CB68-40E4-B3EB-7A1DA4E44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179" y="5225143"/>
            <a:ext cx="5738394" cy="684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A6B6ED-A3F9-4D74-AB32-C37FFC598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749" y="3957963"/>
            <a:ext cx="5794844" cy="1279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AB79E1-6503-4953-9344-12B99EC1BD37}"/>
              </a:ext>
            </a:extLst>
          </p:cNvPr>
          <p:cNvSpPr txBox="1"/>
          <p:nvPr/>
        </p:nvSpPr>
        <p:spPr>
          <a:xfrm>
            <a:off x="8277497" y="2756407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604020202020204" pitchFamily="34" charset="0"/>
              </a:rPr>
              <a:t>Lakshmi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C8B1B-214D-4EA1-9976-5CC614D5BD68}"/>
              </a:ext>
            </a:extLst>
          </p:cNvPr>
          <p:cNvSpPr txBox="1"/>
          <p:nvPr/>
        </p:nvSpPr>
        <p:spPr>
          <a:xfrm>
            <a:off x="8151479" y="5539857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604020202020204" pitchFamily="34" charset="0"/>
              </a:rPr>
              <a:t>Lakshmi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56C7F-8620-430D-8C0C-527AFD81967C}"/>
              </a:ext>
            </a:extLst>
          </p:cNvPr>
          <p:cNvSpPr txBox="1"/>
          <p:nvPr/>
        </p:nvSpPr>
        <p:spPr>
          <a:xfrm>
            <a:off x="4484561" y="3967557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Nova" panose="020B0604020202020204" pitchFamily="34" charset="0"/>
              </a:rPr>
              <a:t>Lakshmi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0197" y="1169540"/>
            <a:ext cx="4181475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DFC661-82C5-405A-B3D3-CF36D88F57DF}"/>
              </a:ext>
            </a:extLst>
          </p:cNvPr>
          <p:cNvSpPr txBox="1"/>
          <p:nvPr/>
        </p:nvSpPr>
        <p:spPr>
          <a:xfrm>
            <a:off x="2136785" y="1243196"/>
            <a:ext cx="104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Nova" panose="020B0604020202020204" pitchFamily="34" charset="0"/>
              </a:rPr>
              <a:t>Lakshmi</a:t>
            </a:r>
          </a:p>
        </p:txBody>
      </p:sp>
    </p:spTree>
    <p:extLst>
      <p:ext uri="{BB962C8B-B14F-4D97-AF65-F5344CB8AC3E}">
        <p14:creationId xmlns:p14="http://schemas.microsoft.com/office/powerpoint/2010/main" val="22463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60126" y="1945727"/>
            <a:ext cx="18261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Lakshmi</a:t>
            </a:r>
          </a:p>
          <a:p>
            <a:r>
              <a:rPr lang="en-GB" dirty="0"/>
              <a:t>Hindu Goddess of wealth, love, and prosperity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1E2140-702B-42EF-AF34-9D23693C6076}"/>
              </a:ext>
            </a:extLst>
          </p:cNvPr>
          <p:cNvGrpSpPr/>
          <p:nvPr/>
        </p:nvGrpSpPr>
        <p:grpSpPr>
          <a:xfrm>
            <a:off x="2032640" y="1619117"/>
            <a:ext cx="3127485" cy="3023105"/>
            <a:chOff x="508639" y="1619116"/>
            <a:chExt cx="3127485" cy="3023105"/>
          </a:xfrm>
        </p:grpSpPr>
        <p:pic>
          <p:nvPicPr>
            <p:cNvPr id="1026" name="Picture 2" descr="Standing figure of Sujatafron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41" y="1619116"/>
              <a:ext cx="1464881" cy="195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08639" y="3565003"/>
              <a:ext cx="18866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Standing figure of Sujata</a:t>
              </a:r>
            </a:p>
            <a:p>
              <a:r>
                <a:rPr lang="en-GB" sz="1600" dirty="0"/>
                <a:t>Ashmolean Museum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E258AC-FB5A-4DC3-819A-7A9ED1F703DF}"/>
                </a:ext>
              </a:extLst>
            </p:cNvPr>
            <p:cNvGrpSpPr/>
            <p:nvPr/>
          </p:nvGrpSpPr>
          <p:grpSpPr>
            <a:xfrm>
              <a:off x="2161309" y="2448418"/>
              <a:ext cx="1474815" cy="369332"/>
              <a:chOff x="2161309" y="2448418"/>
              <a:chExt cx="1474815" cy="3693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5F39D3B-1DB7-4855-BA84-95439E0F7E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61309" y="2615808"/>
                <a:ext cx="1474815" cy="86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75AA0-70D4-4DA7-91AE-54F30A0CBE32}"/>
                  </a:ext>
                </a:extLst>
              </p:cNvPr>
              <p:cNvSpPr txBox="1"/>
              <p:nvPr/>
            </p:nvSpPr>
            <p:spPr>
              <a:xfrm>
                <a:off x="2343324" y="2448418"/>
                <a:ext cx="974767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depicts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0A932-32D8-40C9-8CC6-61B2D8131AD0}"/>
              </a:ext>
            </a:extLst>
          </p:cNvPr>
          <p:cNvGrpSpPr/>
          <p:nvPr/>
        </p:nvGrpSpPr>
        <p:grpSpPr>
          <a:xfrm>
            <a:off x="7031879" y="1619115"/>
            <a:ext cx="3173135" cy="3761771"/>
            <a:chOff x="5507878" y="1619114"/>
            <a:chExt cx="3173135" cy="3761771"/>
          </a:xfrm>
        </p:grpSpPr>
        <p:pic>
          <p:nvPicPr>
            <p:cNvPr id="1028" name="Picture 4" descr="https://iiif.bodleian.ox.ac.uk/iiif/image/3bbcca28-1723-4ba2-8c9f-765ae1d18e03/full/90,/0/default.jpg?t=154039371335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133" y="1619114"/>
              <a:ext cx="1536228" cy="1945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7099134" y="3565003"/>
              <a:ext cx="158187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[Lakshmi, with four arms, holding a lotus and a conch shell]</a:t>
              </a:r>
            </a:p>
            <a:p>
              <a:r>
                <a:rPr lang="en-GB" sz="1600" dirty="0"/>
                <a:t>Bodleian Library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B1F300-B9E5-477B-B188-D64AC512902E}"/>
                </a:ext>
              </a:extLst>
            </p:cNvPr>
            <p:cNvGrpSpPr/>
            <p:nvPr/>
          </p:nvGrpSpPr>
          <p:grpSpPr>
            <a:xfrm>
              <a:off x="5507878" y="2424668"/>
              <a:ext cx="1474815" cy="369332"/>
              <a:chOff x="5507878" y="2424668"/>
              <a:chExt cx="1474815" cy="36933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6286671-697E-4727-BF8E-104061343330}"/>
                  </a:ext>
                </a:extLst>
              </p:cNvPr>
              <p:cNvCxnSpPr/>
              <p:nvPr/>
            </p:nvCxnSpPr>
            <p:spPr>
              <a:xfrm flipV="1">
                <a:off x="5507878" y="2600696"/>
                <a:ext cx="1474815" cy="8638"/>
              </a:xfrm>
              <a:prstGeom prst="straightConnector1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D63FF-3343-4A95-B64B-C8847B20C1AD}"/>
                  </a:ext>
                </a:extLst>
              </p:cNvPr>
              <p:cNvSpPr txBox="1"/>
              <p:nvPr/>
            </p:nvSpPr>
            <p:spPr>
              <a:xfrm>
                <a:off x="5847716" y="2424668"/>
                <a:ext cx="93338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depicts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01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548" y="3145229"/>
            <a:ext cx="1322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Shah Jahan</a:t>
            </a:r>
          </a:p>
        </p:txBody>
      </p:sp>
      <p:grpSp>
        <p:nvGrpSpPr>
          <p:cNvPr id="2065" name="Group 2064"/>
          <p:cNvGrpSpPr/>
          <p:nvPr/>
        </p:nvGrpSpPr>
        <p:grpSpPr>
          <a:xfrm>
            <a:off x="2717825" y="3613212"/>
            <a:ext cx="2410933" cy="1110944"/>
            <a:chOff x="1270024" y="3613212"/>
            <a:chExt cx="2410933" cy="1110944"/>
          </a:xfrm>
        </p:grpSpPr>
        <p:sp>
          <p:nvSpPr>
            <p:cNvPr id="4" name="TextBox 3"/>
            <p:cNvSpPr txBox="1"/>
            <p:nvPr/>
          </p:nvSpPr>
          <p:spPr>
            <a:xfrm>
              <a:off x="1270024" y="4262491"/>
              <a:ext cx="11535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Lahore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414726" y="3613212"/>
              <a:ext cx="1266231" cy="6569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62087" y="3670958"/>
              <a:ext cx="790112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Place of birth</a:t>
              </a:r>
            </a:p>
          </p:txBody>
        </p:sp>
      </p:grpSp>
      <p:grpSp>
        <p:nvGrpSpPr>
          <p:cNvPr id="2050" name="Group 2049"/>
          <p:cNvGrpSpPr/>
          <p:nvPr/>
        </p:nvGrpSpPr>
        <p:grpSpPr>
          <a:xfrm>
            <a:off x="1828524" y="320830"/>
            <a:ext cx="2181225" cy="3851956"/>
            <a:chOff x="304523" y="320830"/>
            <a:chExt cx="2181225" cy="3851956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523" y="320830"/>
              <a:ext cx="2181225" cy="2276475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/>
            <p:nvPr/>
          </p:nvCxnSpPr>
          <p:spPr>
            <a:xfrm flipH="1" flipV="1">
              <a:off x="1360700" y="2743200"/>
              <a:ext cx="255036" cy="14295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8" name="TextBox 2047"/>
            <p:cNvSpPr txBox="1"/>
            <p:nvPr/>
          </p:nvSpPr>
          <p:spPr>
            <a:xfrm>
              <a:off x="1063243" y="3194732"/>
              <a:ext cx="824454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Map 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24364" y="4346699"/>
            <a:ext cx="4211941" cy="1381321"/>
            <a:chOff x="4600364" y="4346699"/>
            <a:chExt cx="4211941" cy="1381321"/>
          </a:xfrm>
        </p:grpSpPr>
        <p:pic>
          <p:nvPicPr>
            <p:cNvPr id="3074" name="Picture 2" descr="http://jameelcentre.ashmolean.org/media/collection/w425/Collections/Single_Objects/EA/EA_1958/EA_1958_0000/EA_1958_124-a-L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3" t="9724" b="22451"/>
            <a:stretch/>
          </p:blipFill>
          <p:spPr bwMode="auto">
            <a:xfrm>
              <a:off x="6398949" y="4346699"/>
              <a:ext cx="1204111" cy="1346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7" name="TextBox 2056"/>
            <p:cNvSpPr txBox="1"/>
            <p:nvPr/>
          </p:nvSpPr>
          <p:spPr>
            <a:xfrm>
              <a:off x="7537649" y="4650802"/>
              <a:ext cx="12746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Worshippers at a Shrine</a:t>
              </a:r>
            </a:p>
            <a:p>
              <a:r>
                <a:rPr lang="en-GB" sz="1600" dirty="0"/>
                <a:t>Ashmolean Museum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4600364" y="5122116"/>
              <a:ext cx="1760509" cy="9164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899581" y="5023603"/>
              <a:ext cx="1023175" cy="52322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54000"/>
                    <a:alpha val="100000"/>
                    <a:satMod val="105000"/>
                    <a:lumMod val="110000"/>
                  </a:schemeClr>
                </a:gs>
                <a:gs pos="100000">
                  <a:schemeClr val="accent6">
                    <a:tint val="78000"/>
                    <a:alpha val="92000"/>
                    <a:satMod val="109000"/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Depicted 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63296" y="2136869"/>
            <a:ext cx="3739836" cy="2069495"/>
            <a:chOff x="5239295" y="2136868"/>
            <a:chExt cx="3739836" cy="2069495"/>
          </a:xfrm>
        </p:grpSpPr>
        <p:sp>
          <p:nvSpPr>
            <p:cNvPr id="2056" name="TextBox 2055"/>
            <p:cNvSpPr txBox="1"/>
            <p:nvPr/>
          </p:nvSpPr>
          <p:spPr>
            <a:xfrm>
              <a:off x="7537649" y="2328926"/>
              <a:ext cx="1441482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GB" sz="1600" i="1" dirty="0"/>
                <a:t>The 8th Tai Situ Lama with nine great teachers</a:t>
              </a:r>
              <a:br>
                <a:rPr lang="en-GB" sz="1600" dirty="0">
                  <a:hlinkClick r:id="rId4"/>
                </a:rPr>
              </a:br>
              <a:r>
                <a:rPr lang="en-GB" sz="1600" dirty="0"/>
                <a:t>Ashmolean Museum</a:t>
              </a:r>
              <a:br>
                <a:rPr lang="en-GB" sz="2000" dirty="0"/>
              </a:br>
              <a:endParaRPr lang="en-GB" sz="2000" dirty="0"/>
            </a:p>
          </p:txBody>
        </p:sp>
        <p:pic>
          <p:nvPicPr>
            <p:cNvPr id="3076" name="Picture 4" descr="http://jameelcentre.ashmolean.org/media/collection/w425/Collections/Single_Objects/EA/EA_1991/EA_1991_0000/EA_1991_180-a-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618" y="2136868"/>
              <a:ext cx="1022771" cy="1581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73" name="Straight Arrow Connector 2072"/>
            <p:cNvCxnSpPr>
              <a:cxnSpLocks/>
              <a:endCxn id="25" idx="0"/>
            </p:cNvCxnSpPr>
            <p:nvPr/>
          </p:nvCxnSpPr>
          <p:spPr>
            <a:xfrm flipH="1">
              <a:off x="5388021" y="2915835"/>
              <a:ext cx="972852" cy="91313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239295" y="3176017"/>
              <a:ext cx="1096812" cy="52322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54000"/>
                    <a:alpha val="100000"/>
                    <a:satMod val="105000"/>
                    <a:lumMod val="110000"/>
                  </a:schemeClr>
                </a:gs>
                <a:gs pos="100000">
                  <a:schemeClr val="accent6">
                    <a:tint val="78000"/>
                    <a:alpha val="92000"/>
                    <a:satMod val="109000"/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Depicted in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43276" y="307219"/>
            <a:ext cx="5889691" cy="3895620"/>
            <a:chOff x="2019275" y="307219"/>
            <a:chExt cx="5889691" cy="3895620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2019275" y="1537037"/>
              <a:ext cx="2581089" cy="2665802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92622" y="2181929"/>
              <a:ext cx="1180169" cy="5232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Place of construction</a:t>
              </a:r>
            </a:p>
          </p:txBody>
        </p:sp>
        <p:pic>
          <p:nvPicPr>
            <p:cNvPr id="1030" name="Picture 6" descr="http://www.mhs.ox.ac.uk/wp-content/themes/mhs-2017-responsive/imu-media.php?irn=24394&amp;height=2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568" y="307219"/>
              <a:ext cx="1151895" cy="173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000750" y="581025"/>
              <a:ext cx="190821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Astrolabe, by Allah-dad</a:t>
              </a:r>
              <a:br>
                <a:rPr lang="en-GB" sz="1600" dirty="0"/>
              </a:br>
              <a:r>
                <a:rPr lang="en-GB" sz="1600" dirty="0"/>
                <a:t>Museum of the History of Science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1405" y="3828972"/>
            <a:ext cx="4074646" cy="793904"/>
            <a:chOff x="2347405" y="3840547"/>
            <a:chExt cx="4074646" cy="793904"/>
          </a:xfrm>
        </p:grpSpPr>
        <p:grpSp>
          <p:nvGrpSpPr>
            <p:cNvPr id="2069" name="Group 2068"/>
            <p:cNvGrpSpPr/>
            <p:nvPr/>
          </p:nvGrpSpPr>
          <p:grpSpPr>
            <a:xfrm>
              <a:off x="2347405" y="3840547"/>
              <a:ext cx="3529058" cy="664352"/>
              <a:chOff x="307913" y="2715181"/>
              <a:chExt cx="3529058" cy="664352"/>
            </a:xfrm>
          </p:grpSpPr>
          <p:cxnSp>
            <p:nvCxnSpPr>
              <p:cNvPr id="31" name="Straight Arrow Connector 30"/>
              <p:cNvCxnSpPr>
                <a:cxnSpLocks/>
                <a:endCxn id="4" idx="3"/>
              </p:cNvCxnSpPr>
              <p:nvPr/>
            </p:nvCxnSpPr>
            <p:spPr>
              <a:xfrm flipH="1">
                <a:off x="307913" y="3017821"/>
                <a:ext cx="2467100" cy="3617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754793" y="2790013"/>
                <a:ext cx="790112" cy="52322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Place of birth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860088" y="2715181"/>
                <a:ext cx="9768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Naropa</a:t>
                </a:r>
                <a:endParaRPr lang="en-GB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904483" y="4172786"/>
              <a:ext cx="1517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Indian Buddhist </a:t>
              </a:r>
              <a:r>
                <a:rPr lang="en-GB" sz="1200" dirty="0" err="1"/>
                <a:t>Mahasiddha</a:t>
              </a:r>
              <a:endParaRPr lang="en-GB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524" y="4651902"/>
            <a:ext cx="2857180" cy="1308886"/>
            <a:chOff x="2332524" y="4651902"/>
            <a:chExt cx="2857180" cy="1308886"/>
          </a:xfrm>
        </p:grpSpPr>
        <p:grpSp>
          <p:nvGrpSpPr>
            <p:cNvPr id="2071" name="Group 2070"/>
            <p:cNvGrpSpPr/>
            <p:nvPr/>
          </p:nvGrpSpPr>
          <p:grpSpPr>
            <a:xfrm>
              <a:off x="2332524" y="4651902"/>
              <a:ext cx="2534866" cy="847221"/>
              <a:chOff x="2678534" y="4433497"/>
              <a:chExt cx="2534866" cy="847221"/>
            </a:xfrm>
          </p:grpSpPr>
          <p:grpSp>
            <p:nvGrpSpPr>
              <p:cNvPr id="2070" name="Group 2069"/>
              <p:cNvGrpSpPr/>
              <p:nvPr/>
            </p:nvGrpSpPr>
            <p:grpSpPr>
              <a:xfrm>
                <a:off x="2678534" y="4433497"/>
                <a:ext cx="1423480" cy="523220"/>
                <a:chOff x="2678534" y="4433497"/>
                <a:chExt cx="1423480" cy="523220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H="1" flipV="1">
                  <a:off x="2678534" y="4451582"/>
                  <a:ext cx="1423480" cy="45212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008097" y="4433497"/>
                  <a:ext cx="790112" cy="52322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Place of birth</a:t>
                  </a:r>
                </a:p>
              </p:txBody>
            </p:sp>
          </p:grpSp>
          <p:sp>
            <p:nvSpPr>
              <p:cNvPr id="2054" name="TextBox 2053"/>
              <p:cNvSpPr txBox="1"/>
              <p:nvPr/>
            </p:nvSpPr>
            <p:spPr>
              <a:xfrm>
                <a:off x="4091161" y="4634387"/>
                <a:ext cx="11222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Kharak</a:t>
                </a:r>
                <a:r>
                  <a:rPr lang="en-GB" dirty="0"/>
                  <a:t> Singh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745151" y="5499123"/>
              <a:ext cx="1444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2nd ruler of the Sikh Empire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1"/>
            <a:ext cx="5740381" cy="6088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710" y="2868299"/>
            <a:ext cx="1337470" cy="96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Shah Jahan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52825" y="717631"/>
            <a:ext cx="1408857" cy="22918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52826" y="2928395"/>
            <a:ext cx="1397281" cy="319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52825" y="3486552"/>
            <a:ext cx="1408857" cy="44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52823" y="3725078"/>
            <a:ext cx="1385888" cy="1923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830FC-2899-4CFB-9A0F-AEBA6B926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927" b="31407"/>
          <a:stretch/>
        </p:blipFill>
        <p:spPr>
          <a:xfrm>
            <a:off x="1265767" y="952237"/>
            <a:ext cx="9660465" cy="60022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CE2F6B-43E0-4071-906D-F35DFA8D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Benezit</a:t>
            </a:r>
            <a:r>
              <a:rPr lang="en-GB" dirty="0"/>
              <a:t> biographies of Ashmolean artists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525E5-ABB1-49BA-93E3-C082B2998591}"/>
              </a:ext>
            </a:extLst>
          </p:cNvPr>
          <p:cNvSpPr txBox="1"/>
          <p:nvPr/>
        </p:nvSpPr>
        <p:spPr>
          <a:xfrm>
            <a:off x="4829262" y="5905763"/>
            <a:ext cx="253347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  <a:latin typeface="Arial Unicode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https://w.wiki/4Rj</a:t>
            </a:r>
            <a:endParaRPr lang="en-US" altLang="en-US" dirty="0">
              <a:solidFill>
                <a:schemeClr val="tx1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80960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9E8D-2CB9-4ED8-B763-2A7BE675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4C83-75BF-4E93-8A85-D14DCD17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8230089" cy="3450613"/>
          </a:xfrm>
        </p:spPr>
        <p:txBody>
          <a:bodyPr/>
          <a:lstStyle/>
          <a:p>
            <a:r>
              <a:rPr lang="en-GB" dirty="0"/>
              <a:t>2,002 manuscripts and other items in the Bodleian Libraries</a:t>
            </a:r>
          </a:p>
          <a:p>
            <a:r>
              <a:rPr lang="en-GB" dirty="0"/>
              <a:t>3,409 art works from the Ashmolean Museum</a:t>
            </a:r>
          </a:p>
          <a:p>
            <a:r>
              <a:rPr lang="en-GB" dirty="0"/>
              <a:t>2,106 works by the botanical illustrator Ferdinand Bauer from the </a:t>
            </a:r>
            <a:r>
              <a:rPr lang="en-GB" dirty="0" err="1"/>
              <a:t>Sherardian</a:t>
            </a:r>
            <a:r>
              <a:rPr lang="en-GB" dirty="0"/>
              <a:t> Library of Plant Taxonomy</a:t>
            </a:r>
          </a:p>
          <a:p>
            <a:r>
              <a:rPr lang="en-GB" dirty="0"/>
              <a:t>Small number of art works from the Pitt Rivers Museum</a:t>
            </a:r>
          </a:p>
          <a:p>
            <a:r>
              <a:rPr lang="en-GB" dirty="0"/>
              <a:t>3,239 doctoral theses from Oxford Research Archive</a:t>
            </a:r>
          </a:p>
          <a:p>
            <a:r>
              <a:rPr lang="en-GB" dirty="0"/>
              <a:t>3,317 identifiers from the Electronic Enlightenment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4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8CA1-7057-410B-AB34-AC9F987E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A10B-E7CC-4BAA-A172-D550030E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D2650-C06B-47F9-B37A-9B7EB7A8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0"/>
            <a:ext cx="11202963" cy="5134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4752C-2117-48F4-A8B0-CC40B4DD4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684"/>
          <a:stretch/>
        </p:blipFill>
        <p:spPr>
          <a:xfrm>
            <a:off x="642175" y="5154151"/>
            <a:ext cx="10907647" cy="1872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DE78F-883A-479F-B499-58DBA9E2CC0D}"/>
              </a:ext>
            </a:extLst>
          </p:cNvPr>
          <p:cNvSpPr txBox="1"/>
          <p:nvPr/>
        </p:nvSpPr>
        <p:spPr>
          <a:xfrm>
            <a:off x="3800213" y="5077398"/>
            <a:ext cx="468981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Reasonator: </a:t>
            </a:r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https://reasonator.toolforge.org/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8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909" y="361834"/>
            <a:ext cx="6343672" cy="70986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Wikidata</a:t>
            </a:r>
            <a:r>
              <a:rPr lang="en-GB" dirty="0"/>
              <a:t> on Wikimedia Commons</a:t>
            </a:r>
          </a:p>
        </p:txBody>
      </p:sp>
      <p:pic>
        <p:nvPicPr>
          <p:cNvPr id="1026" name="Picture 2" descr="https://blog.wikimedia.org.uk/wp-content/uploads/2019/03/Commons_WD_painting_bef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82" y="1439429"/>
            <a:ext cx="68484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6046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197</TotalTime>
  <Words>522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Nova</vt:lpstr>
      <vt:lpstr>Arial Unicode MS</vt:lpstr>
      <vt:lpstr>Palatino Linotype</vt:lpstr>
      <vt:lpstr>Sylfaen</vt:lpstr>
      <vt:lpstr>Gallery</vt:lpstr>
      <vt:lpstr>Using Wikidata to link connections in Oxford and beyond</vt:lpstr>
      <vt:lpstr>PowerPoint Presentation</vt:lpstr>
      <vt:lpstr>PowerPoint Presentation</vt:lpstr>
      <vt:lpstr>PowerPoint Presentation</vt:lpstr>
      <vt:lpstr>PowerPoint Presentation</vt:lpstr>
      <vt:lpstr>Benezit biographies of Ashmolean artists</vt:lpstr>
      <vt:lpstr>The pilot</vt:lpstr>
      <vt:lpstr>PowerPoint Presentation</vt:lpstr>
      <vt:lpstr>Wikidata on Wikimedia Commons</vt:lpstr>
      <vt:lpstr>PowerPoint Presentation</vt:lpstr>
      <vt:lpstr>PowerPoint Presentation</vt:lpstr>
      <vt:lpstr>Objects depicted in the Ashmolean Museum and the Cleveland Museum of Art</vt:lpstr>
      <vt:lpstr>Timeline of Astrolabes</vt:lpstr>
      <vt:lpstr>Astrolabe diameters versus year of creation</vt:lpstr>
      <vt:lpstr>Lessons for the sector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Wikidata to</dc:title>
  <dc:creator>Martin Poulter</dc:creator>
  <cp:lastModifiedBy>Martin Poulter</cp:lastModifiedBy>
  <cp:revision>15</cp:revision>
  <dcterms:created xsi:type="dcterms:W3CDTF">2020-06-18T09:58:01Z</dcterms:created>
  <dcterms:modified xsi:type="dcterms:W3CDTF">2020-06-19T10:58:21Z</dcterms:modified>
</cp:coreProperties>
</file>