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3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1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1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8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99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57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4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31E9-8685-4831-8CCC-4ABF805F3E3A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C110-2DB9-42F1-B00F-E97B8B554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20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hrc.ukri.org/research/fundedthemesandprogrammes/tanc-opening-uk-heritage-to-the-world/" TargetMode="External"/><Relationship Id="rId5" Type="http://schemas.openxmlformats.org/officeDocument/2006/relationships/hyperlink" Target="https://www.sciencemuseumgroup.org.uk/project/heritage-connector/" TargetMode="External"/><Relationship Id="rId10" Type="http://schemas.openxmlformats.org/officeDocument/2006/relationships/image" Target="../media/image8.jpg"/><Relationship Id="rId4" Type="http://schemas.openxmlformats.org/officeDocument/2006/relationships/hyperlink" Target="http://www.zotero.org/groups/2439363/heritage_connector" TargetMode="Externa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zotero.org/groups/2439363/heritage_connec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1" r="46194" b="9092"/>
          <a:stretch/>
        </p:blipFill>
        <p:spPr>
          <a:xfrm>
            <a:off x="3563244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Heritage Connector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Jane Winters, School of Advanced Study, University of London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4" y="1318413"/>
            <a:ext cx="2857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0000"/>
                </a:solidFill>
              </a:rPr>
              <a:t>Thank you!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18" y="1208303"/>
            <a:ext cx="1272591" cy="4644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568" y="2421682"/>
            <a:ext cx="4133360" cy="3639289"/>
          </a:xfrm>
        </p:spPr>
        <p:txBody>
          <a:bodyPr anchor="ctr">
            <a:normAutofit fontScale="92500" lnSpcReduction="10000"/>
          </a:bodyPr>
          <a:lstStyle/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All references can be found in the project’s open </a:t>
            </a:r>
            <a:r>
              <a:rPr lang="en-GB" sz="2000" dirty="0" err="1">
                <a:solidFill>
                  <a:srgbClr val="000000"/>
                </a:solidFill>
              </a:rPr>
              <a:t>Zotero</a:t>
            </a:r>
            <a:r>
              <a:rPr lang="en-GB" sz="2000" dirty="0">
                <a:solidFill>
                  <a:srgbClr val="000000"/>
                </a:solidFill>
              </a:rPr>
              <a:t> library: </a:t>
            </a:r>
            <a:r>
              <a:rPr lang="en-GB" sz="2000" dirty="0">
                <a:solidFill>
                  <a:srgbClr val="000000"/>
                </a:solidFill>
                <a:hlinkClick r:id="rId4"/>
              </a:rPr>
              <a:t>www.zotero.org/groups/2439363/heritage_connector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Heritage Connector website: </a:t>
            </a:r>
            <a:r>
              <a:rPr lang="en-GB" sz="2000" dirty="0">
                <a:solidFill>
                  <a:srgbClr val="000000"/>
                </a:solidFill>
                <a:hlinkClick r:id="rId5"/>
              </a:rPr>
              <a:t>https://www.sciencemuseumgroup.org.uk/project/heritage-connector/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Towards a National Collection: </a:t>
            </a:r>
            <a:r>
              <a:rPr lang="en-GB" sz="2000" dirty="0">
                <a:hlinkClick r:id="rId6"/>
              </a:rPr>
              <a:t>https://ahrc.ukri.org/research/fundedthemesandprogrammes/tanc-opening-uk-heritage-to-the-world/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15" y="813688"/>
            <a:ext cx="3217333" cy="111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99" y="3594001"/>
            <a:ext cx="1404000" cy="1404000"/>
          </a:xfrm>
          <a:prstGeom prst="rect">
            <a:avLst/>
          </a:prstGeom>
        </p:spPr>
      </p:pic>
      <p:sp>
        <p:nvSpPr>
          <p:cNvPr id="47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46" y="5536228"/>
            <a:ext cx="2345355" cy="5980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5597211"/>
            <a:ext cx="1573111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2599363"/>
            <a:ext cx="3290887" cy="360617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The 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2599364"/>
            <a:ext cx="7485413" cy="36061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Science Museum Group (John Stack, </a:t>
            </a:r>
            <a:r>
              <a:rPr lang="en-GB" sz="2400" dirty="0" err="1"/>
              <a:t>Kalyan</a:t>
            </a:r>
            <a:r>
              <a:rPr lang="en-GB" sz="2400" dirty="0"/>
              <a:t> </a:t>
            </a:r>
            <a:r>
              <a:rPr lang="en-GB" sz="2400" dirty="0" err="1"/>
              <a:t>Dutia</a:t>
            </a:r>
            <a:r>
              <a:rPr lang="en-GB" sz="2400" dirty="0"/>
              <a:t> and Jamie Unwin)</a:t>
            </a:r>
          </a:p>
          <a:p>
            <a:r>
              <a:rPr lang="en-GB" sz="2400" dirty="0"/>
              <a:t>V&amp;A (Angela Wolff and Richard Palmer)</a:t>
            </a:r>
          </a:p>
          <a:p>
            <a:r>
              <a:rPr lang="en-GB" sz="2400" dirty="0"/>
              <a:t>University of London (Jane Winters and Rhiannon Lewis)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17914"/>
            <a:ext cx="12193057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4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2599363"/>
            <a:ext cx="3290887" cy="360617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62"/>
          <a:stretch/>
        </p:blipFill>
        <p:spPr>
          <a:xfrm>
            <a:off x="20" y="11"/>
            <a:ext cx="12191980" cy="182083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2599364"/>
            <a:ext cx="7485413" cy="3606174"/>
          </a:xfrm>
        </p:spPr>
        <p:txBody>
          <a:bodyPr anchor="ctr">
            <a:normAutofit fontScale="85000" lnSpcReduction="10000"/>
          </a:bodyPr>
          <a:lstStyle/>
          <a:p>
            <a:r>
              <a:rPr lang="en-GB" sz="2400" dirty="0"/>
              <a:t>How can existing digital tools and methods be used to build relationships at scale between digitised collection objects and other content sources?</a:t>
            </a:r>
          </a:p>
          <a:p>
            <a:r>
              <a:rPr lang="en-GB" sz="2400" dirty="0"/>
              <a:t>How might confidence in these relationships impact on their usefulness in research and discovery? </a:t>
            </a:r>
          </a:p>
          <a:p>
            <a:r>
              <a:rPr lang="en-GB" sz="2400" dirty="0"/>
              <a:t>What (and where) is the best use of human input in supporting such an approach? What skills are required and who can get involved?</a:t>
            </a:r>
          </a:p>
          <a:p>
            <a:r>
              <a:rPr lang="en-GB" sz="2400" dirty="0"/>
              <a:t>What gaps and biases emerge when these relationships are created, and which hitherto unexpected connections are made?</a:t>
            </a:r>
          </a:p>
          <a:p>
            <a:r>
              <a:rPr lang="en-GB" sz="2400" dirty="0"/>
              <a:t>How might these new automatically established relationships help museums to gain greater understanding of how their collections are being used and interpreted now, and might be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1297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2599363"/>
            <a:ext cx="3290887" cy="360617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Project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2599364"/>
            <a:ext cx="7485413" cy="3606174"/>
          </a:xfrm>
        </p:spPr>
        <p:txBody>
          <a:bodyPr anchor="ctr">
            <a:normAutofit fontScale="92500"/>
          </a:bodyPr>
          <a:lstStyle/>
          <a:p>
            <a:r>
              <a:rPr lang="en-GB" sz="2400" dirty="0"/>
              <a:t>To conduct a review of relevant literature and tools</a:t>
            </a:r>
          </a:p>
          <a:p>
            <a:r>
              <a:rPr lang="en-GB" sz="2400" dirty="0"/>
              <a:t>To experiment with digital tools / computational methods to create speculative identifications between different records within a test dataset from the Science Museum Group (NER, NEL, ML for classifying and clustering, etc.)</a:t>
            </a:r>
          </a:p>
          <a:p>
            <a:r>
              <a:rPr lang="en-GB" sz="2400" dirty="0"/>
              <a:t>To work on successively larger and more varied datasets over the course of the project</a:t>
            </a:r>
          </a:p>
          <a:p>
            <a:r>
              <a:rPr lang="en-GB" sz="2400" dirty="0"/>
              <a:t>To develop an open-source ‘Heritage Connector’ prototype, capable of holding a web of links between object records and knowledge graphs such as </a:t>
            </a:r>
            <a:r>
              <a:rPr lang="en-GB" sz="2400" dirty="0" err="1"/>
              <a:t>Wikidata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17914"/>
            <a:ext cx="12193057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2599363"/>
            <a:ext cx="3290887" cy="360617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2599364"/>
            <a:ext cx="7485413" cy="3606174"/>
          </a:xfrm>
        </p:spPr>
        <p:txBody>
          <a:bodyPr anchor="ctr">
            <a:normAutofit/>
          </a:bodyPr>
          <a:lstStyle/>
          <a:p>
            <a:r>
              <a:rPr lang="en-GB" sz="2400" dirty="0"/>
              <a:t>Building an open </a:t>
            </a:r>
            <a:r>
              <a:rPr lang="en-GB" sz="2400" dirty="0" err="1"/>
              <a:t>Zotero</a:t>
            </a:r>
            <a:r>
              <a:rPr lang="en-GB" sz="2400" dirty="0"/>
              <a:t> Library, which currently lists 104 items, ranging from academic articles to blog posts and conference presentations (</a:t>
            </a:r>
            <a:r>
              <a:rPr lang="en-GB" sz="2400" dirty="0">
                <a:hlinkClick r:id="rId2"/>
              </a:rPr>
              <a:t>www.zotero.org/groups/2439363/heritage_connector</a:t>
            </a:r>
            <a:r>
              <a:rPr lang="en-GB" sz="2400" dirty="0"/>
              <a:t>)</a:t>
            </a:r>
          </a:p>
          <a:p>
            <a:r>
              <a:rPr lang="en-GB" sz="2400" dirty="0"/>
              <a:t>Distilling common themes, challenges and opportunities</a:t>
            </a:r>
          </a:p>
          <a:p>
            <a:r>
              <a:rPr lang="en-GB" sz="2400" dirty="0"/>
              <a:t>It is an ongoing process, and all suggestions are very welcome!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" y="-17914"/>
            <a:ext cx="12193057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8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2599363"/>
            <a:ext cx="3290887" cy="360617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Preliminary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2599364"/>
            <a:ext cx="7485413" cy="3606174"/>
          </a:xfrm>
        </p:spPr>
        <p:txBody>
          <a:bodyPr anchor="ctr">
            <a:normAutofit fontScale="25000" lnSpcReduction="20000"/>
          </a:bodyPr>
          <a:lstStyle/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8000" dirty="0"/>
              <a:t>Motivations for working with Linked Open Data include:</a:t>
            </a:r>
          </a:p>
          <a:p>
            <a:r>
              <a:rPr lang="en-GB" sz="8000" dirty="0"/>
              <a:t>a concern to make cultural heritage more visible</a:t>
            </a:r>
          </a:p>
          <a:p>
            <a:r>
              <a:rPr lang="en-GB" sz="8000" dirty="0"/>
              <a:t>an interest in exposing ‘hidden’ collections, or ‘hidden’ aspects of relatively well-known collections</a:t>
            </a:r>
          </a:p>
          <a:p>
            <a:r>
              <a:rPr lang="en-GB" sz="8000" dirty="0"/>
              <a:t>the enrichment of catalogues and metadata</a:t>
            </a:r>
          </a:p>
          <a:p>
            <a:r>
              <a:rPr lang="en-GB" sz="8000" dirty="0"/>
              <a:t>the encouragement of data reuse in new contexts</a:t>
            </a:r>
          </a:p>
          <a:p>
            <a:r>
              <a:rPr lang="en-GB" sz="8000" dirty="0"/>
              <a:t>the desire to create a better user experience, which ‘empowers patrons to draw their own conclusion about cultural heritage </a:t>
            </a:r>
            <a:r>
              <a:rPr lang="en-GB" sz="8000" dirty="0" err="1"/>
              <a:t>artifacts’</a:t>
            </a:r>
            <a:r>
              <a:rPr lang="en-GB" sz="8000" dirty="0"/>
              <a:t> (</a:t>
            </a:r>
            <a:r>
              <a:rPr lang="en-GB" sz="8000" dirty="0" err="1"/>
              <a:t>Marden</a:t>
            </a:r>
            <a:r>
              <a:rPr lang="en-GB" sz="8000" dirty="0"/>
              <a:t> et al, 2013)</a:t>
            </a:r>
          </a:p>
          <a:p>
            <a:r>
              <a:rPr lang="en-GB" sz="8000" dirty="0"/>
              <a:t>the challenges of dealing with ever-growing volumes of data at a time when resources are increasingly scarce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17914"/>
            <a:ext cx="12193057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2599363"/>
            <a:ext cx="3290887" cy="360617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Preliminary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2599363"/>
            <a:ext cx="7485413" cy="3817339"/>
          </a:xfrm>
        </p:spPr>
        <p:txBody>
          <a:bodyPr anchor="ctr">
            <a:normAutofit fontScale="47500" lnSpcReduction="20000"/>
          </a:bodyPr>
          <a:lstStyle/>
          <a:p>
            <a:endParaRPr lang="en-GB" sz="2400" dirty="0"/>
          </a:p>
          <a:p>
            <a:endParaRPr lang="en-GB" sz="2400" dirty="0"/>
          </a:p>
          <a:p>
            <a:r>
              <a:rPr lang="en-GB" sz="4000" dirty="0"/>
              <a:t>There is a generally shared vision of ‘multiple institutions collaborating to merge their data together in order to create new research paths for their users’ (</a:t>
            </a:r>
            <a:r>
              <a:rPr lang="en-GB" sz="4000" dirty="0" err="1"/>
              <a:t>Marden</a:t>
            </a:r>
            <a:r>
              <a:rPr lang="en-GB" sz="4000" dirty="0"/>
              <a:t> et al., 2013), but many projects involve only one, or at most two institutions, and international collaboration is relatively rare</a:t>
            </a:r>
          </a:p>
          <a:p>
            <a:r>
              <a:rPr lang="en-GB" sz="4000" dirty="0"/>
              <a:t>Cultural heritage databases are rich, large and complex, and there is limited standardisation – one study found as many as 20 vocabularies and ontologies in use (Hall et al., 2015)</a:t>
            </a:r>
          </a:p>
          <a:p>
            <a:r>
              <a:rPr lang="en-GB" sz="4000" dirty="0"/>
              <a:t>Institutional histories and culture can make standardisation challenging – it is not just a technical problem</a:t>
            </a:r>
          </a:p>
          <a:p>
            <a:r>
              <a:rPr lang="en-GB" sz="4000" dirty="0"/>
              <a:t>Barriers to LOD in the cultural heritage sector fall under three broad headings: technical, conceptual and legal (Hallo et al., 2015) – to which I would add financial!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17914"/>
            <a:ext cx="12193057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6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2599363"/>
            <a:ext cx="3290887" cy="360617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Preliminary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2599364"/>
            <a:ext cx="7485413" cy="3606174"/>
          </a:xfrm>
        </p:spPr>
        <p:txBody>
          <a:bodyPr anchor="ctr">
            <a:normAutofit fontScale="77500" lnSpcReduction="20000"/>
          </a:bodyPr>
          <a:lstStyle/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is time-consuming and resource-intensive work - ‘The range of data preparation tasks is open-ended and ad hoc’ (</a:t>
            </a:r>
            <a:r>
              <a:rPr lang="en-GB" sz="2400" dirty="0" err="1"/>
              <a:t>Szekely</a:t>
            </a:r>
            <a:r>
              <a:rPr lang="en-GB" sz="2400" dirty="0"/>
              <a:t> et al., 2013)</a:t>
            </a:r>
          </a:p>
          <a:p>
            <a:r>
              <a:rPr lang="en-GB" sz="2400" dirty="0"/>
              <a:t>A lot of LOD work to date has focused on people rather than objects, and on linkage with resources like </a:t>
            </a:r>
            <a:r>
              <a:rPr lang="en-GB" sz="2400" dirty="0" err="1"/>
              <a:t>DBpedia</a:t>
            </a:r>
            <a:r>
              <a:rPr lang="en-GB" sz="2400" dirty="0"/>
              <a:t> and VIAF</a:t>
            </a:r>
          </a:p>
          <a:p>
            <a:r>
              <a:rPr lang="en-GB" sz="2400" dirty="0"/>
              <a:t>It is not a question of </a:t>
            </a:r>
            <a:r>
              <a:rPr lang="en-GB" sz="2400" i="1" dirty="0"/>
              <a:t>if</a:t>
            </a:r>
            <a:r>
              <a:rPr lang="en-GB" sz="2400" dirty="0"/>
              <a:t> human intervention and curation is needed, but at what point in the pipeline</a:t>
            </a:r>
          </a:p>
          <a:p>
            <a:r>
              <a:rPr lang="en-GB" sz="2400" dirty="0"/>
              <a:t>What are the most useful human contributions, and how does this vary across potential contributing groups? What part does co-creation have to play?</a:t>
            </a:r>
          </a:p>
          <a:p>
            <a:r>
              <a:rPr lang="en-GB" sz="2400" dirty="0"/>
              <a:t>Many LOD projects envisage personalisation as an important outcome -  but this remains a mid- to long-term goal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17914"/>
            <a:ext cx="12193057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4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2599363"/>
            <a:ext cx="3290887" cy="360617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Preliminary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2599364"/>
            <a:ext cx="7485413" cy="3606174"/>
          </a:xfrm>
        </p:spPr>
        <p:txBody>
          <a:bodyPr anchor="ctr">
            <a:normAutofit fontScale="92500"/>
          </a:bodyPr>
          <a:lstStyle/>
          <a:p>
            <a:endParaRPr lang="en-GB" sz="2400" dirty="0"/>
          </a:p>
          <a:p>
            <a:endParaRPr lang="en-GB" sz="2400" dirty="0"/>
          </a:p>
          <a:p>
            <a:r>
              <a:rPr lang="en-GB" sz="2100" dirty="0"/>
              <a:t>Quality, authority and trust are crucial for cultural heritage organisations, but this can hold back experimentation and present a challenge for scalability – ‘In order to help assessment of data quality, it is important to explicitly indicate that a certain edit was informed by an algorithm; but it is also very valuable to be able to trace specific edits back to specific (trusted or less trusted) users’ (</a:t>
            </a:r>
            <a:r>
              <a:rPr lang="en-GB" sz="2100" dirty="0" err="1"/>
              <a:t>Fauconnier</a:t>
            </a:r>
            <a:r>
              <a:rPr lang="en-GB" sz="2100" dirty="0"/>
              <a:t>, 2019)</a:t>
            </a:r>
          </a:p>
          <a:p>
            <a:r>
              <a:rPr lang="en-GB" sz="2100" dirty="0"/>
              <a:t>There have been numerous promising experiments, which have produced results suggestive for the sector as a whole, but it is rare for these to move beyond the prototype stage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17914"/>
            <a:ext cx="12193057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803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Heritage Connector</vt:lpstr>
      <vt:lpstr>The project team</vt:lpstr>
      <vt:lpstr>The project</vt:lpstr>
      <vt:lpstr>Project activities</vt:lpstr>
      <vt:lpstr>Literature review</vt:lpstr>
      <vt:lpstr>Preliminary findings</vt:lpstr>
      <vt:lpstr>Preliminary findings</vt:lpstr>
      <vt:lpstr>Preliminary findings</vt:lpstr>
      <vt:lpstr>Preliminary findings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Heritage Connector</dc:title>
  <dc:creator>Jane Winters</dc:creator>
  <cp:lastModifiedBy>Jane Winters</cp:lastModifiedBy>
  <cp:revision>19</cp:revision>
  <dcterms:created xsi:type="dcterms:W3CDTF">2020-06-17T12:20:28Z</dcterms:created>
  <dcterms:modified xsi:type="dcterms:W3CDTF">2020-06-19T08:39:24Z</dcterms:modified>
</cp:coreProperties>
</file>