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4" autoAdjust="0"/>
    <p:restoredTop sz="94737"/>
  </p:normalViewPr>
  <p:slideViewPr>
    <p:cSldViewPr>
      <p:cViewPr varScale="1">
        <p:scale>
          <a:sx n="85" d="100"/>
          <a:sy n="85" d="100"/>
        </p:scale>
        <p:origin x="21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143000"/>
            <a:ext cx="5366674" cy="3139321"/>
          </a:xfrm>
          <a:prstGeom prst="rect">
            <a:avLst/>
          </a:prstGeom>
          <a:noFill/>
        </p:spPr>
        <p:txBody>
          <a:bodyPr wrap="square" lIns="91440" tIns="45720" rIns="91440" bIns="45720">
            <a:spAutoFit/>
          </a:bodyPr>
          <a:lstStyle/>
          <a:p>
            <a:pPr algn="ctr"/>
            <a:r>
              <a:rPr lang="en-US" sz="6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Tesseract Health Services</a:t>
            </a:r>
          </a:p>
        </p:txBody>
      </p:sp>
      <p:sp>
        <p:nvSpPr>
          <p:cNvPr id="8" name="Rectangle 7"/>
          <p:cNvSpPr/>
          <p:nvPr/>
        </p:nvSpPr>
        <p:spPr>
          <a:xfrm>
            <a:off x="2209800" y="4343400"/>
            <a:ext cx="5087547" cy="2400657"/>
          </a:xfrm>
          <a:prstGeom prst="rect">
            <a:avLst/>
          </a:prstGeom>
          <a:noFill/>
        </p:spPr>
        <p:txBody>
          <a:bodyPr wrap="none" lIns="91440" tIns="45720" rIns="91440" bIns="45720">
            <a:spAutoFit/>
          </a:bodyPr>
          <a:lstStyle/>
          <a:p>
            <a:pPr algn="ctr"/>
            <a:r>
              <a:rPr lang="en-US" sz="3200" b="1"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Tesseract: Nihal Jahagirdar</a:t>
            </a:r>
          </a:p>
          <a:p>
            <a:pPr algn="r"/>
            <a:r>
              <a:rPr lang="en-US" sz="3200" b="1"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Pranav Srikanth   </a:t>
            </a:r>
          </a:p>
          <a:p>
            <a:pPr algn="r"/>
            <a:r>
              <a:rPr lang="en-US" sz="3200" b="1"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Bhagat Singh S     </a:t>
            </a:r>
          </a:p>
          <a:p>
            <a:pPr algn="ctr"/>
            <a:endParaRPr lang="en-US" sz="5400" b="1" cap="none" spc="0" dirty="0">
              <a:ln w="17780" cmpd="sng">
                <a:solidFill>
                  <a:srgbClr val="FFFFFF"/>
                </a:solidFill>
                <a:prstDash val="solid"/>
                <a:miter lim="800000"/>
              </a:ln>
              <a:solidFill>
                <a:schemeClr val="bg1">
                  <a:lumMod val="95000"/>
                </a:schemeClr>
              </a:solidFill>
              <a:effectLst>
                <a:outerShdw blurRad="50800" algn="tl" rotWithShape="0">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Doctor Window</a:t>
            </a:r>
          </a:p>
        </p:txBody>
      </p:sp>
      <p:pic>
        <p:nvPicPr>
          <p:cNvPr id="4" name="Content Placeholder 3" descr="doctor.png"/>
          <p:cNvPicPr>
            <a:picLocks noGrp="1" noChangeAspect="1"/>
          </p:cNvPicPr>
          <p:nvPr>
            <p:ph idx="1"/>
          </p:nvPr>
        </p:nvPicPr>
        <p:blipFill>
          <a:blip r:embed="rId2"/>
          <a:stretch>
            <a:fillRect/>
          </a:stretch>
        </p:blipFill>
        <p:spPr>
          <a:xfrm>
            <a:off x="609600" y="1295400"/>
            <a:ext cx="7848600" cy="5334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Patient Window</a:t>
            </a:r>
          </a:p>
        </p:txBody>
      </p:sp>
      <p:pic>
        <p:nvPicPr>
          <p:cNvPr id="4" name="Content Placeholder 3" descr="Patient.png"/>
          <p:cNvPicPr>
            <a:picLocks noGrp="1" noChangeAspect="1"/>
          </p:cNvPicPr>
          <p:nvPr>
            <p:ph idx="1"/>
          </p:nvPr>
        </p:nvPicPr>
        <p:blipFill>
          <a:blip r:embed="rId2"/>
          <a:stretch>
            <a:fillRect/>
          </a:stretch>
        </p:blipFill>
        <p:spPr>
          <a:xfrm>
            <a:off x="762000" y="1695290"/>
            <a:ext cx="7391400" cy="485790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Edit Details</a:t>
            </a:r>
          </a:p>
        </p:txBody>
      </p:sp>
      <p:pic>
        <p:nvPicPr>
          <p:cNvPr id="4" name="Content Placeholder 3" descr="edit details.png"/>
          <p:cNvPicPr>
            <a:picLocks noGrp="1" noChangeAspect="1"/>
          </p:cNvPicPr>
          <p:nvPr>
            <p:ph idx="1"/>
          </p:nvPr>
        </p:nvPicPr>
        <p:blipFill>
          <a:blip r:embed="rId2"/>
          <a:stretch>
            <a:fillRect/>
          </a:stretch>
        </p:blipFill>
        <p:spPr>
          <a:xfrm>
            <a:off x="457200" y="1828800"/>
            <a:ext cx="7696200" cy="4724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Doctor Patient Access Window</a:t>
            </a:r>
          </a:p>
        </p:txBody>
      </p:sp>
      <p:pic>
        <p:nvPicPr>
          <p:cNvPr id="4" name="Content Placeholder 3" descr="patient consultation file.png"/>
          <p:cNvPicPr>
            <a:picLocks noGrp="1" noChangeAspect="1"/>
          </p:cNvPicPr>
          <p:nvPr>
            <p:ph idx="1"/>
          </p:nvPr>
        </p:nvPicPr>
        <p:blipFill>
          <a:blip r:embed="rId2"/>
          <a:stretch>
            <a:fillRect/>
          </a:stretch>
        </p:blipFill>
        <p:spPr>
          <a:xfrm>
            <a:off x="304800" y="1752600"/>
            <a:ext cx="8458200" cy="48768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About Us Window</a:t>
            </a:r>
          </a:p>
        </p:txBody>
      </p:sp>
      <p:pic>
        <p:nvPicPr>
          <p:cNvPr id="4" name="Content Placeholder 3" descr="About Us.png"/>
          <p:cNvPicPr>
            <a:picLocks noGrp="1" noChangeAspect="1"/>
          </p:cNvPicPr>
          <p:nvPr>
            <p:ph idx="1"/>
          </p:nvPr>
        </p:nvPicPr>
        <p:blipFill>
          <a:blip r:embed="rId2"/>
          <a:stretch>
            <a:fillRect/>
          </a:stretch>
        </p:blipFill>
        <p:spPr>
          <a:xfrm>
            <a:off x="838200" y="1600200"/>
            <a:ext cx="7696199" cy="5105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7E59-6078-9944-9D3B-3C737A19EB44}"/>
              </a:ext>
            </a:extLst>
          </p:cNvPr>
          <p:cNvSpPr>
            <a:spLocks noGrp="1"/>
          </p:cNvSpPr>
          <p:nvPr>
            <p:ph type="title"/>
          </p:nvPr>
        </p:nvSpPr>
        <p:spPr/>
        <p:txBody>
          <a:bodyPr/>
          <a:lstStyle/>
          <a:p>
            <a:r>
              <a:rPr lang="en-US" dirty="0">
                <a:solidFill>
                  <a:srgbClr val="FF0000"/>
                </a:solidFill>
              </a:rPr>
              <a:t>About The Program</a:t>
            </a:r>
          </a:p>
        </p:txBody>
      </p:sp>
      <p:sp>
        <p:nvSpPr>
          <p:cNvPr id="3" name="Content Placeholder 2">
            <a:extLst>
              <a:ext uri="{FF2B5EF4-FFF2-40B4-BE49-F238E27FC236}">
                <a16:creationId xmlns:a16="http://schemas.microsoft.com/office/drawing/2014/main" id="{CE711CF6-EAA3-FF4D-AF08-BE8F0637CA12}"/>
              </a:ext>
            </a:extLst>
          </p:cNvPr>
          <p:cNvSpPr>
            <a:spLocks noGrp="1"/>
          </p:cNvSpPr>
          <p:nvPr>
            <p:ph idx="1"/>
          </p:nvPr>
        </p:nvSpPr>
        <p:spPr/>
        <p:txBody>
          <a:bodyPr>
            <a:normAutofit fontScale="62500" lnSpcReduction="20000"/>
          </a:bodyPr>
          <a:lstStyle/>
          <a:p>
            <a:r>
              <a:rPr lang="en-US" dirty="0">
                <a:solidFill>
                  <a:srgbClr val="FF0000"/>
                </a:solidFill>
              </a:rPr>
              <a:t>Let us talk about a button called as “Access patient records”. This is arguably one of the most important functions(we do have many) in our program. The underlying problem in </a:t>
            </a:r>
            <a:r>
              <a:rPr lang="en-US" dirty="0" err="1">
                <a:solidFill>
                  <a:srgbClr val="FF0000"/>
                </a:solidFill>
              </a:rPr>
              <a:t>india</a:t>
            </a:r>
            <a:r>
              <a:rPr lang="en-US" dirty="0">
                <a:solidFill>
                  <a:srgbClr val="FF0000"/>
                </a:solidFill>
              </a:rPr>
              <a:t> is that, patients are not allowed to discuss their previous consultations by one doctor to another. This causes immense number of problems including a tremendous waste of time money as well as manpower, compared to when the problem could be solved if the doctors just have access to the previous records. Here our application comes to the rescue. We have developed the software in such a way that the consultations of the patient can be shared to any specialized doctor of their choosing, of course by their discretion. I believe this is something which should be scaled and immediately brought into action in a country like ours. Through this button the doctor can choose the desired patient using a combo button, and administer medicines as well as thoughtful instructions which can be accessed anytime by both the parties, leading to a better life style which every patient craves for. Not to worry, all the consultations are tamper free and can only be edited by doctors, but simply viewed by patients.</a:t>
            </a:r>
            <a:endParaRPr lang="en-IN"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477012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881F-1392-9D45-8B26-E40FB2F5D739}"/>
              </a:ext>
            </a:extLst>
          </p:cNvPr>
          <p:cNvSpPr>
            <a:spLocks noGrp="1"/>
          </p:cNvSpPr>
          <p:nvPr>
            <p:ph type="title"/>
          </p:nvPr>
        </p:nvSpPr>
        <p:spPr/>
        <p:txBody>
          <a:bodyPr/>
          <a:lstStyle/>
          <a:p>
            <a:r>
              <a:rPr lang="en-US" dirty="0" err="1">
                <a:solidFill>
                  <a:srgbClr val="FF0000"/>
                </a:solidFill>
              </a:rPr>
              <a:t>Contd</a:t>
            </a:r>
            <a:r>
              <a:rPr lang="en-US" dirty="0"/>
              <a:t>…</a:t>
            </a:r>
          </a:p>
        </p:txBody>
      </p:sp>
      <p:sp>
        <p:nvSpPr>
          <p:cNvPr id="3" name="Content Placeholder 2">
            <a:extLst>
              <a:ext uri="{FF2B5EF4-FFF2-40B4-BE49-F238E27FC236}">
                <a16:creationId xmlns:a16="http://schemas.microsoft.com/office/drawing/2014/main" id="{854DEC25-89EE-E946-A7A4-CD3CCD90FC6B}"/>
              </a:ext>
            </a:extLst>
          </p:cNvPr>
          <p:cNvSpPr>
            <a:spLocks noGrp="1"/>
          </p:cNvSpPr>
          <p:nvPr>
            <p:ph idx="1"/>
          </p:nvPr>
        </p:nvSpPr>
        <p:spPr/>
        <p:txBody>
          <a:bodyPr>
            <a:normAutofit fontScale="62500" lnSpcReduction="20000"/>
          </a:bodyPr>
          <a:lstStyle/>
          <a:p>
            <a:r>
              <a:rPr lang="en-US" dirty="0">
                <a:solidFill>
                  <a:srgbClr val="FF0000"/>
                </a:solidFill>
              </a:rPr>
              <a:t>What stands out in this section of the program is how the application is designed to care for the wellbeing of the patient. There are two sections which help track the sleep cycle as well as the exercise cycle of the patient. It will direct the user to a third party timer which is set for 8hr and 30 min respectively. It is highly recommended that the user use the features to its utmost potential. We soon notice another one of the Combination buttons which is in fact used to book an appointment for the preferred doctor. The patient gets to decide which doctor they would visit and using the request consultation button, would book an appointment to the said doctor. The doctor then decides a time to call back and confirm the booking, as we have already seen.</a:t>
            </a:r>
            <a:endParaRPr lang="en-IN" dirty="0">
              <a:solidFill>
                <a:srgbClr val="FF0000"/>
              </a:solidFill>
            </a:endParaRPr>
          </a:p>
          <a:p>
            <a:r>
              <a:rPr lang="en-US" dirty="0">
                <a:solidFill>
                  <a:srgbClr val="FF0000"/>
                </a:solidFill>
              </a:rPr>
              <a:t> </a:t>
            </a:r>
            <a:endParaRPr lang="en-IN" dirty="0">
              <a:solidFill>
                <a:srgbClr val="FF0000"/>
              </a:solidFill>
            </a:endParaRPr>
          </a:p>
          <a:p>
            <a:r>
              <a:rPr lang="en-US" dirty="0">
                <a:solidFill>
                  <a:srgbClr val="FF0000"/>
                </a:solidFill>
              </a:rPr>
              <a:t>One other important feature is the Medicine ordering feature, where with just a click of a button, the user is directed to a trusted online </a:t>
            </a:r>
            <a:r>
              <a:rPr lang="en-US" dirty="0" err="1">
                <a:solidFill>
                  <a:srgbClr val="FF0000"/>
                </a:solidFill>
              </a:rPr>
              <a:t>pharmasi</a:t>
            </a:r>
            <a:r>
              <a:rPr lang="en-US" dirty="0">
                <a:solidFill>
                  <a:srgbClr val="FF0000"/>
                </a:solidFill>
              </a:rPr>
              <a:t>. The user is also given the opportunity to view their previous consultations and also the prescribed medicines by their doctor, but will be unable to edit in that space, as mentioned before. </a:t>
            </a:r>
            <a:endParaRPr lang="en-IN"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66378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73D6-F2BA-644C-B217-B17CBDD60BAC}"/>
              </a:ext>
            </a:extLst>
          </p:cNvPr>
          <p:cNvSpPr>
            <a:spLocks noGrp="1"/>
          </p:cNvSpPr>
          <p:nvPr>
            <p:ph type="title"/>
          </p:nvPr>
        </p:nvSpPr>
        <p:spPr/>
        <p:txBody>
          <a:bodyPr/>
          <a:lstStyle/>
          <a:p>
            <a:r>
              <a:rPr lang="en-US" dirty="0">
                <a:solidFill>
                  <a:srgbClr val="FF0000"/>
                </a:solidFill>
              </a:rPr>
              <a:t>Future Insights</a:t>
            </a:r>
          </a:p>
        </p:txBody>
      </p:sp>
      <p:sp>
        <p:nvSpPr>
          <p:cNvPr id="3" name="Content Placeholder 2">
            <a:extLst>
              <a:ext uri="{FF2B5EF4-FFF2-40B4-BE49-F238E27FC236}">
                <a16:creationId xmlns:a16="http://schemas.microsoft.com/office/drawing/2014/main" id="{94972B25-C619-8A43-82F5-154050C2C26F}"/>
              </a:ext>
            </a:extLst>
          </p:cNvPr>
          <p:cNvSpPr>
            <a:spLocks noGrp="1"/>
          </p:cNvSpPr>
          <p:nvPr>
            <p:ph idx="1"/>
          </p:nvPr>
        </p:nvSpPr>
        <p:spPr/>
        <p:txBody>
          <a:bodyPr>
            <a:normAutofit lnSpcReduction="10000"/>
          </a:bodyPr>
          <a:lstStyle/>
          <a:p>
            <a:r>
              <a:rPr lang="en-US" dirty="0">
                <a:solidFill>
                  <a:srgbClr val="FF0000"/>
                </a:solidFill>
              </a:rPr>
              <a:t>We are eager to further develop this program as this is something crucial and very important for our country to possess</a:t>
            </a:r>
          </a:p>
          <a:p>
            <a:r>
              <a:rPr lang="en-US" dirty="0">
                <a:solidFill>
                  <a:srgbClr val="FF0000"/>
                </a:solidFill>
              </a:rPr>
              <a:t>It helps not only patients who are in financially weak, but also doctors from spending too much manpower. It also enlightens the general crowd which is necessary for the growth of our country towards a healthier country. </a:t>
            </a:r>
          </a:p>
        </p:txBody>
      </p:sp>
    </p:spTree>
    <p:extLst>
      <p:ext uri="{BB962C8B-B14F-4D97-AF65-F5344CB8AC3E}">
        <p14:creationId xmlns:p14="http://schemas.microsoft.com/office/powerpoint/2010/main" val="346740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3F1F-89E7-FF4D-9A8E-D618C5C1BB1A}"/>
              </a:ext>
            </a:extLst>
          </p:cNvPr>
          <p:cNvSpPr>
            <a:spLocks noGrp="1"/>
          </p:cNvSpPr>
          <p:nvPr>
            <p:ph type="title"/>
          </p:nvPr>
        </p:nvSpPr>
        <p:spPr/>
        <p:txBody>
          <a:bodyPr/>
          <a:lstStyle/>
          <a:p>
            <a:r>
              <a:rPr lang="en-US" dirty="0">
                <a:solidFill>
                  <a:srgbClr val="FF0000"/>
                </a:solidFill>
              </a:rPr>
              <a:t>A marketable opportunity</a:t>
            </a:r>
          </a:p>
        </p:txBody>
      </p:sp>
      <p:sp>
        <p:nvSpPr>
          <p:cNvPr id="3" name="Content Placeholder 2">
            <a:extLst>
              <a:ext uri="{FF2B5EF4-FFF2-40B4-BE49-F238E27FC236}">
                <a16:creationId xmlns:a16="http://schemas.microsoft.com/office/drawing/2014/main" id="{2B28BFD3-CC16-AB42-8D88-25C3C569E527}"/>
              </a:ext>
            </a:extLst>
          </p:cNvPr>
          <p:cNvSpPr>
            <a:spLocks noGrp="1"/>
          </p:cNvSpPr>
          <p:nvPr>
            <p:ph idx="1"/>
          </p:nvPr>
        </p:nvSpPr>
        <p:spPr/>
        <p:txBody>
          <a:bodyPr/>
          <a:lstStyle/>
          <a:p>
            <a:r>
              <a:rPr lang="en-US" dirty="0">
                <a:solidFill>
                  <a:srgbClr val="FF0000"/>
                </a:solidFill>
              </a:rPr>
              <a:t>Definitely without doubt this can be used as a marketable source, but that is not how we see it. We want this service to reach every nook and Cranny and in general, bring up the welfare of the world as a whole!</a:t>
            </a:r>
          </a:p>
        </p:txBody>
      </p:sp>
    </p:spTree>
    <p:extLst>
      <p:ext uri="{BB962C8B-B14F-4D97-AF65-F5344CB8AC3E}">
        <p14:creationId xmlns:p14="http://schemas.microsoft.com/office/powerpoint/2010/main" val="412667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5AE-1BD7-D44A-B2D2-F2C186339081}"/>
              </a:ext>
            </a:extLst>
          </p:cNvPr>
          <p:cNvSpPr>
            <a:spLocks noGrp="1"/>
          </p:cNvSpPr>
          <p:nvPr>
            <p:ph type="title"/>
          </p:nvPr>
        </p:nvSpPr>
        <p:spPr/>
        <p:txBody>
          <a:bodyPr/>
          <a:lstStyle/>
          <a:p>
            <a:r>
              <a:rPr lang="en-US" dirty="0">
                <a:solidFill>
                  <a:srgbClr val="FF0000"/>
                </a:solidFill>
              </a:rPr>
              <a:t>Sources</a:t>
            </a:r>
          </a:p>
        </p:txBody>
      </p:sp>
      <p:sp>
        <p:nvSpPr>
          <p:cNvPr id="3" name="Content Placeholder 2">
            <a:extLst>
              <a:ext uri="{FF2B5EF4-FFF2-40B4-BE49-F238E27FC236}">
                <a16:creationId xmlns:a16="http://schemas.microsoft.com/office/drawing/2014/main" id="{0A47A0E3-AC79-4C44-BBA8-76CAD2D3FC22}"/>
              </a:ext>
            </a:extLst>
          </p:cNvPr>
          <p:cNvSpPr>
            <a:spLocks noGrp="1"/>
          </p:cNvSpPr>
          <p:nvPr>
            <p:ph idx="1"/>
          </p:nvPr>
        </p:nvSpPr>
        <p:spPr/>
        <p:txBody>
          <a:bodyPr/>
          <a:lstStyle/>
          <a:p>
            <a:r>
              <a:rPr lang="en-US" dirty="0">
                <a:solidFill>
                  <a:srgbClr val="FF0000"/>
                </a:solidFill>
              </a:rPr>
              <a:t>We used an IDE called NetBeans to code most of the part of our software. </a:t>
            </a:r>
          </a:p>
          <a:p>
            <a:r>
              <a:rPr lang="en-US" dirty="0">
                <a:solidFill>
                  <a:srgbClr val="FF0000"/>
                </a:solidFill>
              </a:rPr>
              <a:t>Stack overflow is another important source of knowledge</a:t>
            </a:r>
          </a:p>
          <a:p>
            <a:r>
              <a:rPr lang="en-US" dirty="0">
                <a:solidFill>
                  <a:srgbClr val="FF0000"/>
                </a:solidFill>
              </a:rPr>
              <a:t>Of course </a:t>
            </a:r>
            <a:r>
              <a:rPr lang="en-US" dirty="0" err="1">
                <a:solidFill>
                  <a:srgbClr val="FF0000"/>
                </a:solidFill>
              </a:rPr>
              <a:t>EchoAR</a:t>
            </a:r>
            <a:r>
              <a:rPr lang="en-US" dirty="0">
                <a:solidFill>
                  <a:srgbClr val="FF0000"/>
                </a:solidFill>
              </a:rPr>
              <a:t> helped us in achieving that level of finesse we required to upgrade our code to a premium level. </a:t>
            </a:r>
          </a:p>
        </p:txBody>
      </p:sp>
    </p:spTree>
    <p:extLst>
      <p:ext uri="{BB962C8B-B14F-4D97-AF65-F5344CB8AC3E}">
        <p14:creationId xmlns:p14="http://schemas.microsoft.com/office/powerpoint/2010/main" val="87343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81200" y="685800"/>
            <a:ext cx="3886200" cy="923330"/>
          </a:xfrm>
          <a:prstGeom prst="rect">
            <a:avLst/>
          </a:prstGeom>
          <a:noFill/>
        </p:spPr>
        <p:txBody>
          <a:bodyPr wrap="squar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p:txBody>
      </p:sp>
      <p:sp>
        <p:nvSpPr>
          <p:cNvPr id="12" name="Rectangle 11"/>
          <p:cNvSpPr/>
          <p:nvPr/>
        </p:nvSpPr>
        <p:spPr>
          <a:xfrm>
            <a:off x="1828800" y="609600"/>
            <a:ext cx="6189836" cy="523220"/>
          </a:xfrm>
          <a:prstGeom prst="rect">
            <a:avLst/>
          </a:prstGeom>
          <a:noFill/>
        </p:spPr>
        <p:txBody>
          <a:bodyPr wrap="none" lIns="91440" tIns="45720" rIns="91440" bIns="45720">
            <a:spAutoFit/>
          </a:bodyPr>
          <a:lstStyle/>
          <a:p>
            <a:pPr algn="ctr"/>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Nihal Jahagirdar : Eager to help society </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a:off x="1905000" y="2971800"/>
            <a:ext cx="6477000" cy="969496"/>
          </a:xfrm>
          <a:prstGeom prst="rect">
            <a:avLst/>
          </a:prstGeom>
          <a:noFill/>
        </p:spPr>
        <p:txBody>
          <a:bodyPr wrap="square" lIns="91440" tIns="45720" rIns="91440" bIns="45720">
            <a:spAutoFit/>
          </a:bodyPr>
          <a:lstStyle/>
          <a:p>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Pranav Srikanth</a:t>
            </a: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Loves solving puzzles and  anime WEEB</a:t>
            </a:r>
            <a:endParaRPr lang="en-US" sz="25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1981200" y="5181600"/>
            <a:ext cx="6652014" cy="584775"/>
          </a:xfrm>
          <a:prstGeom prst="rect">
            <a:avLst/>
          </a:prstGeom>
          <a:noFill/>
        </p:spPr>
        <p:txBody>
          <a:bodyPr wrap="none" lIns="91440" tIns="45720" rIns="91440" bIns="45720">
            <a:spAutoFit/>
          </a:bodyPr>
          <a:lstStyle/>
          <a:p>
            <a:pPr algn="ctr"/>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Bhagat Singh S: Strives for perfection</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5" name="Picture 14" descr="Nihal.jpg"/>
          <p:cNvPicPr>
            <a:picLocks noChangeAspect="1"/>
          </p:cNvPicPr>
          <p:nvPr/>
        </p:nvPicPr>
        <p:blipFill>
          <a:blip r:embed="rId2" cstate="print"/>
          <a:stretch>
            <a:fillRect/>
          </a:stretch>
        </p:blipFill>
        <p:spPr>
          <a:xfrm>
            <a:off x="152400" y="152400"/>
            <a:ext cx="1752600" cy="1828800"/>
          </a:xfrm>
          <a:prstGeom prst="rect">
            <a:avLst/>
          </a:prstGeom>
        </p:spPr>
      </p:pic>
      <p:pic>
        <p:nvPicPr>
          <p:cNvPr id="16" name="Picture 15" descr="pranav.jpg"/>
          <p:cNvPicPr>
            <a:picLocks noChangeAspect="1"/>
          </p:cNvPicPr>
          <p:nvPr/>
        </p:nvPicPr>
        <p:blipFill>
          <a:blip r:embed="rId3" cstate="print"/>
          <a:stretch>
            <a:fillRect/>
          </a:stretch>
        </p:blipFill>
        <p:spPr>
          <a:xfrm>
            <a:off x="152400" y="2209800"/>
            <a:ext cx="1752600" cy="2057400"/>
          </a:xfrm>
          <a:prstGeom prst="rect">
            <a:avLst/>
          </a:prstGeom>
        </p:spPr>
      </p:pic>
      <p:pic>
        <p:nvPicPr>
          <p:cNvPr id="17" name="Picture 16" descr="bhagat.jpg"/>
          <p:cNvPicPr>
            <a:picLocks noChangeAspect="1"/>
          </p:cNvPicPr>
          <p:nvPr/>
        </p:nvPicPr>
        <p:blipFill>
          <a:blip r:embed="rId4"/>
          <a:stretch>
            <a:fillRect/>
          </a:stretch>
        </p:blipFill>
        <p:spPr>
          <a:xfrm>
            <a:off x="152400" y="4648200"/>
            <a:ext cx="1828800" cy="1981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100" dirty="0">
                <a:solidFill>
                  <a:srgbClr val="FF0000"/>
                </a:solidFill>
              </a:rPr>
              <a:t>Our creation will address the following problems: </a:t>
            </a:r>
          </a:p>
          <a:p>
            <a:pPr>
              <a:buFont typeface="Wingdings" pitchFamily="2" charset="2"/>
              <a:buChar char="Ø"/>
            </a:pPr>
            <a:r>
              <a:rPr lang="en-US" sz="2400" dirty="0">
                <a:solidFill>
                  <a:srgbClr val="FF0000"/>
                </a:solidFill>
              </a:rPr>
              <a:t>Substandard relations between Doctor and Patient.</a:t>
            </a:r>
          </a:p>
          <a:p>
            <a:pPr>
              <a:buFont typeface="Wingdings" pitchFamily="2" charset="2"/>
              <a:buChar char="Ø"/>
            </a:pPr>
            <a:r>
              <a:rPr lang="en-US" sz="2400" dirty="0">
                <a:solidFill>
                  <a:srgbClr val="FF0000"/>
                </a:solidFill>
              </a:rPr>
              <a:t>Forging of patient data for felonious practices</a:t>
            </a:r>
          </a:p>
          <a:p>
            <a:pPr>
              <a:buFont typeface="Wingdings" pitchFamily="2" charset="2"/>
              <a:buChar char="Ø"/>
            </a:pPr>
            <a:r>
              <a:rPr lang="en-US" sz="2400" dirty="0">
                <a:solidFill>
                  <a:srgbClr val="FF0000"/>
                </a:solidFill>
              </a:rPr>
              <a:t>Delayed consultation</a:t>
            </a:r>
          </a:p>
          <a:p>
            <a:pPr>
              <a:buFont typeface="Wingdings" pitchFamily="2" charset="2"/>
              <a:buChar char="Ø"/>
            </a:pPr>
            <a:r>
              <a:rPr lang="en-US" sz="2400" dirty="0">
                <a:solidFill>
                  <a:srgbClr val="FF0000"/>
                </a:solidFill>
              </a:rPr>
              <a:t>Impotency to solve heterogenous health problems</a:t>
            </a:r>
          </a:p>
          <a:p>
            <a:pPr>
              <a:buFont typeface="Wingdings" pitchFamily="2" charset="2"/>
              <a:buChar char="Ø"/>
            </a:pPr>
            <a:endParaRPr lang="en-US" sz="2400" dirty="0">
              <a:solidFill>
                <a:srgbClr val="FF0000"/>
              </a:solidFill>
            </a:endParaRPr>
          </a:p>
          <a:p>
            <a:pPr>
              <a:buFont typeface="Wingdings" pitchFamily="2" charset="2"/>
              <a:buChar char="Ø"/>
            </a:pPr>
            <a:endParaRPr lang="en-US" sz="2400" dirty="0">
              <a:solidFill>
                <a:srgbClr val="FF0000"/>
              </a:solidFill>
            </a:endParaRPr>
          </a:p>
          <a:p>
            <a:pPr>
              <a:buFont typeface="Wingdings" pitchFamily="2" charset="2"/>
              <a:buChar char="Ø"/>
            </a:pPr>
            <a:endParaRPr lang="en-US"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a:solidFill>
                  <a:srgbClr val="FF0000"/>
                </a:solidFill>
              </a:rPr>
              <a:t>Currently in India, it is very uncommon for doctors employed under different private hospitals to share reports or opinions, and in the event where you need a second opinion, you would have to go through the entire process of explaining the problems or the ailments one is good through, and through our idea we aim to create a pool of data where no matter which doctor you go to they will be able to access your past reports or records to give a more diagnosis for said patient.</a:t>
            </a:r>
          </a:p>
          <a:p>
            <a:endParaRPr lang="en-US" dirty="0">
              <a:solidFill>
                <a:srgbClr val="FF0000"/>
              </a:solidFill>
            </a:endParaRPr>
          </a:p>
          <a:p>
            <a:endParaRPr lang="en-US"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3581400"/>
          </a:xfrm>
        </p:spPr>
        <p:txBody>
          <a:bodyPr/>
          <a:lstStyle/>
          <a:p>
            <a:r>
              <a:rPr lang="en-US" dirty="0">
                <a:solidFill>
                  <a:srgbClr val="FF0000"/>
                </a:solidFill>
              </a:rPr>
              <a:t>“Time is money”, but that is not the case with hospitals, from  travelling to hospitals to the filling of forms, a lot of time is lost. We aim to abate the loss of time through online consultation with certified doctors in close proximity.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Summary</a:t>
            </a:r>
          </a:p>
        </p:txBody>
      </p:sp>
      <p:sp>
        <p:nvSpPr>
          <p:cNvPr id="3" name="Content Placeholder 2"/>
          <p:cNvSpPr>
            <a:spLocks noGrp="1"/>
          </p:cNvSpPr>
          <p:nvPr>
            <p:ph idx="1"/>
          </p:nvPr>
        </p:nvSpPr>
        <p:spPr/>
        <p:txBody>
          <a:bodyPr>
            <a:normAutofit fontScale="77500" lnSpcReduction="20000"/>
          </a:bodyPr>
          <a:lstStyle/>
          <a:p>
            <a:r>
              <a:rPr lang="en-US" sz="2400" dirty="0">
                <a:solidFill>
                  <a:srgbClr val="FF0000"/>
                </a:solidFill>
              </a:rPr>
              <a:t>To summarize, we are trying to help improve the patient-doctor relation and also prevent patient data from being stolen.</a:t>
            </a:r>
          </a:p>
          <a:p>
            <a:r>
              <a:rPr lang="en-US" sz="2400" dirty="0">
                <a:solidFill>
                  <a:srgbClr val="FF0000"/>
                </a:solidFill>
              </a:rPr>
              <a:t>Let us talk about a real world example:</a:t>
            </a:r>
          </a:p>
          <a:p>
            <a:pPr>
              <a:buNone/>
            </a:pPr>
            <a:r>
              <a:rPr lang="en-US" sz="2400" dirty="0">
                <a:solidFill>
                  <a:srgbClr val="FF0000"/>
                </a:solidFill>
              </a:rPr>
              <a:t>       </a:t>
            </a:r>
            <a:r>
              <a:rPr lang="en-US" sz="2000" dirty="0">
                <a:solidFill>
                  <a:srgbClr val="FF0000"/>
                </a:solidFill>
              </a:rPr>
              <a:t>Suppose a patient visits a doctor for his diagnosis, but then decides to refer another doctor , he would have to go through the same process of diagnosis again subsequently paying more and leading to bad relation.</a:t>
            </a:r>
          </a:p>
          <a:p>
            <a:r>
              <a:rPr lang="en-US" sz="2400" dirty="0">
                <a:solidFill>
                  <a:srgbClr val="FF0000"/>
                </a:solidFill>
              </a:rPr>
              <a:t>We aim to solve this problem by providing a secure database which can be accessed by doctors of the patient’s choice so that the patient would not need to spend more and can at the same time receive the best of treatments.</a:t>
            </a:r>
          </a:p>
          <a:p>
            <a:r>
              <a:rPr lang="en-US" sz="2400" dirty="0">
                <a:solidFill>
                  <a:srgbClr val="FF0000"/>
                </a:solidFill>
              </a:rPr>
              <a:t>We also provide a service to order medicines and learning new reports.</a:t>
            </a:r>
          </a:p>
          <a:p>
            <a:r>
              <a:rPr lang="en-US" sz="2400" dirty="0">
                <a:solidFill>
                  <a:srgbClr val="FF0000"/>
                </a:solidFill>
              </a:rPr>
              <a:t>The patient can interact with the doctor and can book appointments.</a:t>
            </a:r>
          </a:p>
          <a:p>
            <a:r>
              <a:rPr lang="en-US" sz="2400" dirty="0">
                <a:solidFill>
                  <a:srgbClr val="FF0000"/>
                </a:solidFill>
              </a:rPr>
              <a:t>The patient is provided with a sleep timer and an exerciser tracker to help develop his/her overall well being.</a:t>
            </a:r>
          </a:p>
          <a:p>
            <a:r>
              <a:rPr lang="en-US" sz="2400" dirty="0">
                <a:solidFill>
                  <a:srgbClr val="FF0000"/>
                </a:solidFill>
              </a:rPr>
              <a:t>The doctor can also view previous appointments attended by patient to oversee and </a:t>
            </a:r>
          </a:p>
          <a:p>
            <a:pPr>
              <a:buNone/>
            </a:pPr>
            <a:r>
              <a:rPr lang="en-US" sz="2400" dirty="0">
                <a:solidFill>
                  <a:srgbClr val="FF33CC"/>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Screenshots</a:t>
            </a:r>
          </a:p>
        </p:txBody>
      </p:sp>
      <p:pic>
        <p:nvPicPr>
          <p:cNvPr id="4" name="Picture 3" descr="welcome.png"/>
          <p:cNvPicPr>
            <a:picLocks noChangeAspect="1"/>
          </p:cNvPicPr>
          <p:nvPr/>
        </p:nvPicPr>
        <p:blipFill>
          <a:blip r:embed="rId2"/>
          <a:stretch>
            <a:fillRect/>
          </a:stretch>
        </p:blipFill>
        <p:spPr>
          <a:xfrm>
            <a:off x="954119" y="1371599"/>
            <a:ext cx="6818281" cy="5490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Login</a:t>
            </a:r>
          </a:p>
        </p:txBody>
      </p:sp>
      <p:pic>
        <p:nvPicPr>
          <p:cNvPr id="4" name="Content Placeholder 3" descr="login.png"/>
          <p:cNvPicPr>
            <a:picLocks noGrp="1" noChangeAspect="1"/>
          </p:cNvPicPr>
          <p:nvPr>
            <p:ph idx="1"/>
          </p:nvPr>
        </p:nvPicPr>
        <p:blipFill>
          <a:blip r:embed="rId2"/>
          <a:stretch>
            <a:fillRect/>
          </a:stretch>
        </p:blipFill>
        <p:spPr>
          <a:xfrm>
            <a:off x="609600" y="1676400"/>
            <a:ext cx="8305800" cy="4876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Sign Up</a:t>
            </a:r>
          </a:p>
        </p:txBody>
      </p:sp>
      <p:pic>
        <p:nvPicPr>
          <p:cNvPr id="4" name="Content Placeholder 3" descr="Signup.png"/>
          <p:cNvPicPr>
            <a:picLocks noGrp="1" noChangeAspect="1"/>
          </p:cNvPicPr>
          <p:nvPr>
            <p:ph idx="1"/>
          </p:nvPr>
        </p:nvPicPr>
        <p:blipFill>
          <a:blip r:embed="rId2"/>
          <a:stretch>
            <a:fillRect/>
          </a:stretch>
        </p:blipFill>
        <p:spPr>
          <a:xfrm>
            <a:off x="457200" y="1371600"/>
            <a:ext cx="8305800" cy="50292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1001</Words>
  <Application>Microsoft Macintosh PowerPoint</Application>
  <PresentationFormat>On-screen Show (4:3)</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Summary</vt:lpstr>
      <vt:lpstr>Screenshots</vt:lpstr>
      <vt:lpstr>Login</vt:lpstr>
      <vt:lpstr>Sign Up</vt:lpstr>
      <vt:lpstr>Doctor Window</vt:lpstr>
      <vt:lpstr>Patient Window</vt:lpstr>
      <vt:lpstr>Edit Details</vt:lpstr>
      <vt:lpstr>Doctor Patient Access Window</vt:lpstr>
      <vt:lpstr>About Us Window</vt:lpstr>
      <vt:lpstr>About The Program</vt:lpstr>
      <vt:lpstr>Contd…</vt:lpstr>
      <vt:lpstr>Future Insights</vt:lpstr>
      <vt:lpstr>A marketable opportunity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Jog</dc:creator>
  <cp:lastModifiedBy>Srikanth Srinivasan</cp:lastModifiedBy>
  <cp:revision>26</cp:revision>
  <dcterms:created xsi:type="dcterms:W3CDTF">2006-08-16T00:00:00Z</dcterms:created>
  <dcterms:modified xsi:type="dcterms:W3CDTF">2020-10-18T13:53:14Z</dcterms:modified>
</cp:coreProperties>
</file>