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7" r:id="rId2"/>
    <p:sldId id="258" r:id="rId3"/>
    <p:sldId id="256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95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97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7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72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9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2/26/2022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4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2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723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21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3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5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8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9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thworks.com/matlabcentral/fileexchange/61315-ecg-ppg-signal-for-ptt-hrv-and-prv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9CE4-EC38-4195-8DB2-5E05E9A8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797820"/>
            <a:ext cx="8770571" cy="1345269"/>
          </a:xfrm>
        </p:spPr>
        <p:txBody>
          <a:bodyPr>
            <a:normAutofit fontScale="90000"/>
          </a:bodyPr>
          <a:lstStyle/>
          <a:p>
            <a:r>
              <a:rPr lang="en-US" dirty="0"/>
              <a:t>PPG Signal Processing approach and proposal to Dr. </a:t>
            </a:r>
            <a:r>
              <a:rPr lang="en-US" dirty="0" err="1"/>
              <a:t>Akar</a:t>
            </a:r>
            <a:r>
              <a:rPr lang="en-US" dirty="0"/>
              <a:t>.</a:t>
            </a:r>
            <a:br>
              <a:rPr lang="en-US" dirty="0"/>
            </a:br>
            <a:r>
              <a:rPr lang="en-US" sz="2000" dirty="0"/>
              <a:t>By Scott Perryman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221C-4979-4CD1-9F57-EB9E37649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74176"/>
            <a:ext cx="8770571" cy="36515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Objective -  The objective of this presentation is to provide convincing support of the feasibility to extract the following features from a 1kHz sampled ppg signal: Blood Oxygenation, Heart Rate, Heart Rate Variability.</a:t>
            </a:r>
          </a:p>
          <a:p>
            <a:r>
              <a:rPr lang="en-US" dirty="0"/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Simulate a PPG signal from experimental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and present thorough procedures that can be repeated in a lab setting.</a:t>
            </a:r>
          </a:p>
          <a:p>
            <a:r>
              <a:rPr lang="en-US" dirty="0"/>
              <a:t>Materials: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Matlab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PPG Data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E231-1B51-403D-A438-3FD2DBB2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714" y="-285053"/>
            <a:ext cx="8770571" cy="1345269"/>
          </a:xfrm>
        </p:spPr>
        <p:txBody>
          <a:bodyPr/>
          <a:lstStyle/>
          <a:p>
            <a:r>
              <a:rPr lang="en-US" dirty="0"/>
              <a:t>Data Set Properties</a:t>
            </a:r>
          </a:p>
        </p:txBody>
      </p:sp>
      <p:pic>
        <p:nvPicPr>
          <p:cNvPr id="9" name="Content Placeholder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381BB65C-5990-4626-B794-78FA0A2AF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938" y="2454042"/>
            <a:ext cx="2362530" cy="3343742"/>
          </a:xfr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8FD0B620-7E6F-4DEB-A368-9B756068E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543" y="2454042"/>
            <a:ext cx="4308283" cy="3343742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54DD784B-AAEF-4C5B-B8DF-295EE9BF7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80" y="2454042"/>
            <a:ext cx="4308283" cy="33862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8392CF-E502-4D5D-AE87-587129BDB35D}"/>
              </a:ext>
            </a:extLst>
          </p:cNvPr>
          <p:cNvSpPr txBox="1"/>
          <p:nvPr/>
        </p:nvSpPr>
        <p:spPr>
          <a:xfrm>
            <a:off x="1710714" y="1060216"/>
            <a:ext cx="97192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Signal Was Filtered during data acquisition so we assume arbitrarily low noise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 kHz Sample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Source: </a:t>
            </a:r>
            <a:r>
              <a:rPr lang="en-US" sz="1600" dirty="0">
                <a:hlinkClick r:id="rId5"/>
              </a:rPr>
              <a:t>https://www.mathworks.com/matlabcentral/fileexchange/61315-ecg-ppg-signal-for-ptt-hrv-and-prv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179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31FC1-EFD9-4B7E-93E9-875927E69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891" y="558350"/>
            <a:ext cx="4162357" cy="1098758"/>
          </a:xfrm>
        </p:spPr>
        <p:txBody>
          <a:bodyPr anchor="b">
            <a:normAutofit fontScale="90000"/>
          </a:bodyPr>
          <a:lstStyle/>
          <a:p>
            <a:r>
              <a:rPr lang="en-US" sz="6000" dirty="0"/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3BB04-F199-458F-AFB9-46668B986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976" y="1657108"/>
            <a:ext cx="4162357" cy="1962392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Peaks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DC-Component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AC-Component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C11664D-F0EB-4A62-BDE7-EDA940325B2B}"/>
              </a:ext>
            </a:extLst>
          </p:cNvPr>
          <p:cNvSpPr txBox="1">
            <a:spLocks/>
          </p:cNvSpPr>
          <p:nvPr/>
        </p:nvSpPr>
        <p:spPr>
          <a:xfrm>
            <a:off x="7475746" y="558350"/>
            <a:ext cx="4162357" cy="1098758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b="1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Biometrics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E9E771B-E808-4AFA-89EB-194980AE44AD}"/>
              </a:ext>
            </a:extLst>
          </p:cNvPr>
          <p:cNvSpPr txBox="1">
            <a:spLocks/>
          </p:cNvSpPr>
          <p:nvPr/>
        </p:nvSpPr>
        <p:spPr>
          <a:xfrm>
            <a:off x="7626522" y="1650516"/>
            <a:ext cx="4162357" cy="1962392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Heart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Heart Rate Variation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Blood Oxygenation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886468-0984-4177-A255-233DFD5822F2}"/>
              </a:ext>
            </a:extLst>
          </p:cNvPr>
          <p:cNvCxnSpPr/>
          <p:nvPr/>
        </p:nvCxnSpPr>
        <p:spPr>
          <a:xfrm>
            <a:off x="1828800" y="1968500"/>
            <a:ext cx="5773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C8ED7A3-968B-4DCE-A7CD-0B234EDAEE1A}"/>
              </a:ext>
            </a:extLst>
          </p:cNvPr>
          <p:cNvCxnSpPr>
            <a:endCxn id="14" idx="1"/>
          </p:cNvCxnSpPr>
          <p:nvPr/>
        </p:nvCxnSpPr>
        <p:spPr>
          <a:xfrm>
            <a:off x="5324561" y="1968500"/>
            <a:ext cx="2301961" cy="6632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04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058CF-4B85-4BD3-9B73-325453918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095" y="176397"/>
            <a:ext cx="6318505" cy="1240575"/>
          </a:xfrm>
        </p:spPr>
        <p:txBody>
          <a:bodyPr/>
          <a:lstStyle/>
          <a:p>
            <a:r>
              <a:rPr lang="en-US" dirty="0"/>
              <a:t>Peak Extraction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9078C4-5308-44E1-A228-ECEBE5850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2095" y="1488010"/>
            <a:ext cx="7678827" cy="3205588"/>
          </a:xfrm>
        </p:spPr>
        <p:txBody>
          <a:bodyPr>
            <a:normAutofit/>
          </a:bodyPr>
          <a:lstStyle/>
          <a:p>
            <a:r>
              <a:rPr lang="en-US" dirty="0"/>
              <a:t>2 techniques Considered: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First Derivate of signal is equal to 0.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Logically, if both of temporally adjacent samples are less than, than there exists a peak. i.e. s(n-2)&lt;s(n-1)&gt;s(n)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C31B8C-D104-44F5-83E2-A1A2FDE7D5B2}"/>
              </a:ext>
            </a:extLst>
          </p:cNvPr>
          <p:cNvSpPr/>
          <p:nvPr/>
        </p:nvSpPr>
        <p:spPr>
          <a:xfrm>
            <a:off x="2130478" y="5788476"/>
            <a:ext cx="513080" cy="38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806E33-B16E-4BA6-8CDC-4522F612F5B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990018" y="5981570"/>
            <a:ext cx="1140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2AB266D-62E7-42E9-8159-2C8B136C3ED7}"/>
              </a:ext>
            </a:extLst>
          </p:cNvPr>
          <p:cNvSpPr/>
          <p:nvPr/>
        </p:nvSpPr>
        <p:spPr>
          <a:xfrm>
            <a:off x="2196518" y="4775200"/>
            <a:ext cx="381000" cy="386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350B41A-DE4C-4377-A825-C84745759E6F}"/>
              </a:ext>
            </a:extLst>
          </p:cNvPr>
          <p:cNvCxnSpPr>
            <a:cxnSpLocks/>
            <a:endCxn id="16" idx="2"/>
          </p:cNvCxnSpPr>
          <p:nvPr/>
        </p:nvCxnSpPr>
        <p:spPr>
          <a:xfrm rot="5400000" flipH="1" flipV="1">
            <a:off x="1362728" y="5147781"/>
            <a:ext cx="1013276" cy="654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FCAB6E-2CB6-40BD-9721-96C946896A70}"/>
              </a:ext>
            </a:extLst>
          </p:cNvPr>
          <p:cNvCxnSpPr>
            <a:cxnSpLocks/>
            <a:stCxn id="6" idx="0"/>
            <a:endCxn id="16" idx="4"/>
          </p:cNvCxnSpPr>
          <p:nvPr/>
        </p:nvCxnSpPr>
        <p:spPr>
          <a:xfrm flipV="1">
            <a:off x="2387018" y="5161388"/>
            <a:ext cx="0" cy="62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BF6DA-AEE5-4453-AD70-D4B3CF7577EC}"/>
              </a:ext>
            </a:extLst>
          </p:cNvPr>
          <p:cNvCxnSpPr>
            <a:stCxn id="16" idx="6"/>
          </p:cNvCxnSpPr>
          <p:nvPr/>
        </p:nvCxnSpPr>
        <p:spPr>
          <a:xfrm>
            <a:off x="2577518" y="4968294"/>
            <a:ext cx="146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A94EE39-87C3-4961-862F-D90E3A7BBB67}"/>
              </a:ext>
            </a:extLst>
          </p:cNvPr>
          <p:cNvSpPr txBox="1"/>
          <p:nvPr/>
        </p:nvSpPr>
        <p:spPr>
          <a:xfrm>
            <a:off x="812218" y="5612238"/>
            <a:ext cx="6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s(n)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90DD1B-58E6-498F-BFD7-2D136E1E7341}"/>
              </a:ext>
            </a:extLst>
          </p:cNvPr>
          <p:cNvSpPr txBox="1"/>
          <p:nvPr/>
        </p:nvSpPr>
        <p:spPr>
          <a:xfrm>
            <a:off x="2368224" y="5220615"/>
            <a:ext cx="95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s(n-1)</a:t>
            </a:r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EEE7592B-34D2-4111-85F2-55AA745F5915}"/>
              </a:ext>
            </a:extLst>
          </p:cNvPr>
          <p:cNvSpPr/>
          <p:nvPr/>
        </p:nvSpPr>
        <p:spPr>
          <a:xfrm>
            <a:off x="2239698" y="4839937"/>
            <a:ext cx="292100" cy="287688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6CD7D2-1086-4386-A76E-01F1ECBE3129}"/>
              </a:ext>
            </a:extLst>
          </p:cNvPr>
          <p:cNvSpPr txBox="1"/>
          <p:nvPr/>
        </p:nvSpPr>
        <p:spPr>
          <a:xfrm>
            <a:off x="1210287" y="4419582"/>
            <a:ext cx="273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s(n) – s(n-1) = s’(n-1)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CEA626E-3FDE-4B01-810E-516D5ABA159E}"/>
              </a:ext>
            </a:extLst>
          </p:cNvPr>
          <p:cNvSpPr/>
          <p:nvPr/>
        </p:nvSpPr>
        <p:spPr>
          <a:xfrm rot="5400000">
            <a:off x="4074351" y="4847846"/>
            <a:ext cx="584313" cy="6270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43D93A-D90E-48BD-9D7A-813B450A666A}"/>
              </a:ext>
            </a:extLst>
          </p:cNvPr>
          <p:cNvSpPr txBox="1"/>
          <p:nvPr/>
        </p:nvSpPr>
        <p:spPr>
          <a:xfrm>
            <a:off x="3463683" y="5127625"/>
            <a:ext cx="29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514854-A0D1-4DA9-B1F8-B794F1B3910D}"/>
              </a:ext>
            </a:extLst>
          </p:cNvPr>
          <p:cNvCxnSpPr>
            <a:stCxn id="34" idx="3"/>
          </p:cNvCxnSpPr>
          <p:nvPr/>
        </p:nvCxnSpPr>
        <p:spPr>
          <a:xfrm>
            <a:off x="3762878" y="5312291"/>
            <a:ext cx="290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6494C63-5A5B-42F6-9946-2114EF2743E7}"/>
              </a:ext>
            </a:extLst>
          </p:cNvPr>
          <p:cNvSpPr/>
          <p:nvPr/>
        </p:nvSpPr>
        <p:spPr>
          <a:xfrm>
            <a:off x="5943897" y="4968292"/>
            <a:ext cx="513080" cy="38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CCF7CF-09B6-43A5-8AA8-F993311F286A}"/>
              </a:ext>
            </a:extLst>
          </p:cNvPr>
          <p:cNvSpPr/>
          <p:nvPr/>
        </p:nvSpPr>
        <p:spPr>
          <a:xfrm>
            <a:off x="7084060" y="4951993"/>
            <a:ext cx="513080" cy="38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4AF024-7E17-49A2-AD67-E69F8C68B034}"/>
              </a:ext>
            </a:extLst>
          </p:cNvPr>
          <p:cNvSpPr txBox="1"/>
          <p:nvPr/>
        </p:nvSpPr>
        <p:spPr>
          <a:xfrm>
            <a:off x="2079173" y="5824273"/>
            <a:ext cx="603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Delay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F4E764-EF05-486A-8608-9FF00FEE018B}"/>
              </a:ext>
            </a:extLst>
          </p:cNvPr>
          <p:cNvSpPr txBox="1"/>
          <p:nvPr/>
        </p:nvSpPr>
        <p:spPr>
          <a:xfrm>
            <a:off x="5107941" y="4977198"/>
            <a:ext cx="6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s(n)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B8DDEA-F9CF-4A91-887A-AA4D8A8B955A}"/>
              </a:ext>
            </a:extLst>
          </p:cNvPr>
          <p:cNvSpPr txBox="1"/>
          <p:nvPr/>
        </p:nvSpPr>
        <p:spPr>
          <a:xfrm>
            <a:off x="5893733" y="5023365"/>
            <a:ext cx="603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Delay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A2BFB3-70D9-4071-A4DD-8FEF14CF2552}"/>
              </a:ext>
            </a:extLst>
          </p:cNvPr>
          <p:cNvSpPr txBox="1"/>
          <p:nvPr/>
        </p:nvSpPr>
        <p:spPr>
          <a:xfrm>
            <a:off x="7038849" y="5022887"/>
            <a:ext cx="603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Delay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054B52F-1C40-4C82-B798-C64FE4607CAE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5762247" y="5161864"/>
            <a:ext cx="1314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9449C8-45D6-4B88-8112-502F3547A6FA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 flipV="1">
            <a:off x="6497235" y="5161387"/>
            <a:ext cx="541614" cy="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1B25A5FD-4780-4F17-8845-B24C5C4797AB}"/>
              </a:ext>
            </a:extLst>
          </p:cNvPr>
          <p:cNvSpPr/>
          <p:nvPr/>
        </p:nvSpPr>
        <p:spPr>
          <a:xfrm rot="10800000">
            <a:off x="6016332" y="5612238"/>
            <a:ext cx="403771" cy="3800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2A187BC2-FCF3-42AC-928B-D03FB3B94061}"/>
              </a:ext>
            </a:extLst>
          </p:cNvPr>
          <p:cNvSpPr/>
          <p:nvPr/>
        </p:nvSpPr>
        <p:spPr>
          <a:xfrm rot="10800000">
            <a:off x="7138714" y="5634272"/>
            <a:ext cx="403771" cy="3800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elay 53">
            <a:extLst>
              <a:ext uri="{FF2B5EF4-FFF2-40B4-BE49-F238E27FC236}">
                <a16:creationId xmlns:a16="http://schemas.microsoft.com/office/drawing/2014/main" id="{209AA387-C9AD-4E8C-BB35-B6B658B14E51}"/>
              </a:ext>
            </a:extLst>
          </p:cNvPr>
          <p:cNvSpPr/>
          <p:nvPr/>
        </p:nvSpPr>
        <p:spPr>
          <a:xfrm rot="5400000">
            <a:off x="6571480" y="6218018"/>
            <a:ext cx="393124" cy="38571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4CD01BF-EE4C-4E11-BB5C-FBAC964CFA98}"/>
              </a:ext>
            </a:extLst>
          </p:cNvPr>
          <p:cNvCxnSpPr>
            <a:stCxn id="42" idx="3"/>
            <a:endCxn id="53" idx="2"/>
          </p:cNvCxnSpPr>
          <p:nvPr/>
        </p:nvCxnSpPr>
        <p:spPr>
          <a:xfrm flipH="1">
            <a:off x="7542485" y="5161387"/>
            <a:ext cx="99866" cy="472885"/>
          </a:xfrm>
          <a:prstGeom prst="bentConnector4">
            <a:avLst>
              <a:gd name="adj1" fmla="val -228907"/>
              <a:gd name="adj2" fmla="val 64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D149E99-6BA8-4BB6-B931-E97A004EECB0}"/>
              </a:ext>
            </a:extLst>
          </p:cNvPr>
          <p:cNvCxnSpPr>
            <a:stCxn id="41" idx="3"/>
            <a:endCxn id="52" idx="2"/>
          </p:cNvCxnSpPr>
          <p:nvPr/>
        </p:nvCxnSpPr>
        <p:spPr>
          <a:xfrm flipH="1">
            <a:off x="6420103" y="5161865"/>
            <a:ext cx="77132" cy="450373"/>
          </a:xfrm>
          <a:prstGeom prst="bentConnector4">
            <a:avLst>
              <a:gd name="adj1" fmla="val -296375"/>
              <a:gd name="adj2" fmla="val 65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D1B8ED0-C695-46A8-AC90-D39212770634}"/>
              </a:ext>
            </a:extLst>
          </p:cNvPr>
          <p:cNvCxnSpPr>
            <a:stCxn id="40" idx="2"/>
            <a:endCxn id="52" idx="4"/>
          </p:cNvCxnSpPr>
          <p:nvPr/>
        </p:nvCxnSpPr>
        <p:spPr>
          <a:xfrm rot="16200000" flipH="1">
            <a:off x="5592859" y="5188765"/>
            <a:ext cx="265708" cy="581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74E15E61-2D61-4781-A86B-32D6EE6FA207}"/>
              </a:ext>
            </a:extLst>
          </p:cNvPr>
          <p:cNvCxnSpPr>
            <a:stCxn id="52" idx="0"/>
            <a:endCxn id="54" idx="1"/>
          </p:cNvCxnSpPr>
          <p:nvPr/>
        </p:nvCxnSpPr>
        <p:spPr>
          <a:xfrm rot="16200000" flipH="1">
            <a:off x="6382094" y="5828362"/>
            <a:ext cx="222071" cy="549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EA49A70-C81C-4175-947A-3789E2836D1D}"/>
              </a:ext>
            </a:extLst>
          </p:cNvPr>
          <p:cNvCxnSpPr>
            <a:stCxn id="53" idx="0"/>
            <a:endCxn id="54" idx="1"/>
          </p:cNvCxnSpPr>
          <p:nvPr/>
        </p:nvCxnSpPr>
        <p:spPr>
          <a:xfrm rot="5400000">
            <a:off x="6954303" y="5828014"/>
            <a:ext cx="200037" cy="572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13A10A8-DB5C-4918-91E9-6A860E00F7E8}"/>
              </a:ext>
            </a:extLst>
          </p:cNvPr>
          <p:cNvSpPr txBox="1"/>
          <p:nvPr/>
        </p:nvSpPr>
        <p:spPr>
          <a:xfrm>
            <a:off x="7652446" y="4834850"/>
            <a:ext cx="92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s(n-2)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001B4E-64F9-4810-B0C6-0DB39C35B9F6}"/>
              </a:ext>
            </a:extLst>
          </p:cNvPr>
          <p:cNvSpPr txBox="1"/>
          <p:nvPr/>
        </p:nvSpPr>
        <p:spPr>
          <a:xfrm>
            <a:off x="6326147" y="4619674"/>
            <a:ext cx="92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s(n-1)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317DFC4-8F39-47F6-952F-437F7A086794}"/>
              </a:ext>
            </a:extLst>
          </p:cNvPr>
          <p:cNvCxnSpPr>
            <a:endCxn id="53" idx="4"/>
          </p:cNvCxnSpPr>
          <p:nvPr/>
        </p:nvCxnSpPr>
        <p:spPr>
          <a:xfrm rot="16200000" flipH="1">
            <a:off x="6716935" y="5212493"/>
            <a:ext cx="472886" cy="370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838C475-183A-413B-A2AA-4DDE00E43552}"/>
              </a:ext>
            </a:extLst>
          </p:cNvPr>
          <p:cNvSpPr txBox="1"/>
          <p:nvPr/>
        </p:nvSpPr>
        <p:spPr>
          <a:xfrm>
            <a:off x="4025743" y="4977198"/>
            <a:ext cx="6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707EEE6-51B1-4E3B-9D6E-1FBCC2CE6C8C}"/>
              </a:ext>
            </a:extLst>
          </p:cNvPr>
          <p:cNvSpPr txBox="1"/>
          <p:nvPr/>
        </p:nvSpPr>
        <p:spPr>
          <a:xfrm>
            <a:off x="6059111" y="5600872"/>
            <a:ext cx="6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7A15551-ADD9-48D7-B4CB-54EF2052513C}"/>
              </a:ext>
            </a:extLst>
          </p:cNvPr>
          <p:cNvSpPr txBox="1"/>
          <p:nvPr/>
        </p:nvSpPr>
        <p:spPr>
          <a:xfrm>
            <a:off x="7182231" y="5600872"/>
            <a:ext cx="6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6F5A086-9388-44A0-80C1-9C8DA1F2574B}"/>
              </a:ext>
            </a:extLst>
          </p:cNvPr>
          <p:cNvSpPr txBox="1"/>
          <p:nvPr/>
        </p:nvSpPr>
        <p:spPr>
          <a:xfrm>
            <a:off x="8449090" y="1705173"/>
            <a:ext cx="3656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*Technique 1 would only occur if our sample period approached 0. Impossible.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AF92587-C109-4653-AEB1-8F99D59D9883}"/>
              </a:ext>
            </a:extLst>
          </p:cNvPr>
          <p:cNvSpPr/>
          <p:nvPr/>
        </p:nvSpPr>
        <p:spPr>
          <a:xfrm>
            <a:off x="990017" y="2794632"/>
            <a:ext cx="7678827" cy="145882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E6EA07F-DE05-4E0E-839B-F65B386BBFB8}"/>
              </a:ext>
            </a:extLst>
          </p:cNvPr>
          <p:cNvSpPr/>
          <p:nvPr/>
        </p:nvSpPr>
        <p:spPr>
          <a:xfrm>
            <a:off x="5053289" y="4547102"/>
            <a:ext cx="3523206" cy="2158498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Subtitle 4">
            <a:extLst>
              <a:ext uri="{FF2B5EF4-FFF2-40B4-BE49-F238E27FC236}">
                <a16:creationId xmlns:a16="http://schemas.microsoft.com/office/drawing/2014/main" id="{D5F90F85-FD3F-4D90-8FE7-9BBE47D7410D}"/>
              </a:ext>
            </a:extLst>
          </p:cNvPr>
          <p:cNvSpPr txBox="1">
            <a:spLocks/>
          </p:cNvSpPr>
          <p:nvPr/>
        </p:nvSpPr>
        <p:spPr>
          <a:xfrm>
            <a:off x="8800788" y="4654079"/>
            <a:ext cx="3343677" cy="200542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*Technique 2 also implicitly checks for negative concavity.  This is beneficial as you will see.</a:t>
            </a:r>
          </a:p>
        </p:txBody>
      </p:sp>
    </p:spTree>
    <p:extLst>
      <p:ext uri="{BB962C8B-B14F-4D97-AF65-F5344CB8AC3E}">
        <p14:creationId xmlns:p14="http://schemas.microsoft.com/office/powerpoint/2010/main" val="141301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058CF-4B85-4BD3-9B73-325453918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095" y="176397"/>
            <a:ext cx="6318505" cy="1240575"/>
          </a:xfrm>
        </p:spPr>
        <p:txBody>
          <a:bodyPr/>
          <a:lstStyle/>
          <a:p>
            <a:r>
              <a:rPr lang="en-US" dirty="0"/>
              <a:t>Peak Extraction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9078C4-5308-44E1-A228-ECEBE5850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2095" y="1488010"/>
            <a:ext cx="7678827" cy="3205588"/>
          </a:xfrm>
        </p:spPr>
        <p:txBody>
          <a:bodyPr>
            <a:normAutofit/>
          </a:bodyPr>
          <a:lstStyle/>
          <a:p>
            <a:r>
              <a:rPr lang="en-US" dirty="0"/>
              <a:t>2 techniques Considered: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First Derivate of signal is equal to 0.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Logically, if both of temporally adjacent samples are less than, than there exists a peak. i.e. s(n-2)&lt;s(n-1)&gt;s(n)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C31B8C-D104-44F5-83E2-A1A2FDE7D5B2}"/>
              </a:ext>
            </a:extLst>
          </p:cNvPr>
          <p:cNvSpPr/>
          <p:nvPr/>
        </p:nvSpPr>
        <p:spPr>
          <a:xfrm>
            <a:off x="2130478" y="5788476"/>
            <a:ext cx="513080" cy="38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806E33-B16E-4BA6-8CDC-4522F612F5B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990018" y="5981570"/>
            <a:ext cx="1140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2AB266D-62E7-42E9-8159-2C8B136C3ED7}"/>
              </a:ext>
            </a:extLst>
          </p:cNvPr>
          <p:cNvSpPr/>
          <p:nvPr/>
        </p:nvSpPr>
        <p:spPr>
          <a:xfrm>
            <a:off x="2196518" y="4775200"/>
            <a:ext cx="381000" cy="386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350B41A-DE4C-4377-A825-C84745759E6F}"/>
              </a:ext>
            </a:extLst>
          </p:cNvPr>
          <p:cNvCxnSpPr>
            <a:cxnSpLocks/>
            <a:endCxn id="16" idx="2"/>
          </p:cNvCxnSpPr>
          <p:nvPr/>
        </p:nvCxnSpPr>
        <p:spPr>
          <a:xfrm rot="5400000" flipH="1" flipV="1">
            <a:off x="1362728" y="5147781"/>
            <a:ext cx="1013276" cy="654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FCAB6E-2CB6-40BD-9721-96C946896A70}"/>
              </a:ext>
            </a:extLst>
          </p:cNvPr>
          <p:cNvCxnSpPr>
            <a:cxnSpLocks/>
            <a:stCxn id="6" idx="0"/>
            <a:endCxn id="16" idx="4"/>
          </p:cNvCxnSpPr>
          <p:nvPr/>
        </p:nvCxnSpPr>
        <p:spPr>
          <a:xfrm flipV="1">
            <a:off x="2387018" y="5161388"/>
            <a:ext cx="0" cy="62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BF6DA-AEE5-4453-AD70-D4B3CF7577EC}"/>
              </a:ext>
            </a:extLst>
          </p:cNvPr>
          <p:cNvCxnSpPr>
            <a:stCxn id="16" idx="6"/>
          </p:cNvCxnSpPr>
          <p:nvPr/>
        </p:nvCxnSpPr>
        <p:spPr>
          <a:xfrm>
            <a:off x="2577518" y="4968294"/>
            <a:ext cx="146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A94EE39-87C3-4961-862F-D90E3A7BBB67}"/>
              </a:ext>
            </a:extLst>
          </p:cNvPr>
          <p:cNvSpPr txBox="1"/>
          <p:nvPr/>
        </p:nvSpPr>
        <p:spPr>
          <a:xfrm>
            <a:off x="812218" y="5612238"/>
            <a:ext cx="6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s(n)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90DD1B-58E6-498F-BFD7-2D136E1E7341}"/>
              </a:ext>
            </a:extLst>
          </p:cNvPr>
          <p:cNvSpPr txBox="1"/>
          <p:nvPr/>
        </p:nvSpPr>
        <p:spPr>
          <a:xfrm>
            <a:off x="2368224" y="5220615"/>
            <a:ext cx="95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s(n-1)</a:t>
            </a:r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EEE7592B-34D2-4111-85F2-55AA745F5915}"/>
              </a:ext>
            </a:extLst>
          </p:cNvPr>
          <p:cNvSpPr/>
          <p:nvPr/>
        </p:nvSpPr>
        <p:spPr>
          <a:xfrm>
            <a:off x="2239698" y="4839937"/>
            <a:ext cx="292100" cy="287688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6CD7D2-1086-4386-A76E-01F1ECBE3129}"/>
              </a:ext>
            </a:extLst>
          </p:cNvPr>
          <p:cNvSpPr txBox="1"/>
          <p:nvPr/>
        </p:nvSpPr>
        <p:spPr>
          <a:xfrm>
            <a:off x="1210287" y="4419582"/>
            <a:ext cx="273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s(n) – s(n-1) = s’(n-1)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CEA626E-3FDE-4B01-810E-516D5ABA159E}"/>
              </a:ext>
            </a:extLst>
          </p:cNvPr>
          <p:cNvSpPr/>
          <p:nvPr/>
        </p:nvSpPr>
        <p:spPr>
          <a:xfrm rot="5400000">
            <a:off x="4074351" y="4847846"/>
            <a:ext cx="584313" cy="6270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43D93A-D90E-48BD-9D7A-813B450A666A}"/>
              </a:ext>
            </a:extLst>
          </p:cNvPr>
          <p:cNvSpPr txBox="1"/>
          <p:nvPr/>
        </p:nvSpPr>
        <p:spPr>
          <a:xfrm>
            <a:off x="3463683" y="5127625"/>
            <a:ext cx="29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514854-A0D1-4DA9-B1F8-B794F1B3910D}"/>
              </a:ext>
            </a:extLst>
          </p:cNvPr>
          <p:cNvCxnSpPr>
            <a:stCxn id="34" idx="3"/>
          </p:cNvCxnSpPr>
          <p:nvPr/>
        </p:nvCxnSpPr>
        <p:spPr>
          <a:xfrm>
            <a:off x="3762878" y="5312291"/>
            <a:ext cx="290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6494C63-5A5B-42F6-9946-2114EF2743E7}"/>
              </a:ext>
            </a:extLst>
          </p:cNvPr>
          <p:cNvSpPr/>
          <p:nvPr/>
        </p:nvSpPr>
        <p:spPr>
          <a:xfrm>
            <a:off x="5943897" y="4968292"/>
            <a:ext cx="513080" cy="38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CCF7CF-09B6-43A5-8AA8-F993311F286A}"/>
              </a:ext>
            </a:extLst>
          </p:cNvPr>
          <p:cNvSpPr/>
          <p:nvPr/>
        </p:nvSpPr>
        <p:spPr>
          <a:xfrm>
            <a:off x="7084060" y="4951993"/>
            <a:ext cx="513080" cy="38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4AF024-7E17-49A2-AD67-E69F8C68B034}"/>
              </a:ext>
            </a:extLst>
          </p:cNvPr>
          <p:cNvSpPr txBox="1"/>
          <p:nvPr/>
        </p:nvSpPr>
        <p:spPr>
          <a:xfrm>
            <a:off x="2079173" y="5824273"/>
            <a:ext cx="603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Delay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F4E764-EF05-486A-8608-9FF00FEE018B}"/>
              </a:ext>
            </a:extLst>
          </p:cNvPr>
          <p:cNvSpPr txBox="1"/>
          <p:nvPr/>
        </p:nvSpPr>
        <p:spPr>
          <a:xfrm>
            <a:off x="5107941" y="4977198"/>
            <a:ext cx="6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s(n)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B8DDEA-F9CF-4A91-887A-AA4D8A8B955A}"/>
              </a:ext>
            </a:extLst>
          </p:cNvPr>
          <p:cNvSpPr txBox="1"/>
          <p:nvPr/>
        </p:nvSpPr>
        <p:spPr>
          <a:xfrm>
            <a:off x="5893733" y="5023365"/>
            <a:ext cx="603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Delay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A2BFB3-70D9-4071-A4DD-8FEF14CF2552}"/>
              </a:ext>
            </a:extLst>
          </p:cNvPr>
          <p:cNvSpPr txBox="1"/>
          <p:nvPr/>
        </p:nvSpPr>
        <p:spPr>
          <a:xfrm>
            <a:off x="7038849" y="5022887"/>
            <a:ext cx="603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Delay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054B52F-1C40-4C82-B798-C64FE4607CAE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5762247" y="5161864"/>
            <a:ext cx="1314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9449C8-45D6-4B88-8112-502F3547A6FA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 flipV="1">
            <a:off x="6497235" y="5161387"/>
            <a:ext cx="541614" cy="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1B25A5FD-4780-4F17-8845-B24C5C4797AB}"/>
              </a:ext>
            </a:extLst>
          </p:cNvPr>
          <p:cNvSpPr/>
          <p:nvPr/>
        </p:nvSpPr>
        <p:spPr>
          <a:xfrm rot="10800000">
            <a:off x="6016332" y="5612238"/>
            <a:ext cx="403771" cy="3800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2A187BC2-FCF3-42AC-928B-D03FB3B94061}"/>
              </a:ext>
            </a:extLst>
          </p:cNvPr>
          <p:cNvSpPr/>
          <p:nvPr/>
        </p:nvSpPr>
        <p:spPr>
          <a:xfrm rot="10800000">
            <a:off x="7138714" y="5634272"/>
            <a:ext cx="403771" cy="3800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elay 53">
            <a:extLst>
              <a:ext uri="{FF2B5EF4-FFF2-40B4-BE49-F238E27FC236}">
                <a16:creationId xmlns:a16="http://schemas.microsoft.com/office/drawing/2014/main" id="{209AA387-C9AD-4E8C-BB35-B6B658B14E51}"/>
              </a:ext>
            </a:extLst>
          </p:cNvPr>
          <p:cNvSpPr/>
          <p:nvPr/>
        </p:nvSpPr>
        <p:spPr>
          <a:xfrm rot="5400000">
            <a:off x="6571480" y="6218018"/>
            <a:ext cx="393124" cy="38571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4CD01BF-EE4C-4E11-BB5C-FBAC964CFA98}"/>
              </a:ext>
            </a:extLst>
          </p:cNvPr>
          <p:cNvCxnSpPr>
            <a:stCxn id="42" idx="3"/>
            <a:endCxn id="53" idx="2"/>
          </p:cNvCxnSpPr>
          <p:nvPr/>
        </p:nvCxnSpPr>
        <p:spPr>
          <a:xfrm flipH="1">
            <a:off x="7542485" y="5161387"/>
            <a:ext cx="99866" cy="472885"/>
          </a:xfrm>
          <a:prstGeom prst="bentConnector4">
            <a:avLst>
              <a:gd name="adj1" fmla="val -228907"/>
              <a:gd name="adj2" fmla="val 64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D149E99-6BA8-4BB6-B931-E97A004EECB0}"/>
              </a:ext>
            </a:extLst>
          </p:cNvPr>
          <p:cNvCxnSpPr>
            <a:stCxn id="41" idx="3"/>
            <a:endCxn id="52" idx="2"/>
          </p:cNvCxnSpPr>
          <p:nvPr/>
        </p:nvCxnSpPr>
        <p:spPr>
          <a:xfrm flipH="1">
            <a:off x="6420103" y="5161865"/>
            <a:ext cx="77132" cy="450373"/>
          </a:xfrm>
          <a:prstGeom prst="bentConnector4">
            <a:avLst>
              <a:gd name="adj1" fmla="val -296375"/>
              <a:gd name="adj2" fmla="val 65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D1B8ED0-C695-46A8-AC90-D39212770634}"/>
              </a:ext>
            </a:extLst>
          </p:cNvPr>
          <p:cNvCxnSpPr>
            <a:stCxn id="40" idx="2"/>
            <a:endCxn id="52" idx="4"/>
          </p:cNvCxnSpPr>
          <p:nvPr/>
        </p:nvCxnSpPr>
        <p:spPr>
          <a:xfrm rot="16200000" flipH="1">
            <a:off x="5592859" y="5188765"/>
            <a:ext cx="265708" cy="581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74E15E61-2D61-4781-A86B-32D6EE6FA207}"/>
              </a:ext>
            </a:extLst>
          </p:cNvPr>
          <p:cNvCxnSpPr>
            <a:stCxn id="52" idx="0"/>
            <a:endCxn id="54" idx="1"/>
          </p:cNvCxnSpPr>
          <p:nvPr/>
        </p:nvCxnSpPr>
        <p:spPr>
          <a:xfrm rot="16200000" flipH="1">
            <a:off x="6382094" y="5828362"/>
            <a:ext cx="222071" cy="549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EA49A70-C81C-4175-947A-3789E2836D1D}"/>
              </a:ext>
            </a:extLst>
          </p:cNvPr>
          <p:cNvCxnSpPr>
            <a:stCxn id="53" idx="0"/>
            <a:endCxn id="54" idx="1"/>
          </p:cNvCxnSpPr>
          <p:nvPr/>
        </p:nvCxnSpPr>
        <p:spPr>
          <a:xfrm rot="5400000">
            <a:off x="6954303" y="5828014"/>
            <a:ext cx="200037" cy="572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13A10A8-DB5C-4918-91E9-6A860E00F7E8}"/>
              </a:ext>
            </a:extLst>
          </p:cNvPr>
          <p:cNvSpPr txBox="1"/>
          <p:nvPr/>
        </p:nvSpPr>
        <p:spPr>
          <a:xfrm>
            <a:off x="7652446" y="4834850"/>
            <a:ext cx="92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s(n-2)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001B4E-64F9-4810-B0C6-0DB39C35B9F6}"/>
              </a:ext>
            </a:extLst>
          </p:cNvPr>
          <p:cNvSpPr txBox="1"/>
          <p:nvPr/>
        </p:nvSpPr>
        <p:spPr>
          <a:xfrm>
            <a:off x="6326147" y="4619674"/>
            <a:ext cx="92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s(n-1)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317DFC4-8F39-47F6-952F-437F7A086794}"/>
              </a:ext>
            </a:extLst>
          </p:cNvPr>
          <p:cNvCxnSpPr>
            <a:endCxn id="53" idx="4"/>
          </p:cNvCxnSpPr>
          <p:nvPr/>
        </p:nvCxnSpPr>
        <p:spPr>
          <a:xfrm rot="16200000" flipH="1">
            <a:off x="6716935" y="5212493"/>
            <a:ext cx="472886" cy="370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838C475-183A-413B-A2AA-4DDE00E43552}"/>
              </a:ext>
            </a:extLst>
          </p:cNvPr>
          <p:cNvSpPr txBox="1"/>
          <p:nvPr/>
        </p:nvSpPr>
        <p:spPr>
          <a:xfrm>
            <a:off x="4025743" y="4977198"/>
            <a:ext cx="6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707EEE6-51B1-4E3B-9D6E-1FBCC2CE6C8C}"/>
              </a:ext>
            </a:extLst>
          </p:cNvPr>
          <p:cNvSpPr txBox="1"/>
          <p:nvPr/>
        </p:nvSpPr>
        <p:spPr>
          <a:xfrm>
            <a:off x="6059111" y="5600872"/>
            <a:ext cx="6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7A15551-ADD9-48D7-B4CB-54EF2052513C}"/>
              </a:ext>
            </a:extLst>
          </p:cNvPr>
          <p:cNvSpPr txBox="1"/>
          <p:nvPr/>
        </p:nvSpPr>
        <p:spPr>
          <a:xfrm>
            <a:off x="7182231" y="5600872"/>
            <a:ext cx="6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6F5A086-9388-44A0-80C1-9C8DA1F2574B}"/>
              </a:ext>
            </a:extLst>
          </p:cNvPr>
          <p:cNvSpPr txBox="1"/>
          <p:nvPr/>
        </p:nvSpPr>
        <p:spPr>
          <a:xfrm>
            <a:off x="8449090" y="1705173"/>
            <a:ext cx="3656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*Technique 1 would only occur if our sample period approached 0. Impossible.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AF92587-C109-4653-AEB1-8F99D59D9883}"/>
              </a:ext>
            </a:extLst>
          </p:cNvPr>
          <p:cNvSpPr/>
          <p:nvPr/>
        </p:nvSpPr>
        <p:spPr>
          <a:xfrm>
            <a:off x="990017" y="2794632"/>
            <a:ext cx="7678827" cy="145882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E6EA07F-DE05-4E0E-839B-F65B386BBFB8}"/>
              </a:ext>
            </a:extLst>
          </p:cNvPr>
          <p:cNvSpPr/>
          <p:nvPr/>
        </p:nvSpPr>
        <p:spPr>
          <a:xfrm>
            <a:off x="5053289" y="4547102"/>
            <a:ext cx="3523206" cy="2158498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Subtitle 4">
            <a:extLst>
              <a:ext uri="{FF2B5EF4-FFF2-40B4-BE49-F238E27FC236}">
                <a16:creationId xmlns:a16="http://schemas.microsoft.com/office/drawing/2014/main" id="{D5F90F85-FD3F-4D90-8FE7-9BBE47D7410D}"/>
              </a:ext>
            </a:extLst>
          </p:cNvPr>
          <p:cNvSpPr txBox="1">
            <a:spLocks/>
          </p:cNvSpPr>
          <p:nvPr/>
        </p:nvSpPr>
        <p:spPr>
          <a:xfrm>
            <a:off x="8800788" y="4654079"/>
            <a:ext cx="3343677" cy="200542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*Technique 2 also implicitly checks for negative concavity.  This is beneficial as you will see.</a:t>
            </a:r>
          </a:p>
        </p:txBody>
      </p:sp>
    </p:spTree>
    <p:extLst>
      <p:ext uri="{BB962C8B-B14F-4D97-AF65-F5344CB8AC3E}">
        <p14:creationId xmlns:p14="http://schemas.microsoft.com/office/powerpoint/2010/main" val="193894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058CF-4B85-4BD3-9B73-325453918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095" y="176397"/>
            <a:ext cx="6318505" cy="1240575"/>
          </a:xfrm>
        </p:spPr>
        <p:txBody>
          <a:bodyPr/>
          <a:lstStyle/>
          <a:p>
            <a:r>
              <a:rPr lang="en-US" dirty="0"/>
              <a:t>Peak Extraction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F251F9-5A0F-4B68-83D2-0D864B2FC3F3}"/>
              </a:ext>
            </a:extLst>
          </p:cNvPr>
          <p:cNvSpPr txBox="1"/>
          <p:nvPr/>
        </p:nvSpPr>
        <p:spPr>
          <a:xfrm>
            <a:off x="1022095" y="1193800"/>
            <a:ext cx="642010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 = [0:.01:2*pi];</a:t>
            </a:r>
          </a:p>
          <a:p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length(t);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 = sin(t);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sz="16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"t"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"s(t)"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ylim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([-1.5 1.5])</a:t>
            </a:r>
          </a:p>
          <a:p>
            <a:endParaRPr lang="en-US" sz="1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A0C552-5061-4EB0-ACA1-95D8CFA7B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644" y="1523734"/>
            <a:ext cx="5724526" cy="442903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17D55C3-4C29-4661-B94F-6C1036B2E1AE}"/>
              </a:ext>
            </a:extLst>
          </p:cNvPr>
          <p:cNvSpPr txBox="1"/>
          <p:nvPr/>
        </p:nvSpPr>
        <p:spPr>
          <a:xfrm>
            <a:off x="1022095" y="3429000"/>
            <a:ext cx="642010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peakPos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[];</a:t>
            </a:r>
          </a:p>
          <a:p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peakVal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[];</a:t>
            </a:r>
          </a:p>
          <a:p>
            <a:r>
              <a:rPr lang="en-US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3:len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index = 1;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 (s(i-1)&gt;s(i-2)) &amp;&amp; (s(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)&lt;s(i-1)) )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peakPos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(index) = i-1;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peakVal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(index) = s(i-1);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peakPos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peakPos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/100;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peakPos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peakVal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'*g'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11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81BE12-6A1E-48EB-B571-CD11052E0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644" y="1490392"/>
            <a:ext cx="5724526" cy="4506542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089EB302-A4C0-4877-8A7F-C1D09B6D8B68}"/>
              </a:ext>
            </a:extLst>
          </p:cNvPr>
          <p:cNvSpPr/>
          <p:nvPr/>
        </p:nvSpPr>
        <p:spPr>
          <a:xfrm>
            <a:off x="7531100" y="2048336"/>
            <a:ext cx="850900" cy="749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1E39174-D4FB-4BA3-9DEF-346969B9FB21}"/>
              </a:ext>
            </a:extLst>
          </p:cNvPr>
          <p:cNvSpPr/>
          <p:nvPr/>
        </p:nvSpPr>
        <p:spPr>
          <a:xfrm>
            <a:off x="9690100" y="4423236"/>
            <a:ext cx="850900" cy="749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6BB33F-A949-4673-B2C3-99FC4F0CB72B}"/>
              </a:ext>
            </a:extLst>
          </p:cNvPr>
          <p:cNvSpPr txBox="1"/>
          <p:nvPr/>
        </p:nvSpPr>
        <p:spPr>
          <a:xfrm>
            <a:off x="8470900" y="2161376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Only Detects 1 peak</a:t>
            </a:r>
          </a:p>
          <a:p>
            <a:endParaRPr lang="en-US" sz="1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91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21" grpId="0" animBg="1"/>
      <p:bldP spid="60" grpId="0" animBg="1"/>
      <p:bldP spid="61" grpId="0"/>
    </p:bldLst>
  </p:timing>
</p:sld>
</file>

<file path=ppt/theme/theme1.xml><?xml version="1.0" encoding="utf-8"?>
<a:theme xmlns:a="http://schemas.openxmlformats.org/drawingml/2006/main" name="SketchLinesVTI">
  <a:themeElements>
    <a:clrScheme name="AnalogousFromRegularSeedLeftStep">
      <a:dk1>
        <a:srgbClr val="000000"/>
      </a:dk1>
      <a:lt1>
        <a:srgbClr val="FFFFFF"/>
      </a:lt1>
      <a:dk2>
        <a:srgbClr val="203835"/>
      </a:dk2>
      <a:lt2>
        <a:srgbClr val="E8E4E2"/>
      </a:lt2>
      <a:accent1>
        <a:srgbClr val="49A3C7"/>
      </a:accent1>
      <a:accent2>
        <a:srgbClr val="36B1A1"/>
      </a:accent2>
      <a:accent3>
        <a:srgbClr val="43B577"/>
      </a:accent3>
      <a:accent4>
        <a:srgbClr val="37B53C"/>
      </a:accent4>
      <a:accent5>
        <a:srgbClr val="6CB241"/>
      </a:accent5>
      <a:accent6>
        <a:srgbClr val="93AB34"/>
      </a:accent6>
      <a:hlink>
        <a:srgbClr val="BF643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504</Words>
  <Application>Microsoft Office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Meiryo</vt:lpstr>
      <vt:lpstr>Arial</vt:lpstr>
      <vt:lpstr>Corbel</vt:lpstr>
      <vt:lpstr>Courier New</vt:lpstr>
      <vt:lpstr>SketchLinesVTI</vt:lpstr>
      <vt:lpstr>PPG Signal Processing approach and proposal to Dr. Akar. By Scott Perryman</vt:lpstr>
      <vt:lpstr>Data Set Properties</vt:lpstr>
      <vt:lpstr>Features</vt:lpstr>
      <vt:lpstr>Peak Extraction</vt:lpstr>
      <vt:lpstr>Peak Extraction</vt:lpstr>
      <vt:lpstr>Peak Extraction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PPG Signal Processing approach and proposal to Dr. Akar. By Scott Perryman</dc:title>
  <dc:creator>Scott Perryman</dc:creator>
  <cp:lastModifiedBy>Scott Perryman</cp:lastModifiedBy>
  <cp:revision>9</cp:revision>
  <dcterms:created xsi:type="dcterms:W3CDTF">2022-02-26T22:01:45Z</dcterms:created>
  <dcterms:modified xsi:type="dcterms:W3CDTF">2022-02-27T00:13:13Z</dcterms:modified>
</cp:coreProperties>
</file>