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59" r:id="rId7"/>
    <p:sldId id="289" r:id="rId8"/>
    <p:sldId id="316" r:id="rId9"/>
    <p:sldId id="317" r:id="rId10"/>
    <p:sldId id="280" r:id="rId11"/>
    <p:sldId id="309" r:id="rId12"/>
    <p:sldId id="277" r:id="rId13"/>
    <p:sldId id="310" r:id="rId14"/>
    <p:sldId id="312" r:id="rId15"/>
    <p:sldId id="313" r:id="rId16"/>
    <p:sldId id="315" r:id="rId17"/>
    <p:sldId id="311" r:id="rId18"/>
    <p:sldId id="314" r:id="rId19"/>
    <p:sldId id="285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84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34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9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3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39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3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1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7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09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Senin, 30 September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S2 IF ITB - Seminar Tesis 23517033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200" y="1999122"/>
            <a:ext cx="8742579" cy="21605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Seminar </a:t>
            </a:r>
            <a:r>
              <a:rPr lang="en-US" sz="3600" b="1" dirty="0" err="1">
                <a:solidFill>
                  <a:schemeClr val="bg1"/>
                </a:solidFill>
              </a:rPr>
              <a:t>Tugas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Akhir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OPEN DATA TRANSPORTASI DARAT UNTUK PEMILIHAN MODA TRANSPORTASI DARAT PUBLIK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26523" y="600146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36D5BD-4153-4DB5-84F8-2D05BE4E6D52}"/>
              </a:ext>
            </a:extLst>
          </p:cNvPr>
          <p:cNvSpPr txBox="1"/>
          <p:nvPr/>
        </p:nvSpPr>
        <p:spPr>
          <a:xfrm>
            <a:off x="2447778" y="4757424"/>
            <a:ext cx="272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I Putu Eka Surya Aditya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13516061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68741-8054-480A-9FC7-F7BF2C97DED5}"/>
              </a:ext>
            </a:extLst>
          </p:cNvPr>
          <p:cNvSpPr txBox="1"/>
          <p:nvPr/>
        </p:nvSpPr>
        <p:spPr>
          <a:xfrm>
            <a:off x="6499361" y="4764121"/>
            <a:ext cx="449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Pembimbing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Dr.tech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Wikan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Danar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Sunindyo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ST,M.Sc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Desain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701811" y="3039900"/>
            <a:ext cx="1070000" cy="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4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11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Strategi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Konstruksi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39EDC-7D4E-4930-8AA2-38D4F845D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88" y="1124316"/>
            <a:ext cx="7248012" cy="47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Abstrak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9744BA-065C-420C-8219-929988DA2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3" y="1663619"/>
            <a:ext cx="7672427" cy="38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2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Skeletal Construction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pic>
        <p:nvPicPr>
          <p:cNvPr id="6" name="Picture 5" descr="A picture containing map, small, group, sitting&#10;&#10;Description automatically generated">
            <a:extLst>
              <a:ext uri="{FF2B5EF4-FFF2-40B4-BE49-F238E27FC236}">
                <a16:creationId xmlns:a16="http://schemas.microsoft.com/office/drawing/2014/main" id="{D8D9B62E-3118-494C-8EC2-184FDB32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98495"/>
            <a:ext cx="10953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701811" y="3039900"/>
            <a:ext cx="1070000" cy="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4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416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Rencana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Pengembangan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8AF54B-3664-46B9-AF7D-4BA4A096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" y="2346627"/>
            <a:ext cx="3493770" cy="2164745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3BF65B4-5851-4315-AFB1-58B8A109B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69" y="1298495"/>
            <a:ext cx="4381500" cy="9144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36D464-1095-47D3-A2C4-7517FC892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44" y="2187655"/>
            <a:ext cx="4276725" cy="337185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700B17-C535-4BEA-BC79-1AD8F9EF4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03" y="2586227"/>
            <a:ext cx="1865376" cy="16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TERIMA KASIH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3EC5-E2FA-4BC4-94C0-0B754010E4A3}"/>
              </a:ext>
            </a:extLst>
          </p:cNvPr>
          <p:cNvSpPr txBox="1"/>
          <p:nvPr/>
        </p:nvSpPr>
        <p:spPr>
          <a:xfrm>
            <a:off x="3474720" y="4417255"/>
            <a:ext cx="540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Ada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pertanyaan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Arsitektur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Alur Data GPS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pic>
        <p:nvPicPr>
          <p:cNvPr id="16" name="Gambar 10" descr="Sebuah gambar berisi cuplikan layar, peta&#10;&#10;Deskripsi dihasilkan secara otomatis">
            <a:extLst>
              <a:ext uri="{FF2B5EF4-FFF2-40B4-BE49-F238E27FC236}">
                <a16:creationId xmlns:a16="http://schemas.microsoft.com/office/drawing/2014/main" id="{A7AE983A-3743-45F1-8534-460D794275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28" y="966096"/>
            <a:ext cx="7036411" cy="4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pic>
        <p:nvPicPr>
          <p:cNvPr id="10" name="image8.png">
            <a:extLst>
              <a:ext uri="{FF2B5EF4-FFF2-40B4-BE49-F238E27FC236}">
                <a16:creationId xmlns:a16="http://schemas.microsoft.com/office/drawing/2014/main" id="{D01D7C87-6837-43C8-933F-30122867DC0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8600" y="910696"/>
            <a:ext cx="5112774" cy="2359851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13" name="image2.png">
            <a:extLst>
              <a:ext uri="{FF2B5EF4-FFF2-40B4-BE49-F238E27FC236}">
                <a16:creationId xmlns:a16="http://schemas.microsoft.com/office/drawing/2014/main" id="{8664AF50-8C84-4881-8859-88B2C8F048B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50626" y="910696"/>
            <a:ext cx="5112774" cy="2359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4.png">
            <a:extLst>
              <a:ext uri="{FF2B5EF4-FFF2-40B4-BE49-F238E27FC236}">
                <a16:creationId xmlns:a16="http://schemas.microsoft.com/office/drawing/2014/main" id="{0E23E7D9-7137-4441-972B-CA677C161C2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28600" y="3582378"/>
            <a:ext cx="5112774" cy="23649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7.png">
            <a:extLst>
              <a:ext uri="{FF2B5EF4-FFF2-40B4-BE49-F238E27FC236}">
                <a16:creationId xmlns:a16="http://schemas.microsoft.com/office/drawing/2014/main" id="{28431CB1-5498-482D-9A75-99922208D89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850626" y="3582378"/>
            <a:ext cx="5112774" cy="23598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94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Presentasi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TUGAS AKHIR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DE781-E330-498D-8BF0-111904F4E43B}"/>
              </a:ext>
            </a:extLst>
          </p:cNvPr>
          <p:cNvGrpSpPr/>
          <p:nvPr/>
        </p:nvGrpSpPr>
        <p:grpSpPr>
          <a:xfrm>
            <a:off x="1178394" y="1884415"/>
            <a:ext cx="3771900" cy="939800"/>
            <a:chOff x="1587500" y="1514475"/>
            <a:chExt cx="3771900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1. PENDAHULUAN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5661" y="1804654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8744" y="4503685"/>
            <a:ext cx="385182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  3. PENGERJAAN SELANJUTNYA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820" y="4404283"/>
            <a:ext cx="988847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8394" y="4503685"/>
            <a:ext cx="337211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4. TANYA JAWAB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494" y="440428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02EFA-0EB1-4449-8D39-559C6CEF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F8833-47D2-4B8E-929C-9AE14581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66BA-6865-460C-A004-18FBD452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3160" y="2019289"/>
            <a:ext cx="348056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2. ANALISIS DAN DESAIN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821" y="191988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 descr="Icon of gears. ">
            <a:extLst>
              <a:ext uri="{FF2B5EF4-FFF2-40B4-BE49-F238E27FC236}">
                <a16:creationId xmlns:a16="http://schemas.microsoft.com/office/drawing/2014/main" id="{4175FBBB-39CA-40AE-BB17-5AC5D3ADB063}"/>
              </a:ext>
            </a:extLst>
          </p:cNvPr>
          <p:cNvGrpSpPr/>
          <p:nvPr/>
        </p:nvGrpSpPr>
        <p:grpSpPr>
          <a:xfrm>
            <a:off x="7689802" y="218239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5" name="Freeform 4359">
              <a:extLst>
                <a:ext uri="{FF2B5EF4-FFF2-40B4-BE49-F238E27FC236}">
                  <a16:creationId xmlns:a16="http://schemas.microsoft.com/office/drawing/2014/main" id="{5F4741EA-4F45-45C2-94E3-45CD5B1EC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360">
              <a:extLst>
                <a:ext uri="{FF2B5EF4-FFF2-40B4-BE49-F238E27FC236}">
                  <a16:creationId xmlns:a16="http://schemas.microsoft.com/office/drawing/2014/main" id="{2A64413F-37E8-46A8-BD1A-2B5D514B8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Group 46" descr="Icon of human being and gear. ">
            <a:extLst>
              <a:ext uri="{FF2B5EF4-FFF2-40B4-BE49-F238E27FC236}">
                <a16:creationId xmlns:a16="http://schemas.microsoft.com/office/drawing/2014/main" id="{D0B4CF39-FAA0-4ADF-A21A-AB871294DC1C}"/>
              </a:ext>
            </a:extLst>
          </p:cNvPr>
          <p:cNvGrpSpPr/>
          <p:nvPr/>
        </p:nvGrpSpPr>
        <p:grpSpPr>
          <a:xfrm>
            <a:off x="4320412" y="4712829"/>
            <a:ext cx="355716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8" name="Freeform 3673">
              <a:extLst>
                <a:ext uri="{FF2B5EF4-FFF2-40B4-BE49-F238E27FC236}">
                  <a16:creationId xmlns:a16="http://schemas.microsoft.com/office/drawing/2014/main" id="{B2CCFFBA-0C3D-4080-9172-24C99CF4A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674">
              <a:extLst>
                <a:ext uri="{FF2B5EF4-FFF2-40B4-BE49-F238E27FC236}">
                  <a16:creationId xmlns:a16="http://schemas.microsoft.com/office/drawing/2014/main" id="{45B85F10-076E-4660-983E-7BE7136EB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0" name="Group 49" descr="Icons of bar chart and line graph.">
            <a:extLst>
              <a:ext uri="{FF2B5EF4-FFF2-40B4-BE49-F238E27FC236}">
                <a16:creationId xmlns:a16="http://schemas.microsoft.com/office/drawing/2014/main" id="{70E3B703-0C70-4ADC-AAAE-85F05D03672D}"/>
              </a:ext>
            </a:extLst>
          </p:cNvPr>
          <p:cNvGrpSpPr/>
          <p:nvPr/>
        </p:nvGrpSpPr>
        <p:grpSpPr>
          <a:xfrm>
            <a:off x="7695941" y="470034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1" name="Freeform 372">
              <a:extLst>
                <a:ext uri="{FF2B5EF4-FFF2-40B4-BE49-F238E27FC236}">
                  <a16:creationId xmlns:a16="http://schemas.microsoft.com/office/drawing/2014/main" id="{0748F420-9AD6-482B-858B-7EF5836A5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73">
              <a:extLst>
                <a:ext uri="{FF2B5EF4-FFF2-40B4-BE49-F238E27FC236}">
                  <a16:creationId xmlns:a16="http://schemas.microsoft.com/office/drawing/2014/main" id="{BC838B5C-DBF2-4E73-BEC1-60380205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err="1"/>
              <a:t>Pendahuluan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701811" y="3039900"/>
            <a:ext cx="1070000" cy="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4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ANGGARAN PEGAWAI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PENGUKURAN KINERJA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KECURANGAN KINERJA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IMPLIKASI KECURANGAN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AUDIT KINERJA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572237" y="230998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5903698" y="2325029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E69B-8180-4D65-A7D6-D42C082C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8E48-4C0A-406C-A728-9DAAA542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895-E694-42B6-A967-BD69FFF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grpSp>
        <p:nvGrpSpPr>
          <p:cNvPr id="41" name="Group 40" descr="Icon of human being and gear. ">
            <a:extLst>
              <a:ext uri="{FF2B5EF4-FFF2-40B4-BE49-F238E27FC236}">
                <a16:creationId xmlns:a16="http://schemas.microsoft.com/office/drawing/2014/main" id="{51074A0D-FCCA-436F-BA13-6FE05C8974E6}"/>
              </a:ext>
            </a:extLst>
          </p:cNvPr>
          <p:cNvGrpSpPr/>
          <p:nvPr/>
        </p:nvGrpSpPr>
        <p:grpSpPr>
          <a:xfrm>
            <a:off x="8093762" y="235097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2" name="Freeform 3673">
              <a:extLst>
                <a:ext uri="{FF2B5EF4-FFF2-40B4-BE49-F238E27FC236}">
                  <a16:creationId xmlns:a16="http://schemas.microsoft.com/office/drawing/2014/main" id="{FF9B2DA1-F36C-43EC-BC89-4AF4F75F7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674">
              <a:extLst>
                <a:ext uri="{FF2B5EF4-FFF2-40B4-BE49-F238E27FC236}">
                  <a16:creationId xmlns:a16="http://schemas.microsoft.com/office/drawing/2014/main" id="{03E215B4-B598-45FC-A95E-7E4C8CE3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4" name="Freeform 1676" descr="Icon of check box. ">
            <a:extLst>
              <a:ext uri="{FF2B5EF4-FFF2-40B4-BE49-F238E27FC236}">
                <a16:creationId xmlns:a16="http://schemas.microsoft.com/office/drawing/2014/main" id="{308D69C8-9897-4FF7-8A1E-79C646652272}"/>
              </a:ext>
            </a:extLst>
          </p:cNvPr>
          <p:cNvSpPr>
            <a:spLocks noEditPoints="1"/>
          </p:cNvSpPr>
          <p:nvPr/>
        </p:nvSpPr>
        <p:spPr bwMode="auto">
          <a:xfrm>
            <a:off x="10258877" y="235673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E50A8-A4CD-4977-AC57-A1F859B0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423906"/>
            <a:ext cx="5694649" cy="3577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758864-83C7-42A3-B286-A3951EC1D69A}"/>
              </a:ext>
            </a:extLst>
          </p:cNvPr>
          <p:cNvSpPr txBox="1"/>
          <p:nvPr/>
        </p:nvSpPr>
        <p:spPr>
          <a:xfrm>
            <a:off x="6286144" y="1840152"/>
            <a:ext cx="564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rata-rata 6%/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9D98A-C4AD-461E-BE23-6A14325F9F30}"/>
              </a:ext>
            </a:extLst>
          </p:cNvPr>
          <p:cNvSpPr txBox="1"/>
          <p:nvPr/>
        </p:nvSpPr>
        <p:spPr>
          <a:xfrm>
            <a:off x="6244942" y="2584566"/>
            <a:ext cx="564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  </a:t>
            </a:r>
            <a:r>
              <a:rPr lang="en-US" dirty="0" err="1"/>
              <a:t>mencapai</a:t>
            </a:r>
            <a:r>
              <a:rPr lang="en-US" dirty="0"/>
              <a:t> rata-rata 5%/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7244F7-0C31-466B-B2A9-9A262AF7D68F}"/>
              </a:ext>
            </a:extLst>
          </p:cNvPr>
          <p:cNvSpPr txBox="1"/>
          <p:nvPr/>
        </p:nvSpPr>
        <p:spPr>
          <a:xfrm>
            <a:off x="6244941" y="3277290"/>
            <a:ext cx="564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&lt; 1%/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ANGGARAN PEGAWAI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PENGUKURAN KINERJA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KECURANGAN KINERJA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IMPLIKASI KECURANGAN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AUDIT KINERJA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572237" y="230998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5903698" y="2325029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E69B-8180-4D65-A7D6-D42C082C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8E48-4C0A-406C-A728-9DAAA542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895-E694-42B6-A967-BD69FFF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grpSp>
        <p:nvGrpSpPr>
          <p:cNvPr id="41" name="Group 40" descr="Icon of human being and gear. ">
            <a:extLst>
              <a:ext uri="{FF2B5EF4-FFF2-40B4-BE49-F238E27FC236}">
                <a16:creationId xmlns:a16="http://schemas.microsoft.com/office/drawing/2014/main" id="{51074A0D-FCCA-436F-BA13-6FE05C8974E6}"/>
              </a:ext>
            </a:extLst>
          </p:cNvPr>
          <p:cNvGrpSpPr/>
          <p:nvPr/>
        </p:nvGrpSpPr>
        <p:grpSpPr>
          <a:xfrm>
            <a:off x="8093762" y="235097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2" name="Freeform 3673">
              <a:extLst>
                <a:ext uri="{FF2B5EF4-FFF2-40B4-BE49-F238E27FC236}">
                  <a16:creationId xmlns:a16="http://schemas.microsoft.com/office/drawing/2014/main" id="{FF9B2DA1-F36C-43EC-BC89-4AF4F75F7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674">
              <a:extLst>
                <a:ext uri="{FF2B5EF4-FFF2-40B4-BE49-F238E27FC236}">
                  <a16:creationId xmlns:a16="http://schemas.microsoft.com/office/drawing/2014/main" id="{03E215B4-B598-45FC-A95E-7E4C8CE3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4" name="Freeform 1676" descr="Icon of check box. ">
            <a:extLst>
              <a:ext uri="{FF2B5EF4-FFF2-40B4-BE49-F238E27FC236}">
                <a16:creationId xmlns:a16="http://schemas.microsoft.com/office/drawing/2014/main" id="{308D69C8-9897-4FF7-8A1E-79C646652272}"/>
              </a:ext>
            </a:extLst>
          </p:cNvPr>
          <p:cNvSpPr>
            <a:spLocks noEditPoints="1"/>
          </p:cNvSpPr>
          <p:nvPr/>
        </p:nvSpPr>
        <p:spPr bwMode="auto">
          <a:xfrm>
            <a:off x="10258877" y="235673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AD28C8-6C50-4A50-B5B6-C80BC9E11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" y="1034232"/>
            <a:ext cx="10615264" cy="37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ANGGARAN PEGAWAI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PENGUKURAN KINERJA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KECURANGAN KINERJA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IMPLIKASI KECURANGAN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AUDIT KINERJA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572237" y="230998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5903698" y="2325029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E69B-8180-4D65-A7D6-D42C082C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8E48-4C0A-406C-A728-9DAAA542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895-E694-42B6-A967-BD69FFF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grpSp>
        <p:nvGrpSpPr>
          <p:cNvPr id="41" name="Group 40" descr="Icon of human being and gear. ">
            <a:extLst>
              <a:ext uri="{FF2B5EF4-FFF2-40B4-BE49-F238E27FC236}">
                <a16:creationId xmlns:a16="http://schemas.microsoft.com/office/drawing/2014/main" id="{51074A0D-FCCA-436F-BA13-6FE05C8974E6}"/>
              </a:ext>
            </a:extLst>
          </p:cNvPr>
          <p:cNvGrpSpPr/>
          <p:nvPr/>
        </p:nvGrpSpPr>
        <p:grpSpPr>
          <a:xfrm>
            <a:off x="8093762" y="235097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2" name="Freeform 3673">
              <a:extLst>
                <a:ext uri="{FF2B5EF4-FFF2-40B4-BE49-F238E27FC236}">
                  <a16:creationId xmlns:a16="http://schemas.microsoft.com/office/drawing/2014/main" id="{FF9B2DA1-F36C-43EC-BC89-4AF4F75F7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674">
              <a:extLst>
                <a:ext uri="{FF2B5EF4-FFF2-40B4-BE49-F238E27FC236}">
                  <a16:creationId xmlns:a16="http://schemas.microsoft.com/office/drawing/2014/main" id="{03E215B4-B598-45FC-A95E-7E4C8CE3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4" name="Freeform 1676" descr="Icon of check box. ">
            <a:extLst>
              <a:ext uri="{FF2B5EF4-FFF2-40B4-BE49-F238E27FC236}">
                <a16:creationId xmlns:a16="http://schemas.microsoft.com/office/drawing/2014/main" id="{308D69C8-9897-4FF7-8A1E-79C646652272}"/>
              </a:ext>
            </a:extLst>
          </p:cNvPr>
          <p:cNvSpPr>
            <a:spLocks noEditPoints="1"/>
          </p:cNvSpPr>
          <p:nvPr/>
        </p:nvSpPr>
        <p:spPr bwMode="auto">
          <a:xfrm>
            <a:off x="10258877" y="235673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1168BB78-7E26-4FDB-B5C9-8966E2E78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37" y="1042566"/>
            <a:ext cx="8755093" cy="49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Rumusan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Bagaimana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pemanfaatan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 Data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pemilihan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transportasi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publik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metode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konstruksi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terbaik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pemilihan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transportasi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darat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Open Data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disediakan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pemerintah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4" y="5332295"/>
            <a:ext cx="2743200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Menemukan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metode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konstruksi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terbaik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sehingga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pemilihan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transportasi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publik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menjadi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optimal.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Batasan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696A-0513-478E-8F98-5A2D687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58DA-0E92-475A-A736-EB23F12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7CEF-8B7F-4AE8-8B89-0D39206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67A0D-0486-4ADA-88A9-F346E371AD34}"/>
              </a:ext>
            </a:extLst>
          </p:cNvPr>
          <p:cNvGrpSpPr/>
          <p:nvPr/>
        </p:nvGrpSpPr>
        <p:grpSpPr>
          <a:xfrm>
            <a:off x="758550" y="914095"/>
            <a:ext cx="6795802" cy="1429182"/>
            <a:chOff x="758549" y="914094"/>
            <a:chExt cx="7209245" cy="1702334"/>
          </a:xfrm>
        </p:grpSpPr>
        <p:sp>
          <p:nvSpPr>
            <p:cNvPr id="48" name="Google Shape;337;p34">
              <a:extLst>
                <a:ext uri="{FF2B5EF4-FFF2-40B4-BE49-F238E27FC236}">
                  <a16:creationId xmlns:a16="http://schemas.microsoft.com/office/drawing/2014/main" id="{DC873099-029F-47EA-BA4E-D2316FB8B065}"/>
                </a:ext>
              </a:extLst>
            </p:cNvPr>
            <p:cNvSpPr/>
            <p:nvPr/>
          </p:nvSpPr>
          <p:spPr>
            <a:xfrm>
              <a:off x="758549" y="914094"/>
              <a:ext cx="198053" cy="1618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5;p34">
              <a:extLst>
                <a:ext uri="{FF2B5EF4-FFF2-40B4-BE49-F238E27FC236}">
                  <a16:creationId xmlns:a16="http://schemas.microsoft.com/office/drawing/2014/main" id="{8BF57170-3F15-4EFA-9EF7-F04F56EFF654}"/>
                </a:ext>
              </a:extLst>
            </p:cNvPr>
            <p:cNvSpPr txBox="1">
              <a:spLocks/>
            </p:cNvSpPr>
            <p:nvPr/>
          </p:nvSpPr>
          <p:spPr>
            <a:xfrm>
              <a:off x="1677592" y="1053467"/>
              <a:ext cx="2619300" cy="3849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/>
                <a:t>Batasan 1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Google Shape;333;p34">
              <a:extLst>
                <a:ext uri="{FF2B5EF4-FFF2-40B4-BE49-F238E27FC236}">
                  <a16:creationId xmlns:a16="http://schemas.microsoft.com/office/drawing/2014/main" id="{E15F9094-35DB-4B57-8796-B4E850BB9084}"/>
                </a:ext>
              </a:extLst>
            </p:cNvPr>
            <p:cNvSpPr txBox="1">
              <a:spLocks/>
            </p:cNvSpPr>
            <p:nvPr/>
          </p:nvSpPr>
          <p:spPr>
            <a:xfrm>
              <a:off x="1677592" y="1504028"/>
              <a:ext cx="6290202" cy="11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9pPr>
            </a:lstStyle>
            <a:p>
              <a:pPr marL="0" lvl="0" indent="0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228600" algn="l"/>
                  <a:tab pos="457200" algn="l"/>
                </a:tabLst>
              </a:pP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yang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digunakan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adalah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Open Data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Pemerintah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DKI Jakarta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mengenai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lalu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lintas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di Jakarta.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19A860D-594F-47E0-A124-E93E94420AE4}"/>
              </a:ext>
            </a:extLst>
          </p:cNvPr>
          <p:cNvGrpSpPr/>
          <p:nvPr/>
        </p:nvGrpSpPr>
        <p:grpSpPr>
          <a:xfrm>
            <a:off x="758549" y="2786475"/>
            <a:ext cx="6795803" cy="1360221"/>
            <a:chOff x="758549" y="914094"/>
            <a:chExt cx="7209245" cy="1702334"/>
          </a:xfrm>
        </p:grpSpPr>
        <p:sp>
          <p:nvSpPr>
            <p:cNvPr id="87" name="Google Shape;337;p34">
              <a:extLst>
                <a:ext uri="{FF2B5EF4-FFF2-40B4-BE49-F238E27FC236}">
                  <a16:creationId xmlns:a16="http://schemas.microsoft.com/office/drawing/2014/main" id="{BDF45EC6-CD8E-4E4E-A197-2CF68EE9558D}"/>
                </a:ext>
              </a:extLst>
            </p:cNvPr>
            <p:cNvSpPr/>
            <p:nvPr/>
          </p:nvSpPr>
          <p:spPr>
            <a:xfrm>
              <a:off x="758549" y="914094"/>
              <a:ext cx="198053" cy="1618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5;p34">
              <a:extLst>
                <a:ext uri="{FF2B5EF4-FFF2-40B4-BE49-F238E27FC236}">
                  <a16:creationId xmlns:a16="http://schemas.microsoft.com/office/drawing/2014/main" id="{43075411-B429-4237-ABCF-9B583D6A0D05}"/>
                </a:ext>
              </a:extLst>
            </p:cNvPr>
            <p:cNvSpPr txBox="1">
              <a:spLocks/>
            </p:cNvSpPr>
            <p:nvPr/>
          </p:nvSpPr>
          <p:spPr>
            <a:xfrm>
              <a:off x="1677592" y="1053467"/>
              <a:ext cx="2619300" cy="3849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/>
                <a:t>Batasan 2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Google Shape;333;p34">
              <a:extLst>
                <a:ext uri="{FF2B5EF4-FFF2-40B4-BE49-F238E27FC236}">
                  <a16:creationId xmlns:a16="http://schemas.microsoft.com/office/drawing/2014/main" id="{0265E338-F26F-4518-B9D3-E24AA0779E2B}"/>
                </a:ext>
              </a:extLst>
            </p:cNvPr>
            <p:cNvSpPr txBox="1">
              <a:spLocks/>
            </p:cNvSpPr>
            <p:nvPr/>
          </p:nvSpPr>
          <p:spPr>
            <a:xfrm>
              <a:off x="1677592" y="1504028"/>
              <a:ext cx="6290202" cy="11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9pPr>
            </a:lstStyle>
            <a:p>
              <a:pPr marL="0" lvl="0" indent="0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228600" algn="l"/>
                  <a:tab pos="457200" algn="l"/>
                </a:tabLst>
              </a:pP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yang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digunakan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adalah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model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penyelesaian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masalah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berjenis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konstruksi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dengan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tipe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perencanaan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8C2A40-E0A8-4A59-B526-546436BAB035}"/>
              </a:ext>
            </a:extLst>
          </p:cNvPr>
          <p:cNvGrpSpPr/>
          <p:nvPr/>
        </p:nvGrpSpPr>
        <p:grpSpPr>
          <a:xfrm>
            <a:off x="758549" y="4630871"/>
            <a:ext cx="6795803" cy="1460439"/>
            <a:chOff x="758549" y="914093"/>
            <a:chExt cx="7209245" cy="2005666"/>
          </a:xfrm>
        </p:grpSpPr>
        <p:sp>
          <p:nvSpPr>
            <p:cNvPr id="91" name="Google Shape;337;p34">
              <a:extLst>
                <a:ext uri="{FF2B5EF4-FFF2-40B4-BE49-F238E27FC236}">
                  <a16:creationId xmlns:a16="http://schemas.microsoft.com/office/drawing/2014/main" id="{3831C506-9B0F-4575-A1F1-5DC4CE940F5A}"/>
                </a:ext>
              </a:extLst>
            </p:cNvPr>
            <p:cNvSpPr/>
            <p:nvPr/>
          </p:nvSpPr>
          <p:spPr>
            <a:xfrm>
              <a:off x="758549" y="914093"/>
              <a:ext cx="198053" cy="20056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5;p34">
              <a:extLst>
                <a:ext uri="{FF2B5EF4-FFF2-40B4-BE49-F238E27FC236}">
                  <a16:creationId xmlns:a16="http://schemas.microsoft.com/office/drawing/2014/main" id="{34988027-3FC3-458E-B3CC-58257F79EEEB}"/>
                </a:ext>
              </a:extLst>
            </p:cNvPr>
            <p:cNvSpPr txBox="1">
              <a:spLocks/>
            </p:cNvSpPr>
            <p:nvPr/>
          </p:nvSpPr>
          <p:spPr>
            <a:xfrm>
              <a:off x="1677592" y="1053467"/>
              <a:ext cx="2619300" cy="3849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/>
                <a:t>Batasan 3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Google Shape;333;p34">
              <a:extLst>
                <a:ext uri="{FF2B5EF4-FFF2-40B4-BE49-F238E27FC236}">
                  <a16:creationId xmlns:a16="http://schemas.microsoft.com/office/drawing/2014/main" id="{D03BABC4-9B13-4563-82FC-E27C20753742}"/>
                </a:ext>
              </a:extLst>
            </p:cNvPr>
            <p:cNvSpPr txBox="1">
              <a:spLocks/>
            </p:cNvSpPr>
            <p:nvPr/>
          </p:nvSpPr>
          <p:spPr>
            <a:xfrm>
              <a:off x="1677592" y="1209062"/>
              <a:ext cx="6290202" cy="11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 Light"/>
                <a:buNone/>
                <a:defRPr sz="1000" b="0" i="0" u="none" strike="noStrike" cap="none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defRPr>
              </a:lvl9pPr>
            </a:lstStyle>
            <a:p>
              <a:pPr marL="0" lvl="0" indent="0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228600" algn="l"/>
                  <a:tab pos="457200" algn="l"/>
                </a:tabLst>
              </a:pP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Informasi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yang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diberikan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berupa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rekomendasi-rekomendasi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pilihan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moda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transportasi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publik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waktu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tempuh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untuk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mencapai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tujuan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, dan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biaya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yang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harus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dikeluarkan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0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3"/>
            <a:ext cx="4336142" cy="2044685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3" y="2886560"/>
            <a:ext cx="1493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PENGUMPULAN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ANALISIS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88089" y="2886561"/>
            <a:ext cx="16839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PERANCANGAN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IMPLEMENTASI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PENGUJIAN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Mengumpulkan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terbuka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website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milik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Pemerintah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DKI Jakarta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Analisis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kelebihan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kekurangan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strategi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adaptasi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penerapan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Tugas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Akhir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ini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Perancangan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model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sistem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pakar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pemilihan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moda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transportasi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publik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Menimplementasikan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strategi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konstruksi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bentuk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program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Menguji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model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kasus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riil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909002" y="234261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2655" y="23237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E69B-8180-4D65-A7D6-D42C082C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Selasa</a:t>
            </a:r>
            <a:r>
              <a:rPr lang="en-US" dirty="0"/>
              <a:t>, 17 </a:t>
            </a:r>
            <a:r>
              <a:rPr lang="en-US" dirty="0" err="1"/>
              <a:t>Desember</a:t>
            </a:r>
            <a:r>
              <a:rPr lang="en-US" dirty="0"/>
              <a:t>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8E48-4C0A-406C-A728-9DAAA542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895-E694-42B6-A967-BD69FFF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S1 IF ITB - Seminar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1 13516061</a:t>
            </a:r>
          </a:p>
        </p:txBody>
      </p:sp>
      <p:grpSp>
        <p:nvGrpSpPr>
          <p:cNvPr id="41" name="Group 40" descr="Icon of human being and gear. ">
            <a:extLst>
              <a:ext uri="{FF2B5EF4-FFF2-40B4-BE49-F238E27FC236}">
                <a16:creationId xmlns:a16="http://schemas.microsoft.com/office/drawing/2014/main" id="{51074A0D-FCCA-436F-BA13-6FE05C8974E6}"/>
              </a:ext>
            </a:extLst>
          </p:cNvPr>
          <p:cNvGrpSpPr/>
          <p:nvPr/>
        </p:nvGrpSpPr>
        <p:grpSpPr>
          <a:xfrm>
            <a:off x="3760166" y="235971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2" name="Freeform 3673">
              <a:extLst>
                <a:ext uri="{FF2B5EF4-FFF2-40B4-BE49-F238E27FC236}">
                  <a16:creationId xmlns:a16="http://schemas.microsoft.com/office/drawing/2014/main" id="{FF9B2DA1-F36C-43EC-BC89-4AF4F75F7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674">
              <a:extLst>
                <a:ext uri="{FF2B5EF4-FFF2-40B4-BE49-F238E27FC236}">
                  <a16:creationId xmlns:a16="http://schemas.microsoft.com/office/drawing/2014/main" id="{03E215B4-B598-45FC-A95E-7E4C8CE3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4" name="Freeform 1676" descr="Icon of check box. ">
            <a:extLst>
              <a:ext uri="{FF2B5EF4-FFF2-40B4-BE49-F238E27FC236}">
                <a16:creationId xmlns:a16="http://schemas.microsoft.com/office/drawing/2014/main" id="{308D69C8-9897-4FF7-8A1E-79C646652272}"/>
              </a:ext>
            </a:extLst>
          </p:cNvPr>
          <p:cNvSpPr>
            <a:spLocks noEditPoints="1"/>
          </p:cNvSpPr>
          <p:nvPr/>
        </p:nvSpPr>
        <p:spPr bwMode="auto">
          <a:xfrm>
            <a:off x="10258877" y="235673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6" name="Group 55" descr="Icon of books. ">
            <a:extLst>
              <a:ext uri="{FF2B5EF4-FFF2-40B4-BE49-F238E27FC236}">
                <a16:creationId xmlns:a16="http://schemas.microsoft.com/office/drawing/2014/main" id="{3A7FB6E9-8566-476A-8C86-97AD4E8B6D2F}"/>
              </a:ext>
            </a:extLst>
          </p:cNvPr>
          <p:cNvGrpSpPr/>
          <p:nvPr/>
        </p:nvGrpSpPr>
        <p:grpSpPr>
          <a:xfrm>
            <a:off x="1591967" y="2347137"/>
            <a:ext cx="344413" cy="382447"/>
            <a:chOff x="2608263" y="1920875"/>
            <a:chExt cx="258763" cy="287338"/>
          </a:xfrm>
          <a:solidFill>
            <a:schemeClr val="bg1"/>
          </a:solidFill>
        </p:grpSpPr>
        <p:sp>
          <p:nvSpPr>
            <p:cNvPr id="72" name="Rectangle 705">
              <a:extLst>
                <a:ext uri="{FF2B5EF4-FFF2-40B4-BE49-F238E27FC236}">
                  <a16:creationId xmlns:a16="http://schemas.microsoft.com/office/drawing/2014/main" id="{4E8A9953-E27D-440A-AC56-27DE3987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06">
              <a:extLst>
                <a:ext uri="{FF2B5EF4-FFF2-40B4-BE49-F238E27FC236}">
                  <a16:creationId xmlns:a16="http://schemas.microsoft.com/office/drawing/2014/main" id="{B19B59E6-86B2-4212-8BB5-03053C89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07">
              <a:extLst>
                <a:ext uri="{FF2B5EF4-FFF2-40B4-BE49-F238E27FC236}">
                  <a16:creationId xmlns:a16="http://schemas.microsoft.com/office/drawing/2014/main" id="{215F1893-3B94-41A8-9BF4-D284EECD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08">
              <a:extLst>
                <a:ext uri="{FF2B5EF4-FFF2-40B4-BE49-F238E27FC236}">
                  <a16:creationId xmlns:a16="http://schemas.microsoft.com/office/drawing/2014/main" id="{3C4933B8-C0F9-4B3C-B18E-4CB42F23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09">
              <a:extLst>
                <a:ext uri="{FF2B5EF4-FFF2-40B4-BE49-F238E27FC236}">
                  <a16:creationId xmlns:a16="http://schemas.microsoft.com/office/drawing/2014/main" id="{F388FC61-9EE8-4FDA-B60A-FE8702402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10">
              <a:extLst>
                <a:ext uri="{FF2B5EF4-FFF2-40B4-BE49-F238E27FC236}">
                  <a16:creationId xmlns:a16="http://schemas.microsoft.com/office/drawing/2014/main" id="{D2422CE4-7521-4DD9-B526-F03081D8A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711">
              <a:extLst>
                <a:ext uri="{FF2B5EF4-FFF2-40B4-BE49-F238E27FC236}">
                  <a16:creationId xmlns:a16="http://schemas.microsoft.com/office/drawing/2014/main" id="{A939417E-FAF5-45C6-8252-BF4BE665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12">
              <a:extLst>
                <a:ext uri="{FF2B5EF4-FFF2-40B4-BE49-F238E27FC236}">
                  <a16:creationId xmlns:a16="http://schemas.microsoft.com/office/drawing/2014/main" id="{BFB26227-EACC-4F1F-A660-85FD208C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13">
              <a:extLst>
                <a:ext uri="{FF2B5EF4-FFF2-40B4-BE49-F238E27FC236}">
                  <a16:creationId xmlns:a16="http://schemas.microsoft.com/office/drawing/2014/main" id="{79B7488C-55F3-4D45-8291-75105C33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14">
              <a:extLst>
                <a:ext uri="{FF2B5EF4-FFF2-40B4-BE49-F238E27FC236}">
                  <a16:creationId xmlns:a16="http://schemas.microsoft.com/office/drawing/2014/main" id="{658E7DFC-63E4-4C5D-8854-736783E2C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715">
              <a:extLst>
                <a:ext uri="{FF2B5EF4-FFF2-40B4-BE49-F238E27FC236}">
                  <a16:creationId xmlns:a16="http://schemas.microsoft.com/office/drawing/2014/main" id="{B1F59E5B-0713-4F46-85C7-81618244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16">
              <a:extLst>
                <a:ext uri="{FF2B5EF4-FFF2-40B4-BE49-F238E27FC236}">
                  <a16:creationId xmlns:a16="http://schemas.microsoft.com/office/drawing/2014/main" id="{88C9B8A3-9C7B-4336-8658-BB16977C1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17">
              <a:extLst>
                <a:ext uri="{FF2B5EF4-FFF2-40B4-BE49-F238E27FC236}">
                  <a16:creationId xmlns:a16="http://schemas.microsoft.com/office/drawing/2014/main" id="{D8BACCE4-54DC-4F08-99E2-5A54A8E6B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718">
              <a:extLst>
                <a:ext uri="{FF2B5EF4-FFF2-40B4-BE49-F238E27FC236}">
                  <a16:creationId xmlns:a16="http://schemas.microsoft.com/office/drawing/2014/main" id="{B88F958A-4584-49BE-AC36-D239FEF3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719">
              <a:extLst>
                <a:ext uri="{FF2B5EF4-FFF2-40B4-BE49-F238E27FC236}">
                  <a16:creationId xmlns:a16="http://schemas.microsoft.com/office/drawing/2014/main" id="{4C04481B-2096-4994-B064-382821387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720">
              <a:extLst>
                <a:ext uri="{FF2B5EF4-FFF2-40B4-BE49-F238E27FC236}">
                  <a16:creationId xmlns:a16="http://schemas.microsoft.com/office/drawing/2014/main" id="{287E0C09-6E22-418F-8512-42D8F7701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592</Words>
  <Application>Microsoft Office PowerPoint</Application>
  <PresentationFormat>Widescreen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Catamaran Light</vt:lpstr>
      <vt:lpstr>Century Gothic</vt:lpstr>
      <vt:lpstr>Quicksand</vt:lpstr>
      <vt:lpstr>Segoe UI Light</vt:lpstr>
      <vt:lpstr>Times New Roman</vt:lpstr>
      <vt:lpstr>Office Theme</vt:lpstr>
      <vt:lpstr>Seminar Tugas Akhir OPEN DATA TRANSPORTASI DARAT UNTUK PEMILIHAN MODA TRANSPORTASI DARAT PUBLIK</vt:lpstr>
      <vt:lpstr>Project analysis slide 2</vt:lpstr>
      <vt:lpstr>Pendahuluan</vt:lpstr>
      <vt:lpstr>Project analysis slide 3</vt:lpstr>
      <vt:lpstr>Project analysis slide 3</vt:lpstr>
      <vt:lpstr>Project analysis slide 3</vt:lpstr>
      <vt:lpstr>Project analysis slide 6</vt:lpstr>
      <vt:lpstr>Project analysis slide 6</vt:lpstr>
      <vt:lpstr>Project analysis slide 3</vt:lpstr>
      <vt:lpstr>Analisis dan Desain</vt:lpstr>
      <vt:lpstr>Project analysis slide 6</vt:lpstr>
      <vt:lpstr>Project analysis slide 6</vt:lpstr>
      <vt:lpstr>Project analysis slide 6</vt:lpstr>
      <vt:lpstr>Pengerjaan Selanjutnya</vt:lpstr>
      <vt:lpstr>Project analysis slide 6</vt:lpstr>
      <vt:lpstr>TERIMA KASIH</vt:lpstr>
      <vt:lpstr>Project analysis slide 6</vt:lpstr>
      <vt:lpstr>Project analysis slide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2019-09-27T09:33:40Z</dcterms:created>
  <dcterms:modified xsi:type="dcterms:W3CDTF">2019-12-17T01:05:52Z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