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65" r:id="rId6"/>
    <p:sldId id="268" r:id="rId7"/>
    <p:sldId id="260" r:id="rId8"/>
    <p:sldId id="263" r:id="rId9"/>
    <p:sldId id="264" r:id="rId10"/>
    <p:sldId id="262" r:id="rId11"/>
    <p:sldId id="271" r:id="rId12"/>
    <p:sldId id="272" r:id="rId13"/>
    <p:sldId id="26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rmAutofit/>
          </a:bodyPr>
          <a:lstStyle/>
          <a:p>
            <a:r>
              <a:rPr lang="pt-BR" sz="1400" dirty="0">
                <a:solidFill>
                  <a:schemeClr val="tx2"/>
                </a:solidFill>
              </a:rPr>
              <a:t>Por: Gustavo Xavier e katya </a:t>
            </a:r>
            <a:r>
              <a:rPr lang="pt-BR" sz="1400">
                <a:solidFill>
                  <a:schemeClr val="tx2"/>
                </a:solidFill>
              </a:rPr>
              <a:t>balvedi</a:t>
            </a:r>
            <a:endParaRPr lang="pt-BR" sz="1400" dirty="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6DA94D-41F5-4434-B298-E0B86BBD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70" y="1491579"/>
            <a:ext cx="8648601" cy="32432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0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Possui suporte à programação funcional e conta com funções de alta ordem, indisponíveis em linguagens como Java e C++:</a:t>
            </a:r>
          </a:p>
          <a:p>
            <a:r>
              <a:rPr lang="en-US" sz="2400" dirty="0"/>
              <a:t>Currying</a:t>
            </a:r>
          </a:p>
          <a:p>
            <a:r>
              <a:rPr lang="en-US" sz="2400" dirty="0"/>
              <a:t>Hight order functions</a:t>
            </a:r>
          </a:p>
          <a:p>
            <a:r>
              <a:rPr lang="en-US" sz="2400" dirty="0"/>
              <a:t>Filter, Map, Reduce, Some, Every</a:t>
            </a:r>
          </a:p>
          <a:p>
            <a:r>
              <a:rPr lang="en-US" sz="2400" dirty="0"/>
              <a:t>Compose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346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455D2-4F18-442D-B8CE-A85A433E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currying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19AF8-AF38-4CF0-8929-46DA0293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Currying nada mais é do que a transformação de uma função que receberia mais de um parâmetro em uma série de chamadas a outras funções, retornando o resultado da original.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9FABAA-1F24-4F9B-82FB-ADD5CD28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024017"/>
            <a:ext cx="4647922" cy="10477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79C237-9233-449E-B320-6B298DE51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3" y="4024017"/>
            <a:ext cx="3653828" cy="104775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7E6CFEC-6AB4-49ED-9F2C-6A6709979CF4}"/>
              </a:ext>
            </a:extLst>
          </p:cNvPr>
          <p:cNvCxnSpPr/>
          <p:nvPr/>
        </p:nvCxnSpPr>
        <p:spPr>
          <a:xfrm>
            <a:off x="6221691" y="4553146"/>
            <a:ext cx="76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600CB4-9F32-4F16-8A3C-64C1420D2C67}"/>
              </a:ext>
            </a:extLst>
          </p:cNvPr>
          <p:cNvSpPr txBox="1"/>
          <p:nvPr/>
        </p:nvSpPr>
        <p:spPr>
          <a:xfrm>
            <a:off x="3091991" y="5071767"/>
            <a:ext cx="118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Imperativo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FC6721-EB5A-4C9F-8295-AE4613F434A0}"/>
              </a:ext>
            </a:extLst>
          </p:cNvPr>
          <p:cNvSpPr txBox="1"/>
          <p:nvPr/>
        </p:nvSpPr>
        <p:spPr>
          <a:xfrm>
            <a:off x="8493551" y="5049079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Funcional</a:t>
            </a:r>
          </a:p>
        </p:txBody>
      </p:sp>
    </p:spTree>
    <p:extLst>
      <p:ext uri="{BB962C8B-B14F-4D97-AF65-F5344CB8AC3E}">
        <p14:creationId xmlns:p14="http://schemas.microsoft.com/office/powerpoint/2010/main" val="72989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77262-1ABC-4AED-8CF1-797E19B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Hight order functions</a:t>
            </a:r>
            <a:br>
              <a:rPr lang="en-US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D1F27B-77EA-4D10-A589-92225814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 tIns="0" bIns="0">
            <a:normAutofit/>
          </a:bodyPr>
          <a:lstStyle/>
          <a:p>
            <a:pPr marL="0" indent="0">
              <a:buNone/>
            </a:pPr>
            <a:r>
              <a:rPr lang="pt-BR" sz="2400" dirty="0"/>
              <a:t>Hight order function nada mais é do que uma função que aceita como parâmetros outra função e a processa antes de retornar seu valor, que por sua vez, também pode ser outra função.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BEAF37-A09C-48A4-B183-85FB7E34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770189"/>
            <a:ext cx="4960443" cy="19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9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0EFA9-E858-4EFD-BF55-454903A5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Exemplos de programação (no ambiente)</a:t>
            </a:r>
          </a:p>
        </p:txBody>
      </p:sp>
    </p:spTree>
    <p:extLst>
      <p:ext uri="{BB962C8B-B14F-4D97-AF65-F5344CB8AC3E}">
        <p14:creationId xmlns:p14="http://schemas.microsoft.com/office/powerpoint/2010/main" val="20679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E41C5-1F4A-48C8-B56B-0DBB3368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DDB91-4BCE-4E0A-8D02-67C0021A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Nos próximos slides, discutiremos alguns aspectos da linguagem de acordo com os critérios de avaliação descritos no livro “CONCEITOS DE LINGUAGENS DE PROGRAMAÇÃO, de ROBERT W. SEBESTA, 5ª. </a:t>
            </a:r>
            <a:r>
              <a:rPr lang="pt-BR" sz="2400" dirty="0" err="1"/>
              <a:t>ed</a:t>
            </a:r>
            <a:r>
              <a:rPr lang="pt-BR" sz="2400" dirty="0"/>
              <a:t>, BOOKMAN, 2003”, tais:</a:t>
            </a:r>
          </a:p>
          <a:p>
            <a:r>
              <a:rPr lang="pt-BR" sz="2400" dirty="0"/>
              <a:t>Legibilidade</a:t>
            </a:r>
          </a:p>
          <a:p>
            <a:r>
              <a:rPr lang="pt-BR" sz="2400" dirty="0"/>
              <a:t>Facilidade de escrita</a:t>
            </a:r>
          </a:p>
          <a:p>
            <a:r>
              <a:rPr lang="pt-BR" sz="2400" dirty="0"/>
              <a:t>Confiabilidade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929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DD905-5A5A-4C2A-ABEF-0791EF38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4B239-F150-421C-B414-F7AE57D41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/>
              <a:t>História</a:t>
            </a:r>
          </a:p>
          <a:p>
            <a:r>
              <a:rPr lang="pt-BR" sz="2800" dirty="0"/>
              <a:t>Visão Geral</a:t>
            </a:r>
          </a:p>
          <a:p>
            <a:r>
              <a:rPr lang="pt-BR" sz="2800" dirty="0"/>
              <a:t>Estrutura básica</a:t>
            </a:r>
          </a:p>
          <a:p>
            <a:r>
              <a:rPr lang="pt-BR" sz="2800" dirty="0"/>
              <a:t>JavaScript Imperativo</a:t>
            </a:r>
          </a:p>
          <a:p>
            <a:r>
              <a:rPr lang="pt-BR" sz="2800" dirty="0"/>
              <a:t>JavaScript Funcional</a:t>
            </a:r>
          </a:p>
          <a:p>
            <a:pPr lvl="1"/>
            <a:r>
              <a:rPr lang="pt-BR" sz="2800" dirty="0"/>
              <a:t>Currying</a:t>
            </a:r>
          </a:p>
          <a:p>
            <a:pPr lvl="1"/>
            <a:r>
              <a:rPr lang="pt-BR" sz="2800" dirty="0"/>
              <a:t>Hight Order Functions</a:t>
            </a:r>
          </a:p>
          <a:p>
            <a:pPr lvl="1"/>
            <a:r>
              <a:rPr lang="pt-BR" sz="2800" dirty="0"/>
              <a:t>Filter, Map, Reduce, Some, Every</a:t>
            </a:r>
          </a:p>
          <a:p>
            <a:pPr lvl="1"/>
            <a:r>
              <a:rPr lang="pt-BR" sz="2800" dirty="0"/>
              <a:t>Compose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46ADAC-438D-4E76-ACD7-D451A80E5B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3100" dirty="0"/>
              <a:t>Exemplos de Programação (no ambiente)</a:t>
            </a:r>
          </a:p>
          <a:p>
            <a:r>
              <a:rPr lang="pt-BR" sz="3100" dirty="0"/>
              <a:t>Critérios de avaliação</a:t>
            </a:r>
          </a:p>
          <a:p>
            <a:r>
              <a:rPr lang="pt-BR" sz="3100" dirty="0"/>
              <a:t>Projetos/Pesquisas com a linguagem</a:t>
            </a:r>
          </a:p>
          <a:p>
            <a:r>
              <a:rPr lang="pt-BR" sz="3100" dirty="0"/>
              <a:t>Referências Bibliográficas</a:t>
            </a:r>
          </a:p>
          <a:p>
            <a:endParaRPr lang="pt-BR" sz="3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0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1992 - Surge a linguagem C-- (uma brincadeira com C++), desenvolvida para fins didáticos por uma empresa chamada NOMBAS.</a:t>
            </a:r>
          </a:p>
          <a:p>
            <a:r>
              <a:rPr lang="pt-BR" sz="3000" dirty="0"/>
              <a:t>Após a NOMBAS ser comprada pela OpenWave, a linguagem foi rebatizada para ScriptEase (outra piada!).</a:t>
            </a:r>
          </a:p>
          <a:p>
            <a:endParaRPr lang="pt-BR" sz="30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5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1995 - Foi rebatizada para Mocha por Brendan Eich, depois para LiveScript na NetScape.</a:t>
            </a:r>
          </a:p>
          <a:p>
            <a:r>
              <a:rPr lang="pt-BR" sz="3000" dirty="0"/>
              <a:t>Com uma jogada de marketing pela NetScape, após o lançamento do Java pela Sun Microsystems, surgiu então o JavaScript.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B9FFB-EFC4-4615-8B6A-C3C76BD8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D7B0D-A424-4707-82D0-04B49C3B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Javascript é uma linguagem de programação multi-paradigma interpretada.</a:t>
            </a:r>
            <a:r>
              <a:rPr lang="pt-BR" sz="3000" b="1" dirty="0"/>
              <a:t> </a:t>
            </a:r>
            <a:r>
              <a:rPr lang="pt-BR" sz="3000" dirty="0"/>
              <a:t>Apesar de hoje ser usada para diversos fins, seu uso mais comum ainda é em navegadores. Um código em Javascript pode estar embutido em documentos HTML e ser interpretado pelo navegador.</a:t>
            </a:r>
          </a:p>
        </p:txBody>
      </p:sp>
    </p:spTree>
    <p:extLst>
      <p:ext uri="{BB962C8B-B14F-4D97-AF65-F5344CB8AC3E}">
        <p14:creationId xmlns:p14="http://schemas.microsoft.com/office/powerpoint/2010/main" val="400063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B9FFB-EFC4-4615-8B6A-C3C76BD8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D7B0D-A424-4707-82D0-04B49C3B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Javascript é uma linguagem extremamente</a:t>
            </a:r>
            <a:r>
              <a:rPr lang="pt-BR" sz="3000" b="1" dirty="0"/>
              <a:t> </a:t>
            </a:r>
            <a:r>
              <a:rPr lang="pt-BR" sz="3000" dirty="0"/>
              <a:t>liberal em relação ao que ela permite. Isso foi feito pensando em facilitar seu aprendizado, mas o que ocorre é o contrário. É normal escrever um código em JS que roda, porém não faz o que foi idealizado.</a:t>
            </a:r>
          </a:p>
        </p:txBody>
      </p:sp>
    </p:spTree>
    <p:extLst>
      <p:ext uri="{BB962C8B-B14F-4D97-AF65-F5344CB8AC3E}">
        <p14:creationId xmlns:p14="http://schemas.microsoft.com/office/powerpoint/2010/main" val="57297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Hello World escrito em JavaScript (imperativo)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78" y="2524650"/>
            <a:ext cx="4139924" cy="350883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204137" y="2505233"/>
            <a:ext cx="126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abertura da tag HTML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591503" y="4176528"/>
            <a:ext cx="106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Abertura da tag do </a:t>
            </a:r>
            <a:r>
              <a:rPr lang="pt-BR" sz="1200" dirty="0" err="1">
                <a:solidFill>
                  <a:srgbClr val="FF0000"/>
                </a:solidFill>
              </a:rPr>
              <a:t>javascript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4487917" y="5044966"/>
            <a:ext cx="630621" cy="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160140" y="4887443"/>
            <a:ext cx="108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Mostra um alerta escrito “Olá Mundo”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4908331" y="4499693"/>
            <a:ext cx="557048" cy="19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055699" y="5076497"/>
            <a:ext cx="82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Fecha a tag do JavaScript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277132" y="5684113"/>
            <a:ext cx="900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Fecha a tag HTML</a:t>
            </a:r>
          </a:p>
        </p:txBody>
      </p:sp>
      <p:cxnSp>
        <p:nvCxnSpPr>
          <p:cNvPr id="33" name="Conector de Seta Reta 32"/>
          <p:cNvCxnSpPr/>
          <p:nvPr/>
        </p:nvCxnSpPr>
        <p:spPr>
          <a:xfrm flipH="1" flipV="1">
            <a:off x="3100552" y="5297214"/>
            <a:ext cx="955147" cy="1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2753710" y="5812221"/>
            <a:ext cx="523422" cy="1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D6430F6-5B17-44A5-9A49-C98AD62700D4}"/>
              </a:ext>
            </a:extLst>
          </p:cNvPr>
          <p:cNvCxnSpPr/>
          <p:nvPr/>
        </p:nvCxnSpPr>
        <p:spPr>
          <a:xfrm flipH="1">
            <a:off x="3714161" y="2865748"/>
            <a:ext cx="489976" cy="10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1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 imperativo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/>
            <a:r>
              <a:rPr lang="pt-BR" altLang="pt-BR" sz="3000" dirty="0">
                <a:solidFill>
                  <a:srgbClr val="222222"/>
                </a:solidFill>
                <a:cs typeface="Arial" panose="020B0604020202020204" pitchFamily="34" charset="0"/>
              </a:rPr>
              <a:t>JavaScript é C-like (baseado em C). Suporta os elementos de </a:t>
            </a:r>
            <a:r>
              <a:rPr lang="pt-BR" altLang="pt-BR" sz="3000" dirty="0">
                <a:cs typeface="Arial" panose="020B0604020202020204" pitchFamily="34" charset="0"/>
              </a:rPr>
              <a:t>sintaxe</a:t>
            </a:r>
            <a:r>
              <a:rPr lang="pt-BR" altLang="pt-BR" sz="3000" dirty="0">
                <a:solidFill>
                  <a:srgbClr val="222222"/>
                </a:solidFill>
                <a:cs typeface="Arial" panose="020B0604020202020204" pitchFamily="34" charset="0"/>
              </a:rPr>
              <a:t> de programação estruturada da linguagem C (por exemplo: </a:t>
            </a:r>
            <a:r>
              <a:rPr lang="pt-BR" altLang="pt-BR" sz="3000" dirty="0">
                <a:solidFill>
                  <a:srgbClr val="000000"/>
                </a:solidFill>
                <a:cs typeface="Arial" panose="020B0604020202020204" pitchFamily="34" charset="0"/>
              </a:rPr>
              <a:t>if</a:t>
            </a:r>
            <a:r>
              <a:rPr lang="pt-BR" altLang="pt-BR" sz="3000" dirty="0">
                <a:solidFill>
                  <a:srgbClr val="222222"/>
                </a:solidFill>
                <a:cs typeface="Arial" panose="020B0604020202020204" pitchFamily="34" charset="0"/>
              </a:rPr>
              <a:t>, </a:t>
            </a:r>
            <a:r>
              <a:rPr lang="pt-BR" altLang="pt-BR" sz="3000" dirty="0">
                <a:solidFill>
                  <a:srgbClr val="000000"/>
                </a:solidFill>
                <a:cs typeface="Arial" panose="020B0604020202020204" pitchFamily="34" charset="0"/>
              </a:rPr>
              <a:t>while</a:t>
            </a:r>
            <a:r>
              <a:rPr lang="pt-BR" altLang="pt-BR" sz="3000" dirty="0">
                <a:solidFill>
                  <a:srgbClr val="222222"/>
                </a:solidFill>
                <a:cs typeface="Arial" panose="020B0604020202020204" pitchFamily="34" charset="0"/>
              </a:rPr>
              <a:t>, </a:t>
            </a:r>
            <a:r>
              <a:rPr lang="pt-BR" altLang="pt-BR" sz="3000" dirty="0">
                <a:solidFill>
                  <a:srgbClr val="000000"/>
                </a:solidFill>
                <a:cs typeface="Arial" panose="020B0604020202020204" pitchFamily="34" charset="0"/>
              </a:rPr>
              <a:t>switch</a:t>
            </a:r>
            <a:r>
              <a:rPr lang="pt-BR" altLang="pt-BR" sz="3000" dirty="0">
                <a:solidFill>
                  <a:srgbClr val="222222"/>
                </a:solidFill>
                <a:cs typeface="Arial" panose="020B0604020202020204" pitchFamily="34" charset="0"/>
              </a:rPr>
              <a:t>.)</a:t>
            </a:r>
            <a:r>
              <a:rPr lang="pt-BR" altLang="pt-BR" sz="3000" dirty="0">
                <a:cs typeface="Arial" panose="020B0604020202020204" pitchFamily="34" charset="0"/>
              </a:rPr>
              <a:t> </a:t>
            </a:r>
          </a:p>
          <a:p>
            <a:pPr marL="457200" lvl="0" indent="-457200"/>
            <a:r>
              <a:rPr lang="pt-BR" altLang="pt-BR" sz="3000" dirty="0">
                <a:cs typeface="Arial" panose="020B0604020202020204" pitchFamily="34" charset="0"/>
              </a:rPr>
              <a:t>Fracamente tipada (As variáveis aceitam todo tipo de dados).</a:t>
            </a:r>
          </a:p>
        </p:txBody>
      </p:sp>
    </p:spTree>
    <p:extLst>
      <p:ext uri="{BB962C8B-B14F-4D97-AF65-F5344CB8AC3E}">
        <p14:creationId xmlns:p14="http://schemas.microsoft.com/office/powerpoint/2010/main" val="408387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 imperativo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Programação Estruturada</a:t>
            </a:r>
          </a:p>
          <a:p>
            <a:r>
              <a:rPr lang="pt-BR" sz="3000" dirty="0"/>
              <a:t>Programação baseada em objetos </a:t>
            </a:r>
            <a:r>
              <a:rPr lang="pt-BR" sz="3000" dirty="0">
                <a:sym typeface="Wingdings" panose="05000000000000000000" pitchFamily="2" charset="2"/>
              </a:rPr>
              <a:t>(</a:t>
            </a:r>
            <a:r>
              <a:rPr lang="pt-BR" sz="3000" dirty="0"/>
              <a:t>A linguagem suporta o conceito de objetos, porém não suporta classes). </a:t>
            </a:r>
          </a:p>
        </p:txBody>
      </p:sp>
    </p:spTree>
    <p:extLst>
      <p:ext uri="{BB962C8B-B14F-4D97-AF65-F5344CB8AC3E}">
        <p14:creationId xmlns:p14="http://schemas.microsoft.com/office/powerpoint/2010/main" val="21424766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Gallery</vt:lpstr>
      <vt:lpstr>Por: Gustavo Xavier e katya balvedi</vt:lpstr>
      <vt:lpstr>Roteiro</vt:lpstr>
      <vt:lpstr>História</vt:lpstr>
      <vt:lpstr>História</vt:lpstr>
      <vt:lpstr>Visão Geral</vt:lpstr>
      <vt:lpstr>Estrutura básica</vt:lpstr>
      <vt:lpstr>Estrutura básica</vt:lpstr>
      <vt:lpstr>JavaScript imperativo</vt:lpstr>
      <vt:lpstr>Javascript imperativo</vt:lpstr>
      <vt:lpstr>Javascript Funcional</vt:lpstr>
      <vt:lpstr>currying</vt:lpstr>
      <vt:lpstr>Hight order functions </vt:lpstr>
      <vt:lpstr>   Exemplos de programação (no ambiente)</vt:lpstr>
      <vt:lpstr>avaliação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Por: Gustavo Xavier e katya balvedy</dc:title>
  <dc:creator>Gustavo Xavier</dc:creator>
  <cp:lastModifiedBy>Gustavo Xavier</cp:lastModifiedBy>
  <cp:revision>9</cp:revision>
  <dcterms:created xsi:type="dcterms:W3CDTF">2019-02-13T19:20:32Z</dcterms:created>
  <dcterms:modified xsi:type="dcterms:W3CDTF">2019-02-13T19:57:13Z</dcterms:modified>
</cp:coreProperties>
</file>