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5" r:id="rId6"/>
    <p:sldId id="265" r:id="rId7"/>
    <p:sldId id="268" r:id="rId8"/>
    <p:sldId id="277" r:id="rId9"/>
    <p:sldId id="263" r:id="rId10"/>
    <p:sldId id="264" r:id="rId11"/>
    <p:sldId id="262" r:id="rId12"/>
    <p:sldId id="271" r:id="rId13"/>
    <p:sldId id="272" r:id="rId14"/>
    <p:sldId id="278" r:id="rId15"/>
    <p:sldId id="279" r:id="rId16"/>
    <p:sldId id="280" r:id="rId17"/>
    <p:sldId id="266" r:id="rId18"/>
    <p:sldId id="274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iner42.com/refatorando-para-javascript-funcional-composi%C3%A7%C3%A3o-de-fun%C3%A7%C3%B5es-parte-1-263811e2dfbc" TargetMode="External"/><Relationship Id="rId7" Type="http://schemas.openxmlformats.org/officeDocument/2006/relationships/hyperlink" Target="https://www.cursoemvideo.com/course/curso-de-html5/" TargetMode="External"/><Relationship Id="rId2" Type="http://schemas.openxmlformats.org/officeDocument/2006/relationships/hyperlink" Target="http://programadorobjetivo.co/7-problemas-de-estilo-de-codigo-em-javascri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envolvimentoparaweb.com/javascript/map-filter-reduce-javascript/" TargetMode="External"/><Relationship Id="rId5" Type="http://schemas.openxmlformats.org/officeDocument/2006/relationships/hyperlink" Target="http://www.raphaelfabeni.com.br/es6-arrow-functions/" TargetMode="External"/><Relationship Id="rId4" Type="http://schemas.openxmlformats.org/officeDocument/2006/relationships/hyperlink" Target="https://pt.wikipedia.org/wiki/Java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Por: Gustavo Xavier e katya </a:t>
            </a:r>
            <a:r>
              <a:rPr lang="pt-BR" sz="1400">
                <a:solidFill>
                  <a:schemeClr val="tx2"/>
                </a:solidFill>
              </a:rPr>
              <a:t>balvedi</a:t>
            </a:r>
            <a:endParaRPr lang="pt-BR" sz="1400" dirty="0">
              <a:solidFill>
                <a:schemeClr val="tx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6DA94D-41F5-4434-B298-E0B86BBD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70" y="1491579"/>
            <a:ext cx="8648601" cy="32432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0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imperativo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Programação Estruturada</a:t>
            </a:r>
          </a:p>
          <a:p>
            <a:r>
              <a:rPr lang="pt-BR" sz="3000" dirty="0"/>
              <a:t>Programação baseada em objetos </a:t>
            </a:r>
            <a:r>
              <a:rPr lang="pt-BR" sz="3000" dirty="0">
                <a:sym typeface="Wingdings" panose="05000000000000000000" pitchFamily="2" charset="2"/>
              </a:rPr>
              <a:t>(</a:t>
            </a:r>
            <a:r>
              <a:rPr lang="pt-BR" sz="3000" dirty="0"/>
              <a:t>A linguagem suporta o conceito de objetos, porém não suporta classes). </a:t>
            </a:r>
          </a:p>
        </p:txBody>
      </p:sp>
    </p:spTree>
    <p:extLst>
      <p:ext uri="{BB962C8B-B14F-4D97-AF65-F5344CB8AC3E}">
        <p14:creationId xmlns:p14="http://schemas.microsoft.com/office/powerpoint/2010/main" val="214247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Possui suporte à programação funcional e conta com funções de alta ordem, indisponíveis em linguagens como Java e C++:</a:t>
            </a:r>
          </a:p>
          <a:p>
            <a:r>
              <a:rPr lang="en-US" sz="3000" dirty="0"/>
              <a:t>Currying</a:t>
            </a:r>
          </a:p>
          <a:p>
            <a:r>
              <a:rPr lang="en-US" sz="3000" dirty="0"/>
              <a:t>High order functions</a:t>
            </a:r>
          </a:p>
          <a:p>
            <a:r>
              <a:rPr lang="en-US" sz="3000" dirty="0"/>
              <a:t>Filter, Map, Reduce, etc.</a:t>
            </a:r>
          </a:p>
        </p:txBody>
      </p:sp>
    </p:spTree>
    <p:extLst>
      <p:ext uri="{BB962C8B-B14F-4D97-AF65-F5344CB8AC3E}">
        <p14:creationId xmlns:p14="http://schemas.microsoft.com/office/powerpoint/2010/main" val="125346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55D2-4F18-442D-B8CE-A85A433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currying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19AF8-AF38-4CF0-8929-46DA0293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Currying nada mais é do que a transformação de uma função que receberia mais de um parâmetro em uma série de chamadas a outras funções, retornando o resultado da original.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9FABAA-1F24-4F9B-82FB-ADD5CD28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7" y="3791438"/>
            <a:ext cx="5327970" cy="18368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79C237-9233-449E-B320-6B298DE5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22" y="3865678"/>
            <a:ext cx="5582021" cy="1600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600CB4-9F32-4F16-8A3C-64C1420D2C67}"/>
              </a:ext>
            </a:extLst>
          </p:cNvPr>
          <p:cNvSpPr txBox="1"/>
          <p:nvPr/>
        </p:nvSpPr>
        <p:spPr>
          <a:xfrm>
            <a:off x="2494674" y="5628323"/>
            <a:ext cx="118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Imperativo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FC6721-EB5A-4C9F-8295-AE4613F434A0}"/>
              </a:ext>
            </a:extLst>
          </p:cNvPr>
          <p:cNvSpPr txBox="1"/>
          <p:nvPr/>
        </p:nvSpPr>
        <p:spPr>
          <a:xfrm>
            <a:off x="8442971" y="546634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72989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77262-1ABC-4AED-8CF1-797E19B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High order functions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D1F27B-77EA-4D10-A589-92225814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pt-BR" sz="2700" dirty="0"/>
              <a:t>High order function nada mais é do que uma função que aceita como parâmetros outra função e a processa antes de retornar seu valor, que por sua vez, também pode ser outra função.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BEAF37-A09C-48A4-B183-85FB7E34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09" y="2015734"/>
            <a:ext cx="6012955" cy="38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226BE-7EE1-4D7B-9389-8F5A98A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BBAFD-2D29-4D82-A1B5-7DE8C273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406" y="2015733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O método </a:t>
            </a:r>
            <a:r>
              <a:rPr lang="en-US" sz="3000" i="1" dirty="0"/>
              <a:t>filter</a:t>
            </a:r>
            <a:r>
              <a:rPr lang="en-US" sz="3000" dirty="0"/>
              <a:t> cria um vetor com todos </a:t>
            </a:r>
            <a:r>
              <a:rPr lang="en-US" sz="3000" dirty="0" err="1"/>
              <a:t>os</a:t>
            </a:r>
            <a:r>
              <a:rPr lang="en-US" sz="3000" dirty="0"/>
              <a:t> elementos que passam por um teste (passado através de uma função).</a:t>
            </a:r>
            <a:endParaRPr lang="pt-BR" sz="30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AA5DDC-AFE5-4F5E-A429-C16EE14F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05" y="2015733"/>
            <a:ext cx="6677768" cy="36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2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5883D-BCD6-452F-AF08-54356E09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95F00-46E7-4BDF-9632-0F4F4255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75" y="1940317"/>
            <a:ext cx="9888866" cy="403774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Percorre o array da esquerda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para a direita invocando uma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função de retorno em cada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elemento com parâmetros.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Para cada chamada de retorno,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o valor devolvido se torna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o elemento do novo array.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Depois que todos os elementos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foram percorridos, </a:t>
            </a:r>
            <a:r>
              <a:rPr lang="pt-BR" altLang="pt-BR" sz="2500" b="1" dirty="0">
                <a:cs typeface="Courier New" panose="02070309020205020404" pitchFamily="49" charset="0"/>
              </a:rPr>
              <a:t>map()</a:t>
            </a:r>
            <a:r>
              <a:rPr lang="pt-BR" altLang="pt-BR" sz="2500" b="1" dirty="0"/>
              <a:t> </a:t>
            </a:r>
            <a:r>
              <a:rPr lang="pt-BR" altLang="pt-BR" sz="2500" dirty="0">
                <a:solidFill>
                  <a:srgbClr val="363636"/>
                </a:solidFill>
              </a:rPr>
              <a:t>retorna o novo array com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500" dirty="0">
                <a:solidFill>
                  <a:srgbClr val="363636"/>
                </a:solidFill>
              </a:rPr>
              <a:t>todos os elementos “traduzidos”.</a:t>
            </a:r>
            <a:r>
              <a:rPr lang="pt-BR" altLang="pt-BR" sz="2500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B2C57F-5C93-4EA0-94D5-4BABFFBD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13" y="1962705"/>
            <a:ext cx="6962665" cy="39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5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91CB-5C5A-4291-9947-91762BB1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10DBE-2DEE-4078-89CB-69A01CA5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14" y="1959171"/>
            <a:ext cx="9603275" cy="3450613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sz="3000" dirty="0">
                <a:solidFill>
                  <a:srgbClr val="363636"/>
                </a:solidFill>
              </a:rPr>
              <a:t>O método </a:t>
            </a:r>
            <a:r>
              <a:rPr lang="pt-BR" altLang="pt-BR" sz="3000" dirty="0" err="1">
                <a:solidFill>
                  <a:srgbClr val="363636"/>
                </a:solidFill>
              </a:rPr>
              <a:t>Reduce</a:t>
            </a:r>
            <a:r>
              <a:rPr lang="pt-BR" altLang="pt-BR" sz="3000" dirty="0">
                <a:solidFill>
                  <a:srgbClr val="363636"/>
                </a:solidFill>
              </a:rPr>
              <a:t>() reduz o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3000" dirty="0">
                <a:solidFill>
                  <a:srgbClr val="363636"/>
                </a:solidFill>
              </a:rPr>
              <a:t>vetor para um único valor;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sz="3000" dirty="0">
                <a:solidFill>
                  <a:srgbClr val="363636"/>
                </a:solidFill>
              </a:rPr>
              <a:t>Executa uma função fornecida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3000" dirty="0">
                <a:solidFill>
                  <a:srgbClr val="363636"/>
                </a:solidFill>
              </a:rPr>
              <a:t>para cada valor do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3000" dirty="0">
                <a:solidFill>
                  <a:srgbClr val="363636"/>
                </a:solidFill>
              </a:rPr>
              <a:t>array (da esquerda para a direita);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sz="3000" dirty="0">
                <a:solidFill>
                  <a:srgbClr val="363636"/>
                </a:solidFill>
              </a:rPr>
              <a:t>O valor de retorno da função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3000" dirty="0">
                <a:solidFill>
                  <a:srgbClr val="363636"/>
                </a:solidFill>
              </a:rPr>
              <a:t>é guardado em um acumulador.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>
              <a:solidFill>
                <a:srgbClr val="363636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0D644F-19C5-4B82-A5CF-DB4F6CA1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21" y="2017722"/>
            <a:ext cx="6255943" cy="34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8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0EFA9-E858-4EFD-BF55-454903A5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 Exemplos de programação </a:t>
            </a:r>
          </a:p>
        </p:txBody>
      </p:sp>
    </p:spTree>
    <p:extLst>
      <p:ext uri="{BB962C8B-B14F-4D97-AF65-F5344CB8AC3E}">
        <p14:creationId xmlns:p14="http://schemas.microsoft.com/office/powerpoint/2010/main" val="20679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E41C5-1F4A-48C8-B56B-0DBB3368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DDB91-4BCE-4E0A-8D02-67C0021A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Nos próximos slides, discutiremos alguns aspectos da linguagem de acordo com os critérios de avaliação descritos no livro “CONCEITOS DE LINGUAGENS DE PROGRAMAÇÃO, de ROBERT W. SEBESTA, 5ª. </a:t>
            </a:r>
            <a:r>
              <a:rPr lang="pt-BR" sz="2400" dirty="0" err="1"/>
              <a:t>ed</a:t>
            </a:r>
            <a:r>
              <a:rPr lang="pt-BR" sz="2400" dirty="0"/>
              <a:t>, BOOKMAN, 2003”, tais:</a:t>
            </a:r>
          </a:p>
          <a:p>
            <a:r>
              <a:rPr lang="pt-BR" sz="2400" dirty="0"/>
              <a:t>Legibilidade</a:t>
            </a:r>
          </a:p>
          <a:p>
            <a:r>
              <a:rPr lang="pt-BR" sz="2400" dirty="0"/>
              <a:t>Facilidade de escrita</a:t>
            </a:r>
          </a:p>
          <a:p>
            <a:r>
              <a:rPr lang="pt-BR" sz="2400" dirty="0"/>
              <a:t>Confiabilidade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929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B10E8-5B90-4C7C-BE20-11253DA5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1F8C9-878A-4560-922D-70F31770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http://programadorobjetivo.co/7-problemas-de-estilo-de-codigo-em-javascript/</a:t>
            </a:r>
            <a:r>
              <a:rPr lang="pt-BR" dirty="0"/>
              <a:t> </a:t>
            </a:r>
          </a:p>
          <a:p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https://blog.codeminer42.com/refatorando-para-javascript-funcional-composi%C3%A7%C3%A3o-de-fun%C3%A7%C3%B5es-parte-1-263811e2dfbc</a:t>
            </a:r>
            <a:r>
              <a:rPr lang="pt-BR" dirty="0"/>
              <a:t> </a:t>
            </a:r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https://pt.wikipedia.org/wiki/JavaScript</a:t>
            </a:r>
            <a:r>
              <a:rPr lang="pt-BR" dirty="0"/>
              <a:t> </a:t>
            </a:r>
          </a:p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http://programadorobjetivo.co/7-problemas-de-estilo-de-codigo-em-javascript/</a:t>
            </a:r>
            <a:r>
              <a:rPr lang="pt-BR" dirty="0"/>
              <a:t> </a:t>
            </a:r>
          </a:p>
          <a:p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http://www.raphaelfabeni.com.br/es6-arrow-functions/</a:t>
            </a:r>
            <a:endParaRPr lang="pt-BR" dirty="0"/>
          </a:p>
          <a:p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https://desenvolvimentoparaweb.com/javascript/map-filter-reduce-javascript/</a:t>
            </a:r>
            <a:r>
              <a:rPr lang="pt-BR" dirty="0"/>
              <a:t> </a:t>
            </a:r>
          </a:p>
          <a:p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https://www.cursoemvideo.com/course/curso-de-html5/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85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DD905-5A5A-4C2A-ABEF-0791EF38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4B239-F150-421C-B414-F7AE57D4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História</a:t>
            </a:r>
          </a:p>
          <a:p>
            <a:r>
              <a:rPr lang="pt-BR" sz="2800" dirty="0"/>
              <a:t>Visão Geral</a:t>
            </a:r>
          </a:p>
          <a:p>
            <a:r>
              <a:rPr lang="pt-BR" sz="2800" dirty="0"/>
              <a:t>Estrutura básica</a:t>
            </a:r>
          </a:p>
          <a:p>
            <a:r>
              <a:rPr lang="pt-BR" sz="2800" dirty="0"/>
              <a:t>JavaScript Imperativo</a:t>
            </a:r>
          </a:p>
          <a:p>
            <a:r>
              <a:rPr lang="pt-BR" sz="2800" dirty="0"/>
              <a:t>JavaScript Funcional</a:t>
            </a:r>
          </a:p>
          <a:p>
            <a:pPr lvl="1"/>
            <a:r>
              <a:rPr lang="pt-BR" sz="2800" dirty="0"/>
              <a:t>Currying</a:t>
            </a:r>
          </a:p>
          <a:p>
            <a:pPr lvl="1"/>
            <a:r>
              <a:rPr lang="pt-BR" sz="2800" dirty="0"/>
              <a:t>Hight Order Functions</a:t>
            </a:r>
          </a:p>
          <a:p>
            <a:pPr lvl="1"/>
            <a:r>
              <a:rPr lang="pt-BR" sz="2800" dirty="0"/>
              <a:t>Filter, Map, Reduce, Some, Every</a:t>
            </a:r>
          </a:p>
          <a:p>
            <a:pPr lvl="1"/>
            <a:r>
              <a:rPr lang="pt-BR" sz="2800" dirty="0"/>
              <a:t>Compose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6ADAC-438D-4E76-ACD7-D451A80E5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 dirty="0"/>
              <a:t>Exemplos de Programação (no ambiente)</a:t>
            </a:r>
          </a:p>
          <a:p>
            <a:r>
              <a:rPr lang="pt-BR" sz="3100" dirty="0"/>
              <a:t>Critérios de avaliação</a:t>
            </a:r>
          </a:p>
          <a:p>
            <a:r>
              <a:rPr lang="pt-BR" sz="3100" dirty="0"/>
              <a:t>Projetos/Pesquisas com a linguagem</a:t>
            </a:r>
          </a:p>
          <a:p>
            <a:r>
              <a:rPr lang="pt-BR" sz="3100" dirty="0"/>
              <a:t>Referências Bibliográficas</a:t>
            </a:r>
          </a:p>
          <a:p>
            <a:endParaRPr lang="pt-BR" sz="3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0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1992 - Surge a linguagem C-- (uma brincadeira com C++), desenvolvida para fins didáticos por uma empresa chamada NOMBAS.</a:t>
            </a:r>
          </a:p>
          <a:p>
            <a:r>
              <a:rPr lang="pt-BR" sz="3000" dirty="0"/>
              <a:t>Após a NOMBAS ser comprada pela OpenWave, a linguagem foi rebatizada para ScriptEase (outra piada!).</a:t>
            </a:r>
          </a:p>
          <a:p>
            <a:endParaRPr lang="pt-BR" sz="3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1995 - Foi rebatizada para Mocha por Brendan Eich, depois para LiveScript na NetScape.</a:t>
            </a:r>
          </a:p>
          <a:p>
            <a:r>
              <a:rPr lang="pt-BR" sz="3200" dirty="0"/>
              <a:t>Com uma jogada de marketing pela NetScape, após o lançamento do Java pela Sun Microsystems, surgiu então o JavaScript.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15EB7-9B74-4568-89BB-63137A18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752CF-0689-4B21-8402-71CA628A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1996 – Microsoft lança seu próprio interpretador para </a:t>
            </a:r>
            <a:r>
              <a:rPr lang="pt-BR" sz="3200" dirty="0" err="1"/>
              <a:t>JavaScript</a:t>
            </a:r>
            <a:r>
              <a:rPr lang="pt-BR" sz="3200" dirty="0"/>
              <a:t>: o JScript.</a:t>
            </a:r>
          </a:p>
          <a:p>
            <a:r>
              <a:rPr lang="pt-BR" sz="3200" dirty="0"/>
              <a:t>1997 – A </a:t>
            </a:r>
            <a:r>
              <a:rPr lang="pt-BR" sz="3200" dirty="0" err="1"/>
              <a:t>NetScape</a:t>
            </a:r>
            <a:r>
              <a:rPr lang="pt-BR" sz="3200" dirty="0"/>
              <a:t> entra em contato com a ECMA (</a:t>
            </a:r>
            <a:r>
              <a:rPr lang="pt-BR" sz="3000" b="1" dirty="0" err="1"/>
              <a:t>E</a:t>
            </a:r>
            <a:r>
              <a:rPr lang="pt-BR" sz="3000" dirty="0" err="1"/>
              <a:t>uropean</a:t>
            </a:r>
            <a:r>
              <a:rPr lang="pt-BR" sz="3000" dirty="0"/>
              <a:t> </a:t>
            </a:r>
            <a:r>
              <a:rPr lang="pt-BR" sz="3000" b="1" dirty="0"/>
              <a:t>C</a:t>
            </a:r>
            <a:r>
              <a:rPr lang="pt-BR" sz="3000" dirty="0"/>
              <a:t>omputer </a:t>
            </a:r>
            <a:r>
              <a:rPr lang="pt-BR" sz="3000" b="1" dirty="0" err="1"/>
              <a:t>M</a:t>
            </a:r>
            <a:r>
              <a:rPr lang="pt-BR" sz="3000" dirty="0" err="1"/>
              <a:t>anufacturers</a:t>
            </a:r>
            <a:r>
              <a:rPr lang="pt-BR" sz="3000" dirty="0"/>
              <a:t> </a:t>
            </a:r>
            <a:r>
              <a:rPr lang="pt-BR" sz="3000" b="1" dirty="0" err="1"/>
              <a:t>A</a:t>
            </a:r>
            <a:r>
              <a:rPr lang="pt-BR" sz="3000" dirty="0" err="1"/>
              <a:t>ssociation</a:t>
            </a:r>
            <a:r>
              <a:rPr lang="pt-BR" sz="3000" dirty="0"/>
              <a:t>)</a:t>
            </a:r>
            <a:r>
              <a:rPr lang="pt-BR" sz="3200" dirty="0"/>
              <a:t>.</a:t>
            </a:r>
          </a:p>
          <a:p>
            <a:r>
              <a:rPr lang="pt-BR" sz="3200" dirty="0"/>
              <a:t>Surge então o </a:t>
            </a:r>
            <a:r>
              <a:rPr lang="pt-BR" sz="3200" dirty="0" err="1"/>
              <a:t>ECMAScript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69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B9FFB-EFC4-4615-8B6A-C3C76BD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D7B0D-A424-4707-82D0-04B49C3B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Javascript é uma linguagem de programação multi-paradigma interpretada.</a:t>
            </a:r>
            <a:r>
              <a:rPr lang="pt-BR" sz="3000" b="1" dirty="0"/>
              <a:t> </a:t>
            </a:r>
            <a:r>
              <a:rPr lang="pt-BR" sz="3000" dirty="0"/>
              <a:t>Apesar de hoje ser usada para diversos fins, seu uso mais comum ainda é em navegadores. Um código em Javascript pode estar embutido em documentos HTML e ser interpretado pelo navegador.</a:t>
            </a:r>
          </a:p>
        </p:txBody>
      </p:sp>
    </p:spTree>
    <p:extLst>
      <p:ext uri="{BB962C8B-B14F-4D97-AF65-F5344CB8AC3E}">
        <p14:creationId xmlns:p14="http://schemas.microsoft.com/office/powerpoint/2010/main" val="400063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B9FFB-EFC4-4615-8B6A-C3C76BD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D7B0D-A424-4707-82D0-04B49C3B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Javascript é uma linguagem extremamente</a:t>
            </a:r>
            <a:r>
              <a:rPr lang="pt-BR" sz="3000" b="1" dirty="0"/>
              <a:t> </a:t>
            </a:r>
            <a:r>
              <a:rPr lang="pt-BR" sz="3000" dirty="0"/>
              <a:t>liberal em relação ao que ela permite. Isso foi feito pensando em facilitar seu aprendizado, mas o que ocorre é o contrário. É normal escrever um código em JS que roda, porém não faz o que foi idealizado.</a:t>
            </a:r>
          </a:p>
        </p:txBody>
      </p:sp>
    </p:spTree>
    <p:extLst>
      <p:ext uri="{BB962C8B-B14F-4D97-AF65-F5344CB8AC3E}">
        <p14:creationId xmlns:p14="http://schemas.microsoft.com/office/powerpoint/2010/main" val="5729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90A6B-9B1B-4416-AA5A-0A9156ED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Estrutura básica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75563D-E9C8-4009-9CB4-C9BCE066E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00" y="710494"/>
            <a:ext cx="5705529" cy="48357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6210D0-9824-4948-B492-5CB49FBCB7E4}"/>
              </a:ext>
            </a:extLst>
          </p:cNvPr>
          <p:cNvSpPr txBox="1"/>
          <p:nvPr/>
        </p:nvSpPr>
        <p:spPr>
          <a:xfrm>
            <a:off x="6325385" y="5546279"/>
            <a:ext cx="35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Alerta “</a:t>
            </a:r>
            <a:r>
              <a:rPr lang="pt-BR" dirty="0" err="1"/>
              <a:t>Hello</a:t>
            </a:r>
            <a:r>
              <a:rPr lang="pt-BR" dirty="0"/>
              <a:t> World” em </a:t>
            </a:r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51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imperativo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/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JavaScript é C-like (baseado em C). Suporta os elementos de </a:t>
            </a:r>
            <a:r>
              <a:rPr lang="pt-BR" altLang="pt-BR" sz="3000" dirty="0">
                <a:cs typeface="Arial" panose="020B0604020202020204" pitchFamily="34" charset="0"/>
              </a:rPr>
              <a:t>sintaxe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 de programação estruturada da linguagem C (por exemplo: </a:t>
            </a:r>
            <a:r>
              <a:rPr lang="pt-BR" altLang="pt-BR" sz="3000" dirty="0">
                <a:solidFill>
                  <a:srgbClr val="000000"/>
                </a:solidFill>
                <a:cs typeface="Arial" panose="020B0604020202020204" pitchFamily="34" charset="0"/>
              </a:rPr>
              <a:t>if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, </a:t>
            </a:r>
            <a:r>
              <a:rPr lang="pt-BR" altLang="pt-BR" sz="3000" dirty="0">
                <a:solidFill>
                  <a:srgbClr val="000000"/>
                </a:solidFill>
                <a:cs typeface="Arial" panose="020B0604020202020204" pitchFamily="34" charset="0"/>
              </a:rPr>
              <a:t>while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, </a:t>
            </a:r>
            <a:r>
              <a:rPr lang="pt-BR" altLang="pt-BR" sz="3000" dirty="0">
                <a:solidFill>
                  <a:srgbClr val="000000"/>
                </a:solidFill>
                <a:cs typeface="Arial" panose="020B0604020202020204" pitchFamily="34" charset="0"/>
              </a:rPr>
              <a:t>switch</a:t>
            </a:r>
            <a:r>
              <a:rPr lang="pt-BR" altLang="pt-BR" sz="3000" dirty="0">
                <a:solidFill>
                  <a:srgbClr val="222222"/>
                </a:solidFill>
                <a:cs typeface="Arial" panose="020B0604020202020204" pitchFamily="34" charset="0"/>
              </a:rPr>
              <a:t>.)</a:t>
            </a:r>
            <a:r>
              <a:rPr lang="pt-BR" altLang="pt-BR" sz="3000" dirty="0">
                <a:cs typeface="Arial" panose="020B0604020202020204" pitchFamily="34" charset="0"/>
              </a:rPr>
              <a:t> </a:t>
            </a:r>
          </a:p>
          <a:p>
            <a:pPr marL="457200" lvl="0" indent="-457200"/>
            <a:r>
              <a:rPr lang="pt-BR" altLang="pt-BR" sz="3000" dirty="0">
                <a:cs typeface="Arial" panose="020B0604020202020204" pitchFamily="34" charset="0"/>
              </a:rPr>
              <a:t>Fracamente tipada (As variáveis aceitam todo tipo de dados).</a:t>
            </a:r>
          </a:p>
        </p:txBody>
      </p:sp>
    </p:spTree>
    <p:extLst>
      <p:ext uri="{BB962C8B-B14F-4D97-AF65-F5344CB8AC3E}">
        <p14:creationId xmlns:p14="http://schemas.microsoft.com/office/powerpoint/2010/main" val="40838705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449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Gill Sans MT</vt:lpstr>
      <vt:lpstr>Wingdings</vt:lpstr>
      <vt:lpstr>Gallery</vt:lpstr>
      <vt:lpstr>Por: Gustavo Xavier e katya balvedi</vt:lpstr>
      <vt:lpstr>Roteiro</vt:lpstr>
      <vt:lpstr>História</vt:lpstr>
      <vt:lpstr>História</vt:lpstr>
      <vt:lpstr>História</vt:lpstr>
      <vt:lpstr>Visão Geral</vt:lpstr>
      <vt:lpstr>Estrutura básica</vt:lpstr>
      <vt:lpstr>  Estrutura básica</vt:lpstr>
      <vt:lpstr>JavaScript imperativo</vt:lpstr>
      <vt:lpstr>Javascript imperativo</vt:lpstr>
      <vt:lpstr>Javascript Funcional</vt:lpstr>
      <vt:lpstr>currying</vt:lpstr>
      <vt:lpstr>High order functions </vt:lpstr>
      <vt:lpstr>Filter</vt:lpstr>
      <vt:lpstr>map</vt:lpstr>
      <vt:lpstr>reduce</vt:lpstr>
      <vt:lpstr>   Exemplos de programação </vt:lpstr>
      <vt:lpstr>avaliação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Por: Gustavo Xavier e katya balvedi</dc:title>
  <dc:creator>Gustavo Xavier</dc:creator>
  <cp:lastModifiedBy>Gustavo Xavier</cp:lastModifiedBy>
  <cp:revision>9</cp:revision>
  <dcterms:created xsi:type="dcterms:W3CDTF">2019-02-21T19:04:20Z</dcterms:created>
  <dcterms:modified xsi:type="dcterms:W3CDTF">2019-02-21T20:03:46Z</dcterms:modified>
</cp:coreProperties>
</file>