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  <p:sldId id="268" r:id="rId6"/>
    <p:sldId id="269" r:id="rId7"/>
    <p:sldId id="271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4" r:id="rId70"/>
    <p:sldId id="335" r:id="rId71"/>
    <p:sldId id="332" r:id="rId72"/>
    <p:sldId id="333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343" r:id="rId81"/>
    <p:sldId id="344" r:id="rId82"/>
    <p:sldId id="345" r:id="rId83"/>
    <p:sldId id="346" r:id="rId84"/>
    <p:sldId id="347" r:id="rId85"/>
    <p:sldId id="348" r:id="rId86"/>
    <p:sldId id="349" r:id="rId8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1A1A-DFDF-4C20-8A9A-6AD877F3E0A0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5D6CFBB-CF3F-4F2A-9787-621D3BE538B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1A1A-DFDF-4C20-8A9A-6AD877F3E0A0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CFBB-CF3F-4F2A-9787-621D3BE538B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1A1A-DFDF-4C20-8A9A-6AD877F3E0A0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CFBB-CF3F-4F2A-9787-621D3BE538B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1A1A-DFDF-4C20-8A9A-6AD877F3E0A0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CFBB-CF3F-4F2A-9787-621D3BE538B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1A1A-DFDF-4C20-8A9A-6AD877F3E0A0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5D6CFBB-CF3F-4F2A-9787-621D3BE538B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1A1A-DFDF-4C20-8A9A-6AD877F3E0A0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CFBB-CF3F-4F2A-9787-621D3BE538B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1A1A-DFDF-4C20-8A9A-6AD877F3E0A0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CFBB-CF3F-4F2A-9787-621D3BE538B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1A1A-DFDF-4C20-8A9A-6AD877F3E0A0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CFBB-CF3F-4F2A-9787-621D3BE538B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1A1A-DFDF-4C20-8A9A-6AD877F3E0A0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CFBB-CF3F-4F2A-9787-621D3BE538B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1A1A-DFDF-4C20-8A9A-6AD877F3E0A0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CFBB-CF3F-4F2A-9787-621D3BE538B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1A1A-DFDF-4C20-8A9A-6AD877F3E0A0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5D6CFBB-CF3F-4F2A-9787-621D3BE538B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0D71A1A-DFDF-4C20-8A9A-6AD877F3E0A0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5D6CFBB-CF3F-4F2A-9787-621D3BE538B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63688" y="232772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3212976"/>
            <a:ext cx="75424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accent1">
                    <a:lumMod val="75000"/>
                  </a:schemeClr>
                </a:solidFill>
              </a:rPr>
              <a:t>Disciplina de </a:t>
            </a:r>
          </a:p>
          <a:p>
            <a:pPr algn="ctr"/>
            <a:r>
              <a:rPr lang="pt-BR" sz="4000" b="1" dirty="0" smtClean="0">
                <a:solidFill>
                  <a:schemeClr val="accent1">
                    <a:lumMod val="75000"/>
                  </a:schemeClr>
                </a:solidFill>
              </a:rPr>
              <a:t>Administração em Informática</a:t>
            </a:r>
            <a:endParaRPr lang="pt-B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445224"/>
            <a:ext cx="576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C00000"/>
                </a:solidFill>
              </a:rPr>
              <a:t>Profa  Anita Maria da Rocha Fernandes</a:t>
            </a:r>
          </a:p>
          <a:p>
            <a:pPr algn="ctr"/>
            <a:r>
              <a:rPr lang="pt-BR" sz="2000" dirty="0" smtClean="0">
                <a:solidFill>
                  <a:srgbClr val="C00000"/>
                </a:solidFill>
              </a:rPr>
              <a:t>Profa Fernadna dos Santos Cunha</a:t>
            </a:r>
            <a:endParaRPr lang="pt-BR" sz="2000" dirty="0">
              <a:solidFill>
                <a:srgbClr val="C000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241376"/>
            <a:ext cx="8784976" cy="4572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C00000"/>
                </a:solidFill>
              </a:rPr>
              <a:t>O Administrador é um profissional cuja formação é extremamente variada: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 smtClean="0">
                <a:solidFill>
                  <a:srgbClr val="C00000"/>
                </a:solidFill>
              </a:rPr>
              <a:t> </a:t>
            </a:r>
            <a:r>
              <a:rPr lang="pt-BR" sz="2000" dirty="0" smtClean="0">
                <a:solidFill>
                  <a:srgbClr val="C00000"/>
                </a:solidFill>
              </a:rPr>
              <a:t>Precisa conhecer disciplinas heterogêneas (como Matemática, Direito, Estatística, etc.);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000" dirty="0" smtClean="0">
                <a:solidFill>
                  <a:srgbClr val="C00000"/>
                </a:solidFill>
              </a:rPr>
              <a:t> Precisa lidar com pessoas que lhe são subordinadas ou que estão no mesmo nível ou acima dele;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000" dirty="0" smtClean="0">
                <a:solidFill>
                  <a:srgbClr val="C00000"/>
                </a:solidFill>
              </a:rPr>
              <a:t> Precisa estar atento aos eventos passados e presentes, bem como as previsões futuras;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000" dirty="0" smtClean="0">
                <a:solidFill>
                  <a:srgbClr val="C00000"/>
                </a:solidFill>
              </a:rPr>
              <a:t> Precisa lidar com eventos internos e externos a empresa;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000" dirty="0" smtClean="0">
                <a:solidFill>
                  <a:srgbClr val="C00000"/>
                </a:solidFill>
              </a:rPr>
              <a:t> Precisa ver mais longe que os outros.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O ADMINISTRADOR</a:t>
            </a:r>
            <a:endParaRPr lang="pt-BR" sz="2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241376"/>
            <a:ext cx="8784976" cy="4572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C00000"/>
                </a:solidFill>
              </a:rPr>
              <a:t>A disseminação das aplicações da TI tornou-a mais próxima do cotidiano das organizações e das pessoas que nela trabalham.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C00000"/>
                </a:solidFill>
              </a:rPr>
              <a:t> Comércio Eletrônico, Big Data, Cloud Computing, Internet das Coisas, Indústria 4.0 e outras tecnologias mostraram o quanto a TI pode trazer de novidades em termos de formas de operação e de estratégias de negócios.</a:t>
            </a:r>
            <a:endParaRPr lang="pt-BR" sz="2000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O ADMINISTRADOR</a:t>
            </a:r>
            <a:endParaRPr lang="pt-BR" sz="20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C00000"/>
                </a:solidFill>
              </a:rPr>
              <a:t>As organizações necessitam de informações oportunas e conhecimentos personalizados, para efetivamente auxiliar seus processos decisórios e sua gestão empresarial, principalmente por estarem enfrentando um mercado altamente competitivo, globalizante e turbulento.</a:t>
            </a:r>
            <a:endParaRPr lang="pt-BR" sz="2000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O ADMINISTRADOR</a:t>
            </a:r>
            <a:endParaRPr lang="pt-BR" sz="20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C00000"/>
                </a:solidFill>
              </a:rPr>
              <a:t>A preocupação essencialmente técnica do avanço da TI tem aberto espaço, sem perder o seu próprio, para uma preocupação com a administração da disponibilidade e diversidade tecnológicas, atuais e futuras, alinhando-as com as estratégias organizacionais.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C00000"/>
                </a:solidFill>
              </a:rPr>
              <a:t> Isso contribui para que a preocupação emergente seja como </a:t>
            </a:r>
            <a:r>
              <a:rPr lang="pt-BR" sz="2400" b="1" dirty="0" smtClean="0">
                <a:solidFill>
                  <a:srgbClr val="C00000"/>
                </a:solidFill>
              </a:rPr>
              <a:t>ADMINISTRAR A INFORMÁTICA</a:t>
            </a:r>
            <a:r>
              <a:rPr lang="pt-BR" sz="2400" dirty="0" smtClean="0">
                <a:solidFill>
                  <a:srgbClr val="C00000"/>
                </a:solidFill>
              </a:rPr>
              <a:t>.</a:t>
            </a:r>
            <a:endParaRPr lang="pt-BR" sz="2000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O ADMINISTRADOR</a:t>
            </a:r>
            <a:endParaRPr lang="pt-BR" sz="2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C00000"/>
                </a:solidFill>
              </a:rPr>
              <a:t>A Administração da Informática não deve apenas considerar os aspectos técnicos de sua função, mas também os sociais.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 smtClean="0">
                <a:solidFill>
                  <a:srgbClr val="C00000"/>
                </a:solidFill>
              </a:rPr>
              <a:t> </a:t>
            </a:r>
            <a:r>
              <a:rPr lang="pt-BR" sz="2000" b="1" u="sng" dirty="0" smtClean="0">
                <a:solidFill>
                  <a:srgbClr val="C00000"/>
                </a:solidFill>
              </a:rPr>
              <a:t>Aspectos sociais</a:t>
            </a:r>
            <a:r>
              <a:rPr lang="pt-BR" sz="2000" dirty="0" smtClean="0">
                <a:solidFill>
                  <a:srgbClr val="C00000"/>
                </a:solidFill>
              </a:rPr>
              <a:t>: são voltados para o relacionamento entre as pessoas e os seus atributos, tais como atitudes, competências e valores.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000" dirty="0" smtClean="0">
                <a:solidFill>
                  <a:srgbClr val="C00000"/>
                </a:solidFill>
              </a:rPr>
              <a:t> </a:t>
            </a:r>
            <a:r>
              <a:rPr lang="pt-BR" sz="2000" b="1" u="sng" dirty="0" smtClean="0">
                <a:solidFill>
                  <a:srgbClr val="C00000"/>
                </a:solidFill>
              </a:rPr>
              <a:t>Saídas de um sistema de trabalho</a:t>
            </a:r>
            <a:r>
              <a:rPr lang="pt-BR" sz="2000" dirty="0" smtClean="0">
                <a:solidFill>
                  <a:srgbClr val="C00000"/>
                </a:solidFill>
              </a:rPr>
              <a:t>: resultado da integração conjunta entre o sistema que considera os aspectos técnicos e aquele que considera os sociais.</a:t>
            </a:r>
            <a:endParaRPr lang="pt-BR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A ADMINISTRAÇÃO DA INFORMÁTICA</a:t>
            </a:r>
            <a:endParaRPr lang="pt-BR" sz="20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C00000"/>
                </a:solidFill>
              </a:rPr>
              <a:t>O corpo de conhecimento utilizado até o momento para estudo, pesquisa e prática da Administração em Informática não tem sido suficiente.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C00000"/>
                </a:solidFill>
              </a:rPr>
              <a:t> A nova visão da Administração em Informática refere-se a: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 smtClean="0">
                <a:solidFill>
                  <a:srgbClr val="C00000"/>
                </a:solidFill>
              </a:rPr>
              <a:t> </a:t>
            </a:r>
            <a:r>
              <a:rPr lang="pt-BR" sz="2200" dirty="0" smtClean="0">
                <a:solidFill>
                  <a:srgbClr val="C00000"/>
                </a:solidFill>
              </a:rPr>
              <a:t>Combinar o corpo de conhecimento sobre sistemas de informação, estratégia de negócio, comportamento organizacional, gerência de tecnologia e economia industrial.</a:t>
            </a:r>
            <a:endParaRPr lang="pt-BR" sz="2200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A ADMINISTRAÇÃO DA INFORMÁTICA</a:t>
            </a:r>
            <a:endParaRPr lang="pt-BR" sz="20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C00000"/>
                </a:solidFill>
              </a:rPr>
              <a:t>Os Sistemas de Informação participam de toda atividade de negócio de uma empresa que oferece um produto ou serviço: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 desde: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800" dirty="0" smtClean="0">
                <a:solidFill>
                  <a:srgbClr val="C00000"/>
                </a:solidFill>
              </a:rPr>
              <a:t> </a:t>
            </a:r>
            <a:r>
              <a:rPr lang="pt-BR" dirty="0" smtClean="0">
                <a:solidFill>
                  <a:srgbClr val="C00000"/>
                </a:solidFill>
              </a:rPr>
              <a:t>a concepção, 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C00000"/>
                </a:solidFill>
              </a:rPr>
              <a:t>planejamento e produção, até 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C00000"/>
                </a:solidFill>
              </a:rPr>
              <a:t>a comercialização, distribuição e suporte.</a:t>
            </a:r>
            <a:endParaRPr lang="pt-BR" sz="1800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A ADMINISTRAÇÃO DA INFORMÁTICA</a:t>
            </a:r>
            <a:endParaRPr lang="pt-BR" sz="20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C00000"/>
                </a:solidFill>
              </a:rPr>
              <a:t>Os Sistemas de Informação são um componente crítico do planejamento estratégico e da vantagem competitiva das organizações, levando os executivos a uma maior preocupação com a administração em informática.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smtClean="0">
                <a:solidFill>
                  <a:srgbClr val="C00000"/>
                </a:solidFill>
              </a:rPr>
              <a:t>Os aspectos referentes as preocupações técnicas e sociais da informática são contemplados pela Administração em Informática.</a:t>
            </a:r>
            <a:endParaRPr lang="pt-BR" sz="1800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A ADMINISTRAÇÃO DA INFORMÁTICA</a:t>
            </a:r>
            <a:endParaRPr lang="pt-BR" sz="20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C00000"/>
                </a:solidFill>
              </a:rPr>
              <a:t>O Sistema Técnico é voltado para os processos, tarefas e tecnologias necessários para transformar entradas, como matéria prima, em saídas, como produtos.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C00000"/>
                </a:solidFill>
              </a:rPr>
              <a:t>O Sistema Social é voltado para o relacionamento entre as pessoas e os seus atributos,  tais como atitudes, competências e valores, sendo que as saídas de um sistema de trabalho são o resultado da integração conjunta entre esses dois sistemas.</a:t>
            </a:r>
            <a:endParaRPr lang="pt-BR" sz="1800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A ADMINISTRAÇÃO DA INFORMÁTICA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587054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C00000"/>
                </a:solidFill>
              </a:rPr>
              <a:t>As relações sociais entre um conjunto de participantes que podem influenciar: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Na adoção, desenvolvimento ou uso de determinada  tecnologia de computação;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Na infraestrutura disponível para seu suporte; e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Na história de compromissos feitos no desenvolvimento e operação relacionados com tecnologias baseadas em computador.</a:t>
            </a:r>
            <a:endParaRPr lang="pt-BR" sz="1600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CONTEXTO SOCIAL PARA TECNOLOGIAS BASEADAS EM COMPUTADOR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0415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63688" y="232772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5696" y="3212976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Administração em Informática</a:t>
            </a: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267744" y="3789040"/>
            <a:ext cx="2304256" cy="1008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72000" y="3789040"/>
            <a:ext cx="2304256" cy="1008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4941168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</a:rPr>
              <a:t>Administração dos Sistemas de Informação das Empresas</a:t>
            </a:r>
            <a:endParaRPr lang="pt-B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24128" y="4941168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</a:rPr>
              <a:t>Administração de Empresas onde a Informática é a área fim</a:t>
            </a:r>
            <a:endParaRPr lang="pt-B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464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O apoio da alta gerência é dos mais importantes fatores críticos de sucesso dessa administração.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Esse apoio da alta gerência deve considerar sua participação, envolvimento, estilo gerencial, fornecimento e recepção de informações, apoio e compromissos.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As mudanças organizacionais, que alteram as características da alta gerência e dos seus relacionamentos com a organização, provocam impactos na administração em informática.</a:t>
            </a:r>
            <a:endParaRPr lang="pt-BR" sz="2200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CONTEXTO SOCIAL PARA TECNOLOGIAS BASEADAS EM COMPUTADOR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4249054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Existem dois  fatores que geram a atenção da gerência para os Sistemas de Informação: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 smtClean="0">
                <a:solidFill>
                  <a:srgbClr val="C00000"/>
                </a:solidFill>
              </a:rPr>
              <a:t>Realização do retorno de seus investimentos; e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 smtClean="0">
                <a:solidFill>
                  <a:srgbClr val="C00000"/>
                </a:solidFill>
              </a:rPr>
              <a:t>Realização do potencial dos Sistemas de Informação como recurso estratégico.</a:t>
            </a:r>
            <a:endParaRPr lang="pt-BR" sz="2000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CONTEXTO SOCIAL PARA TECNOLOGIAS BASEADAS EM COMPUTADOR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4249054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C00000"/>
                </a:solidFill>
              </a:rPr>
              <a:t>A prática eficaz da computação está em mudança significativamente em pelo menos três frentes: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 smtClean="0">
                <a:solidFill>
                  <a:srgbClr val="C00000"/>
                </a:solidFill>
              </a:rPr>
              <a:t>Não é mais suficiente administrar somente a computação, é necessário integrá-la com a Tecnologia da Informação, tecnologia de telecomunicações e de automação de escrítório;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 smtClean="0">
                <a:solidFill>
                  <a:srgbClr val="C00000"/>
                </a:solidFill>
              </a:rPr>
              <a:t>Não é mais suficiente administrar somente a tecnologia, a integração anterior requer a administração das complexas relações das equipes técnicas de Processamento de Dados, Telecomunicações e Automação de Escritório.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CONTEXTO SOCIAL PARA TECNOLOGIAS BASEADAS EM COMPUTADOR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4249054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C00000"/>
                </a:solidFill>
              </a:rPr>
              <a:t>A prática eficaz da computação está em mudança significativamente em pelo menos três frentes: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Não é mais suficiente a preocupação somente com a eficácia técnica na administração da TI, é necessário atingir o equilíbrio entre considerações técnicas e políticas, eficácia e privacidade, e distribuição de poder e reforço de poder.</a:t>
            </a:r>
            <a:endParaRPr lang="pt-BR" sz="2200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CONTEXTO SOCIAL PARA TECNOLOGIAS BASEADAS EM COMPUTADOR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4249054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39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 smtClean="0"/>
              <a:t>O AMBIENTE ORGANIZACIONAL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460280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O AMBIENTE ORGANIZACIONAL</a:t>
            </a:r>
            <a:endParaRPr lang="pt-BR" sz="2000" b="1" dirty="0"/>
          </a:p>
        </p:txBody>
      </p:sp>
      <p:sp>
        <p:nvSpPr>
          <p:cNvPr id="6" name="Retângulo 5"/>
          <p:cNvSpPr/>
          <p:nvPr/>
        </p:nvSpPr>
        <p:spPr>
          <a:xfrm>
            <a:off x="827584" y="2420888"/>
            <a:ext cx="7776864" cy="39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Ambiente Organizacional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475656" y="2996952"/>
            <a:ext cx="6480720" cy="295232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bg1"/>
                </a:solidFill>
              </a:rPr>
              <a:t>Organização</a:t>
            </a:r>
            <a:endParaRPr lang="pt-BR" sz="2800" dirty="0">
              <a:solidFill>
                <a:schemeClr val="bg1"/>
              </a:solidFill>
            </a:endParaRPr>
          </a:p>
          <a:p>
            <a:pPr algn="ctr"/>
            <a:endParaRPr lang="pt-BR" dirty="0">
              <a:solidFill>
                <a:srgbClr val="C00000"/>
              </a:solidFill>
            </a:endParaRPr>
          </a:p>
          <a:p>
            <a:pPr algn="ctr"/>
            <a:endParaRPr lang="pt-BR" dirty="0" smtClean="0">
              <a:solidFill>
                <a:srgbClr val="C00000"/>
              </a:solidFill>
            </a:endParaRPr>
          </a:p>
          <a:p>
            <a:pPr algn="ctr"/>
            <a:endParaRPr lang="pt-BR" dirty="0">
              <a:solidFill>
                <a:srgbClr val="C00000"/>
              </a:solidFill>
            </a:endParaRPr>
          </a:p>
          <a:p>
            <a:pPr algn="ctr"/>
            <a:endParaRPr lang="pt-BR" dirty="0" smtClean="0">
              <a:solidFill>
                <a:srgbClr val="C00000"/>
              </a:solidFill>
            </a:endParaRPr>
          </a:p>
          <a:p>
            <a:pPr algn="ctr"/>
            <a:endParaRPr lang="pt-BR" dirty="0">
              <a:solidFill>
                <a:srgbClr val="C00000"/>
              </a:solidFill>
            </a:endParaRPr>
          </a:p>
          <a:p>
            <a:pPr algn="ctr"/>
            <a:endParaRPr lang="pt-BR" dirty="0" smtClean="0">
              <a:solidFill>
                <a:srgbClr val="C00000"/>
              </a:solidFill>
            </a:endParaRPr>
          </a:p>
          <a:p>
            <a:pPr algn="ctr"/>
            <a:endParaRPr lang="pt-BR" dirty="0">
              <a:solidFill>
                <a:srgbClr val="C00000"/>
              </a:solidFill>
            </a:endParaRPr>
          </a:p>
          <a:p>
            <a:pPr algn="ctr"/>
            <a:endParaRPr lang="pt-BR" dirty="0" smtClean="0">
              <a:solidFill>
                <a:srgbClr val="C00000"/>
              </a:solidFill>
            </a:endParaRPr>
          </a:p>
          <a:p>
            <a:pPr algn="ctr"/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790632" y="3717032"/>
            <a:ext cx="5805704" cy="18722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Estrutura Organizacional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1907704" y="4581128"/>
            <a:ext cx="1584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Tecnologias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923928" y="4581128"/>
            <a:ext cx="1584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Pessoas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5904148" y="4581128"/>
            <a:ext cx="1584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Tarefas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6478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C00000"/>
                </a:solidFill>
              </a:rPr>
              <a:t>A análise interna de uma organização contempla a sua Estrutura Organizacional, formada por seus principais componentes: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 smtClean="0">
                <a:solidFill>
                  <a:srgbClr val="C00000"/>
                </a:solidFill>
              </a:rPr>
              <a:t>As Tecnologias;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 smtClean="0">
                <a:solidFill>
                  <a:srgbClr val="C00000"/>
                </a:solidFill>
              </a:rPr>
              <a:t>As Pessoas; e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 smtClean="0">
                <a:solidFill>
                  <a:srgbClr val="C00000"/>
                </a:solidFill>
              </a:rPr>
              <a:t>As Tarefas.</a:t>
            </a:r>
            <a:endParaRPr lang="pt-BR" sz="2000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O AMBIENTE ORGANIZACIONAL</a:t>
            </a:r>
          </a:p>
        </p:txBody>
      </p:sp>
    </p:spTree>
    <p:extLst>
      <p:ext uri="{BB962C8B-B14F-4D97-AF65-F5344CB8AC3E}">
        <p14:creationId xmlns:p14="http://schemas.microsoft.com/office/powerpoint/2010/main" val="347119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C00000"/>
                </a:solidFill>
              </a:rPr>
              <a:t>A inter-relação entre esses componentes e as posições que eles ocupam internamente na organização definem: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 smtClean="0">
                <a:solidFill>
                  <a:srgbClr val="C00000"/>
                </a:solidFill>
              </a:rPr>
              <a:t>A hierarquia;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 smtClean="0">
                <a:solidFill>
                  <a:srgbClr val="C00000"/>
                </a:solidFill>
              </a:rPr>
              <a:t>O fluxo de informações;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 smtClean="0">
                <a:solidFill>
                  <a:srgbClr val="C00000"/>
                </a:solidFill>
              </a:rPr>
              <a:t>As funções; e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 smtClean="0">
                <a:solidFill>
                  <a:srgbClr val="C00000"/>
                </a:solidFill>
              </a:rPr>
              <a:t>Os níveis de  tomada de decisão.</a:t>
            </a:r>
            <a:endParaRPr lang="pt-BR" sz="2000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O AMBIENTE ORGANIZACIONAL</a:t>
            </a:r>
          </a:p>
        </p:txBody>
      </p:sp>
    </p:spTree>
    <p:extLst>
      <p:ext uri="{BB962C8B-B14F-4D97-AF65-F5344CB8AC3E}">
        <p14:creationId xmlns:p14="http://schemas.microsoft.com/office/powerpoint/2010/main" val="978120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rgbClr val="C00000"/>
                </a:solidFill>
              </a:rPr>
              <a:t>Vivemos em uma sociedade organizacional: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C00000"/>
                </a:solidFill>
              </a:rPr>
              <a:t>As organizações estão em toda parte;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C00000"/>
                </a:solidFill>
              </a:rPr>
              <a:t>Suprimos nossas necessidades por meio de organizações;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C00000"/>
                </a:solidFill>
              </a:rPr>
              <a:t>Trabalhamos; Nos divertimos; Nos relacionamos;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C00000"/>
                </a:solidFill>
              </a:rPr>
              <a:t>Agimos politicamente; Reivindicamos;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C00000"/>
                </a:solidFill>
              </a:rPr>
              <a:t>OU SEJA, ATUAMOS EM ORGANIZAÇÕES.</a:t>
            </a:r>
            <a:endParaRPr lang="pt-BR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O </a:t>
            </a:r>
            <a:r>
              <a:rPr lang="pt-BR" sz="2000" b="1" dirty="0" smtClean="0"/>
              <a:t>QUE É ORGANIZAÇÃO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078002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C00000"/>
                </a:solidFill>
              </a:rPr>
              <a:t>As organizações existem e se desenvolvem sob determinadas condições: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 smtClean="0">
                <a:solidFill>
                  <a:srgbClr val="C00000"/>
                </a:solidFill>
              </a:rPr>
              <a:t>Condições sociais, políticas, cognitivas, culturais e ambientais.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C00000"/>
                </a:solidFill>
              </a:rPr>
              <a:t>Elas são estruturas contextuais e não são plenamente moldáveis, planejáveis, controláveis e racionais.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C00000"/>
                </a:solidFill>
              </a:rPr>
              <a:t>As organizações apresentam determinadas condições que limitam a racionalidade, a previsibilidade, o planejamento e controle delas e dos seus resultados.</a:t>
            </a:r>
            <a:endParaRPr lang="pt-BR" sz="2400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O </a:t>
            </a:r>
            <a:r>
              <a:rPr lang="pt-BR" sz="2000" b="1" dirty="0" smtClean="0"/>
              <a:t>QUE É ORGANIZAÇÃO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412648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63688" y="232772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1520" y="1556792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b="1" dirty="0" smtClean="0">
                <a:solidFill>
                  <a:schemeClr val="bg1"/>
                </a:solidFill>
              </a:rPr>
              <a:t>ADMINISTRAÇÃO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</a:rPr>
              <a:t>Ad</a:t>
            </a:r>
            <a:r>
              <a:rPr lang="pt-BR" sz="2400" dirty="0" smtClean="0">
                <a:solidFill>
                  <a:schemeClr val="bg1"/>
                </a:solidFill>
              </a:rPr>
              <a:t> = direção, tendência para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</a:rPr>
              <a:t>minister</a:t>
            </a:r>
            <a:r>
              <a:rPr lang="pt-BR" sz="2400" dirty="0" smtClean="0">
                <a:solidFill>
                  <a:schemeClr val="bg1"/>
                </a:solidFill>
              </a:rPr>
              <a:t> = subordinação ou obediência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9" name="Retângulo 3"/>
          <p:cNvSpPr/>
          <p:nvPr/>
        </p:nvSpPr>
        <p:spPr>
          <a:xfrm>
            <a:off x="251520" y="3573016"/>
            <a:ext cx="8712967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>
              <a:buNone/>
            </a:pPr>
            <a:r>
              <a:rPr lang="pt-BR" sz="2400" b="1" dirty="0" smtClean="0"/>
              <a:t>Administração refere-se a ao ato de realizar uma função sob o comando de outrem, isto é, aquele que presta um serviço a outro.</a:t>
            </a:r>
            <a:endParaRPr lang="pt-BR" sz="2400" b="1" dirty="0"/>
          </a:p>
        </p:txBody>
      </p:sp>
      <p:sp>
        <p:nvSpPr>
          <p:cNvPr id="20" name="Seta: para Baixo 5"/>
          <p:cNvSpPr/>
          <p:nvPr/>
        </p:nvSpPr>
        <p:spPr>
          <a:xfrm rot="10800000">
            <a:off x="4427984" y="5229200"/>
            <a:ext cx="650075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6"/>
          <p:cNvSpPr txBox="1"/>
          <p:nvPr/>
        </p:nvSpPr>
        <p:spPr>
          <a:xfrm>
            <a:off x="3275856" y="623731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00000"/>
                </a:solidFill>
              </a:rPr>
              <a:t>Definição nos primórdios</a:t>
            </a:r>
          </a:p>
        </p:txBody>
      </p:sp>
    </p:spTree>
    <p:extLst>
      <p:ext uri="{BB962C8B-B14F-4D97-AF65-F5344CB8AC3E}">
        <p14:creationId xmlns:p14="http://schemas.microsoft.com/office/powerpoint/2010/main" val="2658464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rgbClr val="C00000"/>
                </a:solidFill>
              </a:rPr>
              <a:t>As Condições Organizacionais e seus Significados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600" dirty="0" smtClean="0">
                <a:solidFill>
                  <a:srgbClr val="C00000"/>
                </a:solidFill>
              </a:rPr>
              <a:t> </a:t>
            </a:r>
            <a:r>
              <a:rPr lang="pt-BR" sz="2600" b="1" dirty="0" smtClean="0">
                <a:solidFill>
                  <a:srgbClr val="C00000"/>
                </a:solidFill>
              </a:rPr>
              <a:t>Condições Sociais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Significado do grupo, da coletividade, para os direcionamentos individuais e coletivos;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Como a estrutura e as relações sociais afetam comportamentos individuais e coletivos e como a ação social  - a ação do indivíduo nos grupos de que participa – afeta ou produz a realidade em que vivemos, inclusive na organização.</a:t>
            </a:r>
            <a:endParaRPr lang="pt-BR" sz="2200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O </a:t>
            </a:r>
            <a:r>
              <a:rPr lang="pt-BR" sz="2000" b="1" dirty="0" smtClean="0"/>
              <a:t>QUE É ORGANIZAÇÃO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298257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rgbClr val="C00000"/>
                </a:solidFill>
              </a:rPr>
              <a:t>As Condições Organizacionais e seus Significados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600" dirty="0" smtClean="0">
                <a:solidFill>
                  <a:srgbClr val="C00000"/>
                </a:solidFill>
              </a:rPr>
              <a:t> </a:t>
            </a:r>
            <a:r>
              <a:rPr lang="pt-BR" sz="2600" b="1" dirty="0" smtClean="0">
                <a:solidFill>
                  <a:srgbClr val="C00000"/>
                </a:solidFill>
              </a:rPr>
              <a:t>Condições Políticas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A atividade política é concebida simplesmente como o processo de mobilizar o poder com vistas à dominação e à imposição de interesses, valores ou ideias individuais, grupais ou classistas.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As organizações orientam-se por uma racionalidade política: a racionalidade das disputas, das negociações, das convenções, dos acordos, das coalisões, e/ou das contratações.</a:t>
            </a:r>
            <a:endParaRPr lang="pt-BR" sz="2200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O </a:t>
            </a:r>
            <a:r>
              <a:rPr lang="pt-BR" sz="2000" b="1" dirty="0" smtClean="0"/>
              <a:t>QUE É ORGANIZAÇÃO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863365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rgbClr val="C00000"/>
                </a:solidFill>
              </a:rPr>
              <a:t>As Condições Organizacionais e seus Significados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600" dirty="0" smtClean="0">
                <a:solidFill>
                  <a:srgbClr val="C00000"/>
                </a:solidFill>
              </a:rPr>
              <a:t> </a:t>
            </a:r>
            <a:r>
              <a:rPr lang="pt-BR" sz="2600" b="1" dirty="0" smtClean="0">
                <a:solidFill>
                  <a:srgbClr val="C00000"/>
                </a:solidFill>
              </a:rPr>
              <a:t>Condições Cognitivas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Modelos mentais que as pessoas exibem, seus esquemas interpretativos, a forma como pensam.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O significado que atribuem às coisas do mundo não são frutos exclusivos de uma introspecção individual, isolada e solitária: são consequência também de sua imersão em estruturas sociais e das relações que decorrem disto.</a:t>
            </a:r>
            <a:endParaRPr lang="pt-BR" sz="2200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O </a:t>
            </a:r>
            <a:r>
              <a:rPr lang="pt-BR" sz="2000" b="1" dirty="0" smtClean="0"/>
              <a:t>QUE É ORGANIZAÇÃO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486215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43608" y="3573016"/>
            <a:ext cx="7920880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rgbClr val="C00000"/>
                </a:solidFill>
              </a:rPr>
              <a:t>As Condições Organizacionais e seus Significados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600" dirty="0" smtClean="0">
                <a:solidFill>
                  <a:srgbClr val="C00000"/>
                </a:solidFill>
              </a:rPr>
              <a:t> </a:t>
            </a:r>
            <a:r>
              <a:rPr lang="pt-BR" sz="2600" b="1" dirty="0" smtClean="0">
                <a:solidFill>
                  <a:srgbClr val="C00000"/>
                </a:solidFill>
              </a:rPr>
              <a:t>Condições Cognitivas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chemeClr val="bg1"/>
                </a:solidFill>
              </a:rPr>
              <a:t>Dentro das organizações constroem-se cognições e elaboram-se os sentidos que seus membros atribuem ao mundo em que vivem, às coisas à sua volta, aos fatos que ocorrem ao seu redor, às outras pessoas ou organizações e ao ambiente que os cerca.</a:t>
            </a:r>
            <a:endParaRPr lang="pt-BR" sz="2200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O </a:t>
            </a:r>
            <a:r>
              <a:rPr lang="pt-BR" sz="2000" b="1" dirty="0" smtClean="0"/>
              <a:t>QUE É ORGANIZAÇÃO</a:t>
            </a:r>
            <a:endParaRPr lang="pt-BR" sz="2000" b="1" dirty="0"/>
          </a:p>
        </p:txBody>
      </p:sp>
      <p:sp>
        <p:nvSpPr>
          <p:cNvPr id="6" name="Seta para Baixo 5"/>
          <p:cNvSpPr/>
          <p:nvPr/>
        </p:nvSpPr>
        <p:spPr>
          <a:xfrm>
            <a:off x="4139952" y="5661248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5496" y="6228020"/>
            <a:ext cx="91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 onde tiramos muitas vezes a ideia de que programar é só arrastar caixinhas e pesquisar código no Google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2543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rgbClr val="C00000"/>
                </a:solidFill>
              </a:rPr>
              <a:t>As Condições Organizacionais e seus Significados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600" dirty="0" smtClean="0">
                <a:solidFill>
                  <a:srgbClr val="C00000"/>
                </a:solidFill>
              </a:rPr>
              <a:t> </a:t>
            </a:r>
            <a:r>
              <a:rPr lang="pt-BR" sz="2600" b="1" dirty="0" smtClean="0">
                <a:solidFill>
                  <a:srgbClr val="C00000"/>
                </a:solidFill>
              </a:rPr>
              <a:t>Condições Culturais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A cultura é definida como “significados compartilhados”; 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Rede de significações;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Tudo aquilo que tomamos por certo.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600" dirty="0" smtClean="0">
                <a:solidFill>
                  <a:srgbClr val="C00000"/>
                </a:solidFill>
              </a:rPr>
              <a:t>A cultura é altamente influente sobre as ações dos indivíduos nos grupos sociais dos quais participam.</a:t>
            </a:r>
            <a:endParaRPr lang="pt-BR" sz="2600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O </a:t>
            </a:r>
            <a:r>
              <a:rPr lang="pt-BR" sz="2000" b="1" dirty="0" smtClean="0"/>
              <a:t>QUE É ORGANIZAÇÃO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369884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rgbClr val="C00000"/>
                </a:solidFill>
              </a:rPr>
              <a:t>As Condições Organizacionais e seus Significados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600" dirty="0" smtClean="0">
                <a:solidFill>
                  <a:srgbClr val="C00000"/>
                </a:solidFill>
              </a:rPr>
              <a:t> </a:t>
            </a:r>
            <a:r>
              <a:rPr lang="pt-BR" sz="2600" b="1" dirty="0" smtClean="0">
                <a:solidFill>
                  <a:srgbClr val="C00000"/>
                </a:solidFill>
              </a:rPr>
              <a:t>Condições Culturais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A ação social é culturalmente condicionada.</a:t>
            </a:r>
            <a:endParaRPr lang="pt-BR" sz="2200" dirty="0">
              <a:solidFill>
                <a:srgbClr val="C00000"/>
              </a:solidFill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Ações culturalmente condicionadas não podem ser compreendidas, exclusivamente pela lógica da racionalidade convencional: de custo-benefício, utilitarista e calculista em relação aos fins.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O </a:t>
            </a:r>
            <a:r>
              <a:rPr lang="pt-BR" sz="2000" b="1" dirty="0" smtClean="0"/>
              <a:t>QUE É ORGANIZAÇÃO</a:t>
            </a:r>
            <a:endParaRPr lang="pt-BR" sz="20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5877272"/>
            <a:ext cx="7219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Quando queremos modelos de empresas baseadas na cultura trabalhista </a:t>
            </a:r>
          </a:p>
          <a:p>
            <a:pPr algn="ctr"/>
            <a:r>
              <a:rPr lang="pt-BR" b="1" dirty="0" smtClean="0">
                <a:solidFill>
                  <a:srgbClr val="FF0000"/>
                </a:solidFill>
              </a:rPr>
              <a:t>americana com uma CLT Brasileira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786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rgbClr val="C00000"/>
                </a:solidFill>
              </a:rPr>
              <a:t>As Condições Organizacionais e seus Significados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600" dirty="0" smtClean="0">
                <a:solidFill>
                  <a:srgbClr val="C00000"/>
                </a:solidFill>
              </a:rPr>
              <a:t> </a:t>
            </a:r>
            <a:r>
              <a:rPr lang="pt-BR" sz="2600" b="1" dirty="0" smtClean="0">
                <a:solidFill>
                  <a:srgbClr val="C00000"/>
                </a:solidFill>
              </a:rPr>
              <a:t>Condições Ambientais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As organizações operam sob fortes restrições externas – de recursos, valores, normas, regras e identidades e não podem sobreviver e crescer, em longo prazo, se não obtiverem uma validação externa, ou seja, uma aceitação.</a:t>
            </a:r>
            <a:endParaRPr lang="pt-BR" sz="2600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O </a:t>
            </a:r>
            <a:r>
              <a:rPr lang="pt-BR" sz="2000" b="1" dirty="0" smtClean="0"/>
              <a:t>QUE É ORGANIZAÇÃO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544209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rgbClr val="C00000"/>
                </a:solidFill>
              </a:rPr>
              <a:t>E afinal o que é Organização????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C00000"/>
                </a:solidFill>
              </a:rPr>
              <a:t>Organização vem do grego </a:t>
            </a:r>
            <a:r>
              <a:rPr lang="pt-BR" i="1" dirty="0" err="1" smtClean="0">
                <a:solidFill>
                  <a:srgbClr val="C00000"/>
                </a:solidFill>
              </a:rPr>
              <a:t>organon</a:t>
            </a:r>
            <a:r>
              <a:rPr lang="pt-BR" dirty="0" smtClean="0">
                <a:solidFill>
                  <a:srgbClr val="C00000"/>
                </a:solidFill>
              </a:rPr>
              <a:t> e significa </a:t>
            </a:r>
            <a:r>
              <a:rPr lang="pt-BR" dirty="0" err="1" smtClean="0">
                <a:solidFill>
                  <a:srgbClr val="C00000"/>
                </a:solidFill>
              </a:rPr>
              <a:t>Ferrramenta</a:t>
            </a:r>
            <a:r>
              <a:rPr lang="pt-BR" dirty="0" smtClean="0">
                <a:solidFill>
                  <a:srgbClr val="C00000"/>
                </a:solidFill>
              </a:rPr>
              <a:t> ou Instrumento.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C00000"/>
                </a:solidFill>
              </a:rPr>
              <a:t>Duas ou mais pessoas trabalhando juntas de modo estruturado para alcançar um objetivo específico.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C00000"/>
                </a:solidFill>
              </a:rPr>
              <a:t>As organizações são identificadas como possuindo quatro elementos principais: pessoas, divisão de trabalho, limites de atuação e objetivos.</a:t>
            </a:r>
            <a:endParaRPr lang="pt-BR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O </a:t>
            </a:r>
            <a:r>
              <a:rPr lang="pt-BR" sz="2000" b="1" dirty="0" smtClean="0"/>
              <a:t>QUE É ORGANIZAÇÃO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962999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u="sng" dirty="0" smtClean="0">
                <a:solidFill>
                  <a:srgbClr val="C00000"/>
                </a:solidFill>
              </a:rPr>
              <a:t>O que caracteriza uma organização</a:t>
            </a:r>
            <a:r>
              <a:rPr lang="pt-BR" sz="2800" dirty="0" smtClean="0">
                <a:solidFill>
                  <a:srgbClr val="C00000"/>
                </a:solidFill>
              </a:rPr>
              <a:t>???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600" dirty="0" smtClean="0">
                <a:solidFill>
                  <a:srgbClr val="C00000"/>
                </a:solidFill>
              </a:rPr>
              <a:t> Adoção de tecnologias, inovações e fluxos de informações;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600" dirty="0">
                <a:solidFill>
                  <a:srgbClr val="C00000"/>
                </a:solidFill>
              </a:rPr>
              <a:t> </a:t>
            </a:r>
            <a:r>
              <a:rPr lang="pt-BR" sz="2600" dirty="0" smtClean="0">
                <a:solidFill>
                  <a:srgbClr val="C00000"/>
                </a:solidFill>
              </a:rPr>
              <a:t>Marca e reputação, tradição e história;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600" dirty="0" smtClean="0">
                <a:solidFill>
                  <a:srgbClr val="C00000"/>
                </a:solidFill>
              </a:rPr>
              <a:t> Conflitos e disputa de poder;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600" dirty="0" smtClean="0">
                <a:solidFill>
                  <a:srgbClr val="C00000"/>
                </a:solidFill>
              </a:rPr>
              <a:t> Projetos de vida e carreira profissional;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600" dirty="0">
                <a:solidFill>
                  <a:srgbClr val="C00000"/>
                </a:solidFill>
              </a:rPr>
              <a:t> </a:t>
            </a:r>
            <a:r>
              <a:rPr lang="pt-BR" sz="2600" dirty="0" smtClean="0">
                <a:solidFill>
                  <a:srgbClr val="C00000"/>
                </a:solidFill>
              </a:rPr>
              <a:t>Utilização de recursos diversos;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600" dirty="0">
                <a:solidFill>
                  <a:srgbClr val="C00000"/>
                </a:solidFill>
              </a:rPr>
              <a:t> </a:t>
            </a:r>
            <a:r>
              <a:rPr lang="pt-BR" sz="2600" dirty="0" smtClean="0">
                <a:solidFill>
                  <a:srgbClr val="C00000"/>
                </a:solidFill>
              </a:rPr>
              <a:t>Equipes e técnicas de trabalho;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O </a:t>
            </a:r>
            <a:r>
              <a:rPr lang="pt-BR" sz="2000" b="1" dirty="0" smtClean="0"/>
              <a:t>QUE É ORGANIZAÇÃO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9933091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u="sng" dirty="0" smtClean="0">
                <a:solidFill>
                  <a:srgbClr val="C00000"/>
                </a:solidFill>
              </a:rPr>
              <a:t>O que caracteriza uma organização</a:t>
            </a:r>
            <a:r>
              <a:rPr lang="pt-BR" sz="2800" dirty="0" smtClean="0">
                <a:solidFill>
                  <a:srgbClr val="C00000"/>
                </a:solidFill>
              </a:rPr>
              <a:t>???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600" dirty="0" smtClean="0">
                <a:solidFill>
                  <a:srgbClr val="C00000"/>
                </a:solidFill>
              </a:rPr>
              <a:t> Estrutura física, máquinas e processos de produção;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600" dirty="0">
                <a:solidFill>
                  <a:srgbClr val="C00000"/>
                </a:solidFill>
              </a:rPr>
              <a:t> </a:t>
            </a:r>
            <a:r>
              <a:rPr lang="pt-BR" sz="2600" dirty="0" smtClean="0">
                <a:solidFill>
                  <a:srgbClr val="C00000"/>
                </a:solidFill>
              </a:rPr>
              <a:t>Relações com fornecedores, clientes e concorrentes;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600" dirty="0" smtClean="0">
                <a:solidFill>
                  <a:srgbClr val="C00000"/>
                </a:solidFill>
              </a:rPr>
              <a:t> Regras, normas, procedimentos, e políticas;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600" dirty="0" smtClean="0">
                <a:solidFill>
                  <a:srgbClr val="C00000"/>
                </a:solidFill>
              </a:rPr>
              <a:t> Pessoas e relacionamentos recíprocos;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600" dirty="0">
                <a:solidFill>
                  <a:srgbClr val="C00000"/>
                </a:solidFill>
              </a:rPr>
              <a:t> </a:t>
            </a:r>
            <a:r>
              <a:rPr lang="pt-BR" sz="2600" dirty="0" smtClean="0">
                <a:solidFill>
                  <a:srgbClr val="C00000"/>
                </a:solidFill>
              </a:rPr>
              <a:t>Conjunto de funções e de atividades;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600" dirty="0">
                <a:solidFill>
                  <a:srgbClr val="C00000"/>
                </a:solidFill>
              </a:rPr>
              <a:t> </a:t>
            </a:r>
            <a:r>
              <a:rPr lang="pt-BR" sz="2600" dirty="0" smtClean="0">
                <a:solidFill>
                  <a:srgbClr val="C00000"/>
                </a:solidFill>
              </a:rPr>
              <a:t>Estabelecimento de metas, coordenação e integração;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O </a:t>
            </a:r>
            <a:r>
              <a:rPr lang="pt-BR" sz="2000" b="1" dirty="0" smtClean="0"/>
              <a:t>QUE É ORGANIZAÇÃO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982385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63688" y="232772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251520" y="3068960"/>
            <a:ext cx="8712968" cy="378904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Interpretar os objetivos propostos pela organização e transformá-los em   ação por meio do:</a:t>
            </a:r>
          </a:p>
          <a:p>
            <a:pPr marL="914400" marR="0" lvl="2" indent="0" algn="just" defTabSz="914400" rtl="0" eaLnBrk="1" fontAlgn="auto" latinLnBrk="0" hangingPunct="1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SzPct val="85000"/>
              <a:buFont typeface="Wingdings" pitchFamily="2" charset="2"/>
              <a:buChar char="v"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pt-BR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Planejamento,</a:t>
            </a:r>
          </a:p>
          <a:p>
            <a:pPr marL="914400" marR="0" lvl="2" indent="0" algn="just" defTabSz="914400" rtl="0" eaLnBrk="1" fontAlgn="auto" latinLnBrk="0" hangingPunct="1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SzPct val="85000"/>
              <a:buFont typeface="Wingdings" pitchFamily="2" charset="2"/>
              <a:buChar char="v"/>
              <a:tabLst/>
              <a:defRPr/>
            </a:pPr>
            <a:r>
              <a:rPr kumimoji="0" lang="pt-BR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Organização,</a:t>
            </a:r>
          </a:p>
          <a:p>
            <a:pPr marL="914400" marR="0" lvl="2" indent="0" algn="just" defTabSz="914400" rtl="0" eaLnBrk="1" fontAlgn="auto" latinLnBrk="0" hangingPunct="1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SzPct val="85000"/>
              <a:buFont typeface="Wingdings" pitchFamily="2" charset="2"/>
              <a:buChar char="v"/>
              <a:tabLst/>
              <a:defRPr/>
            </a:pPr>
            <a:r>
              <a:rPr kumimoji="0" lang="pt-BR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Direção, e </a:t>
            </a:r>
          </a:p>
          <a:p>
            <a:pPr marL="914400" marR="0" lvl="2" indent="0" algn="just" defTabSz="914400" rtl="0" eaLnBrk="1" fontAlgn="auto" latinLnBrk="0" hangingPunct="1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SzPct val="85000"/>
              <a:buFont typeface="Wingdings" pitchFamily="2" charset="2"/>
              <a:buChar char="v"/>
              <a:tabLst/>
              <a:defRPr/>
            </a:pPr>
            <a:r>
              <a:rPr kumimoji="0" lang="pt-BR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Controle </a:t>
            </a:r>
          </a:p>
          <a:p>
            <a:pPr marL="384048" marR="0" lvl="2" indent="0" algn="just" defTabSz="914400" rtl="0" eaLnBrk="1" fontAlgn="auto" latinLnBrk="0" hangingPunct="1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tabLst/>
              <a:defRPr/>
            </a:pPr>
            <a:r>
              <a:rPr kumimoji="0" lang="pt-BR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 todos os esforços realizados em todas as áreas e em todos os níveis da organização, a fim de alcançar tais objetivos de maneira mais adequada à situação.</a:t>
            </a:r>
            <a:endParaRPr kumimoji="0" lang="pt-BR" sz="19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9739" y="1844824"/>
            <a:ext cx="6840399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pt-BR" sz="2800" b="1" dirty="0" smtClean="0">
                <a:solidFill>
                  <a:schemeClr val="bg1"/>
                </a:solidFill>
              </a:rPr>
              <a:t>TAREFA ATUAL DA ADMINISTRAÇÃO</a:t>
            </a:r>
          </a:p>
        </p:txBody>
      </p:sp>
    </p:spTree>
    <p:extLst>
      <p:ext uri="{BB962C8B-B14F-4D97-AF65-F5344CB8AC3E}">
        <p14:creationId xmlns:p14="http://schemas.microsoft.com/office/powerpoint/2010/main" val="265846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u="sng" dirty="0" smtClean="0">
                <a:solidFill>
                  <a:srgbClr val="C00000"/>
                </a:solidFill>
              </a:rPr>
              <a:t>O que caracteriza uma organização</a:t>
            </a:r>
            <a:r>
              <a:rPr lang="pt-BR" sz="2800" dirty="0" smtClean="0">
                <a:solidFill>
                  <a:srgbClr val="C00000"/>
                </a:solidFill>
              </a:rPr>
              <a:t>???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600" dirty="0" smtClean="0">
                <a:solidFill>
                  <a:srgbClr val="C00000"/>
                </a:solidFill>
              </a:rPr>
              <a:t> </a:t>
            </a:r>
            <a:r>
              <a:rPr lang="pt-BR" sz="2200" dirty="0" smtClean="0">
                <a:solidFill>
                  <a:srgbClr val="C00000"/>
                </a:solidFill>
              </a:rPr>
              <a:t>Interação com o ambiente externo;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 Segurança, bem-estar e reconhecimento pessoal;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 Qualidade de vida e assistência social;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>
                <a:solidFill>
                  <a:srgbClr val="C00000"/>
                </a:solidFill>
              </a:rPr>
              <a:t> </a:t>
            </a:r>
            <a:r>
              <a:rPr lang="pt-BR" sz="2200" dirty="0" smtClean="0">
                <a:solidFill>
                  <a:srgbClr val="C00000"/>
                </a:solidFill>
              </a:rPr>
              <a:t>Emprego e crescimento econômico;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>
                <a:solidFill>
                  <a:srgbClr val="C00000"/>
                </a:solidFill>
              </a:rPr>
              <a:t> </a:t>
            </a:r>
            <a:r>
              <a:rPr lang="pt-BR" sz="2200" dirty="0" smtClean="0">
                <a:solidFill>
                  <a:srgbClr val="C00000"/>
                </a:solidFill>
              </a:rPr>
              <a:t>Impactos ambientais e sociais;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>
                <a:solidFill>
                  <a:srgbClr val="C00000"/>
                </a:solidFill>
              </a:rPr>
              <a:t> </a:t>
            </a:r>
            <a:r>
              <a:rPr lang="pt-BR" sz="2200" dirty="0" smtClean="0">
                <a:solidFill>
                  <a:srgbClr val="C00000"/>
                </a:solidFill>
              </a:rPr>
              <a:t>Planejamento de atividade e controle de resultados; e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Custos, preços e lucro.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O </a:t>
            </a:r>
            <a:r>
              <a:rPr lang="pt-BR" sz="2000" b="1" dirty="0" smtClean="0"/>
              <a:t>QUE É ORGANIZAÇÃO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6140795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39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 smtClean="0"/>
              <a:t>O QUE É ADMINISTRAR?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31121153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rgbClr val="C00000"/>
                </a:solidFill>
              </a:rPr>
              <a:t>O termo ADMINISTRAÇÃO carrega a ideia de coordenação de recursos e pessoas para realização de tarefas.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C00000"/>
                </a:solidFill>
              </a:rPr>
              <a:t>Podemos dizer que Administrar é operacionalizar as atividades a fim de atingir determinado objetivo.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smtClean="0">
                <a:solidFill>
                  <a:srgbClr val="C00000"/>
                </a:solidFill>
              </a:rPr>
              <a:t>Responsabilidade de alguém para executar algo. Para isto, ele deve </a:t>
            </a:r>
            <a:r>
              <a:rPr lang="pt-BR" b="1" dirty="0" smtClean="0">
                <a:solidFill>
                  <a:srgbClr val="00B050"/>
                </a:solidFill>
              </a:rPr>
              <a:t>cumprir planos e estabelecer metas, buscar informações sobre a realidade que está inserido, motivar as pessoas e controlar os recursos.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O </a:t>
            </a:r>
            <a:r>
              <a:rPr lang="pt-BR" sz="2000" b="1" dirty="0" smtClean="0"/>
              <a:t>QUE É ADMINISTRAR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40457586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rgbClr val="C00000"/>
                </a:solidFill>
              </a:rPr>
              <a:t>O Administrador toma decisões diárias que impactam de uma ou outra forma o complexo sistema chamado Organização.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rgbClr val="C00000"/>
                </a:solidFill>
              </a:rPr>
              <a:t>Um Administrador deve ser alguém que: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C00000"/>
                </a:solidFill>
              </a:rPr>
              <a:t>Dirija as atividades de outras pessoas;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smtClean="0">
                <a:solidFill>
                  <a:srgbClr val="C00000"/>
                </a:solidFill>
              </a:rPr>
              <a:t>e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C00000"/>
                </a:solidFill>
              </a:rPr>
              <a:t>Assuma a responsabilidade de alcançar determinados objetivos.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O </a:t>
            </a:r>
            <a:r>
              <a:rPr lang="pt-BR" sz="2000" b="1" dirty="0" smtClean="0"/>
              <a:t>QUE É ADMINISTRAR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8811033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b="1" u="sng" dirty="0" smtClean="0">
                <a:solidFill>
                  <a:srgbClr val="C00000"/>
                </a:solidFill>
              </a:rPr>
              <a:t>Papéis Interpessoais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600" b="1" dirty="0" smtClean="0">
                <a:solidFill>
                  <a:srgbClr val="00B050"/>
                </a:solidFill>
              </a:rPr>
              <a:t> Chefe</a:t>
            </a:r>
            <a:r>
              <a:rPr lang="pt-BR" sz="2600" dirty="0" smtClean="0">
                <a:solidFill>
                  <a:srgbClr val="00B050"/>
                </a:solidFill>
              </a:rPr>
              <a:t>: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C00000"/>
                </a:solidFill>
              </a:rPr>
              <a:t>Desempenha tarefas de rotina de natureza legal ou social.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 smtClean="0">
                <a:solidFill>
                  <a:srgbClr val="C00000"/>
                </a:solidFill>
              </a:rPr>
              <a:t>Suas atividades identificáveis são: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C00000"/>
                </a:solidFill>
              </a:rPr>
              <a:t>Cerimoniais, status, funções públicas, legais e/ou sociais.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PAPÉIS DESEMPENHADOS PELO ADMINISTRADOR EM UMA ORGANIZAÇÃO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40125295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b="1" u="sng" dirty="0" smtClean="0">
                <a:solidFill>
                  <a:srgbClr val="C00000"/>
                </a:solidFill>
              </a:rPr>
              <a:t>Papéis Interpessoais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600" b="1" dirty="0" smtClean="0">
                <a:solidFill>
                  <a:srgbClr val="00B050"/>
                </a:solidFill>
              </a:rPr>
              <a:t> Líder</a:t>
            </a:r>
            <a:r>
              <a:rPr lang="pt-BR" sz="2600" dirty="0" smtClean="0">
                <a:solidFill>
                  <a:srgbClr val="00B050"/>
                </a:solidFill>
              </a:rPr>
              <a:t>: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C00000"/>
                </a:solidFill>
              </a:rPr>
              <a:t>Responde pela motivação e ativação dos subordinados, pelo suporte administrativo, pelo tratamento pessoal.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 smtClean="0">
                <a:solidFill>
                  <a:srgbClr val="C00000"/>
                </a:solidFill>
              </a:rPr>
              <a:t>Suas atividades identificáveis são: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C00000"/>
                </a:solidFill>
              </a:rPr>
              <a:t>Interação direta com os subordinados em todas as atividades.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PAPÉIS DESEMPENHADOS PELO ADMINISTRADOR EM UMA ORGANIZAÇÃO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6584997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b="1" u="sng" dirty="0" smtClean="0">
                <a:solidFill>
                  <a:srgbClr val="C00000"/>
                </a:solidFill>
              </a:rPr>
              <a:t>Papéis Interpessoais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600" b="1" dirty="0" smtClean="0">
                <a:solidFill>
                  <a:srgbClr val="00B050"/>
                </a:solidFill>
              </a:rPr>
              <a:t> Ligação</a:t>
            </a:r>
            <a:r>
              <a:rPr lang="pt-BR" sz="2600" dirty="0" smtClean="0">
                <a:solidFill>
                  <a:srgbClr val="00B050"/>
                </a:solidFill>
              </a:rPr>
              <a:t>: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C00000"/>
                </a:solidFill>
              </a:rPr>
              <a:t>Mantém desenvolvida a rede de contatos e informantes e provê favores informações.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 smtClean="0">
                <a:solidFill>
                  <a:srgbClr val="C00000"/>
                </a:solidFill>
              </a:rPr>
              <a:t>Suas atividades identificáveis são: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C00000"/>
                </a:solidFill>
              </a:rPr>
              <a:t>Validação de correspondências contatos externos importantes.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PAPÉIS DESEMPENHADOS PELO ADMINISTRADOR EM UMA ORGANIZAÇÃO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5981440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b="1" u="sng" dirty="0" smtClean="0">
                <a:solidFill>
                  <a:srgbClr val="C00000"/>
                </a:solidFill>
              </a:rPr>
              <a:t>Papéis Informacionais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600" b="1" dirty="0" smtClean="0">
                <a:solidFill>
                  <a:srgbClr val="00B050"/>
                </a:solidFill>
              </a:rPr>
              <a:t> </a:t>
            </a:r>
            <a:r>
              <a:rPr lang="pt-BR" sz="2600" b="1" dirty="0" smtClean="0">
                <a:solidFill>
                  <a:srgbClr val="0070C0"/>
                </a:solidFill>
              </a:rPr>
              <a:t>Monitor</a:t>
            </a:r>
            <a:endParaRPr lang="pt-BR" sz="2600" dirty="0" smtClean="0">
              <a:solidFill>
                <a:srgbClr val="0070C0"/>
              </a:solidFill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C00000"/>
                </a:solidFill>
              </a:rPr>
              <a:t>Procura e recebe ampla variedade de informações especiais para desenvolver um entendimento completo da organização.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 smtClean="0">
                <a:solidFill>
                  <a:srgbClr val="C00000"/>
                </a:solidFill>
              </a:rPr>
              <a:t>Suas atividades identificáveis são: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C00000"/>
                </a:solidFill>
              </a:rPr>
              <a:t>Estabelecimento de todas as correspondências e contatos relacionados com as informações básicas recebidas.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PAPÉIS DESEMPENHADOS PELO ADMINISTRADOR EM UMA ORGANIZAÇÃO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2558280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b="1" u="sng" dirty="0" smtClean="0">
                <a:solidFill>
                  <a:srgbClr val="C00000"/>
                </a:solidFill>
              </a:rPr>
              <a:t>Papéis Informacionais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600" b="1" dirty="0" smtClean="0">
                <a:solidFill>
                  <a:srgbClr val="00B050"/>
                </a:solidFill>
              </a:rPr>
              <a:t> </a:t>
            </a:r>
            <a:r>
              <a:rPr lang="pt-BR" sz="2600" b="1" dirty="0" smtClean="0">
                <a:solidFill>
                  <a:srgbClr val="0070C0"/>
                </a:solidFill>
              </a:rPr>
              <a:t>Interlocutor</a:t>
            </a:r>
            <a:endParaRPr lang="pt-BR" sz="2600" dirty="0" smtClean="0">
              <a:solidFill>
                <a:srgbClr val="0070C0"/>
              </a:solidFill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C00000"/>
                </a:solidFill>
              </a:rPr>
              <a:t>Transmite para fora as informações sobre planos, políticas, ações, resultados, etc.; serve como especialista nas associações organizacionais.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 smtClean="0">
                <a:solidFill>
                  <a:srgbClr val="C00000"/>
                </a:solidFill>
              </a:rPr>
              <a:t>Suas atividades identificáveis são: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C00000"/>
                </a:solidFill>
              </a:rPr>
              <a:t>Reuniões de diretorias, manuseio de correspondência e contatos envolvendo troca de informações externas.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PAPÉIS DESEMPENHADOS PELO ADMINISTRADOR EM UMA ORGANIZAÇÃO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73717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b="1" u="sng" dirty="0" smtClean="0">
                <a:solidFill>
                  <a:srgbClr val="C00000"/>
                </a:solidFill>
              </a:rPr>
              <a:t>Papéis Informacionais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600" b="1" dirty="0" smtClean="0">
                <a:solidFill>
                  <a:srgbClr val="00B050"/>
                </a:solidFill>
              </a:rPr>
              <a:t> </a:t>
            </a:r>
            <a:r>
              <a:rPr lang="pt-BR" sz="2600" b="1" dirty="0" smtClean="0">
                <a:solidFill>
                  <a:srgbClr val="0070C0"/>
                </a:solidFill>
              </a:rPr>
              <a:t>Disseminador</a:t>
            </a:r>
            <a:endParaRPr lang="pt-BR" sz="2600" dirty="0" smtClean="0">
              <a:solidFill>
                <a:srgbClr val="0070C0"/>
              </a:solidFill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C00000"/>
                </a:solidFill>
              </a:rPr>
              <a:t>Transmite informações recebidas aos membros da organização (algumas são factuais, outras exigem interpretação e consolidação).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 smtClean="0">
                <a:solidFill>
                  <a:srgbClr val="C00000"/>
                </a:solidFill>
              </a:rPr>
              <a:t>Suas atividades identificáveis são: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C00000"/>
                </a:solidFill>
              </a:rPr>
              <a:t>Despacho de correspondências da organização com propósitos informativos e manutenção de contatos verbais com os subordinados.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PAPÉIS DESEMPENHADOS PELO ADMINISTRADOR EM UMA ORGANIZAÇÃO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71031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241376"/>
            <a:ext cx="8784976" cy="4572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C00000"/>
                </a:solidFill>
              </a:rPr>
              <a:t>Administração é um fenômeno do mundo moderno.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C00000"/>
                </a:solidFill>
              </a:rPr>
              <a:t> Cada organização e cada empresa requer: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000" dirty="0" smtClean="0">
                <a:solidFill>
                  <a:srgbClr val="C00000"/>
                </a:solidFill>
              </a:rPr>
              <a:t> A tomada de decisões,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000" dirty="0" smtClean="0">
                <a:solidFill>
                  <a:srgbClr val="C00000"/>
                </a:solidFill>
              </a:rPr>
              <a:t> A condução de pessoas,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000" dirty="0" smtClean="0">
                <a:solidFill>
                  <a:srgbClr val="C00000"/>
                </a:solidFill>
              </a:rPr>
              <a:t> A avaliação do desempenho dirigidos a objetivos previamente determinados,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000" dirty="0" smtClean="0">
                <a:solidFill>
                  <a:srgbClr val="C00000"/>
                </a:solidFill>
              </a:rPr>
              <a:t> A obtenção e alocação de diferentes recursos,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000" dirty="0" smtClean="0">
                <a:solidFill>
                  <a:srgbClr val="C00000"/>
                </a:solidFill>
              </a:rPr>
              <a:t> etc. 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ADMINISTRAÇÃO    +   TECNOLOGIA DA INFORMAÇÃO</a:t>
            </a:r>
            <a:endParaRPr lang="pt-BR" sz="2000"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b="1" u="sng" dirty="0" smtClean="0">
                <a:solidFill>
                  <a:srgbClr val="C00000"/>
                </a:solidFill>
              </a:rPr>
              <a:t>Papéis </a:t>
            </a:r>
            <a:r>
              <a:rPr lang="pt-BR" sz="2800" b="1" u="sng" dirty="0" err="1" smtClean="0">
                <a:solidFill>
                  <a:srgbClr val="C00000"/>
                </a:solidFill>
              </a:rPr>
              <a:t>Decisoriais</a:t>
            </a:r>
            <a:endParaRPr lang="pt-BR" sz="2800" b="1" u="sng" dirty="0" smtClean="0">
              <a:solidFill>
                <a:srgbClr val="C00000"/>
              </a:solidFill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600" b="1" dirty="0" smtClean="0">
                <a:solidFill>
                  <a:srgbClr val="00B050"/>
                </a:solidFill>
              </a:rPr>
              <a:t> </a:t>
            </a:r>
            <a:r>
              <a:rPr lang="pt-B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Empreendedor</a:t>
            </a:r>
            <a:endParaRPr lang="pt-BR" sz="2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C00000"/>
                </a:solidFill>
              </a:rPr>
              <a:t>Pesquisa a organização e o seu ambiente para oportunidades e inicia projetos de melhoria.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 smtClean="0">
                <a:solidFill>
                  <a:srgbClr val="C00000"/>
                </a:solidFill>
              </a:rPr>
              <a:t>Suas atividades identificáveis são: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C00000"/>
                </a:solidFill>
              </a:rPr>
              <a:t>Implementação de estratégias e sessões de revisão visando melhorias.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PAPÉIS DESEMPENHADOS PELO ADMINISTRADOR EM UMA ORGANIZAÇÃO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0097208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b="1" u="sng" dirty="0" smtClean="0">
                <a:solidFill>
                  <a:srgbClr val="C00000"/>
                </a:solidFill>
              </a:rPr>
              <a:t>Papéis </a:t>
            </a:r>
            <a:r>
              <a:rPr lang="pt-BR" sz="2800" b="1" u="sng" dirty="0" err="1" smtClean="0">
                <a:solidFill>
                  <a:srgbClr val="C00000"/>
                </a:solidFill>
              </a:rPr>
              <a:t>Decisoriais</a:t>
            </a:r>
            <a:endParaRPr lang="pt-BR" sz="2800" b="1" u="sng" dirty="0" smtClean="0">
              <a:solidFill>
                <a:srgbClr val="C00000"/>
              </a:solidFill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600" b="1" dirty="0" smtClean="0">
                <a:solidFill>
                  <a:srgbClr val="00B050"/>
                </a:solidFill>
              </a:rPr>
              <a:t> </a:t>
            </a:r>
            <a:r>
              <a:rPr lang="pt-B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Solucionador de Conflitos</a:t>
            </a:r>
            <a:endParaRPr lang="pt-BR" sz="2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C00000"/>
                </a:solidFill>
              </a:rPr>
              <a:t> Executa as ações corretivas quando a organização enfrenta perturbações inesperadas.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 smtClean="0">
                <a:solidFill>
                  <a:srgbClr val="C00000"/>
                </a:solidFill>
              </a:rPr>
              <a:t>Suas atividades identificáveis são: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C00000"/>
                </a:solidFill>
              </a:rPr>
              <a:t>Implementação de estratégias e sessões para resolver perturbações e crises.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PAPÉIS DESEMPENHADOS PELO ADMINISTRADOR EM UMA ORGANIZAÇÃO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6746975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b="1" u="sng" dirty="0" smtClean="0">
                <a:solidFill>
                  <a:srgbClr val="C00000"/>
                </a:solidFill>
              </a:rPr>
              <a:t>Papéis </a:t>
            </a:r>
            <a:r>
              <a:rPr lang="pt-BR" sz="2800" b="1" u="sng" dirty="0" err="1" smtClean="0">
                <a:solidFill>
                  <a:srgbClr val="C00000"/>
                </a:solidFill>
              </a:rPr>
              <a:t>Decisoriais</a:t>
            </a:r>
            <a:endParaRPr lang="pt-BR" sz="2800" b="1" u="sng" dirty="0" smtClean="0">
              <a:solidFill>
                <a:srgbClr val="C00000"/>
              </a:solidFill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600" b="1" dirty="0" smtClean="0">
                <a:solidFill>
                  <a:srgbClr val="00B050"/>
                </a:solidFill>
              </a:rPr>
              <a:t> </a:t>
            </a:r>
            <a:r>
              <a:rPr lang="pt-B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Alocador de Recursos</a:t>
            </a:r>
            <a:endParaRPr lang="pt-BR" sz="2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C00000"/>
                </a:solidFill>
              </a:rPr>
              <a:t> Responde pela alocação dos recursos organizacionais de todos os tipos; toma e aprova todas as decisões importantes.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 smtClean="0">
                <a:solidFill>
                  <a:srgbClr val="C00000"/>
                </a:solidFill>
              </a:rPr>
              <a:t>Suas atividades identificáveis são: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C00000"/>
                </a:solidFill>
              </a:rPr>
              <a:t>Programação, requerimentos de autorização e outras atividades que envolvam o orçamento e a programação de trabalhos dos subordinados.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PAPÉIS DESEMPENHADOS PELO ADMINISTRADOR EM UMA ORGANIZAÇÃO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3824854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b="1" u="sng" dirty="0" smtClean="0">
                <a:solidFill>
                  <a:srgbClr val="C00000"/>
                </a:solidFill>
              </a:rPr>
              <a:t>Papéis </a:t>
            </a:r>
            <a:r>
              <a:rPr lang="pt-BR" sz="2800" b="1" u="sng" dirty="0" err="1" smtClean="0">
                <a:solidFill>
                  <a:srgbClr val="C00000"/>
                </a:solidFill>
              </a:rPr>
              <a:t>Decisoriais</a:t>
            </a:r>
            <a:endParaRPr lang="pt-BR" sz="2800" b="1" u="sng" dirty="0" smtClean="0">
              <a:solidFill>
                <a:srgbClr val="C00000"/>
              </a:solidFill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600" b="1" dirty="0" smtClean="0">
                <a:solidFill>
                  <a:srgbClr val="00B050"/>
                </a:solidFill>
              </a:rPr>
              <a:t> </a:t>
            </a:r>
            <a:r>
              <a:rPr lang="pt-B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Negociador</a:t>
            </a:r>
            <a:endParaRPr lang="pt-BR" sz="2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C00000"/>
                </a:solidFill>
              </a:rPr>
              <a:t> Representa a organização em negociações importantes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 smtClean="0">
                <a:solidFill>
                  <a:srgbClr val="C00000"/>
                </a:solidFill>
              </a:rPr>
              <a:t>Suas atividades identificáveis são: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rgbClr val="C00000"/>
                </a:solidFill>
              </a:rPr>
              <a:t>Atividades de Negociação.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PAPÉIS DESEMPENHADOS PELO ADMINISTRADOR EM UMA ORGANIZAÇÃO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8249305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rgbClr val="C00000"/>
                </a:solidFill>
              </a:rPr>
              <a:t>A Administração consiste em um conjunto de atividades dirigidas à utilização eficiente e eficaz dos recursos, no sentido de alcançar um ou mais objetivos ou metas da organização.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rgbClr val="C00000"/>
                </a:solidFill>
              </a:rPr>
              <a:t>O Administrador deve se preocupar com os fatores de eficiência e eficácia.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Eficiência =&gt; Medida de utilização de recursos.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Eficácia =&gt; Medida de alcance dos objetivos ou resultados.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O ADMINISTRADOR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1368618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rgbClr val="C00000"/>
                </a:solidFill>
              </a:rPr>
              <a:t>Os elementos distintivos entre eficiência e eficácia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22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O ADMINISTRADOR</a:t>
            </a:r>
            <a:endParaRPr lang="pt-BR" sz="2000" b="1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177285"/>
              </p:ext>
            </p:extLst>
          </p:nvPr>
        </p:nvGraphicFramePr>
        <p:xfrm>
          <a:off x="611560" y="2714580"/>
          <a:ext cx="792088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1848808136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1381131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Eficiência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Eficácia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682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Pôr ênfase nos meios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Pôr ênfase nos resultados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36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Fazer</a:t>
                      </a:r>
                      <a:r>
                        <a:rPr lang="pt-BR" baseline="0" dirty="0" smtClean="0"/>
                        <a:t> certo as coisas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Fazer as coisas</a:t>
                      </a:r>
                      <a:r>
                        <a:rPr lang="pt-BR" baseline="0" dirty="0" smtClean="0"/>
                        <a:t> certas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63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Realizar tarefas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Alcançar objetivos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42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Salvaguardar os recursos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Otimizar a utilização</a:t>
                      </a:r>
                      <a:r>
                        <a:rPr lang="pt-BR" baseline="0" dirty="0" smtClean="0"/>
                        <a:t> dos recursos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503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Resolver</a:t>
                      </a:r>
                      <a:r>
                        <a:rPr lang="pt-BR" baseline="0" dirty="0" smtClean="0"/>
                        <a:t> problemas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Acertar na solução</a:t>
                      </a:r>
                      <a:r>
                        <a:rPr lang="pt-BR" baseline="0" dirty="0" smtClean="0"/>
                        <a:t> dos problemas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168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Treinar os funcionários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Obter resultado do treinamento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10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Manter as máquinas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Obter</a:t>
                      </a:r>
                      <a:r>
                        <a:rPr lang="pt-BR" baseline="0" dirty="0" smtClean="0"/>
                        <a:t> bom funcionamento das máquinas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72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Marcar</a:t>
                      </a:r>
                      <a:r>
                        <a:rPr lang="pt-BR" baseline="0" dirty="0" smtClean="0"/>
                        <a:t> presença nos templos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Praticar</a:t>
                      </a:r>
                      <a:r>
                        <a:rPr lang="pt-BR" baseline="0" dirty="0" smtClean="0"/>
                        <a:t> valores religiosos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8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Jogar futebol</a:t>
                      </a:r>
                      <a:r>
                        <a:rPr lang="pt-BR" baseline="0" dirty="0" smtClean="0"/>
                        <a:t> com arte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Ganhar a partida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330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2695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rgbClr val="C00000"/>
                </a:solidFill>
              </a:rPr>
              <a:t>As funções administrativas e suas características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600" u="sng" dirty="0" smtClean="0">
                <a:solidFill>
                  <a:srgbClr val="0070C0"/>
                </a:solidFill>
              </a:rPr>
              <a:t>Planejamento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Estabelecer objetivos e missão;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Examinar as alternativas;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Determinar as necessidades de recursos; e 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Criar estratégias para alcance dos objetivos organizacionais.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22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O ADMINISTRADOR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3211505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rgbClr val="C00000"/>
                </a:solidFill>
              </a:rPr>
              <a:t>As funções administrativas e suas características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600" u="sng" dirty="0" smtClean="0">
                <a:solidFill>
                  <a:srgbClr val="0070C0"/>
                </a:solidFill>
              </a:rPr>
              <a:t>Organização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Delinear cargos e tarefas específicas;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Criar estrutura organizacional;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Definir posição de </a:t>
            </a:r>
            <a:r>
              <a:rPr lang="pt-BR" sz="2200" i="1" dirty="0" smtClean="0">
                <a:solidFill>
                  <a:srgbClr val="C00000"/>
                </a:solidFill>
              </a:rPr>
              <a:t>staff</a:t>
            </a:r>
            <a:r>
              <a:rPr lang="pt-BR" sz="2200" dirty="0" smtClean="0">
                <a:solidFill>
                  <a:srgbClr val="C00000"/>
                </a:solidFill>
              </a:rPr>
              <a:t>;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Coordenar as atividades de trabalho;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Estabelecer as políticas e procedimentos;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Definir a alocação de recursos da organização.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22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O ADMINISTRADOR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5111774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rgbClr val="C00000"/>
                </a:solidFill>
              </a:rPr>
              <a:t>As funções administrativas e suas características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600" u="sng" dirty="0" smtClean="0">
                <a:solidFill>
                  <a:srgbClr val="0070C0"/>
                </a:solidFill>
              </a:rPr>
              <a:t>Direção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Conduzir e motivar empregados na realização de metas organizacionais;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Estabelecer comunicação com os trabalhadores;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Apresentar solução de conflitos; e 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Gerenciar mudanças </a:t>
            </a:r>
            <a:r>
              <a:rPr lang="pt-BR" sz="2200" smtClean="0">
                <a:solidFill>
                  <a:srgbClr val="C00000"/>
                </a:solidFill>
              </a:rPr>
              <a:t>na organização.</a:t>
            </a:r>
            <a:endParaRPr lang="pt-BR" sz="2200" dirty="0" smtClean="0">
              <a:solidFill>
                <a:srgbClr val="C0000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22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O ADMINISTRADOR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9847960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rgbClr val="C00000"/>
                </a:solidFill>
              </a:rPr>
              <a:t>As funções administrativas e suas características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600" u="sng" dirty="0" smtClean="0">
                <a:solidFill>
                  <a:srgbClr val="0070C0"/>
                </a:solidFill>
              </a:rPr>
              <a:t>Controle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Avaliar o desempenho dos empregados;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Estabelecer comparação de desempenho com os padrões;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Tomar as medidas necessárias para a melhoria do desempenho da organização.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22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O ADMINISTRADOR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70406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241376"/>
            <a:ext cx="8784976" cy="4572000"/>
          </a:xfrm>
        </p:spPr>
        <p:txBody>
          <a:bodyPr>
            <a:normAutofit/>
          </a:bodyPr>
          <a:lstStyle/>
          <a:p>
            <a:pPr algn="just" fontAlgn="base"/>
            <a:r>
              <a:rPr lang="pt-BR" sz="2400" b="1" dirty="0" smtClean="0">
                <a:solidFill>
                  <a:srgbClr val="C00000"/>
                </a:solidFill>
              </a:rPr>
              <a:t>Computação:</a:t>
            </a:r>
            <a:r>
              <a:rPr lang="pt-BR" sz="2400" dirty="0" smtClean="0">
                <a:solidFill>
                  <a:srgbClr val="C00000"/>
                </a:solidFill>
              </a:rPr>
              <a:t> </a:t>
            </a:r>
          </a:p>
          <a:p>
            <a:pPr algn="just" fontAlgn="base">
              <a:buNone/>
            </a:pPr>
            <a:endParaRPr lang="pt-BR" sz="2400" dirty="0" smtClean="0">
              <a:solidFill>
                <a:srgbClr val="C00000"/>
              </a:solidFill>
            </a:endParaRPr>
          </a:p>
          <a:p>
            <a:pPr lvl="1" algn="just" fontAlgn="base">
              <a:buFont typeface="Wingdings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Vem de Computar, daí o surgimento do primeiro ‘computador’, quando computadores eram utilizados basicamente para cálculos matemáticos.</a:t>
            </a:r>
          </a:p>
          <a:p>
            <a:pPr algn="just" fontAlgn="base">
              <a:buNone/>
            </a:pPr>
            <a:endParaRPr lang="pt-BR" sz="2400" dirty="0" smtClean="0">
              <a:solidFill>
                <a:srgbClr val="C00000"/>
              </a:solidFill>
            </a:endParaRPr>
          </a:p>
          <a:p>
            <a:pPr lvl="1" fontAlgn="base">
              <a:buFont typeface="Wingdings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 Resumindo: refere-se a solução de problemas por meio de algoritmos.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ADMINISTRAÇÃO    +   TECNOLOGIA DA INFORMAÇÃO</a:t>
            </a:r>
            <a:endParaRPr lang="pt-BR" sz="2000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O ADMINISTRADOR</a:t>
            </a:r>
            <a:endParaRPr lang="pt-BR" sz="2000" b="1" dirty="0"/>
          </a:p>
        </p:txBody>
      </p:sp>
      <p:pic>
        <p:nvPicPr>
          <p:cNvPr id="1026" name="Picture 2" descr="Resultado de imagem para pd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676" y="2132856"/>
            <a:ext cx="5088619" cy="456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1915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rgbClr val="C00000"/>
                </a:solidFill>
              </a:rPr>
              <a:t>Níveis Administrativos e suas funções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22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O ADMINISTRADOR</a:t>
            </a:r>
            <a:endParaRPr lang="pt-BR" sz="2000" b="1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565636"/>
              </p:ext>
            </p:extLst>
          </p:nvPr>
        </p:nvGraphicFramePr>
        <p:xfrm>
          <a:off x="467544" y="2780928"/>
          <a:ext cx="8352928" cy="2826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9074">
                  <a:extLst>
                    <a:ext uri="{9D8B030D-6E8A-4147-A177-3AD203B41FA5}">
                      <a16:colId xmlns:a16="http://schemas.microsoft.com/office/drawing/2014/main" val="1848808136"/>
                    </a:ext>
                  </a:extLst>
                </a:gridCol>
                <a:gridCol w="4793854">
                  <a:extLst>
                    <a:ext uri="{9D8B030D-6E8A-4147-A177-3AD203B41FA5}">
                      <a16:colId xmlns:a16="http://schemas.microsoft.com/office/drawing/2014/main" val="1381131606"/>
                    </a:ext>
                  </a:extLst>
                </a:gridCol>
              </a:tblGrid>
              <a:tr h="41499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Níveis</a:t>
                      </a:r>
                      <a:r>
                        <a:rPr lang="pt-BR" baseline="0" dirty="0" smtClean="0"/>
                        <a:t> administrativos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Funções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682974"/>
                  </a:ext>
                </a:extLst>
              </a:tr>
              <a:tr h="414993">
                <a:tc>
                  <a:txBody>
                    <a:bodyPr/>
                    <a:lstStyle/>
                    <a:p>
                      <a:r>
                        <a:rPr lang="pt-BR" dirty="0" smtClean="0"/>
                        <a:t>Alta</a:t>
                      </a:r>
                      <a:r>
                        <a:rPr lang="pt-BR" baseline="0" dirty="0" smtClean="0"/>
                        <a:t> Administração (diretoria)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Estabelecimento</a:t>
                      </a:r>
                      <a:r>
                        <a:rPr lang="pt-BR" baseline="0" dirty="0" smtClean="0"/>
                        <a:t> de objetivos, políticas e estratégias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360902"/>
                  </a:ext>
                </a:extLst>
              </a:tr>
              <a:tr h="716290">
                <a:tc>
                  <a:txBody>
                    <a:bodyPr/>
                    <a:lstStyle/>
                    <a:p>
                      <a:r>
                        <a:rPr lang="pt-BR" dirty="0" smtClean="0"/>
                        <a:t>Média</a:t>
                      </a:r>
                      <a:r>
                        <a:rPr lang="pt-BR" baseline="0" dirty="0" smtClean="0"/>
                        <a:t> Administração (nível gerencial)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Implementação</a:t>
                      </a:r>
                      <a:r>
                        <a:rPr lang="pt-BR" baseline="0" dirty="0" smtClean="0"/>
                        <a:t> das tarefas administrativas, coordenação e solução de conflitos.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639821"/>
                  </a:ext>
                </a:extLst>
              </a:tr>
              <a:tr h="414993">
                <a:tc>
                  <a:txBody>
                    <a:bodyPr/>
                    <a:lstStyle/>
                    <a:p>
                      <a:r>
                        <a:rPr lang="pt-BR" dirty="0" smtClean="0"/>
                        <a:t>Administração</a:t>
                      </a:r>
                      <a:r>
                        <a:rPr lang="pt-BR" baseline="0" dirty="0" smtClean="0"/>
                        <a:t> operacional (supervisão)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Direção</a:t>
                      </a:r>
                      <a:r>
                        <a:rPr lang="pt-BR" baseline="0" dirty="0" smtClean="0"/>
                        <a:t> e supervisão do trabalho do pessoal operacional nos processos de produção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429003"/>
                  </a:ext>
                </a:extLst>
              </a:tr>
              <a:tr h="414993">
                <a:tc>
                  <a:txBody>
                    <a:bodyPr/>
                    <a:lstStyle/>
                    <a:p>
                      <a:r>
                        <a:rPr lang="pt-BR" dirty="0" smtClean="0"/>
                        <a:t>Pessoal não administrativo (pessoal</a:t>
                      </a:r>
                      <a:r>
                        <a:rPr lang="pt-BR" baseline="0" dirty="0" smtClean="0"/>
                        <a:t> de operações)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Realização</a:t>
                      </a:r>
                      <a:r>
                        <a:rPr lang="pt-BR" baseline="0" dirty="0" smtClean="0"/>
                        <a:t> das diferentes tarefas e atividades da organização mediante uso de habilidades técnicas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503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2986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pPr fontAlgn="base"/>
            <a:r>
              <a:rPr lang="pt-BR" sz="2800" dirty="0">
                <a:solidFill>
                  <a:srgbClr val="C00000"/>
                </a:solidFill>
              </a:rPr>
              <a:t>CEO – </a:t>
            </a:r>
            <a:r>
              <a:rPr lang="pt-BR" sz="2800" i="1" dirty="0" err="1">
                <a:solidFill>
                  <a:srgbClr val="C00000"/>
                </a:solidFill>
              </a:rPr>
              <a:t>Chief</a:t>
            </a:r>
            <a:r>
              <a:rPr lang="pt-BR" sz="2800" i="1" dirty="0">
                <a:solidFill>
                  <a:srgbClr val="C00000"/>
                </a:solidFill>
              </a:rPr>
              <a:t> </a:t>
            </a:r>
            <a:r>
              <a:rPr lang="pt-BR" sz="2800" i="1" dirty="0" err="1">
                <a:solidFill>
                  <a:srgbClr val="C00000"/>
                </a:solidFill>
              </a:rPr>
              <a:t>Executtive</a:t>
            </a:r>
            <a:r>
              <a:rPr lang="pt-BR" sz="2800" i="1" dirty="0">
                <a:solidFill>
                  <a:srgbClr val="C00000"/>
                </a:solidFill>
              </a:rPr>
              <a:t> </a:t>
            </a:r>
            <a:r>
              <a:rPr lang="pt-BR" sz="2800" i="1" dirty="0" smtClean="0">
                <a:solidFill>
                  <a:srgbClr val="C00000"/>
                </a:solidFill>
              </a:rPr>
              <a:t>Officer</a:t>
            </a:r>
          </a:p>
          <a:p>
            <a:pPr lvl="1" algn="just" fontAlgn="base"/>
            <a:r>
              <a:rPr lang="pt-BR" sz="2800" dirty="0">
                <a:solidFill>
                  <a:srgbClr val="C00000"/>
                </a:solidFill>
              </a:rPr>
              <a:t>É a mais conhecida de todas. </a:t>
            </a:r>
            <a:endParaRPr lang="pt-BR" sz="2800" dirty="0" smtClean="0">
              <a:solidFill>
                <a:srgbClr val="C00000"/>
              </a:solidFill>
            </a:endParaRPr>
          </a:p>
          <a:p>
            <a:pPr lvl="1" algn="just" fontAlgn="base"/>
            <a:r>
              <a:rPr lang="pt-BR" sz="2800" dirty="0" smtClean="0">
                <a:solidFill>
                  <a:srgbClr val="C00000"/>
                </a:solidFill>
              </a:rPr>
              <a:t>Trata-se </a:t>
            </a:r>
            <a:r>
              <a:rPr lang="pt-BR" sz="2800" dirty="0">
                <a:solidFill>
                  <a:srgbClr val="C00000"/>
                </a:solidFill>
              </a:rPr>
              <a:t>do </a:t>
            </a:r>
            <a:r>
              <a:rPr lang="pt-BR" sz="2800" u="sng" dirty="0">
                <a:solidFill>
                  <a:srgbClr val="00B050"/>
                </a:solidFill>
              </a:rPr>
              <a:t>presidente-executivo</a:t>
            </a:r>
            <a:r>
              <a:rPr lang="pt-BR" sz="2800" dirty="0">
                <a:solidFill>
                  <a:srgbClr val="C00000"/>
                </a:solidFill>
              </a:rPr>
              <a:t> ou </a:t>
            </a:r>
            <a:r>
              <a:rPr lang="pt-BR" sz="2800" u="sng" dirty="0">
                <a:solidFill>
                  <a:srgbClr val="00B050"/>
                </a:solidFill>
              </a:rPr>
              <a:t>diretor geral</a:t>
            </a:r>
            <a:r>
              <a:rPr lang="pt-BR" sz="2800" dirty="0">
                <a:solidFill>
                  <a:srgbClr val="C00000"/>
                </a:solidFill>
              </a:rPr>
              <a:t> de uma empresa. </a:t>
            </a:r>
            <a:endParaRPr lang="pt-BR" sz="2800" dirty="0" smtClean="0">
              <a:solidFill>
                <a:srgbClr val="C00000"/>
              </a:solidFill>
            </a:endParaRPr>
          </a:p>
          <a:p>
            <a:pPr lvl="1" algn="just" fontAlgn="base"/>
            <a:r>
              <a:rPr lang="pt-BR" sz="2800" dirty="0" smtClean="0">
                <a:solidFill>
                  <a:srgbClr val="C00000"/>
                </a:solidFill>
              </a:rPr>
              <a:t>Pode </a:t>
            </a:r>
            <a:r>
              <a:rPr lang="pt-BR" sz="2800" dirty="0">
                <a:solidFill>
                  <a:srgbClr val="C00000"/>
                </a:solidFill>
              </a:rPr>
              <a:t>ser considerado também o ‘chefão’ de uma companhia, mas deve responder ao quadro de diretores. </a:t>
            </a:r>
            <a:endParaRPr lang="pt-BR" sz="2800" dirty="0" smtClean="0">
              <a:solidFill>
                <a:srgbClr val="C00000"/>
              </a:solidFill>
            </a:endParaRPr>
          </a:p>
          <a:p>
            <a:pPr lvl="1" algn="just" fontAlgn="base"/>
            <a:r>
              <a:rPr lang="pt-BR" sz="2800" dirty="0" smtClean="0">
                <a:solidFill>
                  <a:srgbClr val="C00000"/>
                </a:solidFill>
              </a:rPr>
              <a:t>Alguns </a:t>
            </a:r>
            <a:r>
              <a:rPr lang="pt-BR" sz="2800" dirty="0">
                <a:solidFill>
                  <a:srgbClr val="C00000"/>
                </a:solidFill>
              </a:rPr>
              <a:t>nomes consagrados que ocuparam este cargo foram Steve Jobs, hoje substituído por Tim Cook na Apple, e Steve </a:t>
            </a:r>
            <a:r>
              <a:rPr lang="pt-BR" sz="2800" dirty="0" err="1">
                <a:solidFill>
                  <a:srgbClr val="C00000"/>
                </a:solidFill>
              </a:rPr>
              <a:t>Ballmer</a:t>
            </a:r>
            <a:r>
              <a:rPr lang="pt-BR" sz="2800" dirty="0">
                <a:solidFill>
                  <a:srgbClr val="C00000"/>
                </a:solidFill>
              </a:rPr>
              <a:t> na Microsoft.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22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O MUNDO CORPORATIVO E SUAS SIGLAS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9916959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pPr fontAlgn="base"/>
            <a:r>
              <a:rPr lang="pt-BR" sz="2800" dirty="0">
                <a:solidFill>
                  <a:srgbClr val="C00000"/>
                </a:solidFill>
              </a:rPr>
              <a:t>CEO – </a:t>
            </a:r>
            <a:r>
              <a:rPr lang="pt-BR" sz="2800" i="1" dirty="0" err="1">
                <a:solidFill>
                  <a:srgbClr val="C00000"/>
                </a:solidFill>
              </a:rPr>
              <a:t>Chief</a:t>
            </a:r>
            <a:r>
              <a:rPr lang="pt-BR" sz="2800" i="1" dirty="0">
                <a:solidFill>
                  <a:srgbClr val="C00000"/>
                </a:solidFill>
              </a:rPr>
              <a:t> </a:t>
            </a:r>
            <a:r>
              <a:rPr lang="pt-BR" sz="2800" i="1" dirty="0" err="1">
                <a:solidFill>
                  <a:srgbClr val="C00000"/>
                </a:solidFill>
              </a:rPr>
              <a:t>Executtive</a:t>
            </a:r>
            <a:r>
              <a:rPr lang="pt-BR" sz="2800" i="1" dirty="0">
                <a:solidFill>
                  <a:srgbClr val="C00000"/>
                </a:solidFill>
              </a:rPr>
              <a:t> </a:t>
            </a:r>
            <a:r>
              <a:rPr lang="pt-BR" sz="2800" i="1" dirty="0" smtClean="0">
                <a:solidFill>
                  <a:srgbClr val="C00000"/>
                </a:solidFill>
              </a:rPr>
              <a:t>Officer</a:t>
            </a:r>
          </a:p>
          <a:p>
            <a:pPr lvl="1" fontAlgn="base"/>
            <a:r>
              <a:rPr lang="pt-BR" sz="2600" dirty="0">
                <a:solidFill>
                  <a:srgbClr val="C00000"/>
                </a:solidFill>
              </a:rPr>
              <a:t>Principais atribuições:</a:t>
            </a:r>
          </a:p>
          <a:p>
            <a:pPr lvl="2" fontAlgn="base"/>
            <a:r>
              <a:rPr lang="pt-BR" sz="2400" dirty="0">
                <a:solidFill>
                  <a:srgbClr val="C00000"/>
                </a:solidFill>
              </a:rPr>
              <a:t>Gestão e outros executivos e líderes dentro da </a:t>
            </a:r>
            <a:r>
              <a:rPr lang="pt-BR" sz="2400" dirty="0" smtClean="0">
                <a:solidFill>
                  <a:srgbClr val="C00000"/>
                </a:solidFill>
              </a:rPr>
              <a:t>organização;</a:t>
            </a:r>
            <a:endParaRPr lang="pt-BR" sz="2400" dirty="0">
              <a:solidFill>
                <a:srgbClr val="C00000"/>
              </a:solidFill>
            </a:endParaRPr>
          </a:p>
          <a:p>
            <a:pPr lvl="2" fontAlgn="base"/>
            <a:r>
              <a:rPr lang="pt-BR" sz="2400" dirty="0">
                <a:solidFill>
                  <a:srgbClr val="C00000"/>
                </a:solidFill>
              </a:rPr>
              <a:t>Criação, comunicação e implementação da visão da </a:t>
            </a:r>
            <a:r>
              <a:rPr lang="pt-BR" sz="2400" dirty="0" smtClean="0">
                <a:solidFill>
                  <a:srgbClr val="C00000"/>
                </a:solidFill>
              </a:rPr>
              <a:t>empresa;</a:t>
            </a:r>
            <a:endParaRPr lang="pt-BR" sz="2400" dirty="0">
              <a:solidFill>
                <a:srgbClr val="C00000"/>
              </a:solidFill>
            </a:endParaRPr>
          </a:p>
          <a:p>
            <a:pPr lvl="2" fontAlgn="base"/>
            <a:r>
              <a:rPr lang="pt-BR" sz="2400" dirty="0">
                <a:solidFill>
                  <a:srgbClr val="C00000"/>
                </a:solidFill>
              </a:rPr>
              <a:t>Intermediar a comunicação com os </a:t>
            </a:r>
            <a:r>
              <a:rPr lang="pt-BR" sz="2400" dirty="0" smtClean="0">
                <a:solidFill>
                  <a:srgbClr val="C00000"/>
                </a:solidFill>
              </a:rPr>
              <a:t>acionistas;</a:t>
            </a:r>
            <a:endParaRPr lang="pt-BR" sz="2400" dirty="0">
              <a:solidFill>
                <a:srgbClr val="C00000"/>
              </a:solidFill>
            </a:endParaRPr>
          </a:p>
          <a:p>
            <a:pPr lvl="2" fontAlgn="base"/>
            <a:r>
              <a:rPr lang="pt-BR" sz="2400" dirty="0">
                <a:solidFill>
                  <a:srgbClr val="C00000"/>
                </a:solidFill>
              </a:rPr>
              <a:t>Formulação e implementação do plano estratégico para guiar o </a:t>
            </a:r>
            <a:r>
              <a:rPr lang="pt-BR" sz="2400" dirty="0" smtClean="0">
                <a:solidFill>
                  <a:srgbClr val="C00000"/>
                </a:solidFill>
              </a:rPr>
              <a:t>negócio;</a:t>
            </a:r>
            <a:endParaRPr lang="pt-BR" sz="2400" dirty="0">
              <a:solidFill>
                <a:srgbClr val="C00000"/>
              </a:solidFill>
            </a:endParaRPr>
          </a:p>
          <a:p>
            <a:pPr lvl="2" fontAlgn="base"/>
            <a:r>
              <a:rPr lang="pt-BR" sz="2400" dirty="0">
                <a:solidFill>
                  <a:srgbClr val="C00000"/>
                </a:solidFill>
              </a:rPr>
              <a:t>Atração e retenção de novos </a:t>
            </a:r>
            <a:r>
              <a:rPr lang="pt-BR" sz="2400" dirty="0" smtClean="0">
                <a:solidFill>
                  <a:srgbClr val="C00000"/>
                </a:solidFill>
              </a:rPr>
              <a:t>talentos; e</a:t>
            </a:r>
            <a:endParaRPr lang="pt-BR" sz="2400" dirty="0">
              <a:solidFill>
                <a:srgbClr val="C00000"/>
              </a:solidFill>
            </a:endParaRPr>
          </a:p>
          <a:p>
            <a:pPr lvl="2" fontAlgn="base"/>
            <a:r>
              <a:rPr lang="pt-BR" sz="2400" dirty="0">
                <a:solidFill>
                  <a:srgbClr val="C00000"/>
                </a:solidFill>
              </a:rPr>
              <a:t>Tomada de importantes decisões </a:t>
            </a:r>
            <a:r>
              <a:rPr lang="pt-BR" sz="2400" dirty="0" smtClean="0">
                <a:solidFill>
                  <a:srgbClr val="C00000"/>
                </a:solidFill>
              </a:rPr>
              <a:t>corporativas.</a:t>
            </a:r>
            <a:endParaRPr lang="pt-BR" sz="2400" dirty="0">
              <a:solidFill>
                <a:srgbClr val="C0000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22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O MUNDO CORPORATIVO E SUAS SIGLAS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3564160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rgbClr val="C00000"/>
                </a:solidFill>
              </a:rPr>
              <a:t>CFO </a:t>
            </a:r>
            <a:r>
              <a:rPr lang="pt-BR" sz="3200" dirty="0" smtClean="0">
                <a:solidFill>
                  <a:srgbClr val="C00000"/>
                </a:solidFill>
              </a:rPr>
              <a:t> - </a:t>
            </a:r>
            <a:r>
              <a:rPr lang="pt-BR" sz="3200" i="1" dirty="0" err="1" smtClean="0">
                <a:solidFill>
                  <a:srgbClr val="C00000"/>
                </a:solidFill>
              </a:rPr>
              <a:t>Chief</a:t>
            </a:r>
            <a:r>
              <a:rPr lang="pt-BR" sz="3200" i="1" dirty="0" smtClean="0">
                <a:solidFill>
                  <a:srgbClr val="C00000"/>
                </a:solidFill>
              </a:rPr>
              <a:t> </a:t>
            </a:r>
            <a:r>
              <a:rPr lang="pt-BR" sz="3200" i="1" dirty="0">
                <a:solidFill>
                  <a:srgbClr val="C00000"/>
                </a:solidFill>
              </a:rPr>
              <a:t>Financial </a:t>
            </a:r>
            <a:r>
              <a:rPr lang="pt-BR" sz="3200" i="1" dirty="0" smtClean="0">
                <a:solidFill>
                  <a:srgbClr val="C00000"/>
                </a:solidFill>
              </a:rPr>
              <a:t>Officer</a:t>
            </a:r>
          </a:p>
          <a:p>
            <a:pPr lvl="1"/>
            <a:r>
              <a:rPr lang="pt-BR" sz="2800" dirty="0" smtClean="0">
                <a:solidFill>
                  <a:srgbClr val="C00000"/>
                </a:solidFill>
              </a:rPr>
              <a:t>Diretor </a:t>
            </a:r>
            <a:r>
              <a:rPr lang="pt-BR" sz="2800" dirty="0">
                <a:solidFill>
                  <a:srgbClr val="C00000"/>
                </a:solidFill>
              </a:rPr>
              <a:t>financeiro. </a:t>
            </a:r>
            <a:endParaRPr lang="pt-BR" sz="2800" dirty="0" smtClean="0">
              <a:solidFill>
                <a:srgbClr val="C00000"/>
              </a:solidFill>
            </a:endParaRPr>
          </a:p>
          <a:p>
            <a:pPr lvl="1"/>
            <a:r>
              <a:rPr lang="pt-BR" sz="2800" dirty="0" smtClean="0">
                <a:solidFill>
                  <a:srgbClr val="C00000"/>
                </a:solidFill>
              </a:rPr>
              <a:t>Comanda </a:t>
            </a:r>
            <a:r>
              <a:rPr lang="pt-BR" sz="2800" dirty="0">
                <a:solidFill>
                  <a:srgbClr val="C00000"/>
                </a:solidFill>
              </a:rPr>
              <a:t>as finanças da empresa e controla as metas, objetivos e orçamentos. Cuidam dos investimentos, além de supervisionar o capital da companhia</a:t>
            </a:r>
            <a:r>
              <a:rPr lang="pt-BR" sz="2800" dirty="0" smtClean="0">
                <a:solidFill>
                  <a:srgbClr val="C00000"/>
                </a:solidFill>
              </a:rPr>
              <a:t>.</a:t>
            </a:r>
          </a:p>
          <a:p>
            <a:pPr lvl="1"/>
            <a:r>
              <a:rPr lang="pt-BR" sz="2800" dirty="0">
                <a:solidFill>
                  <a:srgbClr val="C00000"/>
                </a:solidFill>
              </a:rPr>
              <a:t>Pode-se dizer que é ele quem dá a cartada final para as decisões envolvendo o dinheiro, o que é decido junto com o CEO.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22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O MUNDO CORPORATIVO E SUAS SIGLAS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8347323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r>
              <a:rPr lang="pt-BR" sz="3600" dirty="0" smtClean="0">
                <a:solidFill>
                  <a:srgbClr val="C00000"/>
                </a:solidFill>
              </a:rPr>
              <a:t>CIO  - </a:t>
            </a:r>
            <a:r>
              <a:rPr lang="pt-BR" sz="3600" i="1" dirty="0" err="1" smtClean="0">
                <a:solidFill>
                  <a:srgbClr val="C00000"/>
                </a:solidFill>
              </a:rPr>
              <a:t>Chief</a:t>
            </a:r>
            <a:r>
              <a:rPr lang="pt-BR" sz="3600" i="1" dirty="0" smtClean="0">
                <a:solidFill>
                  <a:srgbClr val="C00000"/>
                </a:solidFill>
              </a:rPr>
              <a:t> </a:t>
            </a:r>
            <a:r>
              <a:rPr lang="pt-BR" sz="3600" i="1" dirty="0" err="1" smtClean="0">
                <a:solidFill>
                  <a:srgbClr val="C00000"/>
                </a:solidFill>
              </a:rPr>
              <a:t>Infomation</a:t>
            </a:r>
            <a:r>
              <a:rPr lang="pt-BR" sz="3600" i="1" dirty="0" smtClean="0">
                <a:solidFill>
                  <a:srgbClr val="C00000"/>
                </a:solidFill>
              </a:rPr>
              <a:t> Officer</a:t>
            </a:r>
          </a:p>
          <a:p>
            <a:pPr lvl="1" algn="just" fontAlgn="base"/>
            <a:r>
              <a:rPr lang="pt-BR" sz="3200" dirty="0">
                <a:solidFill>
                  <a:srgbClr val="C00000"/>
                </a:solidFill>
              </a:rPr>
              <a:t>Refere-se ao Gerente de TI, Superintendente de TI ou Diretor de </a:t>
            </a:r>
            <a:r>
              <a:rPr lang="pt-BR" sz="3200" dirty="0" smtClean="0">
                <a:solidFill>
                  <a:srgbClr val="C00000"/>
                </a:solidFill>
              </a:rPr>
              <a:t>TI.</a:t>
            </a:r>
          </a:p>
          <a:p>
            <a:pPr lvl="1" algn="just" fontAlgn="base"/>
            <a:r>
              <a:rPr lang="pt-BR" sz="3200" dirty="0">
                <a:solidFill>
                  <a:srgbClr val="C00000"/>
                </a:solidFill>
              </a:rPr>
              <a:t> </a:t>
            </a:r>
            <a:r>
              <a:rPr lang="pt-BR" sz="3200" dirty="0" smtClean="0">
                <a:solidFill>
                  <a:srgbClr val="C00000"/>
                </a:solidFill>
              </a:rPr>
              <a:t>É o responsável </a:t>
            </a:r>
            <a:r>
              <a:rPr lang="pt-BR" sz="3200" dirty="0">
                <a:solidFill>
                  <a:srgbClr val="C00000"/>
                </a:solidFill>
              </a:rPr>
              <a:t>por toda a parte de informática da empresa. </a:t>
            </a:r>
            <a:endParaRPr lang="pt-BR" sz="3200" dirty="0" smtClean="0">
              <a:solidFill>
                <a:srgbClr val="C00000"/>
              </a:solidFill>
            </a:endParaRPr>
          </a:p>
          <a:p>
            <a:pPr lvl="1" algn="just" fontAlgn="base"/>
            <a:r>
              <a:rPr lang="pt-BR" sz="3200" dirty="0" smtClean="0">
                <a:solidFill>
                  <a:srgbClr val="C00000"/>
                </a:solidFill>
              </a:rPr>
              <a:t>É </a:t>
            </a:r>
            <a:r>
              <a:rPr lang="pt-BR" sz="3200" dirty="0">
                <a:solidFill>
                  <a:srgbClr val="C00000"/>
                </a:solidFill>
              </a:rPr>
              <a:t>esse o profissional que se responsabiliza pelo correto uso das informações digitais dentro da organização, bem como a organização e implementação de políticas relacionadas aos dados.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O MUNDO CORPORATIVO E SUAS SIGLAS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5929027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r>
              <a:rPr lang="pt-BR" sz="3600" dirty="0" smtClean="0">
                <a:solidFill>
                  <a:srgbClr val="C00000"/>
                </a:solidFill>
              </a:rPr>
              <a:t>CIO  - </a:t>
            </a:r>
            <a:r>
              <a:rPr lang="pt-BR" sz="3600" i="1" dirty="0" err="1" smtClean="0">
                <a:solidFill>
                  <a:srgbClr val="C00000"/>
                </a:solidFill>
              </a:rPr>
              <a:t>Chief</a:t>
            </a:r>
            <a:r>
              <a:rPr lang="pt-BR" sz="3600" i="1" dirty="0" smtClean="0">
                <a:solidFill>
                  <a:srgbClr val="C00000"/>
                </a:solidFill>
              </a:rPr>
              <a:t> </a:t>
            </a:r>
            <a:r>
              <a:rPr lang="pt-BR" sz="3600" i="1" dirty="0" err="1" smtClean="0">
                <a:solidFill>
                  <a:srgbClr val="C00000"/>
                </a:solidFill>
              </a:rPr>
              <a:t>Infomation</a:t>
            </a:r>
            <a:r>
              <a:rPr lang="pt-BR" sz="3600" i="1" dirty="0" smtClean="0">
                <a:solidFill>
                  <a:srgbClr val="C00000"/>
                </a:solidFill>
              </a:rPr>
              <a:t> Officer</a:t>
            </a:r>
          </a:p>
          <a:p>
            <a:pPr lvl="1" fontAlgn="base"/>
            <a:r>
              <a:rPr lang="pt-BR" sz="3200" dirty="0">
                <a:solidFill>
                  <a:srgbClr val="C00000"/>
                </a:solidFill>
              </a:rPr>
              <a:t>Principais atribuições:</a:t>
            </a:r>
          </a:p>
          <a:p>
            <a:pPr lvl="2" fontAlgn="base"/>
            <a:r>
              <a:rPr lang="pt-BR" sz="2800" dirty="0">
                <a:solidFill>
                  <a:srgbClr val="C00000"/>
                </a:solidFill>
              </a:rPr>
              <a:t>Elevar o potencial da </a:t>
            </a:r>
            <a:r>
              <a:rPr lang="pt-BR" sz="2800" dirty="0" smtClean="0">
                <a:solidFill>
                  <a:srgbClr val="C00000"/>
                </a:solidFill>
              </a:rPr>
              <a:t>TI;</a:t>
            </a:r>
            <a:endParaRPr lang="pt-BR" sz="2800" dirty="0">
              <a:solidFill>
                <a:srgbClr val="C00000"/>
              </a:solidFill>
            </a:endParaRPr>
          </a:p>
          <a:p>
            <a:pPr lvl="2" fontAlgn="base"/>
            <a:r>
              <a:rPr lang="pt-BR" sz="2800" dirty="0">
                <a:solidFill>
                  <a:srgbClr val="C00000"/>
                </a:solidFill>
              </a:rPr>
              <a:t>Supervisionar e implementar novos processos e produtos de </a:t>
            </a:r>
            <a:r>
              <a:rPr lang="pt-BR" sz="2800" dirty="0" smtClean="0">
                <a:solidFill>
                  <a:srgbClr val="C00000"/>
                </a:solidFill>
              </a:rPr>
              <a:t>TI; e</a:t>
            </a:r>
            <a:endParaRPr lang="pt-BR" sz="2800" dirty="0">
              <a:solidFill>
                <a:srgbClr val="C00000"/>
              </a:solidFill>
            </a:endParaRPr>
          </a:p>
          <a:p>
            <a:pPr lvl="2" fontAlgn="base"/>
            <a:r>
              <a:rPr lang="pt-BR" sz="2800" dirty="0">
                <a:solidFill>
                  <a:srgbClr val="C00000"/>
                </a:solidFill>
              </a:rPr>
              <a:t>Administrar os recursos de </a:t>
            </a:r>
            <a:r>
              <a:rPr lang="pt-BR" sz="2800" dirty="0" smtClean="0">
                <a:solidFill>
                  <a:srgbClr val="C00000"/>
                </a:solidFill>
              </a:rPr>
              <a:t>TI.</a:t>
            </a:r>
            <a:endParaRPr lang="pt-BR" sz="2800" dirty="0">
              <a:solidFill>
                <a:srgbClr val="C0000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22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O MUNDO CORPORATIVO E SUAS SIGLAS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6475521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51520" y="5013176"/>
            <a:ext cx="871296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C00000"/>
                </a:solidFill>
              </a:rPr>
              <a:t>CTO </a:t>
            </a:r>
            <a:r>
              <a:rPr lang="pt-BR" sz="3600" dirty="0" smtClean="0">
                <a:solidFill>
                  <a:srgbClr val="C00000"/>
                </a:solidFill>
              </a:rPr>
              <a:t>- </a:t>
            </a:r>
            <a:r>
              <a:rPr lang="pt-BR" sz="3600" i="1" dirty="0" err="1" smtClean="0">
                <a:solidFill>
                  <a:srgbClr val="C00000"/>
                </a:solidFill>
              </a:rPr>
              <a:t>Chief</a:t>
            </a:r>
            <a:r>
              <a:rPr lang="pt-BR" sz="3600" i="1" dirty="0" smtClean="0">
                <a:solidFill>
                  <a:srgbClr val="C00000"/>
                </a:solidFill>
              </a:rPr>
              <a:t> </a:t>
            </a:r>
            <a:r>
              <a:rPr lang="pt-BR" sz="3600" i="1" dirty="0">
                <a:solidFill>
                  <a:srgbClr val="C00000"/>
                </a:solidFill>
              </a:rPr>
              <a:t>Technology </a:t>
            </a:r>
            <a:r>
              <a:rPr lang="pt-BR" sz="3600" i="1" dirty="0" smtClean="0">
                <a:solidFill>
                  <a:srgbClr val="C00000"/>
                </a:solidFill>
              </a:rPr>
              <a:t>Officer</a:t>
            </a:r>
          </a:p>
          <a:p>
            <a:pPr lvl="1" algn="just"/>
            <a:r>
              <a:rPr lang="pt-BR" sz="3400" dirty="0" smtClean="0">
                <a:solidFill>
                  <a:srgbClr val="C00000"/>
                </a:solidFill>
              </a:rPr>
              <a:t>Diretor </a:t>
            </a:r>
            <a:r>
              <a:rPr lang="pt-BR" sz="3400" dirty="0">
                <a:solidFill>
                  <a:srgbClr val="C00000"/>
                </a:solidFill>
              </a:rPr>
              <a:t>de tecnologia. </a:t>
            </a:r>
            <a:endParaRPr lang="pt-BR" sz="3400" dirty="0" smtClean="0">
              <a:solidFill>
                <a:srgbClr val="C00000"/>
              </a:solidFill>
            </a:endParaRPr>
          </a:p>
          <a:p>
            <a:pPr lvl="1" algn="just"/>
            <a:r>
              <a:rPr lang="pt-BR" sz="3400" dirty="0" smtClean="0">
                <a:solidFill>
                  <a:srgbClr val="C00000"/>
                </a:solidFill>
              </a:rPr>
              <a:t>Deve </a:t>
            </a:r>
            <a:r>
              <a:rPr lang="pt-BR" sz="3400" dirty="0">
                <a:solidFill>
                  <a:srgbClr val="C00000"/>
                </a:solidFill>
              </a:rPr>
              <a:t>comandar a área de tecnologia de uma empresa ou </a:t>
            </a:r>
            <a:r>
              <a:rPr lang="pt-BR" sz="3400" dirty="0">
                <a:solidFill>
                  <a:srgbClr val="00B050"/>
                </a:solidFill>
              </a:rPr>
              <a:t>Pesquisa e Desenvolvimento</a:t>
            </a:r>
            <a:r>
              <a:rPr lang="pt-BR" sz="3400" dirty="0" smtClean="0">
                <a:solidFill>
                  <a:srgbClr val="C00000"/>
                </a:solidFill>
              </a:rPr>
              <a:t>.</a:t>
            </a:r>
          </a:p>
          <a:p>
            <a:pPr marL="320040" lvl="1" indent="0" algn="just">
              <a:buNone/>
            </a:pPr>
            <a:endParaRPr lang="pt-BR" sz="3400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</a:rPr>
              <a:t>A diferença entre o CTO e o CIO é que o primeiro desenvolve tecnologia para vendas, enquanto o segundo cria recursos para uso interno.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O MUNDO CORPORATIVO E SUAS SIGLAS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41566059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499992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C00000"/>
                </a:solidFill>
              </a:rPr>
              <a:t>CTO </a:t>
            </a:r>
            <a:r>
              <a:rPr lang="pt-BR" sz="3600" dirty="0" smtClean="0">
                <a:solidFill>
                  <a:srgbClr val="C00000"/>
                </a:solidFill>
              </a:rPr>
              <a:t>- </a:t>
            </a:r>
            <a:r>
              <a:rPr lang="pt-BR" sz="3600" i="1" dirty="0" err="1" smtClean="0">
                <a:solidFill>
                  <a:srgbClr val="C00000"/>
                </a:solidFill>
              </a:rPr>
              <a:t>Chief</a:t>
            </a:r>
            <a:r>
              <a:rPr lang="pt-BR" sz="3600" i="1" dirty="0" smtClean="0">
                <a:solidFill>
                  <a:srgbClr val="C00000"/>
                </a:solidFill>
              </a:rPr>
              <a:t> </a:t>
            </a:r>
            <a:r>
              <a:rPr lang="pt-BR" sz="3600" i="1" dirty="0">
                <a:solidFill>
                  <a:srgbClr val="C00000"/>
                </a:solidFill>
              </a:rPr>
              <a:t>Technology </a:t>
            </a:r>
            <a:r>
              <a:rPr lang="pt-BR" sz="3600" i="1" dirty="0" smtClean="0">
                <a:solidFill>
                  <a:srgbClr val="C00000"/>
                </a:solidFill>
              </a:rPr>
              <a:t>Officer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pt-BR" sz="3600" dirty="0">
                <a:solidFill>
                  <a:srgbClr val="C00000"/>
                </a:solidFill>
              </a:rPr>
              <a:t>Principais </a:t>
            </a:r>
            <a:r>
              <a:rPr lang="pt-BR" sz="3600" dirty="0" smtClean="0">
                <a:solidFill>
                  <a:srgbClr val="C00000"/>
                </a:solidFill>
              </a:rPr>
              <a:t>atribuições:</a:t>
            </a:r>
          </a:p>
          <a:p>
            <a:pPr lvl="2" algn="just" fontAlgn="base"/>
            <a:r>
              <a:rPr lang="pt-BR" sz="2800" dirty="0">
                <a:solidFill>
                  <a:srgbClr val="C00000"/>
                </a:solidFill>
              </a:rPr>
              <a:t>Analisar e atender as necessidades tecnológicas da </a:t>
            </a:r>
            <a:r>
              <a:rPr lang="pt-BR" sz="2800" dirty="0" smtClean="0">
                <a:solidFill>
                  <a:srgbClr val="C00000"/>
                </a:solidFill>
              </a:rPr>
              <a:t>organização;</a:t>
            </a:r>
            <a:endParaRPr lang="pt-BR" sz="2800" dirty="0">
              <a:solidFill>
                <a:srgbClr val="C00000"/>
              </a:solidFill>
            </a:endParaRPr>
          </a:p>
          <a:p>
            <a:pPr lvl="2" algn="just" fontAlgn="base"/>
            <a:r>
              <a:rPr lang="pt-BR" sz="2800" dirty="0">
                <a:solidFill>
                  <a:srgbClr val="C00000"/>
                </a:solidFill>
              </a:rPr>
              <a:t>Coordenar equipes de </a:t>
            </a:r>
            <a:r>
              <a:rPr lang="pt-BR" sz="2800" dirty="0" smtClean="0">
                <a:solidFill>
                  <a:srgbClr val="C00000"/>
                </a:solidFill>
              </a:rPr>
              <a:t>suporte;</a:t>
            </a:r>
            <a:endParaRPr lang="pt-BR" sz="2800" dirty="0">
              <a:solidFill>
                <a:srgbClr val="C00000"/>
              </a:solidFill>
            </a:endParaRPr>
          </a:p>
          <a:p>
            <a:pPr lvl="2" algn="just" fontAlgn="base"/>
            <a:r>
              <a:rPr lang="pt-BR" sz="2800" dirty="0">
                <a:solidFill>
                  <a:srgbClr val="C00000"/>
                </a:solidFill>
              </a:rPr>
              <a:t>Documentar processos da área de </a:t>
            </a:r>
            <a:r>
              <a:rPr lang="pt-BR" sz="2800" dirty="0" smtClean="0">
                <a:solidFill>
                  <a:srgbClr val="C00000"/>
                </a:solidFill>
              </a:rPr>
              <a:t>TI; e</a:t>
            </a:r>
            <a:endParaRPr lang="pt-BR" sz="2800" dirty="0">
              <a:solidFill>
                <a:srgbClr val="C00000"/>
              </a:solidFill>
            </a:endParaRPr>
          </a:p>
          <a:p>
            <a:pPr lvl="2" algn="just" fontAlgn="base"/>
            <a:r>
              <a:rPr lang="pt-BR" sz="2800" dirty="0">
                <a:solidFill>
                  <a:srgbClr val="C00000"/>
                </a:solidFill>
              </a:rPr>
              <a:t>Implementar projetos e planos de tecnologia dentro da </a:t>
            </a:r>
            <a:r>
              <a:rPr lang="pt-BR" sz="2800" dirty="0" smtClean="0">
                <a:solidFill>
                  <a:srgbClr val="C00000"/>
                </a:solidFill>
              </a:rPr>
              <a:t>empresa.</a:t>
            </a:r>
            <a:endParaRPr lang="pt-BR" sz="2800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O MUNDO CORPORATIVO E SUAS SIGLAS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4856397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499992"/>
          </a:xfrm>
        </p:spPr>
        <p:txBody>
          <a:bodyPr>
            <a:noAutofit/>
          </a:bodyPr>
          <a:lstStyle/>
          <a:p>
            <a:r>
              <a:rPr lang="pt-BR" sz="3600" dirty="0" smtClean="0">
                <a:solidFill>
                  <a:srgbClr val="C00000"/>
                </a:solidFill>
              </a:rPr>
              <a:t>CHRO - </a:t>
            </a:r>
            <a:r>
              <a:rPr lang="pt-BR" sz="3600" i="1" dirty="0" err="1" smtClean="0">
                <a:solidFill>
                  <a:srgbClr val="C00000"/>
                </a:solidFill>
              </a:rPr>
              <a:t>Chief</a:t>
            </a:r>
            <a:r>
              <a:rPr lang="pt-BR" sz="3600" i="1" dirty="0" smtClean="0">
                <a:solidFill>
                  <a:srgbClr val="C00000"/>
                </a:solidFill>
              </a:rPr>
              <a:t> </a:t>
            </a:r>
            <a:r>
              <a:rPr lang="pt-BR" sz="3600" i="1" dirty="0" err="1">
                <a:solidFill>
                  <a:srgbClr val="C00000"/>
                </a:solidFill>
              </a:rPr>
              <a:t>Human</a:t>
            </a:r>
            <a:r>
              <a:rPr lang="pt-BR" sz="3600" i="1" dirty="0">
                <a:solidFill>
                  <a:srgbClr val="C00000"/>
                </a:solidFill>
              </a:rPr>
              <a:t> </a:t>
            </a:r>
            <a:r>
              <a:rPr lang="pt-BR" sz="3600" i="1" dirty="0" err="1">
                <a:solidFill>
                  <a:srgbClr val="C00000"/>
                </a:solidFill>
              </a:rPr>
              <a:t>Resources</a:t>
            </a:r>
            <a:r>
              <a:rPr lang="pt-BR" sz="3600" i="1" dirty="0">
                <a:solidFill>
                  <a:srgbClr val="C00000"/>
                </a:solidFill>
              </a:rPr>
              <a:t> </a:t>
            </a:r>
            <a:r>
              <a:rPr lang="pt-BR" sz="3600" i="1" dirty="0" smtClean="0">
                <a:solidFill>
                  <a:srgbClr val="C00000"/>
                </a:solidFill>
              </a:rPr>
              <a:t>Officer</a:t>
            </a:r>
          </a:p>
          <a:p>
            <a:pPr lvl="1" algn="just"/>
            <a:r>
              <a:rPr lang="pt-BR" sz="3400" dirty="0">
                <a:solidFill>
                  <a:srgbClr val="C00000"/>
                </a:solidFill>
              </a:rPr>
              <a:t>ou Diretor de Recursos Humanos, é o profissional responsável pelo setor de RH dentro das organizações. </a:t>
            </a:r>
            <a:endParaRPr lang="pt-BR" sz="3400" dirty="0" smtClean="0">
              <a:solidFill>
                <a:srgbClr val="C00000"/>
              </a:solidFill>
            </a:endParaRPr>
          </a:p>
          <a:p>
            <a:pPr lvl="1" algn="just"/>
            <a:r>
              <a:rPr lang="pt-BR" sz="3400" dirty="0" smtClean="0">
                <a:solidFill>
                  <a:srgbClr val="C00000"/>
                </a:solidFill>
              </a:rPr>
              <a:t>Embora </a:t>
            </a:r>
            <a:r>
              <a:rPr lang="pt-BR" sz="3400" dirty="0">
                <a:solidFill>
                  <a:srgbClr val="C00000"/>
                </a:solidFill>
              </a:rPr>
              <a:t>não seja comumente associado a este cargo, muitos se enquadram nessa categoria, mas não se autodenominam dessa forma por não se tratar de um cargo efetivamente executivo.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O MUNDO CORPORATIVO E SUAS SIGLAS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97606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241376"/>
            <a:ext cx="8784976" cy="4572000"/>
          </a:xfrm>
        </p:spPr>
        <p:txBody>
          <a:bodyPr>
            <a:normAutofit/>
          </a:bodyPr>
          <a:lstStyle/>
          <a:p>
            <a:pPr algn="just" fontAlgn="base"/>
            <a:r>
              <a:rPr lang="pt-BR" sz="2400" b="1" dirty="0" smtClean="0">
                <a:solidFill>
                  <a:srgbClr val="C00000"/>
                </a:solidFill>
              </a:rPr>
              <a:t>Informática:</a:t>
            </a:r>
            <a:r>
              <a:rPr lang="pt-BR" sz="2400" dirty="0" smtClean="0">
                <a:solidFill>
                  <a:srgbClr val="C00000"/>
                </a:solidFill>
              </a:rPr>
              <a:t> </a:t>
            </a:r>
          </a:p>
          <a:p>
            <a:pPr lvl="1" algn="just" fontAlgn="base">
              <a:buFont typeface="Wingdings" pitchFamily="2" charset="2"/>
              <a:buChar char="Ø"/>
            </a:pPr>
            <a:r>
              <a:rPr lang="pt-BR" dirty="0" smtClean="0">
                <a:solidFill>
                  <a:srgbClr val="C00000"/>
                </a:solidFill>
              </a:rPr>
              <a:t>Deriva de duas palavras, Informação + Automática, bem posterior a Computação. </a:t>
            </a:r>
          </a:p>
          <a:p>
            <a:pPr lvl="1" algn="just" fontAlgn="base">
              <a:buNone/>
            </a:pPr>
            <a:endParaRPr lang="pt-BR" dirty="0" smtClean="0">
              <a:solidFill>
                <a:srgbClr val="C00000"/>
              </a:solidFill>
            </a:endParaRPr>
          </a:p>
          <a:p>
            <a:pPr lvl="2" algn="just" fontAlgn="base">
              <a:buFont typeface="Wingdings" pitchFamily="2" charset="2"/>
              <a:buChar char="Ø"/>
            </a:pPr>
            <a:r>
              <a:rPr lang="pt-BR" dirty="0" smtClean="0">
                <a:solidFill>
                  <a:srgbClr val="C00000"/>
                </a:solidFill>
              </a:rPr>
              <a:t> Iniciada pelo uso de máquinas mecânicas, em seguida válvulas e evoluindo até o uso de transistores.</a:t>
            </a:r>
          </a:p>
          <a:p>
            <a:pPr lvl="2" algn="just" fontAlgn="base">
              <a:buFont typeface="Wingdings" pitchFamily="2" charset="2"/>
              <a:buChar char="Ø"/>
            </a:pPr>
            <a:endParaRPr lang="pt-BR" dirty="0" smtClean="0">
              <a:solidFill>
                <a:srgbClr val="C00000"/>
              </a:solidFill>
            </a:endParaRPr>
          </a:p>
          <a:p>
            <a:pPr lvl="1" algn="just" fontAlgn="base">
              <a:buFont typeface="Wingdings" pitchFamily="2" charset="2"/>
              <a:buChar char="Ø"/>
            </a:pPr>
            <a:r>
              <a:rPr lang="pt-BR" dirty="0" smtClean="0">
                <a:solidFill>
                  <a:srgbClr val="C00000"/>
                </a:solidFill>
              </a:rPr>
              <a:t> Resumindo: Uso de máquinas para processamento de informações de forma automática; não necessariamente com uso de computadores. 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ADMINISTRAÇÃO    +   TECNOLOGIA DA INFORMAÇÃO</a:t>
            </a:r>
            <a:endParaRPr lang="pt-BR" sz="2000" b="1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499992"/>
          </a:xfrm>
        </p:spPr>
        <p:txBody>
          <a:bodyPr>
            <a:noAutofit/>
          </a:bodyPr>
          <a:lstStyle/>
          <a:p>
            <a:r>
              <a:rPr lang="pt-BR" sz="3600" dirty="0" smtClean="0">
                <a:solidFill>
                  <a:srgbClr val="C00000"/>
                </a:solidFill>
              </a:rPr>
              <a:t>CHRO - </a:t>
            </a:r>
            <a:r>
              <a:rPr lang="pt-BR" sz="3600" i="1" dirty="0" err="1" smtClean="0">
                <a:solidFill>
                  <a:srgbClr val="C00000"/>
                </a:solidFill>
              </a:rPr>
              <a:t>Chief</a:t>
            </a:r>
            <a:r>
              <a:rPr lang="pt-BR" sz="3600" i="1" dirty="0" smtClean="0">
                <a:solidFill>
                  <a:srgbClr val="C00000"/>
                </a:solidFill>
              </a:rPr>
              <a:t> </a:t>
            </a:r>
            <a:r>
              <a:rPr lang="pt-BR" sz="3600" i="1" dirty="0" err="1">
                <a:solidFill>
                  <a:srgbClr val="C00000"/>
                </a:solidFill>
              </a:rPr>
              <a:t>Human</a:t>
            </a:r>
            <a:r>
              <a:rPr lang="pt-BR" sz="3600" i="1" dirty="0">
                <a:solidFill>
                  <a:srgbClr val="C00000"/>
                </a:solidFill>
              </a:rPr>
              <a:t> </a:t>
            </a:r>
            <a:r>
              <a:rPr lang="pt-BR" sz="3600" i="1" dirty="0" err="1">
                <a:solidFill>
                  <a:srgbClr val="C00000"/>
                </a:solidFill>
              </a:rPr>
              <a:t>Resources</a:t>
            </a:r>
            <a:r>
              <a:rPr lang="pt-BR" sz="3600" i="1" dirty="0">
                <a:solidFill>
                  <a:srgbClr val="C00000"/>
                </a:solidFill>
              </a:rPr>
              <a:t> </a:t>
            </a:r>
            <a:r>
              <a:rPr lang="pt-BR" sz="3600" i="1" dirty="0" smtClean="0">
                <a:solidFill>
                  <a:srgbClr val="C00000"/>
                </a:solidFill>
              </a:rPr>
              <a:t>Officer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pt-BR" sz="3600" dirty="0">
                <a:solidFill>
                  <a:srgbClr val="C00000"/>
                </a:solidFill>
              </a:rPr>
              <a:t>Principais </a:t>
            </a:r>
            <a:r>
              <a:rPr lang="pt-BR" sz="3600" dirty="0" smtClean="0">
                <a:solidFill>
                  <a:srgbClr val="C00000"/>
                </a:solidFill>
              </a:rPr>
              <a:t>atribuições:</a:t>
            </a:r>
          </a:p>
          <a:p>
            <a:pPr lvl="2" algn="just" fontAlgn="base"/>
            <a:r>
              <a:rPr lang="pt-BR" sz="2800" dirty="0">
                <a:solidFill>
                  <a:srgbClr val="C00000"/>
                </a:solidFill>
              </a:rPr>
              <a:t>Atração e retenção de </a:t>
            </a:r>
            <a:r>
              <a:rPr lang="pt-BR" sz="2800" dirty="0" smtClean="0">
                <a:solidFill>
                  <a:srgbClr val="C00000"/>
                </a:solidFill>
              </a:rPr>
              <a:t>talentos;</a:t>
            </a:r>
            <a:endParaRPr lang="pt-BR" sz="2800" dirty="0">
              <a:solidFill>
                <a:srgbClr val="C00000"/>
              </a:solidFill>
            </a:endParaRPr>
          </a:p>
          <a:p>
            <a:pPr lvl="2" algn="just" fontAlgn="base"/>
            <a:r>
              <a:rPr lang="pt-BR" sz="2800" dirty="0">
                <a:solidFill>
                  <a:srgbClr val="C00000"/>
                </a:solidFill>
              </a:rPr>
              <a:t>Criação e implementação de políticas para benefício dos </a:t>
            </a:r>
            <a:r>
              <a:rPr lang="pt-BR" sz="2800" dirty="0" smtClean="0">
                <a:solidFill>
                  <a:srgbClr val="C00000"/>
                </a:solidFill>
              </a:rPr>
              <a:t>colaboradores;</a:t>
            </a:r>
            <a:endParaRPr lang="pt-BR" sz="2800" dirty="0">
              <a:solidFill>
                <a:srgbClr val="C00000"/>
              </a:solidFill>
            </a:endParaRPr>
          </a:p>
          <a:p>
            <a:pPr lvl="2" algn="just" fontAlgn="base"/>
            <a:r>
              <a:rPr lang="pt-BR" sz="2800" dirty="0">
                <a:solidFill>
                  <a:srgbClr val="C00000"/>
                </a:solidFill>
              </a:rPr>
              <a:t>Processo de contratação e </a:t>
            </a:r>
            <a:r>
              <a:rPr lang="pt-BR" sz="2800" dirty="0" smtClean="0">
                <a:solidFill>
                  <a:srgbClr val="C00000"/>
                </a:solidFill>
              </a:rPr>
              <a:t>desligamentos; e</a:t>
            </a:r>
            <a:endParaRPr lang="pt-BR" sz="2800" dirty="0">
              <a:solidFill>
                <a:srgbClr val="C00000"/>
              </a:solidFill>
            </a:endParaRPr>
          </a:p>
          <a:p>
            <a:pPr lvl="2" algn="just" fontAlgn="base"/>
            <a:r>
              <a:rPr lang="pt-BR" sz="2800" dirty="0">
                <a:solidFill>
                  <a:srgbClr val="C00000"/>
                </a:solidFill>
              </a:rPr>
              <a:t>Promoção de um bom relacionamento entre </a:t>
            </a:r>
            <a:r>
              <a:rPr lang="pt-BR" sz="2800" dirty="0" smtClean="0">
                <a:solidFill>
                  <a:srgbClr val="C00000"/>
                </a:solidFill>
              </a:rPr>
              <a:t>empregados.</a:t>
            </a:r>
            <a:endParaRPr lang="pt-BR" sz="2800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O MUNDO CORPORATIVO E SUAS SIGLAS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4382267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r>
              <a:rPr lang="pt-BR" sz="3600" dirty="0" smtClean="0">
                <a:solidFill>
                  <a:srgbClr val="C00000"/>
                </a:solidFill>
              </a:rPr>
              <a:t>CSO  - </a:t>
            </a:r>
            <a:r>
              <a:rPr lang="pt-BR" sz="3600" i="1" dirty="0" err="1" smtClean="0">
                <a:solidFill>
                  <a:srgbClr val="C00000"/>
                </a:solidFill>
              </a:rPr>
              <a:t>Chief</a:t>
            </a:r>
            <a:r>
              <a:rPr lang="pt-BR" sz="3600" i="1" dirty="0" smtClean="0">
                <a:solidFill>
                  <a:srgbClr val="C00000"/>
                </a:solidFill>
              </a:rPr>
              <a:t> Security Officer</a:t>
            </a:r>
          </a:p>
          <a:p>
            <a:pPr lvl="1" algn="just" fontAlgn="base"/>
            <a:r>
              <a:rPr lang="pt-BR" sz="3400" dirty="0">
                <a:solidFill>
                  <a:srgbClr val="C00000"/>
                </a:solidFill>
              </a:rPr>
              <a:t>Da mesma forma que o CTO, o Diretor de Segurança é um profissional que geralmente se confunde com o CIO. </a:t>
            </a:r>
            <a:endParaRPr lang="pt-BR" sz="3400" dirty="0" smtClean="0">
              <a:solidFill>
                <a:srgbClr val="C00000"/>
              </a:solidFill>
            </a:endParaRPr>
          </a:p>
          <a:p>
            <a:pPr lvl="1" algn="just" fontAlgn="base"/>
            <a:r>
              <a:rPr lang="pt-BR" sz="3400" dirty="0" smtClean="0">
                <a:solidFill>
                  <a:srgbClr val="C00000"/>
                </a:solidFill>
              </a:rPr>
              <a:t>Isso </a:t>
            </a:r>
            <a:r>
              <a:rPr lang="pt-BR" sz="3400" dirty="0">
                <a:solidFill>
                  <a:srgbClr val="C00000"/>
                </a:solidFill>
              </a:rPr>
              <a:t>porque os três cargos, de uma forma ou de outra, acabam trabalhando com tecnologia. Porém, o foco do CSO é totalmente </a:t>
            </a:r>
            <a:r>
              <a:rPr lang="pt-BR" sz="3400" dirty="0" smtClean="0">
                <a:solidFill>
                  <a:srgbClr val="C00000"/>
                </a:solidFill>
              </a:rPr>
              <a:t>voltado para segurança.</a:t>
            </a:r>
            <a:endParaRPr lang="pt-BR" sz="3400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O MUNDO CORPORATIVO E SUAS SIGLAS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7084446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572000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rgbClr val="C00000"/>
                </a:solidFill>
              </a:rPr>
              <a:t>CSO  - </a:t>
            </a:r>
            <a:r>
              <a:rPr lang="pt-BR" sz="3200" i="1" dirty="0" err="1">
                <a:solidFill>
                  <a:srgbClr val="C00000"/>
                </a:solidFill>
              </a:rPr>
              <a:t>Chief</a:t>
            </a:r>
            <a:r>
              <a:rPr lang="pt-BR" sz="3200" i="1" dirty="0">
                <a:solidFill>
                  <a:srgbClr val="C00000"/>
                </a:solidFill>
              </a:rPr>
              <a:t> Security Officer</a:t>
            </a:r>
          </a:p>
          <a:p>
            <a:pPr lvl="1" fontAlgn="base"/>
            <a:r>
              <a:rPr lang="pt-BR" sz="2800" dirty="0" smtClean="0">
                <a:solidFill>
                  <a:srgbClr val="C00000"/>
                </a:solidFill>
              </a:rPr>
              <a:t>Principais </a:t>
            </a:r>
            <a:r>
              <a:rPr lang="pt-BR" sz="2800" dirty="0">
                <a:solidFill>
                  <a:srgbClr val="C00000"/>
                </a:solidFill>
              </a:rPr>
              <a:t>atribuições:</a:t>
            </a:r>
          </a:p>
          <a:p>
            <a:pPr lvl="2" algn="just" fontAlgn="base"/>
            <a:r>
              <a:rPr lang="pt-BR" sz="2400" dirty="0">
                <a:solidFill>
                  <a:srgbClr val="C00000"/>
                </a:solidFill>
              </a:rPr>
              <a:t>Criar e implementar políticas de </a:t>
            </a:r>
            <a:r>
              <a:rPr lang="pt-BR" sz="2400" dirty="0" smtClean="0">
                <a:solidFill>
                  <a:srgbClr val="C00000"/>
                </a:solidFill>
              </a:rPr>
              <a:t>segurança;</a:t>
            </a:r>
            <a:endParaRPr lang="pt-BR" sz="2400" dirty="0">
              <a:solidFill>
                <a:srgbClr val="C00000"/>
              </a:solidFill>
            </a:endParaRPr>
          </a:p>
          <a:p>
            <a:pPr lvl="2" algn="just" fontAlgn="base"/>
            <a:r>
              <a:rPr lang="pt-BR" sz="2400" dirty="0">
                <a:solidFill>
                  <a:srgbClr val="C00000"/>
                </a:solidFill>
              </a:rPr>
              <a:t>Incentivar boas práticas de </a:t>
            </a:r>
            <a:r>
              <a:rPr lang="pt-BR" sz="2400" dirty="0" smtClean="0">
                <a:solidFill>
                  <a:srgbClr val="C00000"/>
                </a:solidFill>
              </a:rPr>
              <a:t>segurança;</a:t>
            </a:r>
            <a:endParaRPr lang="pt-BR" sz="2400" dirty="0">
              <a:solidFill>
                <a:srgbClr val="C00000"/>
              </a:solidFill>
            </a:endParaRPr>
          </a:p>
          <a:p>
            <a:pPr lvl="2" algn="just" fontAlgn="base"/>
            <a:r>
              <a:rPr lang="pt-BR" sz="2400" dirty="0">
                <a:solidFill>
                  <a:srgbClr val="C00000"/>
                </a:solidFill>
              </a:rPr>
              <a:t>Elaborar e acompanhar regras de </a:t>
            </a:r>
            <a:r>
              <a:rPr lang="pt-BR" sz="2400" dirty="0" err="1" smtClean="0">
                <a:solidFill>
                  <a:srgbClr val="00B050"/>
                </a:solidFill>
              </a:rPr>
              <a:t>compliance</a:t>
            </a:r>
            <a:r>
              <a:rPr lang="pt-BR" sz="2400" dirty="0" smtClean="0">
                <a:solidFill>
                  <a:srgbClr val="C00000"/>
                </a:solidFill>
              </a:rPr>
              <a:t>; e</a:t>
            </a:r>
            <a:endParaRPr lang="pt-BR" sz="2400" dirty="0">
              <a:solidFill>
                <a:srgbClr val="C00000"/>
              </a:solidFill>
            </a:endParaRPr>
          </a:p>
          <a:p>
            <a:pPr lvl="2" algn="just" fontAlgn="base"/>
            <a:r>
              <a:rPr lang="pt-BR" sz="2400" dirty="0">
                <a:solidFill>
                  <a:srgbClr val="C00000"/>
                </a:solidFill>
              </a:rPr>
              <a:t>Prevenir e remediar ações que promovam a estabilidade do </a:t>
            </a:r>
            <a:r>
              <a:rPr lang="pt-BR" sz="2400" dirty="0" smtClean="0">
                <a:solidFill>
                  <a:srgbClr val="C00000"/>
                </a:solidFill>
              </a:rPr>
              <a:t>negócio.</a:t>
            </a:r>
            <a:endParaRPr lang="pt-BR" sz="2400" dirty="0">
              <a:solidFill>
                <a:srgbClr val="C0000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2400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O MUNDO CORPORATIVO E SUAS SIGLAS</a:t>
            </a:r>
            <a:endParaRPr lang="pt-BR" sz="2000" b="1" dirty="0"/>
          </a:p>
        </p:txBody>
      </p:sp>
      <p:sp>
        <p:nvSpPr>
          <p:cNvPr id="2" name="Retângulo 1"/>
          <p:cNvSpPr/>
          <p:nvPr/>
        </p:nvSpPr>
        <p:spPr>
          <a:xfrm>
            <a:off x="179512" y="5085184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No âmbito institucional e corporativo, </a:t>
            </a:r>
            <a:r>
              <a:rPr lang="pt-BR" b="1" i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compliance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 é o conjunto de disciplinas a fim de cumprir e se fazer cumprir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as normas legais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e regulamentares, as políticas e as diretrizes estabelecidas para o negócio e para as atividades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da instituição ou empresa,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bem como evitar, detectar e tratar quaisquer desvios ou inconformidades que possam ocorrer.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8807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499992"/>
          </a:xfrm>
        </p:spPr>
        <p:txBody>
          <a:bodyPr>
            <a:noAutofit/>
          </a:bodyPr>
          <a:lstStyle/>
          <a:p>
            <a:r>
              <a:rPr lang="pt-BR" sz="3600" dirty="0" smtClean="0">
                <a:solidFill>
                  <a:srgbClr val="C00000"/>
                </a:solidFill>
              </a:rPr>
              <a:t>CLO - </a:t>
            </a:r>
            <a:r>
              <a:rPr lang="pt-BR" sz="3600" i="1" dirty="0" err="1" smtClean="0">
                <a:solidFill>
                  <a:srgbClr val="C00000"/>
                </a:solidFill>
              </a:rPr>
              <a:t>Chief</a:t>
            </a:r>
            <a:r>
              <a:rPr lang="pt-BR" sz="3600" i="1" dirty="0" smtClean="0">
                <a:solidFill>
                  <a:srgbClr val="C00000"/>
                </a:solidFill>
              </a:rPr>
              <a:t> Legal Officer</a:t>
            </a:r>
          </a:p>
          <a:p>
            <a:pPr lvl="1" algn="just" fontAlgn="base"/>
            <a:r>
              <a:rPr lang="pt-BR" sz="3400" dirty="0">
                <a:solidFill>
                  <a:srgbClr val="C00000"/>
                </a:solidFill>
              </a:rPr>
              <a:t>O </a:t>
            </a:r>
            <a:r>
              <a:rPr lang="pt-BR" sz="3400" b="1" dirty="0">
                <a:solidFill>
                  <a:srgbClr val="C00000"/>
                </a:solidFill>
              </a:rPr>
              <a:t>Diretor Jurídico</a:t>
            </a:r>
            <a:r>
              <a:rPr lang="pt-BR" sz="3400" dirty="0">
                <a:solidFill>
                  <a:srgbClr val="C00000"/>
                </a:solidFill>
              </a:rPr>
              <a:t> é o profissional responsável por proteger legalmente a empresa e garantir que as estratégias da organização atendam a todas as questões jurídicas. </a:t>
            </a:r>
            <a:endParaRPr lang="pt-BR" sz="3400" dirty="0" smtClean="0">
              <a:solidFill>
                <a:srgbClr val="C00000"/>
              </a:solidFill>
            </a:endParaRPr>
          </a:p>
          <a:p>
            <a:pPr lvl="1" algn="just" fontAlgn="base"/>
            <a:r>
              <a:rPr lang="pt-BR" sz="3400" dirty="0">
                <a:solidFill>
                  <a:srgbClr val="C00000"/>
                </a:solidFill>
              </a:rPr>
              <a:t> </a:t>
            </a:r>
            <a:r>
              <a:rPr lang="pt-BR" sz="3400" dirty="0" smtClean="0">
                <a:solidFill>
                  <a:srgbClr val="C00000"/>
                </a:solidFill>
              </a:rPr>
              <a:t>Trata-se </a:t>
            </a:r>
            <a:r>
              <a:rPr lang="pt-BR" sz="3400" dirty="0">
                <a:solidFill>
                  <a:srgbClr val="C00000"/>
                </a:solidFill>
              </a:rPr>
              <a:t>de um cargo um pouco mais raro nas companhias, mas extremamente importante em alguns setores.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O MUNDO CORPORATIVO E SUAS SIGLAS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9346027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499992"/>
          </a:xfrm>
        </p:spPr>
        <p:txBody>
          <a:bodyPr>
            <a:noAutofit/>
          </a:bodyPr>
          <a:lstStyle/>
          <a:p>
            <a:r>
              <a:rPr lang="pt-BR" sz="3600" dirty="0" smtClean="0">
                <a:solidFill>
                  <a:srgbClr val="C00000"/>
                </a:solidFill>
              </a:rPr>
              <a:t>CLO - </a:t>
            </a:r>
            <a:r>
              <a:rPr lang="pt-BR" sz="3600" i="1" dirty="0" err="1" smtClean="0">
                <a:solidFill>
                  <a:srgbClr val="C00000"/>
                </a:solidFill>
              </a:rPr>
              <a:t>Chief</a:t>
            </a:r>
            <a:r>
              <a:rPr lang="pt-BR" sz="3600" i="1" dirty="0" smtClean="0">
                <a:solidFill>
                  <a:srgbClr val="C00000"/>
                </a:solidFill>
              </a:rPr>
              <a:t> Legal Officer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pt-BR" sz="3600" dirty="0">
                <a:solidFill>
                  <a:srgbClr val="C00000"/>
                </a:solidFill>
              </a:rPr>
              <a:t>Principais </a:t>
            </a:r>
            <a:r>
              <a:rPr lang="pt-BR" sz="3600" dirty="0" smtClean="0">
                <a:solidFill>
                  <a:srgbClr val="C00000"/>
                </a:solidFill>
              </a:rPr>
              <a:t>atribuições:</a:t>
            </a:r>
          </a:p>
          <a:p>
            <a:pPr lvl="2" algn="just" fontAlgn="base"/>
            <a:r>
              <a:rPr lang="pt-BR" sz="2800" dirty="0">
                <a:solidFill>
                  <a:srgbClr val="C00000"/>
                </a:solidFill>
              </a:rPr>
              <a:t>Fornecer amplo amparo jurídico a </a:t>
            </a:r>
            <a:r>
              <a:rPr lang="pt-BR" sz="2800" dirty="0" smtClean="0">
                <a:solidFill>
                  <a:srgbClr val="C00000"/>
                </a:solidFill>
              </a:rPr>
              <a:t>organização;</a:t>
            </a:r>
            <a:endParaRPr lang="pt-BR" sz="2800" dirty="0">
              <a:solidFill>
                <a:srgbClr val="C00000"/>
              </a:solidFill>
            </a:endParaRPr>
          </a:p>
          <a:p>
            <a:pPr lvl="2" algn="just" fontAlgn="base"/>
            <a:r>
              <a:rPr lang="pt-BR" sz="2800" dirty="0">
                <a:solidFill>
                  <a:srgbClr val="C00000"/>
                </a:solidFill>
              </a:rPr>
              <a:t>Definir estruturas legais a serem seguidas nas </a:t>
            </a:r>
            <a:r>
              <a:rPr lang="pt-BR" sz="2800" dirty="0" smtClean="0">
                <a:solidFill>
                  <a:srgbClr val="C00000"/>
                </a:solidFill>
              </a:rPr>
              <a:t>estratégias;</a:t>
            </a:r>
            <a:endParaRPr lang="pt-BR" sz="2800" dirty="0">
              <a:solidFill>
                <a:srgbClr val="C00000"/>
              </a:solidFill>
            </a:endParaRPr>
          </a:p>
          <a:p>
            <a:pPr lvl="2" algn="just" fontAlgn="base"/>
            <a:r>
              <a:rPr lang="pt-BR" sz="2800" dirty="0">
                <a:solidFill>
                  <a:srgbClr val="C00000"/>
                </a:solidFill>
              </a:rPr>
              <a:t>Defender a companhia em disputas </a:t>
            </a:r>
            <a:r>
              <a:rPr lang="pt-BR" sz="2800" dirty="0" smtClean="0">
                <a:solidFill>
                  <a:srgbClr val="C00000"/>
                </a:solidFill>
              </a:rPr>
              <a:t>judiciais; e</a:t>
            </a:r>
            <a:endParaRPr lang="pt-BR" sz="2800" dirty="0">
              <a:solidFill>
                <a:srgbClr val="C00000"/>
              </a:solidFill>
            </a:endParaRPr>
          </a:p>
          <a:p>
            <a:pPr lvl="2" algn="just" fontAlgn="base"/>
            <a:r>
              <a:rPr lang="pt-BR" sz="2800" dirty="0">
                <a:solidFill>
                  <a:srgbClr val="C00000"/>
                </a:solidFill>
              </a:rPr>
              <a:t>Orientar a organização em questões </a:t>
            </a:r>
            <a:r>
              <a:rPr lang="pt-BR" sz="2800" dirty="0" smtClean="0">
                <a:solidFill>
                  <a:srgbClr val="C00000"/>
                </a:solidFill>
              </a:rPr>
              <a:t>jurídicas.</a:t>
            </a:r>
            <a:endParaRPr lang="pt-BR" sz="2800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O MUNDO CORPORATIVO E SUAS SIGLAS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33949192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499992"/>
          </a:xfrm>
        </p:spPr>
        <p:txBody>
          <a:bodyPr>
            <a:noAutofit/>
          </a:bodyPr>
          <a:lstStyle/>
          <a:p>
            <a:r>
              <a:rPr lang="pt-BR" sz="3600" dirty="0" smtClean="0">
                <a:solidFill>
                  <a:srgbClr val="C00000"/>
                </a:solidFill>
              </a:rPr>
              <a:t>CMO - </a:t>
            </a:r>
            <a:r>
              <a:rPr lang="pt-BR" sz="3600" i="1" dirty="0" err="1" smtClean="0">
                <a:solidFill>
                  <a:srgbClr val="C00000"/>
                </a:solidFill>
              </a:rPr>
              <a:t>Chief</a:t>
            </a:r>
            <a:r>
              <a:rPr lang="pt-BR" sz="3600" i="1" dirty="0" smtClean="0">
                <a:solidFill>
                  <a:srgbClr val="C00000"/>
                </a:solidFill>
              </a:rPr>
              <a:t> </a:t>
            </a:r>
            <a:r>
              <a:rPr lang="pt-BR" sz="3600" i="1" dirty="0">
                <a:solidFill>
                  <a:srgbClr val="C00000"/>
                </a:solidFill>
              </a:rPr>
              <a:t>Marketing </a:t>
            </a:r>
            <a:r>
              <a:rPr lang="pt-BR" sz="3600" i="1" dirty="0" smtClean="0">
                <a:solidFill>
                  <a:srgbClr val="C00000"/>
                </a:solidFill>
              </a:rPr>
              <a:t>Officer</a:t>
            </a:r>
          </a:p>
          <a:p>
            <a:pPr lvl="1" algn="just" fontAlgn="base"/>
            <a:r>
              <a:rPr lang="pt-BR" sz="3400" dirty="0">
                <a:solidFill>
                  <a:srgbClr val="C00000"/>
                </a:solidFill>
              </a:rPr>
              <a:t>O Diretor de Marketing é o profissional responsável por coordenar e administrar todas as ações de marketing da companhia. </a:t>
            </a:r>
            <a:endParaRPr lang="pt-BR" sz="3400" dirty="0" smtClean="0">
              <a:solidFill>
                <a:srgbClr val="C00000"/>
              </a:solidFill>
            </a:endParaRPr>
          </a:p>
          <a:p>
            <a:pPr lvl="1" algn="just" fontAlgn="base"/>
            <a:r>
              <a:rPr lang="pt-BR" sz="3400" dirty="0" smtClean="0">
                <a:solidFill>
                  <a:srgbClr val="C00000"/>
                </a:solidFill>
              </a:rPr>
              <a:t>Trata-se </a:t>
            </a:r>
            <a:r>
              <a:rPr lang="pt-BR" sz="3400" dirty="0">
                <a:solidFill>
                  <a:srgbClr val="C00000"/>
                </a:solidFill>
              </a:rPr>
              <a:t>de um cargo bastante presente em agências de publicidade, já que é um ramo que lida muito com campanhas de comunicação.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O MUNDO CORPORATIVO E SUAS SIGLAS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0084036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499992"/>
          </a:xfrm>
        </p:spPr>
        <p:txBody>
          <a:bodyPr>
            <a:noAutofit/>
          </a:bodyPr>
          <a:lstStyle/>
          <a:p>
            <a:r>
              <a:rPr lang="pt-BR" sz="3600" dirty="0" smtClean="0">
                <a:solidFill>
                  <a:srgbClr val="C00000"/>
                </a:solidFill>
              </a:rPr>
              <a:t>CMO - </a:t>
            </a:r>
            <a:r>
              <a:rPr lang="pt-BR" sz="3600" i="1" dirty="0" err="1" smtClean="0">
                <a:solidFill>
                  <a:srgbClr val="C00000"/>
                </a:solidFill>
              </a:rPr>
              <a:t>Chief</a:t>
            </a:r>
            <a:r>
              <a:rPr lang="pt-BR" sz="3600" i="1" dirty="0" smtClean="0">
                <a:solidFill>
                  <a:srgbClr val="C00000"/>
                </a:solidFill>
              </a:rPr>
              <a:t> Marketing Officer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pt-BR" sz="3600" dirty="0">
                <a:solidFill>
                  <a:srgbClr val="C00000"/>
                </a:solidFill>
              </a:rPr>
              <a:t>Principais </a:t>
            </a:r>
            <a:r>
              <a:rPr lang="pt-BR" sz="3600" dirty="0" smtClean="0">
                <a:solidFill>
                  <a:srgbClr val="C00000"/>
                </a:solidFill>
              </a:rPr>
              <a:t>atribuições:</a:t>
            </a:r>
          </a:p>
          <a:p>
            <a:pPr lvl="2" algn="just" fontAlgn="base"/>
            <a:r>
              <a:rPr lang="pt-BR" sz="2800" dirty="0">
                <a:solidFill>
                  <a:srgbClr val="C00000"/>
                </a:solidFill>
              </a:rPr>
              <a:t>Pensar no plano de marketing da </a:t>
            </a:r>
            <a:r>
              <a:rPr lang="pt-BR" sz="2800" dirty="0" smtClean="0">
                <a:solidFill>
                  <a:srgbClr val="C00000"/>
                </a:solidFill>
              </a:rPr>
              <a:t>organização;</a:t>
            </a:r>
            <a:endParaRPr lang="pt-BR" sz="2800" dirty="0">
              <a:solidFill>
                <a:srgbClr val="C00000"/>
              </a:solidFill>
            </a:endParaRPr>
          </a:p>
          <a:p>
            <a:pPr lvl="2" algn="just" fontAlgn="base"/>
            <a:r>
              <a:rPr lang="pt-BR" sz="2800" dirty="0">
                <a:solidFill>
                  <a:srgbClr val="C00000"/>
                </a:solidFill>
              </a:rPr>
              <a:t>Gerenciar verbas para </a:t>
            </a:r>
            <a:r>
              <a:rPr lang="pt-BR" sz="2800" dirty="0" smtClean="0">
                <a:solidFill>
                  <a:srgbClr val="C00000"/>
                </a:solidFill>
              </a:rPr>
              <a:t>campanhas;</a:t>
            </a:r>
            <a:endParaRPr lang="pt-BR" sz="2800" dirty="0">
              <a:solidFill>
                <a:srgbClr val="C00000"/>
              </a:solidFill>
            </a:endParaRPr>
          </a:p>
          <a:p>
            <a:pPr lvl="2" algn="just" fontAlgn="base"/>
            <a:r>
              <a:rPr lang="pt-BR" sz="2800" dirty="0">
                <a:solidFill>
                  <a:srgbClr val="C00000"/>
                </a:solidFill>
              </a:rPr>
              <a:t>Recrutar e gerenciar equipes de </a:t>
            </a:r>
            <a:r>
              <a:rPr lang="pt-BR" sz="2800" dirty="0" smtClean="0">
                <a:solidFill>
                  <a:srgbClr val="C00000"/>
                </a:solidFill>
              </a:rPr>
              <a:t>marketing; e</a:t>
            </a:r>
            <a:endParaRPr lang="pt-BR" sz="2800" dirty="0">
              <a:solidFill>
                <a:srgbClr val="C00000"/>
              </a:solidFill>
            </a:endParaRPr>
          </a:p>
          <a:p>
            <a:pPr lvl="2" algn="just" fontAlgn="base"/>
            <a:r>
              <a:rPr lang="pt-BR" sz="2800" dirty="0">
                <a:solidFill>
                  <a:srgbClr val="C00000"/>
                </a:solidFill>
              </a:rPr>
              <a:t>Mensurar e analisar o retorno de ações de </a:t>
            </a:r>
            <a:r>
              <a:rPr lang="pt-BR" sz="2800" dirty="0" smtClean="0">
                <a:solidFill>
                  <a:srgbClr val="C00000"/>
                </a:solidFill>
              </a:rPr>
              <a:t>marketing.</a:t>
            </a:r>
            <a:endParaRPr lang="pt-BR" sz="2800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O MUNDO CORPORATIVO E SUAS SIGLAS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6242531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499992"/>
          </a:xfrm>
        </p:spPr>
        <p:txBody>
          <a:bodyPr>
            <a:noAutofit/>
          </a:bodyPr>
          <a:lstStyle/>
          <a:p>
            <a:r>
              <a:rPr lang="pt-BR" sz="3600" dirty="0" smtClean="0">
                <a:solidFill>
                  <a:srgbClr val="C00000"/>
                </a:solidFill>
              </a:rPr>
              <a:t>COO - </a:t>
            </a:r>
            <a:r>
              <a:rPr lang="pt-BR" sz="3600" i="1" dirty="0" err="1" smtClean="0">
                <a:solidFill>
                  <a:srgbClr val="C00000"/>
                </a:solidFill>
              </a:rPr>
              <a:t>Chief</a:t>
            </a:r>
            <a:r>
              <a:rPr lang="pt-BR" sz="3600" i="1" dirty="0" smtClean="0">
                <a:solidFill>
                  <a:srgbClr val="C00000"/>
                </a:solidFill>
              </a:rPr>
              <a:t> </a:t>
            </a:r>
            <a:r>
              <a:rPr lang="pt-BR" sz="3600" i="1" dirty="0" err="1" smtClean="0">
                <a:solidFill>
                  <a:srgbClr val="C00000"/>
                </a:solidFill>
              </a:rPr>
              <a:t>Operating</a:t>
            </a:r>
            <a:r>
              <a:rPr lang="pt-BR" sz="3600" i="1" dirty="0" smtClean="0">
                <a:solidFill>
                  <a:srgbClr val="C00000"/>
                </a:solidFill>
              </a:rPr>
              <a:t> Officer</a:t>
            </a:r>
          </a:p>
          <a:p>
            <a:pPr lvl="1" algn="just" fontAlgn="base"/>
            <a:r>
              <a:rPr lang="pt-BR" sz="3400" dirty="0">
                <a:solidFill>
                  <a:srgbClr val="C00000"/>
                </a:solidFill>
              </a:rPr>
              <a:t>O Diretor de Operações é considerado o braço direito do CEO e é o responsável por cuidar de perto do negócio da empresa. </a:t>
            </a:r>
            <a:endParaRPr lang="pt-BR" sz="3400" dirty="0" smtClean="0">
              <a:solidFill>
                <a:srgbClr val="C00000"/>
              </a:solidFill>
            </a:endParaRPr>
          </a:p>
          <a:p>
            <a:pPr lvl="1" algn="just" fontAlgn="base"/>
            <a:r>
              <a:rPr lang="pt-BR" sz="3400" dirty="0" smtClean="0">
                <a:solidFill>
                  <a:srgbClr val="C00000"/>
                </a:solidFill>
              </a:rPr>
              <a:t>É </a:t>
            </a:r>
            <a:r>
              <a:rPr lang="pt-BR" sz="3400" dirty="0">
                <a:solidFill>
                  <a:srgbClr val="C00000"/>
                </a:solidFill>
              </a:rPr>
              <a:t>comum assumir que o Direto de Operações virá a ser o próximo CEO, caso o atual esteja em vias de se movimentar hierarquicamente para outra posição.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O MUNDO CORPORATIVO E SUAS SIGLAS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5580691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499992"/>
          </a:xfrm>
        </p:spPr>
        <p:txBody>
          <a:bodyPr>
            <a:noAutofit/>
          </a:bodyPr>
          <a:lstStyle/>
          <a:p>
            <a:r>
              <a:rPr lang="pt-BR" sz="3600" dirty="0" smtClean="0">
                <a:solidFill>
                  <a:srgbClr val="C00000"/>
                </a:solidFill>
              </a:rPr>
              <a:t>COO - </a:t>
            </a:r>
            <a:r>
              <a:rPr lang="pt-BR" sz="3600" i="1" dirty="0" err="1" smtClean="0">
                <a:solidFill>
                  <a:srgbClr val="C00000"/>
                </a:solidFill>
              </a:rPr>
              <a:t>Chief</a:t>
            </a:r>
            <a:r>
              <a:rPr lang="pt-BR" sz="3600" i="1" dirty="0" smtClean="0">
                <a:solidFill>
                  <a:srgbClr val="C00000"/>
                </a:solidFill>
              </a:rPr>
              <a:t> </a:t>
            </a:r>
            <a:r>
              <a:rPr lang="pt-BR" sz="3600" i="1" dirty="0" err="1">
                <a:solidFill>
                  <a:srgbClr val="C00000"/>
                </a:solidFill>
              </a:rPr>
              <a:t>Operating</a:t>
            </a:r>
            <a:r>
              <a:rPr lang="pt-BR" sz="3600" i="1" dirty="0" smtClean="0">
                <a:solidFill>
                  <a:srgbClr val="C00000"/>
                </a:solidFill>
              </a:rPr>
              <a:t> Officer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pt-BR" sz="3600" dirty="0">
                <a:solidFill>
                  <a:srgbClr val="C00000"/>
                </a:solidFill>
              </a:rPr>
              <a:t>Principais </a:t>
            </a:r>
            <a:r>
              <a:rPr lang="pt-BR" sz="3600" dirty="0" smtClean="0">
                <a:solidFill>
                  <a:srgbClr val="C00000"/>
                </a:solidFill>
              </a:rPr>
              <a:t>atribuições:</a:t>
            </a:r>
          </a:p>
          <a:p>
            <a:pPr lvl="2" algn="just" fontAlgn="base"/>
            <a:r>
              <a:rPr lang="pt-BR" sz="2800" dirty="0">
                <a:solidFill>
                  <a:srgbClr val="C00000"/>
                </a:solidFill>
              </a:rPr>
              <a:t>Ajudar e aconselhar o CEO em suas atividades e </a:t>
            </a:r>
            <a:r>
              <a:rPr lang="pt-BR" sz="2800" dirty="0" smtClean="0">
                <a:solidFill>
                  <a:srgbClr val="C00000"/>
                </a:solidFill>
              </a:rPr>
              <a:t>obrigações;</a:t>
            </a:r>
            <a:endParaRPr lang="pt-BR" sz="2800" dirty="0">
              <a:solidFill>
                <a:srgbClr val="C00000"/>
              </a:solidFill>
            </a:endParaRPr>
          </a:p>
          <a:p>
            <a:pPr lvl="2" algn="just" fontAlgn="base"/>
            <a:r>
              <a:rPr lang="pt-BR" sz="2800" dirty="0">
                <a:solidFill>
                  <a:srgbClr val="C00000"/>
                </a:solidFill>
              </a:rPr>
              <a:t>Liderar equipes de diversas </a:t>
            </a:r>
            <a:r>
              <a:rPr lang="pt-BR" sz="2800" dirty="0" smtClean="0">
                <a:solidFill>
                  <a:srgbClr val="C00000"/>
                </a:solidFill>
              </a:rPr>
              <a:t>áreas;</a:t>
            </a:r>
            <a:endParaRPr lang="pt-BR" sz="2800" dirty="0">
              <a:solidFill>
                <a:srgbClr val="C00000"/>
              </a:solidFill>
            </a:endParaRPr>
          </a:p>
          <a:p>
            <a:pPr lvl="2" algn="just" fontAlgn="base"/>
            <a:r>
              <a:rPr lang="pt-BR" sz="2800" dirty="0">
                <a:solidFill>
                  <a:srgbClr val="C00000"/>
                </a:solidFill>
              </a:rPr>
              <a:t>Cuidar do controle de qualidade dos produtos e serviços oferecidos pela </a:t>
            </a:r>
            <a:r>
              <a:rPr lang="pt-BR" sz="2800" dirty="0" smtClean="0">
                <a:solidFill>
                  <a:srgbClr val="C00000"/>
                </a:solidFill>
              </a:rPr>
              <a:t>empresa; e</a:t>
            </a:r>
            <a:endParaRPr lang="pt-BR" sz="2800" dirty="0">
              <a:solidFill>
                <a:srgbClr val="C00000"/>
              </a:solidFill>
            </a:endParaRPr>
          </a:p>
          <a:p>
            <a:pPr lvl="2" algn="just" fontAlgn="base"/>
            <a:r>
              <a:rPr lang="pt-BR" sz="2800" dirty="0">
                <a:solidFill>
                  <a:srgbClr val="C00000"/>
                </a:solidFill>
              </a:rPr>
              <a:t>Implementar </a:t>
            </a:r>
            <a:r>
              <a:rPr lang="pt-BR" sz="2800" dirty="0" smtClean="0">
                <a:solidFill>
                  <a:srgbClr val="C00000"/>
                </a:solidFill>
              </a:rPr>
              <a:t>o plano estratégico da companhia.</a:t>
            </a:r>
            <a:endParaRPr lang="pt-BR" sz="2800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O MUNDO CORPORATIVO E SUAS SIGLAS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0006668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499992"/>
          </a:xfrm>
        </p:spPr>
        <p:txBody>
          <a:bodyPr>
            <a:noAutofit/>
          </a:bodyPr>
          <a:lstStyle/>
          <a:p>
            <a:pPr fontAlgn="base"/>
            <a:r>
              <a:rPr lang="pt-BR" sz="3600" dirty="0">
                <a:solidFill>
                  <a:srgbClr val="C00000"/>
                </a:solidFill>
              </a:rPr>
              <a:t>CKO – </a:t>
            </a:r>
            <a:r>
              <a:rPr lang="pt-BR" sz="3600" i="1" dirty="0" err="1">
                <a:solidFill>
                  <a:srgbClr val="C00000"/>
                </a:solidFill>
              </a:rPr>
              <a:t>Chief</a:t>
            </a:r>
            <a:r>
              <a:rPr lang="pt-BR" sz="3600" i="1" dirty="0">
                <a:solidFill>
                  <a:srgbClr val="C00000"/>
                </a:solidFill>
              </a:rPr>
              <a:t> </a:t>
            </a:r>
            <a:r>
              <a:rPr lang="pt-BR" sz="3600" i="1" dirty="0" err="1">
                <a:solidFill>
                  <a:srgbClr val="C00000"/>
                </a:solidFill>
              </a:rPr>
              <a:t>Knowledge</a:t>
            </a:r>
            <a:r>
              <a:rPr lang="pt-BR" sz="3600" i="1" dirty="0">
                <a:solidFill>
                  <a:srgbClr val="C00000"/>
                </a:solidFill>
              </a:rPr>
              <a:t> Officer</a:t>
            </a:r>
          </a:p>
          <a:p>
            <a:pPr marL="548640" lvl="2" indent="-274320" fontAlgn="base">
              <a:spcBef>
                <a:spcPts val="580"/>
              </a:spcBef>
              <a:buClr>
                <a:schemeClr val="accent1"/>
              </a:buClr>
            </a:pPr>
            <a:r>
              <a:rPr lang="pt-BR" sz="3200" dirty="0">
                <a:solidFill>
                  <a:srgbClr val="C00000"/>
                </a:solidFill>
              </a:rPr>
              <a:t>É o Diretor de Conhecimento. </a:t>
            </a:r>
            <a:endParaRPr lang="pt-BR" sz="3200" dirty="0" smtClean="0">
              <a:solidFill>
                <a:srgbClr val="C00000"/>
              </a:solidFill>
            </a:endParaRPr>
          </a:p>
          <a:p>
            <a:pPr marL="548640" lvl="2" indent="-274320" algn="just" fontAlgn="base">
              <a:spcBef>
                <a:spcPts val="580"/>
              </a:spcBef>
              <a:buClr>
                <a:schemeClr val="accent1"/>
              </a:buClr>
            </a:pPr>
            <a:r>
              <a:rPr lang="pt-BR" sz="3200" dirty="0" smtClean="0">
                <a:solidFill>
                  <a:srgbClr val="C00000"/>
                </a:solidFill>
              </a:rPr>
              <a:t>Muito </a:t>
            </a:r>
            <a:r>
              <a:rPr lang="pt-BR" sz="3200" dirty="0">
                <a:solidFill>
                  <a:srgbClr val="C00000"/>
                </a:solidFill>
              </a:rPr>
              <a:t>utilizado em empresas de consultoria, ele é uma peça-chave para as empresas que precisam de alguém que administre tanto o capital intelectual da empresa quanto o conhecimento da organização. </a:t>
            </a:r>
            <a:endParaRPr lang="pt-BR" sz="3200" dirty="0" smtClean="0">
              <a:solidFill>
                <a:srgbClr val="C00000"/>
              </a:solidFill>
            </a:endParaRPr>
          </a:p>
          <a:p>
            <a:pPr marL="548640" lvl="2" indent="-274320" algn="just" fontAlgn="base">
              <a:spcBef>
                <a:spcPts val="580"/>
              </a:spcBef>
              <a:buClr>
                <a:schemeClr val="accent1"/>
              </a:buClr>
            </a:pPr>
            <a:r>
              <a:rPr lang="pt-BR" sz="3200" dirty="0" smtClean="0">
                <a:solidFill>
                  <a:srgbClr val="C00000"/>
                </a:solidFill>
              </a:rPr>
              <a:t>Ele </a:t>
            </a:r>
            <a:r>
              <a:rPr lang="pt-BR" sz="3200" dirty="0">
                <a:solidFill>
                  <a:srgbClr val="C00000"/>
                </a:solidFill>
              </a:rPr>
              <a:t>deve ter experiência em tecnologia, processos e com pessoas.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O MUNDO CORPORATIVO E SUAS SIGLAS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44271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241376"/>
            <a:ext cx="8784976" cy="4572000"/>
          </a:xfrm>
        </p:spPr>
        <p:txBody>
          <a:bodyPr/>
          <a:lstStyle/>
          <a:p>
            <a:pPr fontAlgn="base"/>
            <a:r>
              <a:rPr lang="pt-BR" sz="2400" b="1" dirty="0" smtClean="0">
                <a:solidFill>
                  <a:srgbClr val="C00000"/>
                </a:solidFill>
              </a:rPr>
              <a:t>TI (Tecnologia da Informação):</a:t>
            </a:r>
            <a:r>
              <a:rPr lang="pt-BR" sz="2400" dirty="0" smtClean="0">
                <a:solidFill>
                  <a:srgbClr val="C00000"/>
                </a:solidFill>
              </a:rPr>
              <a:t> </a:t>
            </a:r>
          </a:p>
          <a:p>
            <a:pPr fontAlgn="base">
              <a:buNone/>
            </a:pPr>
            <a:endParaRPr lang="pt-BR" sz="2400" dirty="0" smtClean="0">
              <a:solidFill>
                <a:srgbClr val="C00000"/>
              </a:solidFill>
            </a:endParaRPr>
          </a:p>
          <a:p>
            <a:pPr lvl="1" algn="just" fontAlgn="base">
              <a:buFont typeface="Wingdings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 É o conceito mais recente, onde a informação produzida seja ela por recurso humano, informático ou computacional é relevante, ou seja, todas as atividades e soluções providas que permitem produção, armazenamento, transmissão, acesso, segurança e o uso das informações. </a:t>
            </a:r>
          </a:p>
          <a:p>
            <a:pPr lvl="1" algn="just" fontAlgn="base">
              <a:buNone/>
            </a:pPr>
            <a:endParaRPr lang="pt-BR" sz="2200" dirty="0" smtClean="0">
              <a:solidFill>
                <a:srgbClr val="C00000"/>
              </a:solidFill>
            </a:endParaRPr>
          </a:p>
          <a:p>
            <a:pPr lvl="1" algn="just" fontAlgn="base">
              <a:buFont typeface="Wingdings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 Resumindo: É a área que trata exclusivamente o uso da informação, seja por meios manuais, sistêmicos, computacionais ou informáticos.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ADMINISTRAÇÃO    +   TECNOLOGIA DA INFORMAÇÃO</a:t>
            </a:r>
            <a:endParaRPr lang="pt-BR" sz="2000" b="1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499992"/>
          </a:xfrm>
        </p:spPr>
        <p:txBody>
          <a:bodyPr>
            <a:noAutofit/>
          </a:bodyPr>
          <a:lstStyle/>
          <a:p>
            <a:pPr fontAlgn="base"/>
            <a:r>
              <a:rPr lang="pt-BR" sz="3600" dirty="0">
                <a:solidFill>
                  <a:srgbClr val="C00000"/>
                </a:solidFill>
              </a:rPr>
              <a:t>CRM – </a:t>
            </a:r>
            <a:r>
              <a:rPr lang="pt-BR" sz="3600" i="1" dirty="0" err="1">
                <a:solidFill>
                  <a:srgbClr val="C00000"/>
                </a:solidFill>
              </a:rPr>
              <a:t>Customer</a:t>
            </a:r>
            <a:r>
              <a:rPr lang="pt-BR" sz="3600" i="1" dirty="0">
                <a:solidFill>
                  <a:srgbClr val="C00000"/>
                </a:solidFill>
              </a:rPr>
              <a:t> </a:t>
            </a:r>
            <a:r>
              <a:rPr lang="pt-BR" sz="3600" i="1" dirty="0" err="1">
                <a:solidFill>
                  <a:srgbClr val="C00000"/>
                </a:solidFill>
              </a:rPr>
              <a:t>Relationship</a:t>
            </a:r>
            <a:r>
              <a:rPr lang="pt-BR" sz="3600" i="1" dirty="0">
                <a:solidFill>
                  <a:srgbClr val="C00000"/>
                </a:solidFill>
              </a:rPr>
              <a:t> Management</a:t>
            </a:r>
          </a:p>
          <a:p>
            <a:pPr marL="548640" lvl="2" indent="-274320" algn="just" fontAlgn="base">
              <a:spcBef>
                <a:spcPts val="580"/>
              </a:spcBef>
              <a:buClr>
                <a:schemeClr val="accent1"/>
              </a:buClr>
            </a:pPr>
            <a:r>
              <a:rPr lang="pt-BR" sz="2800" dirty="0">
                <a:solidFill>
                  <a:srgbClr val="C00000"/>
                </a:solidFill>
              </a:rPr>
              <a:t>Significa Gestão de Relacionamento com o Cliente. </a:t>
            </a:r>
            <a:endParaRPr lang="pt-BR" sz="2800" dirty="0" smtClean="0">
              <a:solidFill>
                <a:srgbClr val="C00000"/>
              </a:solidFill>
            </a:endParaRPr>
          </a:p>
          <a:p>
            <a:pPr marL="548640" lvl="2" indent="-274320" algn="just" fontAlgn="base">
              <a:spcBef>
                <a:spcPts val="580"/>
              </a:spcBef>
              <a:buClr>
                <a:schemeClr val="accent1"/>
              </a:buClr>
            </a:pPr>
            <a:r>
              <a:rPr lang="pt-BR" sz="2800" dirty="0" smtClean="0">
                <a:solidFill>
                  <a:srgbClr val="C00000"/>
                </a:solidFill>
              </a:rPr>
              <a:t>O </a:t>
            </a:r>
            <a:r>
              <a:rPr lang="pt-BR" sz="2800" dirty="0">
                <a:solidFill>
                  <a:srgbClr val="C00000"/>
                </a:solidFill>
              </a:rPr>
              <a:t>CRM é um conjunto de boas práticas, tecnologias e estratégias organizacionais utilizadas para gerenciar e analisar o relacionamento com os clientes. </a:t>
            </a:r>
            <a:endParaRPr lang="pt-BR" sz="2800" dirty="0" smtClean="0">
              <a:solidFill>
                <a:srgbClr val="C00000"/>
              </a:solidFill>
            </a:endParaRPr>
          </a:p>
          <a:p>
            <a:pPr marL="548640" lvl="2" indent="-274320" algn="just" fontAlgn="base">
              <a:spcBef>
                <a:spcPts val="580"/>
              </a:spcBef>
              <a:buClr>
                <a:schemeClr val="accent1"/>
              </a:buClr>
            </a:pPr>
            <a:r>
              <a:rPr lang="pt-BR" sz="2800" dirty="0" smtClean="0">
                <a:solidFill>
                  <a:srgbClr val="C00000"/>
                </a:solidFill>
              </a:rPr>
              <a:t>É </a:t>
            </a:r>
            <a:r>
              <a:rPr lang="pt-BR" sz="2800" dirty="0">
                <a:solidFill>
                  <a:srgbClr val="C00000"/>
                </a:solidFill>
              </a:rPr>
              <a:t>utilizado por empresas de todos os tamanhos, num formato de plataforma que armazena todas as informações importantes sobre seus clientes e possíveis clientes.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O MUNDO CORPORATIVO E SUAS SIGLAS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0683572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499992"/>
          </a:xfrm>
        </p:spPr>
        <p:txBody>
          <a:bodyPr>
            <a:noAutofit/>
          </a:bodyPr>
          <a:lstStyle/>
          <a:p>
            <a:pPr fontAlgn="base"/>
            <a:r>
              <a:rPr lang="pt-BR" sz="3600" dirty="0">
                <a:solidFill>
                  <a:srgbClr val="C00000"/>
                </a:solidFill>
              </a:rPr>
              <a:t>CRO – </a:t>
            </a:r>
            <a:r>
              <a:rPr lang="pt-BR" sz="3600" dirty="0" err="1">
                <a:solidFill>
                  <a:srgbClr val="C00000"/>
                </a:solidFill>
              </a:rPr>
              <a:t>Chief</a:t>
            </a:r>
            <a:r>
              <a:rPr lang="pt-BR" sz="3600" dirty="0">
                <a:solidFill>
                  <a:srgbClr val="C00000"/>
                </a:solidFill>
              </a:rPr>
              <a:t> </a:t>
            </a:r>
            <a:r>
              <a:rPr lang="pt-BR" sz="3600" dirty="0" err="1">
                <a:solidFill>
                  <a:srgbClr val="C00000"/>
                </a:solidFill>
              </a:rPr>
              <a:t>Risk</a:t>
            </a:r>
            <a:r>
              <a:rPr lang="pt-BR" sz="3600" dirty="0">
                <a:solidFill>
                  <a:srgbClr val="C00000"/>
                </a:solidFill>
              </a:rPr>
              <a:t> Officer</a:t>
            </a:r>
          </a:p>
          <a:p>
            <a:pPr marL="548640" lvl="2" indent="-274320" algn="just" fontAlgn="base">
              <a:spcBef>
                <a:spcPts val="580"/>
              </a:spcBef>
              <a:buClr>
                <a:schemeClr val="accent1"/>
              </a:buClr>
            </a:pPr>
            <a:r>
              <a:rPr lang="pt-BR" sz="2800" dirty="0">
                <a:solidFill>
                  <a:srgbClr val="C00000"/>
                </a:solidFill>
              </a:rPr>
              <a:t>É o Diretor de Risco. </a:t>
            </a:r>
            <a:endParaRPr lang="pt-BR" sz="2800" dirty="0" smtClean="0">
              <a:solidFill>
                <a:srgbClr val="C00000"/>
              </a:solidFill>
            </a:endParaRPr>
          </a:p>
          <a:p>
            <a:pPr marL="548640" lvl="2" indent="-274320" algn="just" fontAlgn="base">
              <a:spcBef>
                <a:spcPts val="580"/>
              </a:spcBef>
              <a:buClr>
                <a:schemeClr val="accent1"/>
              </a:buClr>
            </a:pPr>
            <a:r>
              <a:rPr lang="pt-BR" sz="2800" dirty="0" smtClean="0">
                <a:solidFill>
                  <a:srgbClr val="C00000"/>
                </a:solidFill>
              </a:rPr>
              <a:t>Esse </a:t>
            </a:r>
            <a:r>
              <a:rPr lang="pt-BR" sz="2800" dirty="0">
                <a:solidFill>
                  <a:srgbClr val="C00000"/>
                </a:solidFill>
              </a:rPr>
              <a:t>profissional é responsável por analisar e gerir os riscos da empresa em relação a diversas áreas, como a TI, de forma a prevenir ou reduzir danos de potenciais ameaças aos negócios.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O MUNDO CORPORATIVO E SUAS SIGLAS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4854569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499992"/>
          </a:xfrm>
        </p:spPr>
        <p:txBody>
          <a:bodyPr>
            <a:noAutofit/>
          </a:bodyPr>
          <a:lstStyle/>
          <a:p>
            <a:pPr marL="0" indent="0" algn="ctr" fontAlgn="base">
              <a:buNone/>
            </a:pPr>
            <a:r>
              <a:rPr lang="pt-BR" sz="3600" dirty="0" smtClean="0">
                <a:solidFill>
                  <a:srgbClr val="C00000"/>
                </a:solidFill>
              </a:rPr>
              <a:t>CLO + CSO</a:t>
            </a:r>
            <a:endParaRPr lang="pt-BR" sz="2800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O MUNDO CORPORATIVO E SUAS SIGLAS</a:t>
            </a:r>
            <a:endParaRPr lang="pt-BR" sz="2000" b="1" dirty="0"/>
          </a:p>
        </p:txBody>
      </p:sp>
      <p:sp>
        <p:nvSpPr>
          <p:cNvPr id="2" name="Seta para Baixo 1"/>
          <p:cNvSpPr/>
          <p:nvPr/>
        </p:nvSpPr>
        <p:spPr>
          <a:xfrm>
            <a:off x="3995936" y="2780928"/>
            <a:ext cx="1152128" cy="1584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037058" y="4520859"/>
            <a:ext cx="7069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C00000"/>
                </a:solidFill>
              </a:rPr>
              <a:t>Lei Geral de Proteção dos Dados - LGPD</a:t>
            </a:r>
          </a:p>
        </p:txBody>
      </p:sp>
    </p:spTree>
    <p:extLst>
      <p:ext uri="{BB962C8B-B14F-4D97-AF65-F5344CB8AC3E}">
        <p14:creationId xmlns:p14="http://schemas.microsoft.com/office/powerpoint/2010/main" val="309318662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ORGANOGRAMAS DAS EMPRESAS DE  TI</a:t>
            </a:r>
            <a:endParaRPr lang="pt-BR" sz="2000" b="1" dirty="0"/>
          </a:p>
        </p:txBody>
      </p:sp>
      <p:pic>
        <p:nvPicPr>
          <p:cNvPr id="2050" name="Picture 2" descr="http://www.ispblog.com.br/wp-content/uploads/2017/04/organograma-provedor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79" y="2442170"/>
            <a:ext cx="7301937" cy="396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55385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ORGANOGRAMAS DAS EMPRESAS DE  TI</a:t>
            </a:r>
            <a:endParaRPr lang="pt-BR" sz="20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819" y="2194066"/>
            <a:ext cx="70770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40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ORGANOGRAMAS DAS EMPRESAS DE  TI</a:t>
            </a:r>
            <a:endParaRPr lang="pt-BR" sz="2000" b="1" dirty="0"/>
          </a:p>
        </p:txBody>
      </p:sp>
      <p:pic>
        <p:nvPicPr>
          <p:cNvPr id="3074" name="Picture 2" descr="http://1.bp.blogspot.com/--wFJch65P4A/TbcfpTE5XAI/AAAAAAAAAAY/H38gY80_4UY/s400/ORGANOGRAMA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85190"/>
            <a:ext cx="4968552" cy="465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571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097360"/>
            <a:ext cx="8784976" cy="4499992"/>
          </a:xfrm>
        </p:spPr>
        <p:txBody>
          <a:bodyPr>
            <a:noAutofit/>
          </a:bodyPr>
          <a:lstStyle/>
          <a:p>
            <a:r>
              <a:rPr lang="pt-BR" dirty="0"/>
              <a:t>Nesta atividade inicial o aluno deverá caracterizar a empresa em que trabalha, descrevendo-a de forma geral (tempo e foco de atuação, nº de funcionários, produtos), e principalmente apresentar o organograma da empresa, identificando os cargos existentes e suas funções.</a:t>
            </a:r>
          </a:p>
          <a:p>
            <a:r>
              <a:rPr lang="pt-BR" dirty="0"/>
              <a:t>Esta atividade deve ser realizada tendo como base o conteúdo da aula de hoje.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ATIVIDADE DA PRÓXIMA AULA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38291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1112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88640"/>
            <a:ext cx="7380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UNIVERSIDADE DO VALE DO ITAJAÍ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ESCOLA DO MAR, CIÊNCIA E TECNOLOGIA</a:t>
            </a:r>
          </a:p>
          <a:p>
            <a:r>
              <a:rPr lang="pt-BR" sz="2200" b="1" dirty="0" smtClean="0">
                <a:solidFill>
                  <a:schemeClr val="accent1">
                    <a:lumMod val="75000"/>
                  </a:schemeClr>
                </a:solidFill>
              </a:rPr>
              <a:t>CURSO DE CIÊNCIA DA COMPUTAÇÃO - KOBRASOL</a:t>
            </a:r>
            <a:endParaRPr lang="pt-B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3"/>
          <p:cNvSpPr/>
          <p:nvPr/>
        </p:nvSpPr>
        <p:spPr>
          <a:xfrm>
            <a:off x="179512" y="1412776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ADMINISTRAÇÃO    NAS EMPRESAS</a:t>
            </a:r>
            <a:endParaRPr lang="pt-BR" sz="2000" b="1" dirty="0"/>
          </a:p>
        </p:txBody>
      </p:sp>
      <p:sp>
        <p:nvSpPr>
          <p:cNvPr id="2" name="Retângulo 1"/>
          <p:cNvSpPr/>
          <p:nvPr/>
        </p:nvSpPr>
        <p:spPr>
          <a:xfrm>
            <a:off x="395536" y="2564904"/>
            <a:ext cx="8208912" cy="3619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O profissional </a:t>
            </a:r>
            <a:r>
              <a:rPr lang="pt-BR" sz="2200" dirty="0">
                <a:solidFill>
                  <a:srgbClr val="C00000"/>
                </a:solidFill>
              </a:rPr>
              <a:t>pode ser um engenheiro, um economista, um contador, um médico, um professor, etc., e precisa conhecer profundamente a sua especialidade. </a:t>
            </a:r>
            <a:endParaRPr lang="pt-BR" sz="2200" dirty="0" smtClean="0">
              <a:solidFill>
                <a:srgbClr val="C00000"/>
              </a:solidFill>
            </a:endParaRPr>
          </a:p>
          <a:p>
            <a:pPr marL="342900" indent="-342900" algn="just" fontAlgn="base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rgbClr val="C00000"/>
                </a:solidFill>
              </a:rPr>
              <a:t> </a:t>
            </a:r>
            <a:r>
              <a:rPr lang="pt-BR" sz="2200" dirty="0">
                <a:solidFill>
                  <a:srgbClr val="C00000"/>
                </a:solidFill>
              </a:rPr>
              <a:t>Mas no momento que é promovido em sua empresa a supervisor, chefe, gerente ou diretor, exatamente neste momento, ele dever ser um </a:t>
            </a:r>
            <a:r>
              <a:rPr lang="pt-BR" sz="2200" b="1" dirty="0">
                <a:solidFill>
                  <a:srgbClr val="C00000"/>
                </a:solidFill>
              </a:rPr>
              <a:t>ADMINISTRADOR</a:t>
            </a:r>
            <a:r>
              <a:rPr lang="pt-BR" sz="2200" dirty="0">
                <a:solidFill>
                  <a:srgbClr val="C00000"/>
                </a:solidFill>
              </a:rPr>
              <a:t>.</a:t>
            </a:r>
          </a:p>
          <a:p>
            <a:pPr algn="just" fontAlgn="base"/>
            <a:endParaRPr lang="pt-BR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1760</TotalTime>
  <Words>5254</Words>
  <Application>Microsoft Office PowerPoint</Application>
  <PresentationFormat>Apresentação na tela (4:3)</PresentationFormat>
  <Paragraphs>744</Paragraphs>
  <Slides>86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86</vt:i4>
      </vt:variant>
    </vt:vector>
  </HeadingPairs>
  <TitlesOfParts>
    <vt:vector size="92" baseType="lpstr">
      <vt:lpstr>Arial</vt:lpstr>
      <vt:lpstr>Franklin Gothic Book</vt:lpstr>
      <vt:lpstr>Perpetua</vt:lpstr>
      <vt:lpstr>Wingdings</vt:lpstr>
      <vt:lpstr>Wingdings 2</vt:lpstr>
      <vt:lpstr>Equity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 Dilma Fernandes</dc:creator>
  <cp:lastModifiedBy>Administrador</cp:lastModifiedBy>
  <cp:revision>107</cp:revision>
  <dcterms:created xsi:type="dcterms:W3CDTF">2019-02-03T19:49:41Z</dcterms:created>
  <dcterms:modified xsi:type="dcterms:W3CDTF">2019-08-08T19:54:40Z</dcterms:modified>
</cp:coreProperties>
</file>