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13/02/17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7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13/02/17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13/02/17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4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13/02/17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0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13/02/17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5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13/02/17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13/02/17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3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13/02/17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13/02/17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13/02/17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4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13/02/17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13/02/17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4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92" y="302658"/>
            <a:ext cx="7772400" cy="905527"/>
          </a:xfrm>
        </p:spPr>
        <p:txBody>
          <a:bodyPr>
            <a:normAutofit/>
          </a:bodyPr>
          <a:lstStyle/>
          <a:p>
            <a:r>
              <a:rPr lang="pt-PT" sz="3200" b="1" dirty="0" smtClean="0">
                <a:solidFill>
                  <a:srgbClr val="3366FF"/>
                </a:solidFill>
              </a:rPr>
              <a:t>RECURSIVIDADE</a:t>
            </a:r>
            <a:endParaRPr lang="pt-BR" sz="3200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891" y="1378570"/>
            <a:ext cx="8056687" cy="5235470"/>
          </a:xfrm>
        </p:spPr>
        <p:txBody>
          <a:bodyPr>
            <a:normAutofit/>
          </a:bodyPr>
          <a:lstStyle/>
          <a:p>
            <a:pPr algn="just"/>
            <a:r>
              <a:rPr lang="pt-PT" sz="2600" b="1" dirty="0">
                <a:solidFill>
                  <a:schemeClr val="tx1"/>
                </a:solidFill>
              </a:rPr>
              <a:t>A recursividade pode ser compreendida quando na prática surge a necessidade de se definir alguma coisa em função dela mesma.</a:t>
            </a:r>
            <a:endParaRPr lang="pt-BR" sz="2600" dirty="0">
              <a:solidFill>
                <a:schemeClr val="tx1"/>
              </a:solidFill>
            </a:endParaRPr>
          </a:p>
          <a:p>
            <a:pPr algn="just"/>
            <a:r>
              <a:rPr lang="pt-PT" sz="2600" b="1" dirty="0">
                <a:solidFill>
                  <a:schemeClr val="tx1"/>
                </a:solidFill>
              </a:rPr>
              <a:t> </a:t>
            </a:r>
            <a:endParaRPr lang="pt-BR" sz="2600" dirty="0">
              <a:solidFill>
                <a:schemeClr val="tx1"/>
              </a:solidFill>
            </a:endParaRPr>
          </a:p>
          <a:p>
            <a:pPr algn="just"/>
            <a:r>
              <a:rPr lang="pt-PT" sz="2600" b="1" dirty="0">
                <a:solidFill>
                  <a:schemeClr val="tx1"/>
                </a:solidFill>
              </a:rPr>
              <a:t>Em muitos problemas, uma solução recursiva é muito mais simples, natural ou intuitiva do que uma solução repetitiva ou iterativa.</a:t>
            </a:r>
            <a:endParaRPr lang="pt-BR" sz="2600" b="1" i="1" dirty="0">
              <a:solidFill>
                <a:schemeClr val="tx1"/>
              </a:solidFill>
            </a:endParaRPr>
          </a:p>
          <a:p>
            <a:pPr algn="just"/>
            <a:endParaRPr lang="pt-BR" sz="2600" dirty="0">
              <a:latin typeface="Arial"/>
              <a:cs typeface="Arial"/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561892" y="5051346"/>
            <a:ext cx="8056686" cy="107978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marL="1143000" marR="1212215" algn="ctr">
              <a:lnSpc>
                <a:spcPct val="150000"/>
              </a:lnSpc>
              <a:spcAft>
                <a:spcPts val="0"/>
              </a:spcAft>
              <a:tabLst>
                <a:tab pos="6172200" algn="l"/>
              </a:tabLst>
            </a:pPr>
            <a:r>
              <a:rPr lang="pt-PT" sz="2200" b="1" i="1" dirty="0">
                <a:solidFill>
                  <a:srgbClr val="0000FF"/>
                </a:solidFill>
                <a:effectLst/>
                <a:latin typeface="Calibri"/>
                <a:ea typeface="Times New Roman"/>
                <a:cs typeface="Arial"/>
              </a:rPr>
              <a:t>Uma </a:t>
            </a:r>
            <a:r>
              <a:rPr lang="pt-PT" sz="2200" b="1" i="1" dirty="0" err="1">
                <a:solidFill>
                  <a:srgbClr val="0000FF"/>
                </a:solidFill>
                <a:effectLst/>
                <a:latin typeface="Calibri"/>
                <a:ea typeface="Times New Roman"/>
                <a:cs typeface="Arial"/>
              </a:rPr>
              <a:t>subrotina</a:t>
            </a:r>
            <a:r>
              <a:rPr lang="pt-PT" sz="2200" b="1" i="1" dirty="0">
                <a:solidFill>
                  <a:srgbClr val="0000FF"/>
                </a:solidFill>
                <a:effectLst/>
                <a:latin typeface="Calibri"/>
                <a:ea typeface="Times New Roman"/>
                <a:cs typeface="Arial"/>
              </a:rPr>
              <a:t> é recursiva se definida em termos de si mesma</a:t>
            </a:r>
            <a:endParaRPr lang="pt-BR" sz="2200" dirty="0">
              <a:effectLst/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43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92" y="302658"/>
            <a:ext cx="7772400" cy="905527"/>
          </a:xfrm>
        </p:spPr>
        <p:txBody>
          <a:bodyPr>
            <a:normAutofit/>
          </a:bodyPr>
          <a:lstStyle/>
          <a:p>
            <a:r>
              <a:rPr lang="pt-PT" sz="3200" b="1" dirty="0" smtClean="0">
                <a:solidFill>
                  <a:srgbClr val="3366FF"/>
                </a:solidFill>
              </a:rPr>
              <a:t>RECURSIVIDADE</a:t>
            </a:r>
            <a:endParaRPr lang="pt-BR" sz="3200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891" y="1378570"/>
            <a:ext cx="8056687" cy="5235470"/>
          </a:xfrm>
        </p:spPr>
        <p:txBody>
          <a:bodyPr>
            <a:normAutofit/>
          </a:bodyPr>
          <a:lstStyle/>
          <a:p>
            <a:pPr algn="just"/>
            <a:r>
              <a:rPr lang="pt-PT" sz="2600" b="1" dirty="0">
                <a:solidFill>
                  <a:schemeClr val="tx1"/>
                </a:solidFill>
              </a:rPr>
              <a:t>Considere a seguinte definição de fatorial</a:t>
            </a:r>
            <a:endParaRPr lang="pt-BR" sz="2600" b="1" dirty="0">
              <a:solidFill>
                <a:schemeClr val="tx1"/>
              </a:solidFill>
            </a:endParaRPr>
          </a:p>
          <a:p>
            <a:pPr algn="just"/>
            <a:r>
              <a:rPr lang="pt-PT" sz="2600" b="1" dirty="0">
                <a:solidFill>
                  <a:schemeClr val="tx1"/>
                </a:solidFill>
              </a:rPr>
              <a:t> </a:t>
            </a:r>
            <a:endParaRPr lang="pt-BR" sz="2600" dirty="0">
              <a:solidFill>
                <a:schemeClr val="tx1"/>
              </a:solidFill>
            </a:endParaRPr>
          </a:p>
          <a:p>
            <a:r>
              <a:rPr lang="pt-PT" sz="2800" dirty="0"/>
              <a:t> </a:t>
            </a:r>
            <a:endParaRPr lang="pt-BR" sz="2800" dirty="0"/>
          </a:p>
          <a:p>
            <a:pPr algn="just"/>
            <a:r>
              <a:rPr lang="pt-PT" sz="2800" dirty="0"/>
              <a:t>                            </a:t>
            </a:r>
            <a:r>
              <a:rPr lang="pt-PT" sz="2600" dirty="0">
                <a:solidFill>
                  <a:srgbClr val="000000"/>
                </a:solidFill>
              </a:rPr>
              <a:t> n !  =   </a:t>
            </a:r>
            <a:endParaRPr lang="pt-BR" sz="2600" dirty="0">
              <a:solidFill>
                <a:srgbClr val="000000"/>
              </a:solidFill>
            </a:endParaRPr>
          </a:p>
          <a:p>
            <a:r>
              <a:rPr lang="pt-PT" sz="2800" b="1" dirty="0"/>
              <a:t> </a:t>
            </a:r>
            <a:endParaRPr lang="pt-BR" sz="2800" dirty="0"/>
          </a:p>
          <a:p>
            <a:pPr algn="just"/>
            <a:endParaRPr lang="pt-PT" sz="2800" b="1" dirty="0" smtClean="0"/>
          </a:p>
          <a:p>
            <a:pPr algn="just"/>
            <a:r>
              <a:rPr lang="pt-PT" sz="2600" b="1" dirty="0">
                <a:solidFill>
                  <a:schemeClr val="tx1"/>
                </a:solidFill>
              </a:rPr>
              <a:t>Com esta definição, o fatorial é definido em seus próprios termos.</a:t>
            </a:r>
            <a:endParaRPr lang="pt-BR" sz="2600" b="1" dirty="0">
              <a:solidFill>
                <a:schemeClr val="tx1"/>
              </a:solidFill>
            </a:endParaRPr>
          </a:p>
          <a:p>
            <a:pPr algn="just"/>
            <a:endParaRPr lang="pt-BR" sz="2600" dirty="0">
              <a:latin typeface="Arial"/>
              <a:cs typeface="Arial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97550" y="2497473"/>
            <a:ext cx="3149700" cy="1189039"/>
            <a:chOff x="4364" y="8987"/>
            <a:chExt cx="4140" cy="1324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4904" y="9164"/>
              <a:ext cx="3127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pt-PT" sz="2200" i="1" dirty="0">
                  <a:effectLst/>
                  <a:latin typeface="Times New Roman"/>
                  <a:ea typeface="Times New Roman"/>
                  <a:cs typeface="Times New Roman"/>
                </a:rPr>
                <a:t>1              , se n = 0</a:t>
              </a:r>
              <a:endParaRPr lang="pt-BR" sz="2200" dirty="0"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904" y="9707"/>
              <a:ext cx="36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pt-PT" sz="2200" i="1" dirty="0">
                  <a:effectLst/>
                  <a:latin typeface="Times New Roman"/>
                  <a:ea typeface="Times New Roman"/>
                  <a:cs typeface="Times New Roman"/>
                </a:rPr>
                <a:t>n (n – 1)! , se n &gt; 0</a:t>
              </a:r>
              <a:endParaRPr lang="pt-BR" sz="2200" dirty="0"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8" name="AutoShape 52"/>
            <p:cNvSpPr>
              <a:spLocks/>
            </p:cNvSpPr>
            <p:nvPr/>
          </p:nvSpPr>
          <p:spPr bwMode="auto">
            <a:xfrm>
              <a:off x="4364" y="8987"/>
              <a:ext cx="360" cy="1324"/>
            </a:xfrm>
            <a:prstGeom prst="leftBrace">
              <a:avLst>
                <a:gd name="adj1" fmla="val 3064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56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92" y="302658"/>
            <a:ext cx="7772400" cy="905527"/>
          </a:xfrm>
        </p:spPr>
        <p:txBody>
          <a:bodyPr>
            <a:normAutofit/>
          </a:bodyPr>
          <a:lstStyle/>
          <a:p>
            <a:r>
              <a:rPr lang="pt-PT" sz="3200" b="1" dirty="0" smtClean="0">
                <a:solidFill>
                  <a:srgbClr val="3366FF"/>
                </a:solidFill>
              </a:rPr>
              <a:t>RECURSIVIDADE</a:t>
            </a:r>
            <a:endParaRPr lang="pt-BR" sz="3200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891" y="1378570"/>
            <a:ext cx="8056687" cy="5235470"/>
          </a:xfrm>
        </p:spPr>
        <p:txBody>
          <a:bodyPr>
            <a:normAutofit/>
          </a:bodyPr>
          <a:lstStyle/>
          <a:p>
            <a:pPr algn="just"/>
            <a:r>
              <a:rPr lang="pt-PT" sz="2600" b="1" dirty="0">
                <a:solidFill>
                  <a:srgbClr val="000000"/>
                </a:solidFill>
              </a:rPr>
              <a:t> </a:t>
            </a:r>
            <a:endParaRPr lang="pt-BR" sz="2600" dirty="0">
              <a:solidFill>
                <a:srgbClr val="000000"/>
              </a:solidFill>
            </a:endParaRPr>
          </a:p>
          <a:p>
            <a:pPr algn="just"/>
            <a:r>
              <a:rPr lang="pt-BR" sz="2600" b="1" dirty="0">
                <a:solidFill>
                  <a:srgbClr val="000000"/>
                </a:solidFill>
              </a:rPr>
              <a:t>FUNÇÃO fatorial ( </a:t>
            </a:r>
            <a:r>
              <a:rPr lang="pt-BR" sz="2600" b="1" dirty="0" err="1">
                <a:solidFill>
                  <a:srgbClr val="000000"/>
                </a:solidFill>
              </a:rPr>
              <a:t>n</a:t>
            </a:r>
            <a:r>
              <a:rPr lang="pt-BR" sz="2600" b="1" dirty="0">
                <a:solidFill>
                  <a:srgbClr val="000000"/>
                </a:solidFill>
              </a:rPr>
              <a:t> : INTEIRO ) : INTEIRO</a:t>
            </a:r>
            <a:endParaRPr lang="pt-BR" sz="2600" dirty="0">
              <a:solidFill>
                <a:srgbClr val="000000"/>
              </a:solidFill>
            </a:endParaRPr>
          </a:p>
          <a:p>
            <a:pPr algn="just"/>
            <a:r>
              <a:rPr lang="pt-BR" sz="2600" b="1" dirty="0">
                <a:solidFill>
                  <a:srgbClr val="000000"/>
                </a:solidFill>
              </a:rPr>
              <a:t>INÍCIO</a:t>
            </a:r>
            <a:endParaRPr lang="pt-BR" sz="2600" dirty="0">
              <a:solidFill>
                <a:srgbClr val="000000"/>
              </a:solidFill>
            </a:endParaRPr>
          </a:p>
          <a:p>
            <a:pPr algn="just"/>
            <a:r>
              <a:rPr lang="pt-BR" sz="2600" b="1" dirty="0" smtClean="0">
                <a:solidFill>
                  <a:srgbClr val="000000"/>
                </a:solidFill>
              </a:rPr>
              <a:t>	SE </a:t>
            </a:r>
            <a:r>
              <a:rPr lang="pt-BR" sz="2600" b="1" dirty="0" err="1">
                <a:solidFill>
                  <a:srgbClr val="000000"/>
                </a:solidFill>
              </a:rPr>
              <a:t>n</a:t>
            </a:r>
            <a:r>
              <a:rPr lang="pt-BR" sz="2600" b="1" dirty="0">
                <a:solidFill>
                  <a:srgbClr val="000000"/>
                </a:solidFill>
              </a:rPr>
              <a:t> = 0 ENTÃO</a:t>
            </a:r>
          </a:p>
          <a:p>
            <a:pPr algn="just"/>
            <a:r>
              <a:rPr lang="pt-BR" sz="2600" b="1" dirty="0" smtClean="0">
                <a:solidFill>
                  <a:srgbClr val="000000"/>
                </a:solidFill>
              </a:rPr>
              <a:t>		fatorial </a:t>
            </a:r>
            <a:r>
              <a:rPr lang="pt-BR" sz="2600" b="1" dirty="0">
                <a:solidFill>
                  <a:srgbClr val="000000"/>
                </a:solidFill>
                <a:sym typeface="Symbol"/>
              </a:rPr>
              <a:t></a:t>
            </a:r>
            <a:r>
              <a:rPr lang="pt-BR" sz="2600" b="1" dirty="0">
                <a:solidFill>
                  <a:srgbClr val="000000"/>
                </a:solidFill>
              </a:rPr>
              <a:t> 1</a:t>
            </a:r>
          </a:p>
          <a:p>
            <a:pPr algn="just"/>
            <a:r>
              <a:rPr lang="pt-BR" sz="2600" b="1" dirty="0" smtClean="0">
                <a:solidFill>
                  <a:srgbClr val="000000"/>
                </a:solidFill>
              </a:rPr>
              <a:t>	SENÃO</a:t>
            </a:r>
            <a:endParaRPr lang="pt-BR" sz="2600" b="1" dirty="0">
              <a:solidFill>
                <a:srgbClr val="000000"/>
              </a:solidFill>
            </a:endParaRPr>
          </a:p>
          <a:p>
            <a:pPr algn="just"/>
            <a:r>
              <a:rPr lang="pt-PT" sz="2600" b="1" dirty="0" smtClean="0">
                <a:solidFill>
                  <a:srgbClr val="000000"/>
                </a:solidFill>
              </a:rPr>
              <a:t>		fatorial </a:t>
            </a:r>
            <a:r>
              <a:rPr lang="pt-PT" sz="2600" b="1" dirty="0">
                <a:solidFill>
                  <a:srgbClr val="000000"/>
                </a:solidFill>
                <a:sym typeface="Symbol"/>
              </a:rPr>
              <a:t></a:t>
            </a:r>
            <a:r>
              <a:rPr lang="pt-PT" sz="2600" b="1" dirty="0">
                <a:solidFill>
                  <a:srgbClr val="000000"/>
                </a:solidFill>
              </a:rPr>
              <a:t> n * fatorial ( n – 1 )</a:t>
            </a:r>
            <a:endParaRPr lang="pt-BR" sz="2600" dirty="0">
              <a:solidFill>
                <a:srgbClr val="000000"/>
              </a:solidFill>
            </a:endParaRPr>
          </a:p>
          <a:p>
            <a:pPr algn="just"/>
            <a:r>
              <a:rPr lang="pt-BR" sz="2600" b="1" dirty="0" smtClean="0">
                <a:solidFill>
                  <a:srgbClr val="000000"/>
                </a:solidFill>
              </a:rPr>
              <a:t>	FIM </a:t>
            </a:r>
            <a:r>
              <a:rPr lang="pt-BR" sz="2600" b="1" dirty="0">
                <a:solidFill>
                  <a:srgbClr val="000000"/>
                </a:solidFill>
              </a:rPr>
              <a:t>SE</a:t>
            </a:r>
          </a:p>
          <a:p>
            <a:pPr algn="just"/>
            <a:r>
              <a:rPr lang="pt-BR" sz="2600" b="1" dirty="0">
                <a:solidFill>
                  <a:srgbClr val="000000"/>
                </a:solidFill>
              </a:rPr>
              <a:t>FIM</a:t>
            </a:r>
            <a:endParaRPr lang="pt-BR" sz="2600" dirty="0">
              <a:solidFill>
                <a:srgbClr val="000000"/>
              </a:solidFill>
            </a:endParaRPr>
          </a:p>
          <a:p>
            <a:pPr algn="just"/>
            <a:endParaRPr lang="pt-BR"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11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92" y="302658"/>
            <a:ext cx="7772400" cy="905527"/>
          </a:xfrm>
        </p:spPr>
        <p:txBody>
          <a:bodyPr>
            <a:normAutofit/>
          </a:bodyPr>
          <a:lstStyle/>
          <a:p>
            <a:r>
              <a:rPr lang="pt-PT" sz="3200" b="1" dirty="0" smtClean="0">
                <a:solidFill>
                  <a:srgbClr val="3366FF"/>
                </a:solidFill>
              </a:rPr>
              <a:t>RECURSIVIDADE</a:t>
            </a:r>
            <a:endParaRPr lang="pt-BR" sz="3200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891" y="1378570"/>
            <a:ext cx="8056687" cy="5235470"/>
          </a:xfrm>
        </p:spPr>
        <p:txBody>
          <a:bodyPr>
            <a:normAutofit/>
          </a:bodyPr>
          <a:lstStyle/>
          <a:p>
            <a:pPr algn="just"/>
            <a:r>
              <a:rPr lang="pt-PT" sz="2600" b="1" dirty="0">
                <a:solidFill>
                  <a:srgbClr val="000000"/>
                </a:solidFill>
              </a:rPr>
              <a:t> </a:t>
            </a:r>
            <a:endParaRPr lang="pt-BR" sz="2600" dirty="0">
              <a:solidFill>
                <a:srgbClr val="000000"/>
              </a:solidFill>
            </a:endParaRPr>
          </a:p>
          <a:p>
            <a:pPr algn="just"/>
            <a:endParaRPr lang="pt-BR" sz="2600" dirty="0">
              <a:latin typeface="Arial"/>
              <a:cs typeface="Arial"/>
            </a:endParaRPr>
          </a:p>
        </p:txBody>
      </p:sp>
      <p:pic>
        <p:nvPicPr>
          <p:cNvPr id="28" name="Picture 27" descr="image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5" y="1595423"/>
            <a:ext cx="7383218" cy="384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5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92" y="302658"/>
            <a:ext cx="7772400" cy="905527"/>
          </a:xfrm>
        </p:spPr>
        <p:txBody>
          <a:bodyPr>
            <a:normAutofit/>
          </a:bodyPr>
          <a:lstStyle/>
          <a:p>
            <a:r>
              <a:rPr lang="pt-PT" sz="3200" b="1" dirty="0" smtClean="0">
                <a:solidFill>
                  <a:srgbClr val="3366FF"/>
                </a:solidFill>
              </a:rPr>
              <a:t>RECURSIVIDADE</a:t>
            </a:r>
            <a:endParaRPr lang="pt-BR" sz="3200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891" y="1378570"/>
            <a:ext cx="8056687" cy="523547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pt-PT" sz="2900" b="1" dirty="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endParaRPr lang="pt-BR" sz="29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#include &lt;iostream&gt;</a:t>
            </a:r>
          </a:p>
          <a:p>
            <a:pPr algn="just"/>
            <a:endParaRPr lang="mr-IN" sz="29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using namespace std;</a:t>
            </a:r>
          </a:p>
          <a:p>
            <a:pPr algn="just"/>
            <a:endParaRPr lang="mr-IN" sz="29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int fatorial (int n)</a:t>
            </a:r>
          </a:p>
          <a:p>
            <a:pPr algn="just"/>
            <a:endParaRPr lang="mr-IN" sz="29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if (n == 0)</a:t>
            </a: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return 1;</a:t>
            </a: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else</a:t>
            </a: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return n * fatorial(n-1);</a:t>
            </a: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algn="just"/>
            <a:endParaRPr lang="mr-IN" sz="29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int main()</a:t>
            </a: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int n;</a:t>
            </a:r>
          </a:p>
          <a:p>
            <a:pPr algn="just"/>
            <a:endParaRPr lang="mr-IN" sz="29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cout &lt;&lt; "n = ";</a:t>
            </a: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cin &gt;&gt; n;</a:t>
            </a: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cout &lt;&lt; fatorial(n) &lt;&lt; endl;</a:t>
            </a: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pPr algn="just"/>
            <a:r>
              <a:rPr lang="mr-IN" sz="29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algn="just"/>
            <a:endParaRPr lang="pt-BR"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8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92" y="302658"/>
            <a:ext cx="7772400" cy="905527"/>
          </a:xfrm>
        </p:spPr>
        <p:txBody>
          <a:bodyPr>
            <a:normAutofit/>
          </a:bodyPr>
          <a:lstStyle/>
          <a:p>
            <a:r>
              <a:rPr lang="pt-PT" sz="3200" b="1" dirty="0" smtClean="0">
                <a:solidFill>
                  <a:srgbClr val="3366FF"/>
                </a:solidFill>
              </a:rPr>
              <a:t>RECURSIVIDADE</a:t>
            </a:r>
            <a:endParaRPr lang="pt-BR" sz="3200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891" y="1378570"/>
            <a:ext cx="8056687" cy="5235470"/>
          </a:xfrm>
        </p:spPr>
        <p:txBody>
          <a:bodyPr>
            <a:normAutofit/>
          </a:bodyPr>
          <a:lstStyle/>
          <a:p>
            <a:pPr algn="just"/>
            <a:r>
              <a:rPr lang="pt-PT" sz="2600" b="1" dirty="0">
                <a:solidFill>
                  <a:srgbClr val="000000"/>
                </a:solidFill>
              </a:rPr>
              <a:t> </a:t>
            </a:r>
            <a:r>
              <a:rPr lang="pt-PT" sz="2600" b="1" dirty="0" smtClean="0">
                <a:solidFill>
                  <a:srgbClr val="000000"/>
                </a:solidFill>
              </a:rPr>
              <a:t>O </a:t>
            </a:r>
            <a:r>
              <a:rPr lang="pt-PT" sz="2600" b="1" dirty="0">
                <a:solidFill>
                  <a:srgbClr val="000000"/>
                </a:solidFill>
              </a:rPr>
              <a:t>que acontece quando uma </a:t>
            </a:r>
            <a:r>
              <a:rPr lang="pt-PT" sz="2600" b="1" dirty="0" err="1">
                <a:solidFill>
                  <a:srgbClr val="000000"/>
                </a:solidFill>
              </a:rPr>
              <a:t>subrotina</a:t>
            </a:r>
            <a:r>
              <a:rPr lang="pt-PT" sz="2600" b="1" dirty="0">
                <a:solidFill>
                  <a:srgbClr val="000000"/>
                </a:solidFill>
              </a:rPr>
              <a:t> é chamada</a:t>
            </a:r>
            <a:r>
              <a:rPr lang="pt-PT" sz="2800" b="1" dirty="0">
                <a:solidFill>
                  <a:srgbClr val="000000"/>
                </a:solidFill>
              </a:rPr>
              <a:t>?</a:t>
            </a:r>
            <a:endParaRPr lang="pt-BR" sz="2800" dirty="0">
              <a:solidFill>
                <a:srgbClr val="000000"/>
              </a:solidFill>
            </a:endParaRPr>
          </a:p>
          <a:p>
            <a:pPr algn="just"/>
            <a:endParaRPr lang="pt-BR" sz="2600" dirty="0"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2269" y="2323432"/>
            <a:ext cx="7772401" cy="412022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pt-PT" sz="2000" dirty="0" smtClean="0"/>
              <a:t>O </a:t>
            </a:r>
            <a:r>
              <a:rPr lang="pt-PT" sz="2000" dirty="0"/>
              <a:t>endereço de retorno é salvo;</a:t>
            </a:r>
            <a:endParaRPr lang="pt-BR" sz="2000" dirty="0"/>
          </a:p>
          <a:p>
            <a:pPr marL="342900" lvl="0" indent="-342900">
              <a:buFont typeface="+mj-lt"/>
              <a:buAutoNum type="arabicPeriod"/>
            </a:pPr>
            <a:r>
              <a:rPr lang="pt-PT" sz="2000" dirty="0" smtClean="0"/>
              <a:t>É </a:t>
            </a:r>
            <a:r>
              <a:rPr lang="pt-PT" sz="2000" dirty="0"/>
              <a:t>feita a correspondência entre os parâmetros reais e formais;</a:t>
            </a:r>
            <a:endParaRPr lang="pt-BR" sz="2000" dirty="0"/>
          </a:p>
          <a:p>
            <a:pPr marL="342900" lvl="0" indent="-342900" algn="just">
              <a:buFont typeface="+mj-lt"/>
              <a:buAutoNum type="arabicPeriod"/>
            </a:pPr>
            <a:r>
              <a:rPr lang="pt-PT" sz="2000" dirty="0" smtClean="0"/>
              <a:t>É </a:t>
            </a:r>
            <a:r>
              <a:rPr lang="pt-PT" sz="2000" dirty="0"/>
              <a:t>reservada área de memória para as variáveis locais definidas na </a:t>
            </a:r>
            <a:r>
              <a:rPr lang="pt-PT" sz="2000" dirty="0" err="1"/>
              <a:t>subrotina</a:t>
            </a:r>
            <a:r>
              <a:rPr lang="pt-PT" sz="2000" dirty="0"/>
              <a:t>;</a:t>
            </a:r>
            <a:endParaRPr lang="pt-BR" sz="2000" dirty="0"/>
          </a:p>
          <a:p>
            <a:pPr marL="342900" lvl="0" indent="-342900">
              <a:buFont typeface="+mj-lt"/>
              <a:buAutoNum type="arabicPeriod"/>
            </a:pPr>
            <a:r>
              <a:rPr lang="pt-PT" sz="2000" dirty="0" smtClean="0"/>
              <a:t>A </a:t>
            </a:r>
            <a:r>
              <a:rPr lang="pt-PT" sz="2000" dirty="0" err="1"/>
              <a:t>subrotina</a:t>
            </a:r>
            <a:r>
              <a:rPr lang="pt-PT" sz="2000" dirty="0"/>
              <a:t> inicia a sua execução;</a:t>
            </a:r>
            <a:endParaRPr lang="pt-BR" sz="2000" dirty="0"/>
          </a:p>
          <a:p>
            <a:pPr marL="342900" lvl="0" indent="-342900">
              <a:buFont typeface="+mj-lt"/>
              <a:buAutoNum type="arabicPeriod"/>
            </a:pPr>
            <a:r>
              <a:rPr lang="pt-PT" sz="2000" dirty="0" smtClean="0"/>
              <a:t>A </a:t>
            </a:r>
            <a:r>
              <a:rPr lang="pt-PT" sz="2000" dirty="0" err="1"/>
              <a:t>subrotina</a:t>
            </a:r>
            <a:r>
              <a:rPr lang="pt-PT" sz="2000" dirty="0"/>
              <a:t> termina a sua execução;</a:t>
            </a:r>
            <a:endParaRPr lang="pt-BR" sz="2000" dirty="0"/>
          </a:p>
          <a:p>
            <a:pPr marL="342900" lvl="0" indent="-342900">
              <a:buFont typeface="+mj-lt"/>
              <a:buAutoNum type="arabicPeriod"/>
            </a:pPr>
            <a:r>
              <a:rPr lang="pt-PT" sz="2000" dirty="0" smtClean="0"/>
              <a:t>A </a:t>
            </a:r>
            <a:r>
              <a:rPr lang="pt-PT" sz="2000" dirty="0"/>
              <a:t>área reservada para as variáveis locais é liberada;</a:t>
            </a:r>
            <a:endParaRPr lang="pt-BR" sz="2000" dirty="0"/>
          </a:p>
          <a:p>
            <a:pPr marL="342900" lvl="0" indent="-342900" algn="just">
              <a:buFont typeface="+mj-lt"/>
              <a:buAutoNum type="arabicPeriod"/>
            </a:pPr>
            <a:r>
              <a:rPr lang="pt-PT" sz="2000" dirty="0" smtClean="0"/>
              <a:t>O </a:t>
            </a:r>
            <a:r>
              <a:rPr lang="pt-PT" sz="2000" dirty="0"/>
              <a:t>fluxo de execução retorna ao ponto de invocação da </a:t>
            </a:r>
            <a:r>
              <a:rPr lang="pt-PT" sz="2000" dirty="0" err="1"/>
              <a:t>subrotina</a:t>
            </a:r>
            <a:r>
              <a:rPr lang="pt-PT" sz="2000" dirty="0"/>
              <a:t> (no caso de uma função) ou ao ponto imediatamente </a:t>
            </a:r>
            <a:r>
              <a:rPr lang="pt-PT" sz="2000" dirty="0" err="1"/>
              <a:t>subseqüente</a:t>
            </a:r>
            <a:r>
              <a:rPr lang="pt-PT" sz="2000" dirty="0"/>
              <a:t> a invocação da </a:t>
            </a:r>
            <a:r>
              <a:rPr lang="pt-PT" sz="2000" dirty="0" err="1"/>
              <a:t>subrotina</a:t>
            </a:r>
            <a:r>
              <a:rPr lang="pt-PT" sz="2000" dirty="0"/>
              <a:t> (no caso de um procedimento).</a:t>
            </a:r>
            <a:endParaRPr lang="pt-BR" sz="2000" dirty="0"/>
          </a:p>
          <a:p>
            <a:r>
              <a:rPr lang="pt-PT" sz="2000" dirty="0"/>
              <a:t> </a:t>
            </a:r>
            <a:endParaRPr lang="pt-BR" sz="2000" dirty="0"/>
          </a:p>
          <a:p>
            <a:r>
              <a:rPr lang="pt-PT" sz="2000" dirty="0"/>
              <a:t>Se a </a:t>
            </a:r>
            <a:r>
              <a:rPr lang="pt-PT" sz="2000" dirty="0" err="1"/>
              <a:t>subrotina</a:t>
            </a:r>
            <a:r>
              <a:rPr lang="pt-PT" sz="2000" dirty="0"/>
              <a:t> é recursiva,</a:t>
            </a:r>
            <a:endParaRPr lang="pt-BR" sz="2000" dirty="0"/>
          </a:p>
          <a:p>
            <a:r>
              <a:rPr lang="pt-PT" sz="2000" dirty="0"/>
              <a:t>4.1. A </a:t>
            </a:r>
            <a:r>
              <a:rPr lang="pt-PT" sz="2000" dirty="0" err="1"/>
              <a:t>subrotina</a:t>
            </a:r>
            <a:r>
              <a:rPr lang="pt-PT" sz="2000" dirty="0"/>
              <a:t> é invocada novamente</a:t>
            </a:r>
            <a:r>
              <a:rPr lang="pt-PT" sz="2000" dirty="0" smtClean="0"/>
              <a:t>;</a:t>
            </a:r>
            <a:endParaRPr lang="pt-BR" sz="2000" dirty="0"/>
          </a:p>
          <a:p>
            <a:r>
              <a:rPr lang="pt-PT" b="1" dirty="0"/>
              <a:t> 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6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152</Words>
  <Application>Microsoft Macintosh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RECURSIVIDADE</vt:lpstr>
      <vt:lpstr>RECURSIVIDADE</vt:lpstr>
      <vt:lpstr>RECURSIVIDADE</vt:lpstr>
      <vt:lpstr>RECURSIVIDADE</vt:lpstr>
      <vt:lpstr>RECURSIVIDADE</vt:lpstr>
      <vt:lpstr>RECURSIVIDADE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RECURSIVIDADE</dc:title>
  <dc:creator>Alessandro Mueller</dc:creator>
  <cp:lastModifiedBy>Alessandro Mueller</cp:lastModifiedBy>
  <cp:revision>7</cp:revision>
  <dcterms:created xsi:type="dcterms:W3CDTF">2017-02-13T13:18:23Z</dcterms:created>
  <dcterms:modified xsi:type="dcterms:W3CDTF">2017-02-13T13:38:54Z</dcterms:modified>
</cp:coreProperties>
</file>