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6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8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77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373" r:id="rId4"/>
    <p:sldId id="371" r:id="rId5"/>
    <p:sldId id="311" r:id="rId6"/>
    <p:sldId id="312" r:id="rId7"/>
    <p:sldId id="339" r:id="rId8"/>
    <p:sldId id="375" r:id="rId9"/>
    <p:sldId id="376" r:id="rId10"/>
    <p:sldId id="377" r:id="rId11"/>
    <p:sldId id="378" r:id="rId12"/>
    <p:sldId id="379" r:id="rId13"/>
    <p:sldId id="314" r:id="rId14"/>
    <p:sldId id="380" r:id="rId15"/>
    <p:sldId id="331" r:id="rId16"/>
    <p:sldId id="332" r:id="rId17"/>
    <p:sldId id="333" r:id="rId18"/>
    <p:sldId id="334" r:id="rId19"/>
    <p:sldId id="372" r:id="rId20"/>
    <p:sldId id="335" r:id="rId21"/>
    <p:sldId id="336" r:id="rId22"/>
    <p:sldId id="337" r:id="rId23"/>
    <p:sldId id="354" r:id="rId24"/>
    <p:sldId id="356" r:id="rId25"/>
    <p:sldId id="338" r:id="rId26"/>
    <p:sldId id="349" r:id="rId27"/>
    <p:sldId id="351" r:id="rId28"/>
    <p:sldId id="352" r:id="rId29"/>
    <p:sldId id="353" r:id="rId30"/>
    <p:sldId id="357" r:id="rId31"/>
    <p:sldId id="358" r:id="rId32"/>
    <p:sldId id="348" r:id="rId33"/>
    <p:sldId id="329" r:id="rId34"/>
    <p:sldId id="328" r:id="rId35"/>
    <p:sldId id="322" r:id="rId36"/>
    <p:sldId id="330" r:id="rId37"/>
    <p:sldId id="360" r:id="rId38"/>
    <p:sldId id="361" r:id="rId39"/>
    <p:sldId id="363" r:id="rId40"/>
    <p:sldId id="364" r:id="rId41"/>
    <p:sldId id="365" r:id="rId42"/>
    <p:sldId id="366" r:id="rId43"/>
    <p:sldId id="367" r:id="rId44"/>
    <p:sldId id="368" r:id="rId45"/>
    <p:sldId id="308" r:id="rId46"/>
    <p:sldId id="369" r:id="rId47"/>
    <p:sldId id="3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7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Relationship Id="rId3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6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A5FD-FF53-A44A-9188-6CFBE49BE893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04216-2D05-844B-94FB-5444D446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1 norm penalizes non-zero weights,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another way, </a:t>
            </a:r>
            <a:r>
              <a:rPr lang="en-US" dirty="0" smtClean="0"/>
              <a:t>the right hand side says,</a:t>
            </a:r>
            <a:r>
              <a:rPr lang="en-US" baseline="0" dirty="0" smtClean="0"/>
              <a:t> take the value of the function at x1, take the value of the function at x2 and then “linearly” average them based on t.  This represents a line segment between f(x1) and f(x2)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they’re magnitude</a:t>
            </a:r>
            <a:r>
              <a:rPr lang="en-US" baseline="0" dirty="0" smtClean="0"/>
              <a:t> &gt; 1, reduce them drastically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they’re magnitude &lt; 1, much slower reductions for higher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0.emf"/><Relationship Id="rId10" Type="http://schemas.openxmlformats.org/officeDocument/2006/relationships/image" Target="../media/image31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39.emf"/><Relationship Id="rId14" Type="http://schemas.openxmlformats.org/officeDocument/2006/relationships/oleObject" Target="../embeddings/oleObject50.bin"/><Relationship Id="rId15" Type="http://schemas.openxmlformats.org/officeDocument/2006/relationships/image" Target="../media/image40.emf"/><Relationship Id="rId16" Type="http://schemas.openxmlformats.org/officeDocument/2006/relationships/oleObject" Target="../embeddings/oleObject51.bin"/><Relationship Id="rId17" Type="http://schemas.openxmlformats.org/officeDocument/2006/relationships/image" Target="../media/image4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45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46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4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49.e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50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46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71.bin"/><Relationship Id="rId10" Type="http://schemas.openxmlformats.org/officeDocument/2006/relationships/image" Target="../media/image56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58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63.e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64.emf"/><Relationship Id="rId9" Type="http://schemas.openxmlformats.org/officeDocument/2006/relationships/oleObject" Target="../embeddings/Microsoft_Equation3.bin"/><Relationship Id="rId10" Type="http://schemas.openxmlformats.org/officeDocument/2006/relationships/image" Target="../media/image6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sgd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David Kauchak</a:t>
            </a:r>
            <a:br>
              <a:rPr lang="en-US" dirty="0" smtClean="0"/>
            </a:br>
            <a:r>
              <a:rPr lang="en-US" dirty="0" smtClean="0"/>
              <a:t>CS 451 –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each training example (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f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…, </a:t>
            </a:r>
            <a:r>
              <a:rPr lang="en-US" sz="2000" i="1" dirty="0" err="1" smtClean="0"/>
              <a:t>f</a:t>
            </a:r>
            <a:r>
              <a:rPr lang="en-US" sz="2000" i="1" baseline="-25000" dirty="0" err="1"/>
              <a:t>m</a:t>
            </a:r>
            <a:r>
              <a:rPr lang="en-US" sz="2000" dirty="0" smtClean="0"/>
              <a:t>, label):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if </a:t>
            </a:r>
            <a:r>
              <a:rPr lang="en-US" sz="2000" i="1" dirty="0" smtClean="0"/>
              <a:t>prediction * label </a:t>
            </a:r>
            <a:r>
              <a:rPr lang="en-US" sz="20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for each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f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*label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i="1" dirty="0" smtClean="0"/>
              <a:t>b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dirty="0" smtClean="0"/>
              <a:t> + label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93913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4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15125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5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0317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6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597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Equation" r:id="rId9" imgW="1485900" imgH="215900" progId="Equation.3">
                  <p:embed/>
                </p:oleObj>
              </mc:Choice>
              <mc:Fallback>
                <p:oleObj name="Equation" r:id="rId9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52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constant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23534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6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is this large/small?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rate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52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constant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44023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Equation" r:id="rId3" imgW="1485900" imgH="215900" progId="Equation.3">
                  <p:embed/>
                </p:oleObj>
              </mc:Choice>
              <mc:Fallback>
                <p:oleObj name="Equation" r:id="rId3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they’re the same sign, as the predicted gets larger there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If they’re different, the more different they are, the bigger the update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concern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836" y="4212146"/>
            <a:ext cx="4171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this calculated on?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this what we want to optimize?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51172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3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each training example (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f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…, </a:t>
            </a:r>
            <a:r>
              <a:rPr lang="en-US" sz="2000" i="1" dirty="0" err="1" smtClean="0"/>
              <a:t>f</a:t>
            </a:r>
            <a:r>
              <a:rPr lang="en-US" sz="2000" i="1" baseline="-25000" dirty="0" err="1"/>
              <a:t>m</a:t>
            </a:r>
            <a:r>
              <a:rPr lang="en-US" sz="2000" dirty="0" smtClean="0"/>
              <a:t>, label):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if </a:t>
            </a:r>
            <a:r>
              <a:rPr lang="en-US" sz="2000" i="1" dirty="0" smtClean="0"/>
              <a:t>prediction * label </a:t>
            </a:r>
            <a:r>
              <a:rPr lang="en-US" sz="20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for each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w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f</a:t>
            </a:r>
            <a:r>
              <a:rPr lang="en-US" sz="2000" i="1" baseline="-25000" dirty="0" err="1"/>
              <a:t>j</a:t>
            </a:r>
            <a:r>
              <a:rPr lang="en-US" sz="2000" dirty="0" smtClean="0"/>
              <a:t>*label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i="1" dirty="0" smtClean="0"/>
              <a:t>b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dirty="0" smtClean="0"/>
              <a:t> + label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87741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796552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7" name="Equation" r:id="rId5" imgW="2095500" imgH="228600" progId="Equation.3">
                  <p:embed/>
                </p:oleObj>
              </mc:Choice>
              <mc:Fallback>
                <p:oleObj name="Equation" r:id="rId5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21712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8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68791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9" name="Equation" r:id="rId9" imgW="1485900" imgH="215900" progId="Equation.3">
                  <p:embed/>
                </p:oleObj>
              </mc:Choice>
              <mc:Fallback>
                <p:oleObj name="Equation" r:id="rId9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concern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592579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 smtClean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 smtClean="0">
                <a:solidFill>
                  <a:srgbClr val="0000FF"/>
                </a:solidFill>
              </a:rPr>
              <a:t>overfitting</a:t>
            </a:r>
            <a:r>
              <a:rPr lang="en-US" sz="2400" dirty="0" smtClean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The min </a:t>
            </a:r>
            <a:r>
              <a:rPr lang="en-US" sz="2400" dirty="0" err="1" smtClean="0">
                <a:solidFill>
                  <a:srgbClr val="0000FF"/>
                </a:solidFill>
              </a:rPr>
              <a:t>w,b</a:t>
            </a:r>
            <a:r>
              <a:rPr lang="en-US" sz="2400" dirty="0" smtClean="0">
                <a:solidFill>
                  <a:srgbClr val="0000FF"/>
                </a:solidFill>
              </a:rPr>
              <a:t> on the training set is generally NOT the min for the test set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did we deal with this for the perceptron 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revisited: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regularizer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is an additional criteria to the loss function to make sure that we don’t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called a </a:t>
            </a:r>
            <a:r>
              <a:rPr lang="en-US" dirty="0" err="1" smtClean="0"/>
              <a:t>regularizer</a:t>
            </a:r>
            <a:r>
              <a:rPr lang="en-US" dirty="0" smtClean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a bias on the model forces the learning to prefer certain types of weights over others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45228"/>
              </p:ext>
            </p:extLst>
          </p:nvPr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4" name="Equation" r:id="rId3" imgW="2616200" imgH="457200" progId="Equation.3">
                  <p:embed/>
                </p:oleObj>
              </mc:Choice>
              <mc:Fallback>
                <p:oleObj name="Equation" r:id="rId3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18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12587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7"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Should we allow all possible weights?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Any preferences?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What makes for a “simpler” model for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4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Generally, we don’t want huge weights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If weights are large, a small change in a feature can result in a large change in the prediction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Also gives too much weight to any one feature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Might also prefer weights of 0 for features that aren’t useful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648" y="6154945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58538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2"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51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89133"/>
              </p:ext>
            </p:extLst>
          </p:nvPr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Equation" r:id="rId3" imgW="2616200" imgH="457200" progId="Equation.3">
                  <p:embed/>
                </p:oleObj>
              </mc:Choice>
              <mc:Fallback>
                <p:oleObj name="Equation" r:id="rId3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58538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Equation" r:id="rId5" imgW="1041400" imgH="330200" progId="Equation.3">
                  <p:embed/>
                </p:oleObj>
              </mc:Choice>
              <mc:Fallback>
                <p:oleObj name="Equation" r:id="rId5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39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Admin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Assignment 5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difference between these?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13177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5" name="Equation" r:id="rId3" imgW="965200" imgH="406400" progId="Equation.3">
                  <p:embed/>
                </p:oleObj>
              </mc:Choice>
              <mc:Fallback>
                <p:oleObj name="Equation" r:id="rId3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weights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squared weights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12611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6" name="Equation" r:id="rId5" imgW="1143000" imgH="469900" progId="Equation.3">
                  <p:embed/>
                </p:oleObj>
              </mc:Choice>
              <mc:Fallback>
                <p:oleObj name="Equation" r:id="rId5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13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648" y="5014499"/>
            <a:ext cx="58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Squared weights penalizes large values more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Sum of weights will penalize small values more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weights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squared weights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36460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1" name="Equation" r:id="rId3" imgW="965200" imgH="406400" progId="Equation.3">
                  <p:embed/>
                </p:oleObj>
              </mc:Choice>
              <mc:Fallback>
                <p:oleObj name="Equation" r:id="rId3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74760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2" name="Equation" r:id="rId5" imgW="1143000" imgH="469900" progId="Equation.3">
                  <p:embed/>
                </p:oleObj>
              </mc:Choice>
              <mc:Fallback>
                <p:oleObj name="Equation" r:id="rId5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1" y="2029444"/>
            <a:ext cx="355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 of the weights (1-norm)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52263"/>
            <a:ext cx="40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sum of the squared weights </a:t>
            </a:r>
            <a:br>
              <a:rPr lang="en-US" sz="2400" dirty="0" smtClean="0"/>
            </a:br>
            <a:r>
              <a:rPr lang="en-US" sz="2400" dirty="0" smtClean="0"/>
              <a:t>(2-norm)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86113" y="5105078"/>
            <a:ext cx="105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p-norm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1060"/>
              </p:ext>
            </p:extLst>
          </p:nvPr>
        </p:nvGraphicFramePr>
        <p:xfrm>
          <a:off x="3179763" y="479583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6" name="Equation" r:id="rId3" imgW="1549400" imgH="469900" progId="Equation.3">
                  <p:embed/>
                </p:oleObj>
              </mc:Choice>
              <mc:Fallback>
                <p:oleObj name="Equation" r:id="rId3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763" y="479583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12480" y="5934075"/>
            <a:ext cx="680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Smaller values of p (p &lt; 2) encourage sparser vectors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Larger values of p discourage large weights more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758" y="4487334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36460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7" name="Equation" r:id="rId5" imgW="965200" imgH="406400" progId="Equation.3">
                  <p:embed/>
                </p:oleObj>
              </mc:Choice>
              <mc:Fallback>
                <p:oleObj name="Equation" r:id="rId5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74760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8" name="Equation" r:id="rId7" imgW="1143000" imgH="469900" progId="Equation.3">
                  <p:embed/>
                </p:oleObj>
              </mc:Choice>
              <mc:Fallback>
                <p:oleObj name="Equation" r:id="rId7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06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p-norms visualized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9993" y="1706222"/>
            <a:ext cx="4628444" cy="2794001"/>
            <a:chOff x="176389" y="1876777"/>
            <a:chExt cx="4628444" cy="279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3865"/>
            <a:stretch/>
          </p:blipFill>
          <p:spPr>
            <a:xfrm>
              <a:off x="176389" y="1876777"/>
              <a:ext cx="4600222" cy="25823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6222" y="4078111"/>
              <a:ext cx="4268611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0333" y="4064000"/>
              <a:ext cx="41063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15671" y="2084400"/>
            <a:ext cx="1717322" cy="178082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" y="289155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782" y="396033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3889" y="2691501"/>
            <a:ext cx="28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lines indicate penalty = 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5671" y="4997836"/>
            <a:ext cx="328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example, if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0.5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94097"/>
              </p:ext>
            </p:extLst>
          </p:nvPr>
        </p:nvGraphicFramePr>
        <p:xfrm>
          <a:off x="5164581" y="4362221"/>
          <a:ext cx="1538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6"/>
                <a:gridCol w="769056"/>
              </a:tblGrid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92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p-norms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9" y="1876777"/>
            <a:ext cx="4600222" cy="460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2074333"/>
            <a:ext cx="3686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p-norms penalize larger weights</a:t>
            </a:r>
          </a:p>
          <a:p>
            <a:endParaRPr lang="en-US" sz="2400" dirty="0"/>
          </a:p>
          <a:p>
            <a:r>
              <a:rPr lang="en-US" sz="2400" dirty="0" smtClean="0"/>
              <a:t>p &lt; 2 tends to create sparse (i.e. lots of 0 weights)</a:t>
            </a:r>
          </a:p>
          <a:p>
            <a:endParaRPr lang="en-US" sz="2400" dirty="0"/>
          </a:p>
          <a:p>
            <a:r>
              <a:rPr lang="en-US" sz="2400" dirty="0" smtClean="0"/>
              <a:t>p &gt; 2 tends to like similar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30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machine learning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pick a criteria to optimize (aka objective function)</a:t>
            </a:r>
            <a:endParaRPr lang="en-US" sz="2600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develop a learning algorithm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43030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0"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33798"/>
              </p:ext>
            </p:extLst>
          </p:nvPr>
        </p:nvGraphicFramePr>
        <p:xfrm>
          <a:off x="1878013" y="3795713"/>
          <a:ext cx="3779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1" name="Equation" r:id="rId6" imgW="1854200" imgH="457200" progId="Equation.3">
                  <p:embed/>
                </p:oleObj>
              </mc:Choice>
              <mc:Fallback>
                <p:oleObj name="Equation" r:id="rId6" imgW="185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8013" y="3795713"/>
                        <a:ext cx="3779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27121"/>
              </p:ext>
            </p:extLst>
          </p:nvPr>
        </p:nvGraphicFramePr>
        <p:xfrm>
          <a:off x="1633538" y="5443538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2" name="Equation" r:id="rId8" imgW="2451100" imgH="457200" progId="Equation.3">
                  <p:embed/>
                </p:oleObj>
              </mc:Choice>
              <mc:Fallback>
                <p:oleObj name="Equation" r:id="rId8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33538" y="5443538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7979" y="1740718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with a </a:t>
            </a:r>
            <a:r>
              <a:rPr lang="en-US" dirty="0" err="1" smtClean="0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75150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0" name="Equation" r:id="rId3" imgW="2451100" imgH="457200" progId="Equation.3">
                  <p:embed/>
                </p:oleObj>
              </mc:Choice>
              <mc:Fallback>
                <p:oleObj name="Equation" r:id="rId3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48077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1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know how to solve convex minimization problems using gradient descent: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can ensure that the loss + </a:t>
            </a:r>
            <a:r>
              <a:rPr lang="en-US" sz="2400" dirty="0" err="1" smtClean="0"/>
              <a:t>regularizer</a:t>
            </a:r>
            <a:r>
              <a:rPr lang="en-US" sz="2400" dirty="0" smtClean="0"/>
              <a:t> is convex then we could still use gradient descent:</a:t>
            </a:r>
            <a:endParaRPr lang="en-US" sz="24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45195"/>
            <a:ext cx="409223" cy="343495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00777" y="59531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convex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73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revisited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12648" y="2144888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3285" y="2695222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3574" y="3256844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917597" y="2779534"/>
            <a:ext cx="830443" cy="49177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556" y="410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37" y="2440313"/>
            <a:ext cx="61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400" i="1" dirty="0" smtClean="0">
                <a:solidFill>
                  <a:srgbClr val="0000FF"/>
                </a:solidFill>
              </a:rPr>
              <a:t>above </a:t>
            </a:r>
            <a:r>
              <a:rPr lang="en-US" sz="2400" dirty="0" smtClean="0">
                <a:solidFill>
                  <a:srgbClr val="0000FF"/>
                </a:solidFill>
              </a:rPr>
              <a:t>the function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56" y="3921667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Mathematically, </a:t>
            </a:r>
            <a:r>
              <a:rPr lang="en-US" sz="2400" i="1" dirty="0" smtClean="0"/>
              <a:t>f</a:t>
            </a:r>
            <a:r>
              <a:rPr lang="en-US" sz="2400" dirty="0" smtClean="0"/>
              <a:t> is convex if for all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91797"/>
              </p:ext>
            </p:extLst>
          </p:nvPr>
        </p:nvGraphicFramePr>
        <p:xfrm>
          <a:off x="1256618" y="4475665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" name="Equation" r:id="rId4" imgW="3009900" imgH="203200" progId="Equation.3">
                  <p:embed/>
                </p:oleObj>
              </mc:Choice>
              <mc:Fallback>
                <p:oleObj name="Equation" r:id="rId4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6618" y="4475665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2873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value of the function at some point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endParaRPr lang="en-US" sz="24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010051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value at some point on the </a:t>
            </a:r>
            <a:r>
              <a:rPr lang="en-US" sz="2400" b="1" dirty="0" smtClean="0"/>
              <a:t>line segment </a:t>
            </a:r>
            <a:r>
              <a:rPr lang="en-US" sz="2400" dirty="0" smtClean="0"/>
              <a:t>between 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0736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convex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44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Claim: If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are convex functions then so is the function z=</a:t>
            </a:r>
            <a:r>
              <a:rPr lang="en-US" i="1" dirty="0" err="1" smtClean="0"/>
              <a:t>f+g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74116"/>
              </p:ext>
            </p:extLst>
          </p:nvPr>
        </p:nvGraphicFramePr>
        <p:xfrm>
          <a:off x="1544709" y="5423388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5" name="Equation" r:id="rId3" imgW="3009900" imgH="203200" progId="Equation.3">
                  <p:embed/>
                </p:oleObj>
              </mc:Choice>
              <mc:Fallback>
                <p:oleObj name="Equation" r:id="rId3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709" y="5423388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59" y="4961723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Mathematically, </a:t>
            </a:r>
            <a:r>
              <a:rPr lang="en-US" sz="2400" i="1" dirty="0" smtClean="0"/>
              <a:t>f</a:t>
            </a:r>
            <a:r>
              <a:rPr lang="en-US" sz="2400" dirty="0" smtClean="0"/>
              <a:t> is convex if for all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6265" y="3096778"/>
            <a:ext cx="106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Prove: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73047"/>
              </p:ext>
            </p:extLst>
          </p:nvPr>
        </p:nvGraphicFramePr>
        <p:xfrm>
          <a:off x="1291872" y="3659162"/>
          <a:ext cx="692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6" name="Equation" r:id="rId5" imgW="2946400" imgH="203200" progId="Equation.3">
                  <p:embed/>
                </p:oleObj>
              </mc:Choice>
              <mc:Fallback>
                <p:oleObj name="Equation" r:id="rId5" imgW="294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1872" y="3659162"/>
                        <a:ext cx="6921500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2648" y="4741333"/>
            <a:ext cx="77834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4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convex functions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62060"/>
              </p:ext>
            </p:extLst>
          </p:nvPr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0" name="Equation" r:id="rId4" imgW="3111500" imgH="203200" progId="Equation.3">
                  <p:embed/>
                </p:oleObj>
              </mc:Choice>
              <mc:Fallback>
                <p:oleObj name="Equation" r:id="rId4" imgW="311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19419"/>
              </p:ext>
            </p:extLst>
          </p:nvPr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1" name="Equation" r:id="rId6" imgW="3657600" imgH="203200" progId="Equation.3">
                  <p:embed/>
                </p:oleObj>
              </mc:Choice>
              <mc:Fallback>
                <p:oleObj name="Equation" r:id="rId6" imgW="365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83711"/>
              </p:ext>
            </p:extLst>
          </p:nvPr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2" name="Equation" r:id="rId8" imgW="2540000" imgH="203200" progId="Equation.3">
                  <p:embed/>
                </p:oleObj>
              </mc:Choice>
              <mc:Fallback>
                <p:oleObj name="Equation" r:id="rId8" imgW="254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221692"/>
                </p:ext>
              </p:extLst>
            </p:nvPr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3" name="Equation" r:id="rId10" imgW="2260600" imgH="203200" progId="Equation.3">
                    <p:embed/>
                  </p:oleObj>
                </mc:Choice>
                <mc:Fallback>
                  <p:oleObj name="Equation" r:id="rId10" imgW="2260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255080"/>
                </p:ext>
              </p:extLst>
            </p:nvPr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4" name="Equation" r:id="rId12" imgW="2247900" imgH="203200" progId="Equation.3">
                    <p:embed/>
                  </p:oleObj>
                </mc:Choice>
                <mc:Fallback>
                  <p:oleObj name="Equation" r:id="rId12" imgW="2247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Then, given that: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definition of the sum of two functions: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8669" y="5195723"/>
            <a:ext cx="8462961" cy="980292"/>
            <a:chOff x="338669" y="5195723"/>
            <a:chExt cx="8462961" cy="980292"/>
          </a:xfrm>
        </p:grpSpPr>
        <p:sp>
          <p:nvSpPr>
            <p:cNvPr id="16" name="TextBox 15"/>
            <p:cNvSpPr txBox="1"/>
            <p:nvPr/>
          </p:nvSpPr>
          <p:spPr>
            <a:xfrm>
              <a:off x="338669" y="5195723"/>
              <a:ext cx="1393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We know:</a:t>
              </a:r>
              <a:endParaRPr lang="en-US" sz="2400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11628"/>
                </p:ext>
              </p:extLst>
            </p:nvPr>
          </p:nvGraphicFramePr>
          <p:xfrm>
            <a:off x="606780" y="5811449"/>
            <a:ext cx="8194850" cy="364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5" name="Equation" r:id="rId14" imgW="4572000" imgH="203200" progId="Equation.3">
                    <p:embed/>
                  </p:oleObj>
                </mc:Choice>
                <mc:Fallback>
                  <p:oleObj name="Equation" r:id="rId14" imgW="4572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6780" y="5811449"/>
                          <a:ext cx="8194850" cy="364566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360715" y="6260682"/>
            <a:ext cx="5922608" cy="477837"/>
            <a:chOff x="360715" y="6260682"/>
            <a:chExt cx="5922608" cy="47783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608013"/>
                </p:ext>
              </p:extLst>
            </p:nvPr>
          </p:nvGraphicFramePr>
          <p:xfrm>
            <a:off x="1122361" y="6260682"/>
            <a:ext cx="516096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6" name="Equation" r:id="rId16" imgW="2197100" imgH="203200" progId="Equation.3">
                    <p:embed/>
                  </p:oleObj>
                </mc:Choice>
                <mc:Fallback>
                  <p:oleObj name="Equation" r:id="rId16" imgW="2197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122361" y="6260682"/>
                          <a:ext cx="5160962" cy="47783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60715" y="6260682"/>
              <a:ext cx="55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So: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08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so far…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7" y="1566334"/>
            <a:ext cx="4026185" cy="51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with a </a:t>
            </a:r>
            <a:r>
              <a:rPr lang="en-US" dirty="0" err="1" smtClean="0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39318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2" name="Equation" r:id="rId3" imgW="2451100" imgH="457200" progId="Equation.3">
                  <p:embed/>
                </p:oleObj>
              </mc:Choice>
              <mc:Fallback>
                <p:oleObj name="Equation" r:id="rId3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9179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3" name="Equation" r:id="rId5" imgW="1333500" imgH="457200" progId="Equation.3">
                  <p:embed/>
                </p:oleObj>
              </mc:Choice>
              <mc:Fallback>
                <p:oleObj name="Equation" r:id="rId5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know how to solve convex minimization problems using gradient descent: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can ensure that the loss + </a:t>
            </a:r>
            <a:r>
              <a:rPr lang="en-US" sz="2400" dirty="0" err="1" smtClean="0"/>
              <a:t>regularizer</a:t>
            </a:r>
            <a:r>
              <a:rPr lang="en-US" sz="2400" dirty="0" smtClean="0"/>
              <a:t> is convex then we could still use gradient descent:</a:t>
            </a:r>
            <a:endParaRPr lang="en-US" sz="24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02862"/>
            <a:ext cx="409223" cy="3434952"/>
          </a:xfrm>
          <a:prstGeom prst="lef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956" y="6018576"/>
            <a:ext cx="699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convex as long as both loss and </a:t>
            </a:r>
            <a:r>
              <a:rPr lang="en-US" sz="2400" dirty="0" err="1" smtClean="0">
                <a:solidFill>
                  <a:srgbClr val="0000FF"/>
                </a:solidFill>
              </a:rPr>
              <a:t>regularizer</a:t>
            </a:r>
            <a:r>
              <a:rPr lang="en-US" sz="2400" dirty="0" smtClean="0">
                <a:solidFill>
                  <a:srgbClr val="0000FF"/>
                </a:solidFill>
              </a:rPr>
              <a:t> are convex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p-norms are convex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209802"/>
              </p:ext>
            </p:extLst>
          </p:nvPr>
        </p:nvGraphicFramePr>
        <p:xfrm>
          <a:off x="2068513" y="217328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6" name="Equation" r:id="rId3" imgW="1549400" imgH="469900" progId="Equation.3">
                  <p:embed/>
                </p:oleObj>
              </mc:Choice>
              <mc:Fallback>
                <p:oleObj name="Equation" r:id="rId3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17328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9666" y="3852333"/>
            <a:ext cx="467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p-norms are convex for p &gt;= 1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3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machine learning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pick a criteria to optimize (aka objective function)</a:t>
            </a:r>
            <a:endParaRPr lang="en-US" sz="2600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develop a learning algorithm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80799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3330"/>
              </p:ext>
            </p:extLst>
          </p:nvPr>
        </p:nvGraphicFramePr>
        <p:xfrm>
          <a:off x="1890713" y="3795713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6" imgW="1841500" imgH="457200" progId="Equation.3">
                  <p:embed/>
                </p:oleObj>
              </mc:Choice>
              <mc:Fallback>
                <p:oleObj name="Equation" r:id="rId6" imgW="184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0713" y="3795713"/>
                        <a:ext cx="3752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90918"/>
              </p:ext>
            </p:extLst>
          </p:nvPr>
        </p:nvGraphicFramePr>
        <p:xfrm>
          <a:off x="1645532" y="5443538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8" imgW="2438400" imgH="457200" progId="Equation.3">
                  <p:embed/>
                </p:oleObj>
              </mc:Choice>
              <mc:Fallback>
                <p:oleObj name="Equation" r:id="rId8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5532" y="5443538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optimization criterion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91085"/>
              </p:ext>
            </p:extLst>
          </p:nvPr>
        </p:nvGraphicFramePr>
        <p:xfrm>
          <a:off x="1532643" y="1704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2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643" y="1704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78667" y="2413000"/>
            <a:ext cx="945444" cy="1086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222" y="3753553"/>
            <a:ext cx="4148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Loss function: penalizes examples where the prediction is different than the label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95333" y="3905953"/>
            <a:ext cx="414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Regularizer</a:t>
            </a:r>
            <a:r>
              <a:rPr lang="en-US" sz="2400" dirty="0" smtClean="0"/>
              <a:t>: penalizes large weights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39556" y="2413000"/>
            <a:ext cx="677333" cy="13405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4777" y="5757333"/>
            <a:ext cx="774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Key: this function is convex allowing us to use gradient descent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 smtClean="0"/>
              <a:t>pick a starting point 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repeat until loss doesn’t decrease in all dimensions:</a:t>
            </a:r>
          </a:p>
          <a:p>
            <a:pPr lvl="2"/>
            <a:r>
              <a:rPr lang="en-US" sz="2000" dirty="0" smtClean="0"/>
              <a:t>pick a dimension</a:t>
            </a:r>
          </a:p>
          <a:p>
            <a:pPr lvl="2"/>
            <a:r>
              <a:rPr lang="en-US" sz="2000" dirty="0" smtClean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30419"/>
              </p:ext>
            </p:extLst>
          </p:nvPr>
        </p:nvGraphicFramePr>
        <p:xfrm>
          <a:off x="1974496" y="3937000"/>
          <a:ext cx="54737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7" name="Equation" r:id="rId3" imgW="2654300" imgH="431800" progId="Equation.3">
                  <p:embed/>
                </p:oleObj>
              </mc:Choice>
              <mc:Fallback>
                <p:oleObj name="Equation" r:id="rId3" imgW="265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96" y="3937000"/>
                        <a:ext cx="54737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09141"/>
              </p:ext>
            </p:extLst>
          </p:nvPr>
        </p:nvGraphicFramePr>
        <p:xfrm>
          <a:off x="1645532" y="5387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8" name="Equation" r:id="rId5" imgW="2438400" imgH="457200" progId="Equation.3">
                  <p:embed/>
                </p:oleObj>
              </mc:Choice>
              <mc:Fallback>
                <p:oleObj name="Equation" r:id="rId5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532" y="5387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541534"/>
              </p:ext>
            </p:extLst>
          </p:nvPr>
        </p:nvGraphicFramePr>
        <p:xfrm>
          <a:off x="2497138" y="1831975"/>
          <a:ext cx="4322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7" name="Equation" r:id="rId3" imgW="2120900" imgH="469900" progId="Equation.3">
                  <p:embed/>
                </p:oleObj>
              </mc:Choice>
              <mc:Fallback>
                <p:oleObj name="Equation" r:id="rId3" imgW="2120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138" y="1831975"/>
                        <a:ext cx="43227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35306"/>
              </p:ext>
            </p:extLst>
          </p:nvPr>
        </p:nvGraphicFramePr>
        <p:xfrm>
          <a:off x="414338" y="1882775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8" name="Equation" r:id="rId5" imgW="977900" imgH="444500" progId="Equation.3">
                  <p:embed/>
                </p:oleObj>
              </mc:Choice>
              <mc:Fallback>
                <p:oleObj name="Equation" r:id="rId5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1882775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59752"/>
              </p:ext>
            </p:extLst>
          </p:nvPr>
        </p:nvGraphicFramePr>
        <p:xfrm>
          <a:off x="2317750" y="4402138"/>
          <a:ext cx="4398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9" name="Equation" r:id="rId7" imgW="2159000" imgH="457200" progId="Equation.3">
                  <p:embed/>
                </p:oleObj>
              </mc:Choice>
              <mc:Fallback>
                <p:oleObj name="Equation" r:id="rId7" imgW="215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7750" y="4402138"/>
                        <a:ext cx="43989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3985769" y="3341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72546" y="3387890"/>
            <a:ext cx="233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(some math happens)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147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 smtClean="0"/>
              <a:t>pick a starting point 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repeat until loss doesn’t decrease in all dimensions:</a:t>
            </a:r>
          </a:p>
          <a:p>
            <a:pPr lvl="2"/>
            <a:r>
              <a:rPr lang="en-US" sz="2000" dirty="0" smtClean="0"/>
              <a:t>pick a dimension</a:t>
            </a:r>
          </a:p>
          <a:p>
            <a:pPr lvl="2"/>
            <a:r>
              <a:rPr lang="en-US" sz="2000" dirty="0" smtClean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37979"/>
              </p:ext>
            </p:extLst>
          </p:nvPr>
        </p:nvGraphicFramePr>
        <p:xfrm>
          <a:off x="1624013" y="5432425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7" name="Equation" r:id="rId3" imgW="2717800" imgH="457200" progId="Equation.3">
                  <p:embed/>
                </p:oleObj>
              </mc:Choice>
              <mc:Fallback>
                <p:oleObj name="Equation" r:id="rId3" imgW="271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3" y="5432425"/>
                        <a:ext cx="5534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33114"/>
              </p:ext>
            </p:extLst>
          </p:nvPr>
        </p:nvGraphicFramePr>
        <p:xfrm>
          <a:off x="1974496" y="3937000"/>
          <a:ext cx="54737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" name="Equation" r:id="rId5" imgW="2654300" imgH="431800" progId="Equation.3">
                  <p:embed/>
                </p:oleObj>
              </mc:Choice>
              <mc:Fallback>
                <p:oleObj name="Equation" r:id="rId5" imgW="265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96" y="3937000"/>
                        <a:ext cx="54737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75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19040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0"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regularization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direction to update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rate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constant: how far from wrong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the </a:t>
            </a:r>
            <a:r>
              <a:rPr lang="en-US" sz="2400" dirty="0" err="1" smtClean="0">
                <a:solidFill>
                  <a:srgbClr val="FF0000"/>
                </a:solidFill>
              </a:rPr>
              <a:t>regularizer</a:t>
            </a:r>
            <a:r>
              <a:rPr lang="en-US" sz="2400" dirty="0" smtClean="0">
                <a:solidFill>
                  <a:srgbClr val="FF0000"/>
                </a:solidFill>
              </a:rPr>
              <a:t> have?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9222" y="5185054"/>
            <a:ext cx="372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is positive, reduces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is negative, increases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275667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76375" y="5244278"/>
            <a:ext cx="259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moves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towards 0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52186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3"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regularization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direction to update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rate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constant: how far from wrong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59339"/>
              </p:ext>
            </p:extLst>
          </p:nvPr>
        </p:nvGraphicFramePr>
        <p:xfrm>
          <a:off x="471841" y="1788936"/>
          <a:ext cx="4605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4" name="Equation" r:id="rId3" imgW="2260600" imgH="457200" progId="Equation.3">
                  <p:embed/>
                </p:oleObj>
              </mc:Choice>
              <mc:Fallback>
                <p:oleObj name="Equation" r:id="rId3" imgW="226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41" y="1788936"/>
                        <a:ext cx="46053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5433"/>
              </p:ext>
            </p:extLst>
          </p:nvPr>
        </p:nvGraphicFramePr>
        <p:xfrm>
          <a:off x="2759428" y="3800739"/>
          <a:ext cx="41687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5" name="Equation" r:id="rId5" imgW="2044700" imgH="469900" progId="Equation.3">
                  <p:embed/>
                </p:oleObj>
              </mc:Choice>
              <mc:Fallback>
                <p:oleObj name="Equation" r:id="rId5" imgW="204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9428" y="3800739"/>
                        <a:ext cx="416877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11449"/>
              </p:ext>
            </p:extLst>
          </p:nvPr>
        </p:nvGraphicFramePr>
        <p:xfrm>
          <a:off x="767116" y="3853127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6" name="Equation" r:id="rId7" imgW="977900" imgH="444500" progId="Equation.3">
                  <p:embed/>
                </p:oleObj>
              </mc:Choice>
              <mc:Fallback>
                <p:oleObj name="Equation" r:id="rId7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116" y="3853127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27839"/>
              </p:ext>
            </p:extLst>
          </p:nvPr>
        </p:nvGraphicFramePr>
        <p:xfrm>
          <a:off x="2390775" y="5130800"/>
          <a:ext cx="5149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7" name="Equation" r:id="rId9" imgW="2527300" imgH="457200" progId="Equation.3">
                  <p:embed/>
                </p:oleObj>
              </mc:Choice>
              <mc:Fallback>
                <p:oleObj name="Equation" r:id="rId9" imgW="252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0775" y="5130800"/>
                        <a:ext cx="5149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4338" y="3316111"/>
            <a:ext cx="8235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9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machine learning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pick a criteria to optimize (aka objective function)</a:t>
            </a:r>
            <a:endParaRPr lang="en-US" sz="2600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develop a learning algorithm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55033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3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425956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4" name="Equation" r:id="rId6" imgW="1917700" imgH="457200" progId="Equation.3">
                  <p:embed/>
                </p:oleObj>
              </mc:Choice>
              <mc:Fallback>
                <p:oleObj name="Equation" r:id="rId6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Find w and b that minimize the 0/1 loss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10978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5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82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00297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7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direction to update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rate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constant: how far from wrong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the </a:t>
            </a:r>
            <a:r>
              <a:rPr lang="en-US" sz="2400" dirty="0" err="1" smtClean="0">
                <a:solidFill>
                  <a:srgbClr val="FF0000"/>
                </a:solidFill>
              </a:rPr>
              <a:t>regularizer</a:t>
            </a:r>
            <a:r>
              <a:rPr lang="en-US" sz="2400" dirty="0" smtClean="0">
                <a:solidFill>
                  <a:srgbClr val="FF0000"/>
                </a:solidFill>
              </a:rPr>
              <a:t> have?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 regularization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36875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direction to update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learning rate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constant: how far from wrong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9222" y="5185054"/>
            <a:ext cx="50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is positive, reduces by a constant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If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is negative, increases by a constant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92889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71444" y="5185054"/>
            <a:ext cx="3136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moves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2400" dirty="0" smtClean="0">
                <a:solidFill>
                  <a:srgbClr val="0000FF"/>
                </a:solidFill>
              </a:rPr>
              <a:t> towards 0</a:t>
            </a:r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regardless of magnitude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9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with p-norms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343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L1: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L2: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err="1" smtClean="0"/>
              <a:t>Lp</a:t>
            </a:r>
            <a:r>
              <a:rPr lang="en-US" sz="3200" b="1" dirty="0" smtClean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4359"/>
              </p:ext>
            </p:extLst>
          </p:nvPr>
        </p:nvGraphicFramePr>
        <p:xfrm>
          <a:off x="1069446" y="2223204"/>
          <a:ext cx="6658690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0" name="Equation" r:id="rId4" imgW="2540000" imgH="228600" progId="Equation.3">
                  <p:embed/>
                </p:oleObj>
              </mc:Choice>
              <mc:Fallback>
                <p:oleObj name="Equation" r:id="rId4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446" y="2223204"/>
                        <a:ext cx="6658690" cy="59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51249"/>
              </p:ext>
            </p:extLst>
          </p:nvPr>
        </p:nvGraphicFramePr>
        <p:xfrm>
          <a:off x="1069445" y="3604948"/>
          <a:ext cx="5893378" cy="6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1" name="Equation" r:id="rId6" imgW="2184400" imgH="228600" progId="Equation.3">
                  <p:embed/>
                </p:oleObj>
              </mc:Choice>
              <mc:Fallback>
                <p:oleObj name="Equation" r:id="rId6" imgW="218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445" y="3604948"/>
                        <a:ext cx="5893378" cy="6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59236"/>
              </p:ext>
            </p:extLst>
          </p:nvPr>
        </p:nvGraphicFramePr>
        <p:xfrm>
          <a:off x="1069446" y="5037667"/>
          <a:ext cx="569281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2" name="Equation" r:id="rId8" imgW="2349500" imgH="254000" progId="Equation.3">
                  <p:embed/>
                </p:oleObj>
              </mc:Choice>
              <mc:Fallback>
                <p:oleObj name="Equation" r:id="rId8" imgW="234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9446" y="5037667"/>
                        <a:ext cx="569281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555" y="6096000"/>
            <a:ext cx="59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higher order norms affect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Regularizers</a:t>
            </a:r>
            <a:r>
              <a:rPr lang="en-US" dirty="0" smtClean="0"/>
              <a:t>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L1 is popular because it tends to result in sparse solutions (i.e. lots of zero weights)</a:t>
            </a:r>
          </a:p>
          <a:p>
            <a:pPr marL="320040" lvl="1" indent="0">
              <a:buNone/>
            </a:pPr>
            <a:r>
              <a:rPr lang="en-US" dirty="0" smtClean="0"/>
              <a:t>However, it is not differentiable, so it only works for gradient descent solvers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L2 is also popular because for some loss functions, it can be solved directly (no gradient descent required, though often iterative solvers still)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Lp</a:t>
            </a:r>
            <a:r>
              <a:rPr lang="en-US" dirty="0" smtClean="0"/>
              <a:t> is less popular since they don’t tend to shrink the weights enough</a:t>
            </a:r>
          </a:p>
        </p:txBody>
      </p:sp>
    </p:spTree>
    <p:extLst>
      <p:ext uri="{BB962C8B-B14F-4D97-AF65-F5344CB8AC3E}">
        <p14:creationId xmlns:p14="http://schemas.microsoft.com/office/powerpoint/2010/main" val="40311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loss functions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32012"/>
              </p:ext>
            </p:extLst>
          </p:nvPr>
        </p:nvGraphicFramePr>
        <p:xfrm>
          <a:off x="1638300" y="2211388"/>
          <a:ext cx="2830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4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11388"/>
                        <a:ext cx="2830513" cy="62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636889"/>
            <a:ext cx="6666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Without regularization, the generic update is: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97238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375784"/>
              </p:ext>
            </p:extLst>
          </p:nvPr>
        </p:nvGraphicFramePr>
        <p:xfrm>
          <a:off x="1300163" y="3568700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5" name="Equation" r:id="rId5" imgW="1384300" imgH="215900" progId="Equation.3">
                  <p:embed/>
                </p:oleObj>
              </mc:Choice>
              <mc:Fallback>
                <p:oleObj name="Equation" r:id="rId5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568700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7199"/>
              </p:ext>
            </p:extLst>
          </p:nvPr>
        </p:nvGraphicFramePr>
        <p:xfrm>
          <a:off x="1300163" y="4229100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6" name="Equation" r:id="rId7" imgW="787400" imgH="203200" progId="Equation.3">
                  <p:embed/>
                </p:oleObj>
              </mc:Choice>
              <mc:Fallback>
                <p:oleObj name="Equation" r:id="rId7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29100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498334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exponential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6111" y="4158313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hinge loss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" y="4868333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6111" y="5354177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squared error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52307"/>
              </p:ext>
            </p:extLst>
          </p:nvPr>
        </p:nvGraphicFramePr>
        <p:xfrm>
          <a:off x="788988" y="5453063"/>
          <a:ext cx="371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7" name="Equation" r:id="rId9" imgW="1816100" imgH="228600" progId="Equation.3">
                  <p:embed/>
                </p:oleObj>
              </mc:Choice>
              <mc:Fallback>
                <p:oleObj name="Equation" r:id="rId9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53063"/>
                        <a:ext cx="3717925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01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Many tools support these different combinations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</a:t>
            </a:r>
            <a:r>
              <a:rPr lang="en-US" dirty="0" err="1" smtClean="0"/>
              <a:t>scikit</a:t>
            </a:r>
            <a:r>
              <a:rPr lang="en-US" dirty="0" smtClean="0"/>
              <a:t> learning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http://scikit-learn.org/stable/modules/</a:t>
            </a:r>
            <a:r>
              <a:rPr lang="en-US" dirty="0" smtClean="0">
                <a:hlinkClick r:id="rId2"/>
              </a:rPr>
              <a:t>sgd.html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6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(Ordinary) Least squares: squared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Ridge regression: squared loss with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Lasso regression: squared loss with L1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Elastic regression: squared loss with L1 AND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Logistic regression: 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machine learning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pick a criteria to optimize (aka objective function)</a:t>
            </a:r>
            <a:endParaRPr lang="en-US" sz="2600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develop a learning algorithm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830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1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47343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2" name="Equation" r:id="rId6" imgW="1930400" imgH="457200" progId="Equation.3">
                  <p:embed/>
                </p:oleObj>
              </mc:Choice>
              <mc:Fallback>
                <p:oleObj name="Equation" r:id="rId6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 smtClean="0">
                <a:solidFill>
                  <a:srgbClr val="FF0000"/>
                </a:solidFill>
              </a:rPr>
              <a:t>surrogate loss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 a convex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urrogate loss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48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3" name="Equation" r:id="rId8" imgW="1041400" imgH="330200" progId="Equation.3">
                  <p:embed/>
                </p:oleObj>
              </mc:Choice>
              <mc:Fallback>
                <p:oleObj name="Equation" r:id="rId8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88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minimum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6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 smtClean="0"/>
              <a:t>pick a starting point 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repeat until loss doesn’t decrease in all dimensions:</a:t>
            </a:r>
          </a:p>
          <a:p>
            <a:pPr lvl="2"/>
            <a:r>
              <a:rPr lang="en-US" sz="2000" dirty="0" smtClean="0"/>
              <a:t>pick a dimension</a:t>
            </a:r>
          </a:p>
          <a:p>
            <a:pPr lvl="2"/>
            <a:r>
              <a:rPr lang="en-US" sz="2000" dirty="0" smtClean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08941"/>
              </p:ext>
            </p:extLst>
          </p:nvPr>
        </p:nvGraphicFramePr>
        <p:xfrm>
          <a:off x="2300288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1" name="Equation" r:id="rId3" imgW="1447800" imgH="444500" progId="Equation.3">
                  <p:embed/>
                </p:oleObj>
              </mc:Choice>
              <mc:Fallback>
                <p:oleObj name="Equation" r:id="rId3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28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78162"/>
              </p:ext>
            </p:extLst>
          </p:nvPr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6" name="Equation" r:id="rId3" imgW="1714500" imgH="469900" progId="Equation.3">
                  <p:embed/>
                </p:oleObj>
              </mc:Choice>
              <mc:Fallback>
                <p:oleObj name="Equation" r:id="rId3" imgW="1714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22261"/>
              </p:ext>
            </p:extLst>
          </p:nvPr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7" name="Equation" r:id="rId5" imgW="558800" imgH="444500" progId="Equation.3">
                  <p:embed/>
                </p:oleObj>
              </mc:Choice>
              <mc:Fallback>
                <p:oleObj name="Equation" r:id="rId5" imgW="55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29310"/>
              </p:ext>
            </p:extLst>
          </p:nvPr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8" name="Equation" r:id="rId7" imgW="2565400" imgH="469900" progId="Equation.3">
                  <p:embed/>
                </p:oleObj>
              </mc:Choice>
              <mc:Fallback>
                <p:oleObj name="Equation" r:id="rId7" imgW="2565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008210"/>
              </p:ext>
            </p:extLst>
          </p:nvPr>
        </p:nvGraphicFramePr>
        <p:xfrm>
          <a:off x="2460625" y="4178300"/>
          <a:ext cx="3651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Equation" r:id="rId9" imgW="1790700" imgH="457200" progId="Equation.3">
                  <p:embed/>
                </p:oleObj>
              </mc:Choice>
              <mc:Fallback>
                <p:oleObj name="Equation" r:id="rId9" imgW="1790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25" y="4178300"/>
                        <a:ext cx="36512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54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 smtClean="0"/>
              <a:t>pick a starting point 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repeat until loss doesn’t decrease in all dimensions:</a:t>
            </a:r>
          </a:p>
          <a:p>
            <a:pPr lvl="2"/>
            <a:r>
              <a:rPr lang="en-US" sz="2000" dirty="0" smtClean="0"/>
              <a:t>pick a dimension</a:t>
            </a:r>
          </a:p>
          <a:p>
            <a:pPr lvl="2"/>
            <a:r>
              <a:rPr lang="en-US" sz="2000" dirty="0" smtClean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50887"/>
              </p:ext>
            </p:extLst>
          </p:nvPr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8" name="Equation" r:id="rId3" imgW="2273300" imgH="457200" progId="Equation.3">
                  <p:embed/>
                </p:oleObj>
              </mc:Choice>
              <mc:Fallback>
                <p:oleObj name="Equation" r:id="rId3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this doing?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11449</TotalTime>
  <Words>1473</Words>
  <Application>Microsoft Macintosh PowerPoint</Application>
  <PresentationFormat>On-screen Show (4:3)</PresentationFormat>
  <Paragraphs>283</Paragraphs>
  <Slides>47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Median</vt:lpstr>
      <vt:lpstr>Equation</vt:lpstr>
      <vt:lpstr>Microsoft Equation</vt:lpstr>
      <vt:lpstr>Regularization</vt:lpstr>
      <vt:lpstr>Admin</vt:lpstr>
      <vt:lpstr>Math so far…</vt:lpstr>
      <vt:lpstr>Model-based machine learning</vt:lpstr>
      <vt:lpstr>Model-based machine learning</vt:lpstr>
      <vt:lpstr>Finding the minimum</vt:lpstr>
      <vt:lpstr>Gradient descent</vt:lpstr>
      <vt:lpstr>Some maths</vt:lpstr>
      <vt:lpstr>Gradient descent</vt:lpstr>
      <vt:lpstr>Perceptron learning algorithm!</vt:lpstr>
      <vt:lpstr>The constant</vt:lpstr>
      <vt:lpstr>The constant</vt:lpstr>
      <vt:lpstr>One concern</vt:lpstr>
      <vt:lpstr>Perceptron learning algorithm!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Common regularizers</vt:lpstr>
      <vt:lpstr>p-norm</vt:lpstr>
      <vt:lpstr>p-norms visualized</vt:lpstr>
      <vt:lpstr>p-norms visualized</vt:lpstr>
      <vt:lpstr>Model-based machine learning</vt:lpstr>
      <vt:lpstr>Minimizing with a regularizer</vt:lpstr>
      <vt:lpstr>Convexity revisited</vt:lpstr>
      <vt:lpstr>Adding convex functions</vt:lpstr>
      <vt:lpstr>Adding convex functions</vt:lpstr>
      <vt:lpstr>Minimizing with a regularizer</vt:lpstr>
      <vt:lpstr>p-norms are convex</vt:lpstr>
      <vt:lpstr>Model-based machine learning</vt:lpstr>
      <vt:lpstr>Our optimization criterion</vt:lpstr>
      <vt:lpstr>Gradient descent</vt:lpstr>
      <vt:lpstr>Some more maths</vt:lpstr>
      <vt:lpstr>Gradient descent</vt:lpstr>
      <vt:lpstr>The update</vt:lpstr>
      <vt:lpstr>The update</vt:lpstr>
      <vt:lpstr>L1 regularization</vt:lpstr>
      <vt:lpstr>L1 regularization</vt:lpstr>
      <vt:lpstr>L1 regularization</vt:lpstr>
      <vt:lpstr>Regularization with p-norms</vt:lpstr>
      <vt:lpstr>Regularizers summarized</vt:lpstr>
      <vt:lpstr>The other loss functions</vt:lpstr>
      <vt:lpstr>Many tools support these different combinations</vt:lpstr>
      <vt:lpstr>Common names</vt:lpstr>
      <vt:lpstr>Real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Kauchak</cp:lastModifiedBy>
  <cp:revision>2048</cp:revision>
  <cp:lastPrinted>2013-10-11T17:07:04Z</cp:lastPrinted>
  <dcterms:created xsi:type="dcterms:W3CDTF">2013-09-08T20:10:23Z</dcterms:created>
  <dcterms:modified xsi:type="dcterms:W3CDTF">2013-10-25T18:07:01Z</dcterms:modified>
</cp:coreProperties>
</file>