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1" r:id="rId3"/>
    <p:sldId id="257" r:id="rId4"/>
    <p:sldId id="271" r:id="rId5"/>
    <p:sldId id="270" r:id="rId6"/>
    <p:sldId id="266" r:id="rId7"/>
    <p:sldId id="269" r:id="rId8"/>
    <p:sldId id="273" r:id="rId9"/>
    <p:sldId id="267" r:id="rId10"/>
    <p:sldId id="272" r:id="rId11"/>
    <p:sldId id="262" r:id="rId12"/>
    <p:sldId id="26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AFEDD"/>
    <a:srgbClr val="A9FDB1"/>
    <a:srgbClr val="C6FECB"/>
    <a:srgbClr val="E7FFEE"/>
    <a:srgbClr val="7CAF24"/>
    <a:srgbClr val="29FF05"/>
    <a:srgbClr val="9FC944"/>
    <a:srgbClr val="05FF76"/>
    <a:srgbClr val="4F8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94660"/>
  </p:normalViewPr>
  <p:slideViewPr>
    <p:cSldViewPr snapToGrid="0">
      <p:cViewPr>
        <p:scale>
          <a:sx n="66" d="100"/>
          <a:sy n="66" d="100"/>
        </p:scale>
        <p:origin x="49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06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6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39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6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7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6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3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2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5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40000">
              <a:schemeClr val="bg2">
                <a:shade val="94000"/>
                <a:lumMod val="9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7147-FA2E-479C-AFEF-79B47737BDE2}" type="datetimeFigureOut">
              <a:rPr lang="en-IN" smtClean="0"/>
              <a:t>17-05-2015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7E802-9673-43A5-BB30-FE105626D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1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3" y="912245"/>
            <a:ext cx="8905048" cy="5565655"/>
          </a:xfrm>
          <a:prstGeom prst="rect">
            <a:avLst/>
          </a:prstGeom>
          <a:effectLst>
            <a:softEdge rad="2794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00562"/>
            <a:ext cx="7766936" cy="985602"/>
          </a:xfrm>
        </p:spPr>
        <p:txBody>
          <a:bodyPr/>
          <a:lstStyle/>
          <a:p>
            <a:pPr algn="l"/>
            <a:r>
              <a:rPr lang="en-IN" sz="6600" dirty="0">
                <a:solidFill>
                  <a:srgbClr val="9FC944"/>
                </a:solidFill>
              </a:rPr>
              <a:t>V</a:t>
            </a:r>
            <a:r>
              <a:rPr lang="en-IN" sz="6600" dirty="0" smtClean="0">
                <a:solidFill>
                  <a:srgbClr val="9FC944"/>
                </a:solidFill>
              </a:rPr>
              <a:t>irtual </a:t>
            </a:r>
            <a:r>
              <a:rPr lang="en-IN" sz="6600" dirty="0" smtClean="0">
                <a:solidFill>
                  <a:srgbClr val="9FC944"/>
                </a:solidFill>
              </a:rPr>
              <a:t>Reality</a:t>
            </a:r>
            <a:endParaRPr lang="en-IN" sz="6600" dirty="0">
              <a:solidFill>
                <a:srgbClr val="9FC94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2738" y="3464306"/>
            <a:ext cx="8140662" cy="1931942"/>
          </a:xfrm>
        </p:spPr>
        <p:txBody>
          <a:bodyPr>
            <a:noAutofit/>
          </a:bodyPr>
          <a:lstStyle/>
          <a:p>
            <a:pPr algn="l">
              <a:spcBef>
                <a:spcPts val="50"/>
              </a:spcBef>
            </a:pPr>
            <a:r>
              <a:rPr lang="en-IN" sz="2000" dirty="0" smtClean="0">
                <a:solidFill>
                  <a:srgbClr val="DAFEDD"/>
                </a:solidFill>
              </a:rPr>
              <a:t>Team ID: 51</a:t>
            </a:r>
          </a:p>
          <a:p>
            <a:pPr algn="l">
              <a:spcBef>
                <a:spcPts val="75"/>
              </a:spcBef>
            </a:pPr>
            <a:r>
              <a:rPr lang="en-IN" sz="2000" dirty="0" smtClean="0">
                <a:solidFill>
                  <a:srgbClr val="DAFEDD"/>
                </a:solidFill>
              </a:rPr>
              <a:t>Team Name: </a:t>
            </a:r>
            <a:r>
              <a:rPr lang="en-IN" sz="2000" dirty="0" err="1" smtClean="0">
                <a:solidFill>
                  <a:srgbClr val="DAFEDD"/>
                </a:solidFill>
              </a:rPr>
              <a:t>Pura</a:t>
            </a:r>
            <a:r>
              <a:rPr lang="en-IN" sz="2000" dirty="0" smtClean="0">
                <a:solidFill>
                  <a:srgbClr val="DAFEDD"/>
                </a:solidFill>
              </a:rPr>
              <a:t> Complete </a:t>
            </a:r>
            <a:r>
              <a:rPr lang="en-IN" sz="2000" dirty="0" err="1" smtClean="0">
                <a:solidFill>
                  <a:srgbClr val="DAFEDD"/>
                </a:solidFill>
              </a:rPr>
              <a:t>Karenge</a:t>
            </a:r>
            <a:r>
              <a:rPr lang="en-IN" sz="2000" dirty="0" smtClean="0">
                <a:solidFill>
                  <a:srgbClr val="DAFEDD"/>
                </a:solidFill>
              </a:rPr>
              <a:t> :P</a:t>
            </a:r>
          </a:p>
          <a:p>
            <a:pPr algn="l">
              <a:spcBef>
                <a:spcPts val="50"/>
              </a:spcBef>
            </a:pPr>
            <a:r>
              <a:rPr lang="en-IN" sz="2000" dirty="0" smtClean="0">
                <a:solidFill>
                  <a:srgbClr val="DAFEDD"/>
                </a:solidFill>
              </a:rPr>
              <a:t>Members: </a:t>
            </a:r>
            <a:r>
              <a:rPr lang="en-IN" sz="2000" dirty="0" err="1" smtClean="0">
                <a:solidFill>
                  <a:srgbClr val="DAFEDD"/>
                </a:solidFill>
              </a:rPr>
              <a:t>Pulkit</a:t>
            </a:r>
            <a:r>
              <a:rPr lang="en-IN" sz="2000" dirty="0" smtClean="0">
                <a:solidFill>
                  <a:srgbClr val="DAFEDD"/>
                </a:solidFill>
              </a:rPr>
              <a:t> </a:t>
            </a:r>
            <a:r>
              <a:rPr lang="en-IN" sz="2000" dirty="0" err="1" smtClean="0">
                <a:solidFill>
                  <a:srgbClr val="DAFEDD"/>
                </a:solidFill>
              </a:rPr>
              <a:t>Goyal</a:t>
            </a:r>
            <a:r>
              <a:rPr lang="en-IN" sz="2000" dirty="0" smtClean="0">
                <a:solidFill>
                  <a:srgbClr val="DAFEDD"/>
                </a:solidFill>
              </a:rPr>
              <a:t> | </a:t>
            </a:r>
            <a:r>
              <a:rPr lang="en-IN" sz="2000" dirty="0" err="1" smtClean="0">
                <a:solidFill>
                  <a:srgbClr val="DAFEDD"/>
                </a:solidFill>
              </a:rPr>
              <a:t>Arka</a:t>
            </a:r>
            <a:r>
              <a:rPr lang="en-IN" sz="2000" dirty="0" smtClean="0">
                <a:solidFill>
                  <a:srgbClr val="DAFEDD"/>
                </a:solidFill>
              </a:rPr>
              <a:t> Sadhu</a:t>
            </a:r>
          </a:p>
          <a:p>
            <a:pPr algn="l">
              <a:spcBef>
                <a:spcPts val="50"/>
              </a:spcBef>
            </a:pPr>
            <a:r>
              <a:rPr lang="en-IN" sz="2000" dirty="0" smtClean="0">
                <a:solidFill>
                  <a:srgbClr val="DAFEDD"/>
                </a:solidFill>
              </a:rPr>
              <a:t>Clubs: </a:t>
            </a:r>
            <a:r>
              <a:rPr lang="en-IN" sz="2000" dirty="0" smtClean="0">
                <a:solidFill>
                  <a:srgbClr val="DAFEDD"/>
                </a:solidFill>
              </a:rPr>
              <a:t>Electronics</a:t>
            </a:r>
            <a:endParaRPr lang="en-IN" sz="2000" dirty="0">
              <a:solidFill>
                <a:srgbClr val="DAFED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7991" y="2775125"/>
            <a:ext cx="463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7CAF24"/>
                </a:solidFill>
              </a:rPr>
              <a:t>A Gaming Controller for Counter Strike</a:t>
            </a:r>
            <a:endParaRPr lang="en-IN" sz="2000" dirty="0">
              <a:solidFill>
                <a:srgbClr val="7CA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The LCD display 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52487"/>
            <a:ext cx="7915123" cy="4365685"/>
          </a:xfrm>
        </p:spPr>
      </p:pic>
    </p:spTree>
    <p:extLst>
      <p:ext uri="{BB962C8B-B14F-4D97-AF65-F5344CB8AC3E}">
        <p14:creationId xmlns:p14="http://schemas.microsoft.com/office/powerpoint/2010/main" val="28755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Learning in the project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To use accelerometer/gyroscope and I2C protocol for its communication with the Arduino.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How and what the smaller microcontroller, atmega16u2 does in the Arduino Board and how we can use it to hack the Arduino and use it as other USB devices.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How HDMI works, how we can use it to get output from a PC to display in an external LCD and sound in a headphone.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How the screen output is altered in Oculus Rift, Google Cardboard so that we get a 3D effect when seen. </a:t>
            </a:r>
          </a:p>
        </p:txBody>
      </p:sp>
    </p:spTree>
    <p:extLst>
      <p:ext uri="{BB962C8B-B14F-4D97-AF65-F5344CB8AC3E}">
        <p14:creationId xmlns:p14="http://schemas.microsoft.com/office/powerpoint/2010/main" val="35157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Difficulties &amp; Limitations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885766" cy="50022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Haven’t been able to figure out which LCD to use and how to communicate to the LCD module via an HDMI Cable.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Don’t really know whether combining both the mouse/keyboard </a:t>
            </a:r>
            <a:r>
              <a:rPr lang="en-IN" dirty="0" err="1" smtClean="0"/>
              <a:t>firmwares</a:t>
            </a:r>
            <a:r>
              <a:rPr lang="en-IN" dirty="0" smtClean="0"/>
              <a:t> would be possible.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Calibration of the mouse movement so that it perfectly suits the motio</a:t>
            </a:r>
            <a:r>
              <a:rPr lang="en-IN" dirty="0" smtClean="0"/>
              <a:t>n of the player with</a:t>
            </a:r>
            <a:r>
              <a:rPr lang="en-IN" dirty="0" smtClean="0"/>
              <a:t> the motion in the game.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Blurriness of the display because of it being too close (less than the least distance of vision) and lack of resources for the appropriate lenses.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Since the MPU-6050 is mounted on the headgear, the gun in the game will follow the user’s head and not the gun in the user’s hand, thus creating problems.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4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023"/>
            <a:ext cx="8596668" cy="1320800"/>
          </a:xfrm>
        </p:spPr>
        <p:txBody>
          <a:bodyPr>
            <a:noAutofit/>
          </a:bodyPr>
          <a:lstStyle/>
          <a:p>
            <a:r>
              <a:rPr lang="en-IN" sz="5400" dirty="0" smtClean="0"/>
              <a:t>Scope (the actual scope) for improvement 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2409"/>
            <a:ext cx="8596668" cy="3880773"/>
          </a:xfrm>
        </p:spPr>
        <p:txBody>
          <a:bodyPr/>
          <a:lstStyle/>
          <a:p>
            <a:r>
              <a:rPr lang="en-IN" dirty="0" smtClean="0"/>
              <a:t>Making wireless communication between the PC, gun and </a:t>
            </a:r>
            <a:r>
              <a:rPr lang="en-IN" dirty="0"/>
              <a:t>h</a:t>
            </a:r>
            <a:r>
              <a:rPr lang="en-IN" dirty="0" smtClean="0"/>
              <a:t>eadgear for easy movement during the game.</a:t>
            </a:r>
          </a:p>
          <a:p>
            <a:endParaRPr lang="en-IN" dirty="0"/>
          </a:p>
          <a:p>
            <a:r>
              <a:rPr lang="en-IN" dirty="0" smtClean="0"/>
              <a:t>Using appropriate lenses (such as those used in Oculus Rift) for focusing of the LCD display.</a:t>
            </a:r>
          </a:p>
          <a:p>
            <a:endParaRPr lang="en-IN" dirty="0"/>
          </a:p>
          <a:p>
            <a:r>
              <a:rPr lang="en-IN" dirty="0" smtClean="0"/>
              <a:t>Using techniques such as image processing, thus capturing what the player is actually doing and using it to control the game. </a:t>
            </a:r>
          </a:p>
          <a:p>
            <a:endParaRPr lang="en-IN" dirty="0"/>
          </a:p>
          <a:p>
            <a:r>
              <a:rPr lang="en-IN" dirty="0" smtClean="0"/>
              <a:t>Using microcontrollers directly instead of using Arduino, thus reducing the size and cost of the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8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2889160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Thank you!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730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Well, we all play games…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Consider an example: What do you prefer? Playing FIFA with the keyboard or with a gaming controller. Obviously, the general opinion is a gaming controller.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Won’t it be awesome to have something which helps you play games which doesn’t support a gaming controller. For example: Counter Strike.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Imagine yourself to be in the game and actually shooting with a gun, and having a headgear which will project everything to going on the computer to right on your eyes. Now that </a:t>
            </a:r>
            <a:r>
              <a:rPr lang="en-IN" dirty="0" smtClean="0"/>
              <a:t>is our project, Virtual </a:t>
            </a:r>
            <a:r>
              <a:rPr lang="en-IN" dirty="0"/>
              <a:t>Reality.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09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Our Project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end product will be kind of a gaming console which will enable the user to play Counter Strike.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gaming console will consist of a real gun, a headgear </a:t>
            </a:r>
            <a:r>
              <a:rPr lang="en-IN" dirty="0" smtClean="0"/>
              <a:t>set</a:t>
            </a:r>
            <a:r>
              <a:rPr lang="en-IN" dirty="0"/>
              <a:t> with headphones. The gun will consist of most of </a:t>
            </a:r>
            <a:r>
              <a:rPr lang="en-IN" dirty="0" smtClean="0"/>
              <a:t>the controls required for the game. </a:t>
            </a:r>
            <a:r>
              <a:rPr lang="en-IN" dirty="0"/>
              <a:t>The headgear, will </a:t>
            </a:r>
            <a:r>
              <a:rPr lang="en-IN" dirty="0" smtClean="0"/>
              <a:t>be a kind of box, </a:t>
            </a:r>
            <a:r>
              <a:rPr lang="en-IN" dirty="0"/>
              <a:t>with a </a:t>
            </a:r>
            <a:r>
              <a:rPr lang="en-IN" dirty="0" smtClean="0"/>
              <a:t>LCD module, the MPU-6050 sensor, an Arduino UNO. </a:t>
            </a:r>
            <a:r>
              <a:rPr lang="en-IN" dirty="0"/>
              <a:t>Also the headgear will </a:t>
            </a:r>
            <a:r>
              <a:rPr lang="en-IN" dirty="0" smtClean="0"/>
              <a:t>have output HDMI and USB ports to be connected to the PC. </a:t>
            </a:r>
          </a:p>
          <a:p>
            <a:r>
              <a:rPr lang="en-IN" dirty="0" smtClean="0"/>
              <a:t>During the gameplay, the person in the game will be controlled by the user using actual head movements and gun thus giving a real feel of playing.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5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02095" cy="1320800"/>
          </a:xfrm>
        </p:spPr>
        <p:txBody>
          <a:bodyPr>
            <a:noAutofit/>
          </a:bodyPr>
          <a:lstStyle/>
          <a:p>
            <a:r>
              <a:rPr lang="en-IN" sz="5300" dirty="0" smtClean="0"/>
              <a:t>What our project will be like</a:t>
            </a:r>
            <a:endParaRPr lang="en-IN" sz="53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4" y="1642672"/>
            <a:ext cx="8414771" cy="4735092"/>
          </a:xfrm>
        </p:spPr>
      </p:pic>
    </p:spTree>
    <p:extLst>
      <p:ext uri="{BB962C8B-B14F-4D97-AF65-F5344CB8AC3E}">
        <p14:creationId xmlns:p14="http://schemas.microsoft.com/office/powerpoint/2010/main" val="18026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Components used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99" y="3099459"/>
            <a:ext cx="1251651" cy="1251651"/>
          </a:xfrm>
          <a:solidFill>
            <a:srgbClr val="DCDCDC">
              <a:alpha val="43000"/>
            </a:srgb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66" y="1672998"/>
            <a:ext cx="1243184" cy="1219200"/>
          </a:xfrm>
          <a:prstGeom prst="rect">
            <a:avLst/>
          </a:prstGeom>
          <a:solidFill>
            <a:srgbClr val="DCDCDC">
              <a:alpha val="43000"/>
            </a:srgb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6702" y="2066857"/>
            <a:ext cx="2625726" cy="1838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3" t="10794" r="17997" b="10791"/>
          <a:stretch/>
        </p:blipFill>
        <p:spPr>
          <a:xfrm>
            <a:off x="4612405" y="1672998"/>
            <a:ext cx="2019301" cy="2133600"/>
          </a:xfrm>
          <a:prstGeom prst="rect">
            <a:avLst/>
          </a:prstGeom>
          <a:solidFill>
            <a:srgbClr val="DCDCDC">
              <a:alpha val="43000"/>
            </a:srgb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" y="1672998"/>
            <a:ext cx="2042061" cy="2678112"/>
          </a:xfrm>
          <a:prstGeom prst="rect">
            <a:avLst/>
          </a:prstGeom>
          <a:solidFill>
            <a:srgbClr val="DCDCDC">
              <a:alpha val="43000"/>
            </a:srgbClr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34" y="4525992"/>
            <a:ext cx="1568748" cy="1568748"/>
          </a:xfrm>
          <a:prstGeom prst="rect">
            <a:avLst/>
          </a:prstGeom>
          <a:solidFill>
            <a:srgbClr val="DCDCDC">
              <a:alpha val="43000"/>
            </a:srgbClr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" b="17565"/>
          <a:stretch/>
        </p:blipFill>
        <p:spPr>
          <a:xfrm>
            <a:off x="434505" y="4672591"/>
            <a:ext cx="1845949" cy="1422149"/>
          </a:xfrm>
          <a:prstGeom prst="rect">
            <a:avLst/>
          </a:prstGeom>
          <a:solidFill>
            <a:srgbClr val="DCDCDC">
              <a:alpha val="43000"/>
            </a:srgbClr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5" b="22817"/>
          <a:stretch/>
        </p:blipFill>
        <p:spPr>
          <a:xfrm>
            <a:off x="2681899" y="4558371"/>
            <a:ext cx="3789376" cy="2065110"/>
          </a:xfrm>
          <a:prstGeom prst="rect">
            <a:avLst/>
          </a:prstGeom>
          <a:solidFill>
            <a:srgbClr val="DCDCDC">
              <a:alpha val="43000"/>
            </a:srgbClr>
          </a:solidFill>
        </p:spPr>
      </p:pic>
    </p:spTree>
    <p:extLst>
      <p:ext uri="{BB962C8B-B14F-4D97-AF65-F5344CB8AC3E}">
        <p14:creationId xmlns:p14="http://schemas.microsoft.com/office/powerpoint/2010/main" val="17558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What we have done so </a:t>
            </a:r>
            <a:r>
              <a:rPr lang="en-IN" sz="5400" dirty="0" smtClean="0"/>
              <a:t>far</a:t>
            </a:r>
            <a:endParaRPr lang="en-IN" sz="5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Using the 3 axis gyroscope/accelerometer, MPU-6050 and communicate via the I2C protocol to get the values of Roll, Pitch &amp; Yaw to be printed on the screen.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Coding</a:t>
            </a:r>
            <a:r>
              <a:rPr lang="en-IN" dirty="0" smtClean="0"/>
              <a:t> the atmega16u2 on the Arduino Uno using DFU (Device Firmware Update) programming and replacing the original Arduino firmware with a Mouse firmware/Keyboard firmware using the library LUFA (Lightweight </a:t>
            </a:r>
            <a:r>
              <a:rPr lang="en-IN" dirty="0"/>
              <a:t>USB Framework for </a:t>
            </a:r>
            <a:r>
              <a:rPr lang="en-IN" dirty="0" smtClean="0"/>
              <a:t>AVRs)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Using the Yaw &amp; pitch values of the MPU-6050 with the Arduino Uno along with a push button to control the movement of the user and the gun shoot in the game.</a:t>
            </a:r>
          </a:p>
        </p:txBody>
      </p:sp>
    </p:spTree>
    <p:extLst>
      <p:ext uri="{BB962C8B-B14F-4D97-AF65-F5344CB8AC3E}">
        <p14:creationId xmlns:p14="http://schemas.microsoft.com/office/powerpoint/2010/main" val="3283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 smtClean="0"/>
              <a:t>Yaw, Roll &amp; Pitch displayed</a:t>
            </a:r>
            <a:endParaRPr lang="en-IN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t="16434" r="10224" b="6428"/>
          <a:stretch/>
        </p:blipFill>
        <p:spPr>
          <a:xfrm rot="10800000">
            <a:off x="677334" y="1600200"/>
            <a:ext cx="8399327" cy="4822824"/>
          </a:xfrm>
        </p:spPr>
      </p:pic>
    </p:spTree>
    <p:extLst>
      <p:ext uri="{BB962C8B-B14F-4D97-AF65-F5344CB8AC3E}">
        <p14:creationId xmlns:p14="http://schemas.microsoft.com/office/powerpoint/2010/main" val="33075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820" y="2583543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Live Demo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861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What we’ll do later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Try to combine both mouse and keyboard </a:t>
            </a:r>
            <a:r>
              <a:rPr lang="en-IN" dirty="0" err="1" smtClean="0"/>
              <a:t>firmwares</a:t>
            </a:r>
            <a:r>
              <a:rPr lang="en-IN" dirty="0" smtClean="0"/>
              <a:t> so that a single Arduino can control the complete game, thus reducing the size and cost of the project.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Get the HDMI output of the PC and project the display on the LCD (altered as shown previously) and sound in the headphone.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Connect appropriate switches or other input methods for different controls of the game with a gun at appropriate locations so that the game is easy to play.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Complete the assembly of the headgear (LCD, MPU-6050, Arduino, Headphones) and connect it to the gun along with output HDMI and USB ports.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1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717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Virtual Reality</vt:lpstr>
      <vt:lpstr>Introduction</vt:lpstr>
      <vt:lpstr>Our Project</vt:lpstr>
      <vt:lpstr>What our project will be like</vt:lpstr>
      <vt:lpstr>Components used</vt:lpstr>
      <vt:lpstr>What we have done so far</vt:lpstr>
      <vt:lpstr>Yaw, Roll &amp; Pitch displayed</vt:lpstr>
      <vt:lpstr>Live Demo</vt:lpstr>
      <vt:lpstr>What we’ll do later</vt:lpstr>
      <vt:lpstr>The LCD display </vt:lpstr>
      <vt:lpstr>Learning in the project</vt:lpstr>
      <vt:lpstr>Difficulties &amp; Limitations</vt:lpstr>
      <vt:lpstr>Scope (the actual scope) for improvement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Pulkit Goyal</dc:creator>
  <cp:lastModifiedBy>Pulkit Goyal</cp:lastModifiedBy>
  <cp:revision>55</cp:revision>
  <dcterms:created xsi:type="dcterms:W3CDTF">2015-05-17T04:53:49Z</dcterms:created>
  <dcterms:modified xsi:type="dcterms:W3CDTF">2015-05-17T10:07:20Z</dcterms:modified>
</cp:coreProperties>
</file>