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487C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487C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863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511" y="0"/>
            <a:ext cx="2351532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487C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863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511" y="0"/>
            <a:ext cx="2351532" cy="6858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929889" y="429005"/>
            <a:ext cx="6215380" cy="33655"/>
          </a:xfrm>
          <a:custGeom>
            <a:avLst/>
            <a:gdLst/>
            <a:ahLst/>
            <a:cxnLst/>
            <a:rect l="l" t="t" r="r" b="b"/>
            <a:pathLst>
              <a:path w="6215380" h="33654">
                <a:moveTo>
                  <a:pt x="6214871" y="0"/>
                </a:moveTo>
                <a:lnTo>
                  <a:pt x="0" y="0"/>
                </a:lnTo>
                <a:lnTo>
                  <a:pt x="0" y="33527"/>
                </a:lnTo>
                <a:lnTo>
                  <a:pt x="6214871" y="33527"/>
                </a:lnTo>
                <a:lnTo>
                  <a:pt x="6214871" y="0"/>
                </a:lnTo>
                <a:close/>
              </a:path>
            </a:pathLst>
          </a:custGeom>
          <a:solidFill>
            <a:srgbClr val="001F5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929889" y="429005"/>
            <a:ext cx="6215380" cy="33655"/>
          </a:xfrm>
          <a:custGeom>
            <a:avLst/>
            <a:gdLst/>
            <a:ahLst/>
            <a:cxnLst/>
            <a:rect l="l" t="t" r="r" b="b"/>
            <a:pathLst>
              <a:path w="6215380" h="33654">
                <a:moveTo>
                  <a:pt x="0" y="33527"/>
                </a:moveTo>
                <a:lnTo>
                  <a:pt x="6214871" y="33527"/>
                </a:lnTo>
                <a:lnTo>
                  <a:pt x="6214871" y="0"/>
                </a:lnTo>
                <a:lnTo>
                  <a:pt x="0" y="0"/>
                </a:lnTo>
                <a:lnTo>
                  <a:pt x="0" y="33527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2" y="5037581"/>
            <a:ext cx="7429500" cy="106680"/>
          </a:xfrm>
          <a:custGeom>
            <a:avLst/>
            <a:gdLst/>
            <a:ahLst/>
            <a:cxnLst/>
            <a:rect l="l" t="t" r="r" b="b"/>
            <a:pathLst>
              <a:path w="7429500" h="106679">
                <a:moveTo>
                  <a:pt x="0" y="106680"/>
                </a:moveTo>
                <a:lnTo>
                  <a:pt x="7429500" y="106680"/>
                </a:lnTo>
                <a:lnTo>
                  <a:pt x="74295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solidFill>
            <a:srgbClr val="001F5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62" y="5037581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106680"/>
                </a:moveTo>
                <a:lnTo>
                  <a:pt x="9144000" y="106680"/>
                </a:lnTo>
                <a:lnTo>
                  <a:pt x="91440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430262" y="5037581"/>
            <a:ext cx="1714500" cy="106680"/>
          </a:xfrm>
          <a:custGeom>
            <a:avLst/>
            <a:gdLst/>
            <a:ahLst/>
            <a:cxnLst/>
            <a:rect l="l" t="t" r="r" b="b"/>
            <a:pathLst>
              <a:path w="1714500" h="106679">
                <a:moveTo>
                  <a:pt x="1714500" y="0"/>
                </a:moveTo>
                <a:lnTo>
                  <a:pt x="0" y="0"/>
                </a:lnTo>
                <a:lnTo>
                  <a:pt x="0" y="106680"/>
                </a:lnTo>
                <a:lnTo>
                  <a:pt x="1714500" y="106680"/>
                </a:lnTo>
                <a:lnTo>
                  <a:pt x="1714500" y="0"/>
                </a:lnTo>
                <a:close/>
              </a:path>
            </a:pathLst>
          </a:custGeom>
          <a:solidFill>
            <a:srgbClr val="920A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430262" y="5037581"/>
            <a:ext cx="1714500" cy="106680"/>
          </a:xfrm>
          <a:custGeom>
            <a:avLst/>
            <a:gdLst/>
            <a:ahLst/>
            <a:cxnLst/>
            <a:rect l="l" t="t" r="r" b="b"/>
            <a:pathLst>
              <a:path w="1714500" h="106679">
                <a:moveTo>
                  <a:pt x="0" y="106680"/>
                </a:moveTo>
                <a:lnTo>
                  <a:pt x="1714500" y="106680"/>
                </a:lnTo>
                <a:lnTo>
                  <a:pt x="17145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7863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523"/>
            <a:ext cx="9144000" cy="59690"/>
          </a:xfrm>
          <a:custGeom>
            <a:avLst/>
            <a:gdLst/>
            <a:ahLst/>
            <a:cxnLst/>
            <a:rect l="l" t="t" r="r" b="b"/>
            <a:pathLst>
              <a:path w="9144000" h="59690">
                <a:moveTo>
                  <a:pt x="9144000" y="0"/>
                </a:moveTo>
                <a:lnTo>
                  <a:pt x="0" y="0"/>
                </a:lnTo>
                <a:lnTo>
                  <a:pt x="0" y="59436"/>
                </a:lnTo>
                <a:lnTo>
                  <a:pt x="9144000" y="59436"/>
                </a:lnTo>
                <a:lnTo>
                  <a:pt x="9144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58646" y="762"/>
            <a:ext cx="7786370" cy="53340"/>
          </a:xfrm>
          <a:custGeom>
            <a:avLst/>
            <a:gdLst/>
            <a:ahLst/>
            <a:cxnLst/>
            <a:rect l="l" t="t" r="r" b="b"/>
            <a:pathLst>
              <a:path w="7786370" h="53340">
                <a:moveTo>
                  <a:pt x="7786116" y="0"/>
                </a:moveTo>
                <a:lnTo>
                  <a:pt x="0" y="0"/>
                </a:lnTo>
                <a:lnTo>
                  <a:pt x="0" y="53339"/>
                </a:lnTo>
                <a:lnTo>
                  <a:pt x="7786116" y="53339"/>
                </a:lnTo>
                <a:lnTo>
                  <a:pt x="7786116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58646" y="762"/>
            <a:ext cx="7786370" cy="53340"/>
          </a:xfrm>
          <a:custGeom>
            <a:avLst/>
            <a:gdLst/>
            <a:ahLst/>
            <a:cxnLst/>
            <a:rect l="l" t="t" r="r" b="b"/>
            <a:pathLst>
              <a:path w="7786370" h="53340">
                <a:moveTo>
                  <a:pt x="0" y="53339"/>
                </a:moveTo>
                <a:lnTo>
                  <a:pt x="7786116" y="53339"/>
                </a:lnTo>
                <a:lnTo>
                  <a:pt x="7786116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2" y="5037581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9144000" y="0"/>
                </a:moveTo>
                <a:lnTo>
                  <a:pt x="0" y="0"/>
                </a:lnTo>
                <a:lnTo>
                  <a:pt x="0" y="106680"/>
                </a:lnTo>
                <a:lnTo>
                  <a:pt x="9144000" y="10668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62" y="5037581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106680"/>
                </a:moveTo>
                <a:lnTo>
                  <a:pt x="9144000" y="106680"/>
                </a:lnTo>
                <a:lnTo>
                  <a:pt x="91440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639" y="187578"/>
            <a:ext cx="877072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F487C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217" y="2028223"/>
            <a:ext cx="6456045" cy="1150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04859" y="4813942"/>
            <a:ext cx="228600" cy="19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hyperlink" Target="http://weibo.com/guoweiofpku" TargetMode="External"/><Relationship Id="rId5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905" cy="786765"/>
            <a:chOff x="0" y="0"/>
            <a:chExt cx="9145905" cy="786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7863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0"/>
              <a:ext cx="2351532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6214871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214871" y="33527"/>
                  </a:lnTo>
                  <a:lnTo>
                    <a:pt x="6214871" y="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0" y="33527"/>
                  </a:moveTo>
                  <a:lnTo>
                    <a:pt x="6214871" y="33527"/>
                  </a:lnTo>
                  <a:lnTo>
                    <a:pt x="6214871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-126" y="5036692"/>
            <a:ext cx="9145905" cy="108585"/>
            <a:chOff x="-126" y="5036692"/>
            <a:chExt cx="9145905" cy="108585"/>
          </a:xfrm>
        </p:grpSpPr>
        <p:sp>
          <p:nvSpPr>
            <p:cNvPr id="8" name="object 8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40101" y="1328420"/>
            <a:ext cx="4213225" cy="97790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程序设计与算法</a:t>
            </a:r>
            <a:r>
              <a:rPr dirty="0" sz="3800" spc="5">
                <a:latin typeface="Arial MT"/>
                <a:cs typeface="Arial MT"/>
              </a:rPr>
              <a:t>(</a:t>
            </a:r>
            <a:r>
              <a:rPr dirty="0" sz="3800"/>
              <a:t>一</a:t>
            </a:r>
            <a:r>
              <a:rPr dirty="0" sz="3800">
                <a:latin typeface="Arial MT"/>
                <a:cs typeface="Arial MT"/>
              </a:rPr>
              <a:t>)</a:t>
            </a:r>
            <a:endParaRPr sz="3800">
              <a:latin typeface="Arial MT"/>
              <a:cs typeface="Arial MT"/>
            </a:endParaRPr>
          </a:p>
          <a:p>
            <a:pPr algn="ctr" marL="635">
              <a:lnSpc>
                <a:spcPct val="100000"/>
              </a:lnSpc>
              <a:spcBef>
                <a:spcPts val="55"/>
              </a:spcBef>
            </a:pPr>
            <a:r>
              <a:rPr dirty="0" spc="-10">
                <a:latin typeface="Arial MT"/>
                <a:cs typeface="Arial MT"/>
              </a:rPr>
              <a:t>C</a:t>
            </a:r>
            <a:r>
              <a:rPr dirty="0"/>
              <a:t>语言程序设计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40200" y="2702509"/>
            <a:ext cx="611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404040"/>
                </a:solidFill>
                <a:latin typeface="Microsoft YaHei"/>
                <a:cs typeface="Microsoft YaHei"/>
              </a:rPr>
              <a:t>郭</a:t>
            </a:r>
            <a:r>
              <a:rPr dirty="0" sz="2000" spc="-85" b="1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Microsoft YaHei"/>
                <a:cs typeface="Microsoft YaHei"/>
              </a:rPr>
              <a:t>炜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5422" y="74802"/>
            <a:ext cx="2061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YaHei"/>
                <a:cs typeface="Microsoft YaHei"/>
              </a:rPr>
              <a:t>信息科学技术学院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4681" y="422097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0970" y="3353180"/>
            <a:ext cx="4222115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YaHei"/>
                <a:cs typeface="Microsoft YaHei"/>
              </a:rPr>
              <a:t>微博：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"/>
                <a:cs typeface="Microsoft YaHei"/>
                <a:hlinkClick r:id="rId4"/>
              </a:rPr>
              <a:t>http://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"/>
                <a:cs typeface="Microsoft YaHei"/>
                <a:hlinkClick r:id="rId4"/>
              </a:rPr>
              <a:t>w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"/>
                <a:cs typeface="Microsoft YaHei"/>
                <a:hlinkClick r:id="rId4"/>
              </a:rPr>
              <a:t>eibo.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"/>
                <a:cs typeface="Microsoft YaHei"/>
                <a:hlinkClick r:id="rId4"/>
              </a:rPr>
              <a:t>com/g</a:t>
            </a:r>
            <a:r>
              <a:rPr dirty="0" u="heavy" sz="180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"/>
                <a:cs typeface="Microsoft YaHei"/>
                <a:hlinkClick r:id="rId4"/>
              </a:rPr>
              <a:t>uo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"/>
                <a:cs typeface="Microsoft YaHei"/>
                <a:hlinkClick r:id="rId4"/>
              </a:rPr>
              <a:t>wei</a:t>
            </a:r>
            <a:r>
              <a:rPr dirty="0" u="heavy" sz="18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"/>
                <a:cs typeface="Microsoft YaHei"/>
                <a:hlinkClick r:id="rId4"/>
              </a:rPr>
              <a:t>o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"/>
                <a:cs typeface="Microsoft YaHei"/>
                <a:hlinkClick r:id="rId4"/>
              </a:rPr>
              <a:t>fpku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Microsoft YaHei"/>
              <a:cs typeface="Microsoft YaHei"/>
            </a:endParaRPr>
          </a:p>
          <a:p>
            <a:pPr marL="69977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学会程序和算法，走遍天下都不</a:t>
            </a:r>
            <a:r>
              <a:rPr dirty="0" sz="1800" spc="-30" b="1">
                <a:solidFill>
                  <a:srgbClr val="FF0000"/>
                </a:solidFill>
                <a:latin typeface="Microsoft YaHei"/>
                <a:cs typeface="Microsoft YaHei"/>
              </a:rPr>
              <a:t>怕</a:t>
            </a:r>
            <a:r>
              <a:rPr dirty="0" sz="1800" b="1">
                <a:solidFill>
                  <a:srgbClr val="FF0000"/>
                </a:solidFill>
                <a:latin typeface="Microsoft YaHei"/>
                <a:cs typeface="Microsoft YaHei"/>
              </a:rPr>
              <a:t>!</a:t>
            </a:r>
            <a:endParaRPr sz="1800">
              <a:latin typeface="Microsoft YaHei"/>
              <a:cs typeface="Microsoft YaHei"/>
            </a:endParaRPr>
          </a:p>
          <a:p>
            <a:pPr marL="1405890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latin typeface="Microsoft YaHei"/>
                <a:cs typeface="Microsoft YaHei"/>
              </a:rPr>
              <a:t>讲义照片均为郭炜拍摄</a:t>
            </a:r>
            <a:endParaRPr sz="1600">
              <a:latin typeface="Microsoft YaHei"/>
              <a:cs typeface="Microsoft YaHe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991" y="3637669"/>
            <a:ext cx="882419" cy="88375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63016" y="3360166"/>
            <a:ext cx="916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Microsoft YaHei"/>
                <a:cs typeface="Microsoft YaHei"/>
              </a:rPr>
              <a:t>微信公众号</a:t>
            </a:r>
            <a:endParaRPr sz="1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549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字符串常量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997076"/>
            <a:ext cx="6874509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字符串常量占据内存的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节数</a:t>
            </a:r>
            <a:r>
              <a:rPr dirty="0" sz="2000" spc="-15">
                <a:latin typeface="Microsoft YaHei"/>
                <a:cs typeface="Microsoft YaHei"/>
              </a:rPr>
              <a:t>等</a:t>
            </a:r>
            <a:r>
              <a:rPr dirty="0" sz="2000">
                <a:latin typeface="Microsoft YaHei"/>
                <a:cs typeface="Microsoft YaHei"/>
              </a:rPr>
              <a:t>于字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串中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符数</a:t>
            </a:r>
            <a:r>
              <a:rPr dirty="0" sz="2000" spc="-15">
                <a:latin typeface="Microsoft YaHei"/>
                <a:cs typeface="Microsoft YaHei"/>
              </a:rPr>
              <a:t>目</a:t>
            </a:r>
            <a:r>
              <a:rPr dirty="0" sz="2000" spc="5">
                <a:latin typeface="Microsoft YaHei"/>
                <a:cs typeface="Microsoft YaHei"/>
              </a:rPr>
              <a:t>加</a:t>
            </a:r>
            <a:r>
              <a:rPr dirty="0" sz="2000">
                <a:latin typeface="Microsoft YaHei"/>
                <a:cs typeface="Microsoft YaHei"/>
              </a:rPr>
              <a:t>1，</a:t>
            </a:r>
            <a:endParaRPr sz="2000">
              <a:latin typeface="Microsoft YaHei"/>
              <a:cs typeface="Microsoft YaHei"/>
            </a:endParaRPr>
          </a:p>
          <a:p>
            <a:pPr marL="86995">
              <a:lnSpc>
                <a:spcPct val="100000"/>
              </a:lnSpc>
            </a:pPr>
            <a:r>
              <a:rPr dirty="0" sz="2000">
                <a:latin typeface="Microsoft YaHei"/>
                <a:cs typeface="Microsoft YaHei"/>
              </a:rPr>
              <a:t>多出来的是结尾字</a:t>
            </a:r>
            <a:r>
              <a:rPr dirty="0" sz="2000" spc="5">
                <a:latin typeface="Microsoft YaHei"/>
                <a:cs typeface="Microsoft YaHei"/>
              </a:rPr>
              <a:t>符</a:t>
            </a:r>
            <a:r>
              <a:rPr dirty="0" sz="2000">
                <a:solidFill>
                  <a:srgbClr val="962203"/>
                </a:solidFill>
                <a:latin typeface="Microsoft YaHei"/>
                <a:cs typeface="Microsoft YaHei"/>
              </a:rPr>
              <a:t>‘</a:t>
            </a:r>
            <a:r>
              <a:rPr dirty="0" sz="2000" spc="-10">
                <a:solidFill>
                  <a:srgbClr val="962203"/>
                </a:solidFill>
                <a:latin typeface="Microsoft YaHei"/>
                <a:cs typeface="Microsoft YaHei"/>
              </a:rPr>
              <a:t>\</a:t>
            </a:r>
            <a:r>
              <a:rPr dirty="0" sz="2000">
                <a:solidFill>
                  <a:srgbClr val="962203"/>
                </a:solidFill>
                <a:latin typeface="Microsoft YaHei"/>
                <a:cs typeface="Microsoft YaHei"/>
              </a:rPr>
              <a:t>0’</a:t>
            </a:r>
            <a:r>
              <a:rPr dirty="0" sz="2000" spc="5">
                <a:latin typeface="Microsoft YaHei"/>
                <a:cs typeface="Microsoft YaHei"/>
              </a:rPr>
              <a:t>。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</a:t>
            </a:r>
            <a:r>
              <a:rPr dirty="0" sz="2000" spc="-25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"C</a:t>
            </a:r>
            <a:r>
              <a:rPr dirty="0" sz="2000" spc="-20">
                <a:latin typeface="Microsoft YaHei"/>
                <a:cs typeface="Microsoft YaHei"/>
              </a:rPr>
              <a:t> </a:t>
            </a:r>
            <a:r>
              <a:rPr dirty="0" sz="2000" spc="-5">
                <a:latin typeface="Microsoft YaHei"/>
                <a:cs typeface="Microsoft YaHei"/>
              </a:rPr>
              <a:t>program"</a:t>
            </a:r>
            <a:r>
              <a:rPr dirty="0" sz="2000" spc="-35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在内存中的布局：</a:t>
            </a:r>
            <a:endParaRPr sz="20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2900" y="3141726"/>
          <a:ext cx="4627880" cy="44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433705"/>
                <a:gridCol w="473075"/>
                <a:gridCol w="450850"/>
                <a:gridCol w="450850"/>
                <a:gridCol w="450850"/>
                <a:gridCol w="450850"/>
                <a:gridCol w="448944"/>
                <a:gridCol w="450850"/>
                <a:gridCol w="567054"/>
              </a:tblGrid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C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p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r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o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g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r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a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m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\0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2742" y="4068572"/>
            <a:ext cx="326897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00"/>
              </a:spcBef>
              <a:buSzPct val="95000"/>
              <a:buFont typeface="Wingdings"/>
              <a:buChar char=""/>
              <a:tabLst>
                <a:tab pos="203835" algn="l"/>
              </a:tabLst>
            </a:pPr>
            <a:r>
              <a:rPr dirty="0" sz="2000">
                <a:latin typeface="Microsoft YaHei"/>
                <a:cs typeface="Microsoft YaHei"/>
              </a:rPr>
              <a:t>字符串的长度不包含’</a:t>
            </a:r>
            <a:r>
              <a:rPr dirty="0" sz="2000" spc="-10">
                <a:latin typeface="Microsoft YaHei"/>
                <a:cs typeface="Microsoft YaHei"/>
              </a:rPr>
              <a:t>\</a:t>
            </a:r>
            <a:r>
              <a:rPr dirty="0" sz="2000">
                <a:latin typeface="Microsoft YaHei"/>
                <a:cs typeface="Microsoft YaHei"/>
              </a:rPr>
              <a:t>0’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549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字符串常量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724281"/>
            <a:ext cx="6169660" cy="634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5450" indent="-413384">
              <a:lnSpc>
                <a:spcPts val="2395"/>
              </a:lnSpc>
              <a:spcBef>
                <a:spcPts val="105"/>
              </a:spcBef>
              <a:buFont typeface="Wingdings"/>
              <a:buChar char=""/>
              <a:tabLst>
                <a:tab pos="425450" algn="l"/>
                <a:tab pos="426084" algn="l"/>
              </a:tabLst>
            </a:pPr>
            <a:r>
              <a:rPr dirty="0" sz="2000" spc="-5">
                <a:latin typeface="Arial MT"/>
                <a:cs typeface="Arial MT"/>
              </a:rPr>
              <a:t>""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也是合法的字符串常</a:t>
            </a:r>
            <a:r>
              <a:rPr dirty="0" sz="2000" spc="-10">
                <a:latin typeface="Microsoft YaHei"/>
                <a:cs typeface="Microsoft YaHei"/>
              </a:rPr>
              <a:t>量</a:t>
            </a:r>
            <a:r>
              <a:rPr dirty="0" sz="2000">
                <a:latin typeface="Microsoft YaHei"/>
                <a:cs typeface="Microsoft YaHei"/>
              </a:rPr>
              <a:t>，称</a:t>
            </a:r>
            <a:r>
              <a:rPr dirty="0" sz="2000" spc="-10">
                <a:latin typeface="Microsoft YaHei"/>
                <a:cs typeface="Microsoft YaHei"/>
              </a:rPr>
              <a:t>为</a:t>
            </a:r>
            <a:r>
              <a:rPr dirty="0" sz="2000">
                <a:latin typeface="Microsoft YaHei"/>
                <a:cs typeface="Microsoft YaHei"/>
              </a:rPr>
              <a:t>“空</a:t>
            </a:r>
            <a:r>
              <a:rPr dirty="0" sz="2000" spc="-10">
                <a:latin typeface="Microsoft YaHei"/>
                <a:cs typeface="Microsoft YaHei"/>
              </a:rPr>
              <a:t>串</a:t>
            </a:r>
            <a:r>
              <a:rPr dirty="0" sz="2000">
                <a:latin typeface="Microsoft YaHei"/>
                <a:cs typeface="Microsoft YaHei"/>
              </a:rPr>
              <a:t>”，</a:t>
            </a:r>
            <a:endParaRPr sz="2000">
              <a:latin typeface="Microsoft YaHei"/>
              <a:cs typeface="Microsoft YaHei"/>
            </a:endParaRPr>
          </a:p>
          <a:p>
            <a:pPr marL="236220">
              <a:lnSpc>
                <a:spcPts val="2395"/>
              </a:lnSpc>
            </a:pPr>
            <a:r>
              <a:rPr dirty="0" sz="2000">
                <a:latin typeface="Microsoft YaHei"/>
                <a:cs typeface="Microsoft YaHei"/>
              </a:rPr>
              <a:t>空串仍然会占据一个字</a:t>
            </a:r>
            <a:r>
              <a:rPr dirty="0" sz="2000" spc="-15">
                <a:latin typeface="Microsoft YaHei"/>
                <a:cs typeface="Microsoft YaHei"/>
              </a:rPr>
              <a:t>节</a:t>
            </a:r>
            <a:r>
              <a:rPr dirty="0" sz="2000">
                <a:latin typeface="Microsoft YaHei"/>
                <a:cs typeface="Microsoft YaHei"/>
              </a:rPr>
              <a:t>的存</a:t>
            </a:r>
            <a:r>
              <a:rPr dirty="0" sz="2000" spc="-15">
                <a:latin typeface="Microsoft YaHei"/>
                <a:cs typeface="Microsoft YaHei"/>
              </a:rPr>
              <a:t>储</a:t>
            </a:r>
            <a:r>
              <a:rPr dirty="0" sz="2000">
                <a:latin typeface="Microsoft YaHei"/>
                <a:cs typeface="Microsoft YaHei"/>
              </a:rPr>
              <a:t>空间</a:t>
            </a:r>
            <a:r>
              <a:rPr dirty="0" sz="2000" spc="-15">
                <a:latin typeface="Microsoft YaHei"/>
                <a:cs typeface="Microsoft YaHei"/>
              </a:rPr>
              <a:t>，</a:t>
            </a:r>
            <a:r>
              <a:rPr dirty="0" sz="2000">
                <a:latin typeface="Microsoft YaHei"/>
                <a:cs typeface="Microsoft YaHei"/>
              </a:rPr>
              <a:t>存放</a:t>
            </a:r>
            <a:r>
              <a:rPr dirty="0" sz="2000" spc="-55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‘\0’。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549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字符串常量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722757"/>
            <a:ext cx="8319134" cy="3048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9895" indent="-417830">
              <a:lnSpc>
                <a:spcPct val="100000"/>
              </a:lnSpc>
              <a:spcBef>
                <a:spcPts val="105"/>
              </a:spcBef>
              <a:buSzPct val="111111"/>
              <a:buFont typeface="Wingdings"/>
              <a:buChar char=""/>
              <a:tabLst>
                <a:tab pos="429895" algn="l"/>
                <a:tab pos="430530" algn="l"/>
              </a:tabLst>
            </a:pPr>
            <a:r>
              <a:rPr dirty="0" sz="1800" spc="-5">
                <a:latin typeface="Arial MT"/>
                <a:cs typeface="Arial MT"/>
              </a:rPr>
              <a:t>""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也是合法的字符串常量，</a:t>
            </a:r>
            <a:r>
              <a:rPr dirty="0" sz="2000" spc="-10">
                <a:latin typeface="Microsoft YaHei"/>
                <a:cs typeface="Microsoft YaHei"/>
              </a:rPr>
              <a:t>称</a:t>
            </a:r>
            <a:r>
              <a:rPr dirty="0" sz="2000">
                <a:latin typeface="Microsoft YaHei"/>
                <a:cs typeface="Microsoft YaHei"/>
              </a:rPr>
              <a:t>为“</a:t>
            </a:r>
            <a:r>
              <a:rPr dirty="0" sz="2000" spc="-10">
                <a:latin typeface="Microsoft YaHei"/>
                <a:cs typeface="Microsoft YaHei"/>
              </a:rPr>
              <a:t>空</a:t>
            </a:r>
            <a:r>
              <a:rPr dirty="0" sz="2000">
                <a:latin typeface="Microsoft YaHei"/>
                <a:cs typeface="Microsoft YaHei"/>
              </a:rPr>
              <a:t>串”，</a:t>
            </a:r>
            <a:endParaRPr sz="2000">
              <a:latin typeface="Microsoft YaHei"/>
              <a:cs typeface="Microsoft YaHei"/>
            </a:endParaRPr>
          </a:p>
          <a:p>
            <a:pPr marL="236220">
              <a:lnSpc>
                <a:spcPct val="100000"/>
              </a:lnSpc>
            </a:pPr>
            <a:r>
              <a:rPr dirty="0" sz="2000">
                <a:latin typeface="Microsoft YaHei"/>
                <a:cs typeface="Microsoft YaHei"/>
              </a:rPr>
              <a:t>空串仍然会占据一个字</a:t>
            </a:r>
            <a:r>
              <a:rPr dirty="0" sz="2000" spc="-15">
                <a:latin typeface="Microsoft YaHei"/>
                <a:cs typeface="Microsoft YaHei"/>
              </a:rPr>
              <a:t>节</a:t>
            </a:r>
            <a:r>
              <a:rPr dirty="0" sz="2000">
                <a:latin typeface="Microsoft YaHei"/>
                <a:cs typeface="Microsoft YaHei"/>
              </a:rPr>
              <a:t>的存</a:t>
            </a:r>
            <a:r>
              <a:rPr dirty="0" sz="2000" spc="-15">
                <a:latin typeface="Microsoft YaHei"/>
                <a:cs typeface="Microsoft YaHei"/>
              </a:rPr>
              <a:t>储</a:t>
            </a:r>
            <a:r>
              <a:rPr dirty="0" sz="2000">
                <a:latin typeface="Microsoft YaHei"/>
                <a:cs typeface="Microsoft YaHei"/>
              </a:rPr>
              <a:t>空间</a:t>
            </a:r>
            <a:r>
              <a:rPr dirty="0" sz="2000" spc="-15">
                <a:latin typeface="Microsoft YaHei"/>
                <a:cs typeface="Microsoft YaHei"/>
              </a:rPr>
              <a:t>，</a:t>
            </a:r>
            <a:r>
              <a:rPr dirty="0" sz="2000">
                <a:latin typeface="Microsoft YaHei"/>
                <a:cs typeface="Microsoft YaHei"/>
              </a:rPr>
              <a:t>存放</a:t>
            </a:r>
            <a:r>
              <a:rPr dirty="0" sz="2000" spc="-55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‘\0’。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Microsoft YaHei"/>
              <a:cs typeface="Microsoft YaHe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如果字符串常量中包含</a:t>
            </a:r>
            <a:r>
              <a:rPr dirty="0" sz="2000" spc="-15">
                <a:latin typeface="Microsoft YaHei"/>
                <a:cs typeface="Microsoft YaHei"/>
              </a:rPr>
              <a:t>双</a:t>
            </a:r>
            <a:r>
              <a:rPr dirty="0" sz="2000">
                <a:latin typeface="Microsoft YaHei"/>
                <a:cs typeface="Microsoft YaHei"/>
              </a:rPr>
              <a:t>引号</a:t>
            </a:r>
            <a:r>
              <a:rPr dirty="0" sz="2000" spc="-15">
                <a:latin typeface="Microsoft YaHei"/>
                <a:cs typeface="Microsoft YaHei"/>
              </a:rPr>
              <a:t>，</a:t>
            </a:r>
            <a:r>
              <a:rPr dirty="0" sz="2000">
                <a:latin typeface="Microsoft YaHei"/>
                <a:cs typeface="Microsoft YaHei"/>
              </a:rPr>
              <a:t>则双</a:t>
            </a:r>
            <a:r>
              <a:rPr dirty="0" sz="2000" spc="-15">
                <a:latin typeface="Microsoft YaHei"/>
                <a:cs typeface="Microsoft YaHei"/>
              </a:rPr>
              <a:t>引</a:t>
            </a:r>
            <a:r>
              <a:rPr dirty="0" sz="2000">
                <a:latin typeface="Microsoft YaHei"/>
                <a:cs typeface="Microsoft YaHei"/>
              </a:rPr>
              <a:t>号应</a:t>
            </a:r>
            <a:r>
              <a:rPr dirty="0" sz="2000" spc="-15">
                <a:latin typeface="Microsoft YaHei"/>
                <a:cs typeface="Microsoft YaHei"/>
              </a:rPr>
              <a:t>写</a:t>
            </a:r>
            <a:r>
              <a:rPr dirty="0" sz="2000">
                <a:latin typeface="Microsoft YaHei"/>
                <a:cs typeface="Microsoft YaHei"/>
              </a:rPr>
              <a:t>为‘\"’。</a:t>
            </a:r>
            <a:r>
              <a:rPr dirty="0" sz="2000" spc="-15">
                <a:latin typeface="Microsoft YaHei"/>
                <a:cs typeface="Microsoft YaHei"/>
              </a:rPr>
              <a:t>而</a:t>
            </a:r>
            <a:r>
              <a:rPr dirty="0" sz="2000" spc="-5">
                <a:latin typeface="Microsoft YaHei"/>
                <a:cs typeface="Microsoft YaHei"/>
              </a:rPr>
              <a:t>‘\’</a:t>
            </a:r>
            <a:r>
              <a:rPr dirty="0" sz="2000">
                <a:latin typeface="Microsoft YaHei"/>
                <a:cs typeface="Microsoft YaHei"/>
              </a:rPr>
              <a:t>字符在 字符串中出现时，须连</a:t>
            </a:r>
            <a:r>
              <a:rPr dirty="0" sz="2000" spc="-15">
                <a:latin typeface="Microsoft YaHei"/>
                <a:cs typeface="Microsoft YaHei"/>
              </a:rPr>
              <a:t>写</a:t>
            </a:r>
            <a:r>
              <a:rPr dirty="0" sz="2000">
                <a:latin typeface="Microsoft YaHei"/>
                <a:cs typeface="Microsoft YaHei"/>
              </a:rPr>
              <a:t>两次</a:t>
            </a:r>
            <a:r>
              <a:rPr dirty="0" sz="2000" spc="-15">
                <a:latin typeface="Microsoft YaHei"/>
                <a:cs typeface="Microsoft YaHei"/>
              </a:rPr>
              <a:t>，</a:t>
            </a:r>
            <a:r>
              <a:rPr dirty="0" sz="2000">
                <a:latin typeface="Microsoft YaHei"/>
                <a:cs typeface="Microsoft YaHei"/>
              </a:rPr>
              <a:t>变成</a:t>
            </a:r>
            <a:r>
              <a:rPr dirty="0" sz="2000" spc="-5">
                <a:latin typeface="Microsoft YaHei"/>
                <a:cs typeface="Microsoft YaHei"/>
              </a:rPr>
              <a:t>‘\\’</a:t>
            </a:r>
            <a:r>
              <a:rPr dirty="0" sz="2000">
                <a:latin typeface="Microsoft YaHei"/>
                <a:cs typeface="Microsoft YaHei"/>
              </a:rPr>
              <a:t>。例如：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Microsoft YaHei"/>
              <a:cs typeface="Microsoft YaHei"/>
            </a:endParaRPr>
          </a:p>
          <a:p>
            <a:pPr marL="161925">
              <a:lnSpc>
                <a:spcPct val="100000"/>
              </a:lnSpc>
            </a:pPr>
            <a:r>
              <a:rPr dirty="0" sz="2000" spc="-5">
                <a:latin typeface="Microsoft YaHei"/>
                <a:cs typeface="Microsoft YaHei"/>
              </a:rPr>
              <a:t>cout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&lt;&lt;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"He </a:t>
            </a:r>
            <a:r>
              <a:rPr dirty="0" sz="2000" spc="-5">
                <a:latin typeface="Microsoft YaHei"/>
                <a:cs typeface="Microsoft YaHei"/>
              </a:rPr>
              <a:t>said:</a:t>
            </a:r>
            <a:r>
              <a:rPr dirty="0" sz="2000" spc="-15">
                <a:latin typeface="Microsoft YaHei"/>
                <a:cs typeface="Microsoft YaHei"/>
              </a:rPr>
              <a:t> </a:t>
            </a:r>
            <a:r>
              <a:rPr dirty="0" sz="2000" spc="-5">
                <a:latin typeface="Microsoft YaHei"/>
                <a:cs typeface="Microsoft YaHei"/>
              </a:rPr>
              <a:t>\"I</a:t>
            </a:r>
            <a:r>
              <a:rPr dirty="0" sz="2000" spc="15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am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a</a:t>
            </a:r>
            <a:r>
              <a:rPr dirty="0" sz="2000" spc="-20">
                <a:latin typeface="Microsoft YaHei"/>
                <a:cs typeface="Microsoft YaHei"/>
              </a:rPr>
              <a:t> </a:t>
            </a:r>
            <a:r>
              <a:rPr dirty="0" sz="2000" spc="-5">
                <a:latin typeface="Microsoft YaHei"/>
                <a:cs typeface="Microsoft YaHei"/>
              </a:rPr>
              <a:t>stu\\dent.\"";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920A08"/>
                </a:solidFill>
                <a:latin typeface="Arial"/>
                <a:cs typeface="Arial"/>
              </a:rPr>
              <a:t>=&gt;</a:t>
            </a:r>
            <a:r>
              <a:rPr dirty="0" sz="1800" spc="-10" i="1">
                <a:solidFill>
                  <a:srgbClr val="920A08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920A08"/>
                </a:solidFill>
                <a:latin typeface="Arial"/>
                <a:cs typeface="Arial"/>
              </a:rPr>
              <a:t>He</a:t>
            </a:r>
            <a:r>
              <a:rPr dirty="0" sz="1800" spc="-10" i="1">
                <a:solidFill>
                  <a:srgbClr val="920A08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920A08"/>
                </a:solidFill>
                <a:latin typeface="Arial"/>
                <a:cs typeface="Arial"/>
              </a:rPr>
              <a:t>said:</a:t>
            </a:r>
            <a:r>
              <a:rPr dirty="0" sz="1800" i="1">
                <a:solidFill>
                  <a:srgbClr val="920A08"/>
                </a:solidFill>
                <a:latin typeface="Arial"/>
                <a:cs typeface="Arial"/>
              </a:rPr>
              <a:t> "I </a:t>
            </a:r>
            <a:r>
              <a:rPr dirty="0" sz="1800" spc="-5" i="1">
                <a:solidFill>
                  <a:srgbClr val="920A08"/>
                </a:solidFill>
                <a:latin typeface="Arial"/>
                <a:cs typeface="Arial"/>
              </a:rPr>
              <a:t>am a stu\dent."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36671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用一维</a:t>
            </a:r>
            <a:r>
              <a:rPr dirty="0" spc="-5">
                <a:latin typeface="Arial MT"/>
                <a:cs typeface="Arial MT"/>
              </a:rPr>
              <a:t>char</a:t>
            </a:r>
            <a:r>
              <a:rPr dirty="0" spc="-5"/>
              <a:t>数组存放字符串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722757"/>
            <a:ext cx="833691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dirty="0" sz="2000">
                <a:latin typeface="Microsoft YaHei"/>
                <a:cs typeface="Microsoft YaHei"/>
              </a:rPr>
              <a:t>包含‘\0’字符的一维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>
                <a:latin typeface="Microsoft YaHei"/>
                <a:cs typeface="Microsoft YaHei"/>
              </a:rPr>
              <a:t>数组</a:t>
            </a:r>
            <a:r>
              <a:rPr dirty="0" sz="2000" spc="-15">
                <a:latin typeface="Microsoft YaHei"/>
                <a:cs typeface="Microsoft YaHei"/>
              </a:rPr>
              <a:t>，</a:t>
            </a:r>
            <a:r>
              <a:rPr dirty="0" sz="2000">
                <a:latin typeface="Microsoft YaHei"/>
                <a:cs typeface="Microsoft YaHei"/>
              </a:rPr>
              <a:t>就是</a:t>
            </a:r>
            <a:r>
              <a:rPr dirty="0" sz="2000" spc="-15">
                <a:latin typeface="Microsoft YaHei"/>
                <a:cs typeface="Microsoft YaHei"/>
              </a:rPr>
              <a:t>一</a:t>
            </a:r>
            <a:r>
              <a:rPr dirty="0" sz="2000">
                <a:latin typeface="Microsoft YaHei"/>
                <a:cs typeface="Microsoft YaHei"/>
              </a:rPr>
              <a:t>个字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串。</a:t>
            </a:r>
            <a:r>
              <a:rPr dirty="0" sz="2000" spc="-15">
                <a:latin typeface="Microsoft YaHei"/>
                <a:cs typeface="Microsoft YaHei"/>
              </a:rPr>
              <a:t>其</a:t>
            </a:r>
            <a:r>
              <a:rPr dirty="0" sz="2000">
                <a:latin typeface="Microsoft YaHei"/>
                <a:cs typeface="Microsoft YaHei"/>
              </a:rPr>
              <a:t>中存</a:t>
            </a:r>
            <a:r>
              <a:rPr dirty="0" sz="2000" spc="-15">
                <a:latin typeface="Microsoft YaHei"/>
                <a:cs typeface="Microsoft YaHei"/>
              </a:rPr>
              <a:t>放</a:t>
            </a:r>
            <a:r>
              <a:rPr dirty="0" sz="2000">
                <a:latin typeface="Microsoft YaHei"/>
                <a:cs typeface="Microsoft YaHei"/>
              </a:rPr>
              <a:t>的字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 即为</a:t>
            </a:r>
            <a:r>
              <a:rPr dirty="0" sz="2000" spc="-2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‘\0’前面的字符组成。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36671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用一维</a:t>
            </a:r>
            <a:r>
              <a:rPr dirty="0" spc="-5">
                <a:latin typeface="Arial MT"/>
                <a:cs typeface="Arial MT"/>
              </a:rPr>
              <a:t>char</a:t>
            </a:r>
            <a:r>
              <a:rPr dirty="0" spc="-5"/>
              <a:t>数组存放字符串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722757"/>
            <a:ext cx="851471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dirty="0" sz="2000">
                <a:latin typeface="Microsoft YaHei"/>
                <a:cs typeface="Microsoft YaHei"/>
              </a:rPr>
              <a:t>包含‘\0’字符的一维</a:t>
            </a:r>
            <a:r>
              <a:rPr dirty="0" sz="1800" spc="-5">
                <a:latin typeface="Arial MT"/>
                <a:cs typeface="Arial MT"/>
              </a:rPr>
              <a:t>char</a:t>
            </a:r>
            <a:r>
              <a:rPr dirty="0" sz="2000">
                <a:latin typeface="Microsoft YaHei"/>
                <a:cs typeface="Microsoft YaHei"/>
              </a:rPr>
              <a:t>数组，就是</a:t>
            </a:r>
            <a:r>
              <a:rPr dirty="0" sz="2000" spc="-15">
                <a:latin typeface="Microsoft YaHei"/>
                <a:cs typeface="Microsoft YaHei"/>
              </a:rPr>
              <a:t>一</a:t>
            </a:r>
            <a:r>
              <a:rPr dirty="0" sz="2000">
                <a:latin typeface="Microsoft YaHei"/>
                <a:cs typeface="Microsoft YaHei"/>
              </a:rPr>
              <a:t>个字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串。</a:t>
            </a:r>
            <a:r>
              <a:rPr dirty="0" sz="2000" spc="-15">
                <a:latin typeface="Microsoft YaHei"/>
                <a:cs typeface="Microsoft YaHei"/>
              </a:rPr>
              <a:t>其</a:t>
            </a:r>
            <a:r>
              <a:rPr dirty="0" sz="2000">
                <a:latin typeface="Microsoft YaHei"/>
                <a:cs typeface="Microsoft YaHei"/>
              </a:rPr>
              <a:t>中存</a:t>
            </a:r>
            <a:r>
              <a:rPr dirty="0" sz="2000" spc="-15">
                <a:latin typeface="Microsoft YaHei"/>
                <a:cs typeface="Microsoft YaHei"/>
              </a:rPr>
              <a:t>放</a:t>
            </a:r>
            <a:r>
              <a:rPr dirty="0" sz="2000">
                <a:latin typeface="Microsoft YaHei"/>
                <a:cs typeface="Microsoft YaHei"/>
              </a:rPr>
              <a:t>的字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串即 为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‘\0’前面的字符组成。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13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用char数组存放字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串，</a:t>
            </a:r>
            <a:r>
              <a:rPr dirty="0" sz="2000" spc="-15">
                <a:latin typeface="Microsoft YaHei"/>
                <a:cs typeface="Microsoft YaHei"/>
              </a:rPr>
              <a:t>数</a:t>
            </a:r>
            <a:r>
              <a:rPr dirty="0" sz="2000">
                <a:latin typeface="Microsoft YaHei"/>
                <a:cs typeface="Microsoft YaHei"/>
              </a:rPr>
              <a:t>组元</a:t>
            </a:r>
            <a:r>
              <a:rPr dirty="0" sz="2000" spc="-15">
                <a:latin typeface="Microsoft YaHei"/>
                <a:cs typeface="Microsoft YaHei"/>
              </a:rPr>
              <a:t>素</a:t>
            </a:r>
            <a:r>
              <a:rPr dirty="0" sz="2000">
                <a:latin typeface="Microsoft YaHei"/>
                <a:cs typeface="Microsoft YaHei"/>
              </a:rPr>
              <a:t>个数</a:t>
            </a:r>
            <a:r>
              <a:rPr dirty="0" sz="2000" spc="-15">
                <a:latin typeface="Microsoft YaHei"/>
                <a:cs typeface="Microsoft YaHei"/>
              </a:rPr>
              <a:t>应</a:t>
            </a:r>
            <a:r>
              <a:rPr dirty="0" sz="2000">
                <a:latin typeface="Microsoft YaHei"/>
                <a:cs typeface="Microsoft YaHei"/>
              </a:rPr>
              <a:t>该至</a:t>
            </a:r>
            <a:r>
              <a:rPr dirty="0" sz="2000" spc="-15">
                <a:latin typeface="Microsoft YaHei"/>
                <a:cs typeface="Microsoft YaHei"/>
              </a:rPr>
              <a:t>少</a:t>
            </a:r>
            <a:r>
              <a:rPr dirty="0" sz="2000">
                <a:latin typeface="Microsoft YaHei"/>
                <a:cs typeface="Microsoft YaHei"/>
              </a:rPr>
              <a:t>为</a:t>
            </a:r>
            <a:r>
              <a:rPr dirty="0" sz="2000">
                <a:solidFill>
                  <a:srgbClr val="FF0000"/>
                </a:solidFill>
                <a:latin typeface="Microsoft YaHei"/>
                <a:cs typeface="Microsoft YaHei"/>
              </a:rPr>
              <a:t>字</a:t>
            </a:r>
            <a:r>
              <a:rPr dirty="0" sz="2000" spc="-15">
                <a:solidFill>
                  <a:srgbClr val="FF0000"/>
                </a:solidFill>
                <a:latin typeface="Microsoft YaHei"/>
                <a:cs typeface="Microsoft YaHei"/>
              </a:rPr>
              <a:t>符</a:t>
            </a:r>
            <a:r>
              <a:rPr dirty="0" sz="2000">
                <a:solidFill>
                  <a:srgbClr val="FF0000"/>
                </a:solidFill>
                <a:latin typeface="Microsoft YaHei"/>
                <a:cs typeface="Microsoft YaHei"/>
              </a:rPr>
              <a:t>串长</a:t>
            </a:r>
            <a:r>
              <a:rPr dirty="0" sz="2000" spc="-10">
                <a:solidFill>
                  <a:srgbClr val="FF0000"/>
                </a:solidFill>
                <a:latin typeface="Microsoft YaHei"/>
                <a:cs typeface="Microsoft YaHei"/>
              </a:rPr>
              <a:t>度</a:t>
            </a:r>
            <a:r>
              <a:rPr dirty="0" sz="2000">
                <a:solidFill>
                  <a:srgbClr val="FF0000"/>
                </a:solidFill>
                <a:latin typeface="Microsoft YaHei"/>
                <a:cs typeface="Microsoft YaHei"/>
              </a:rPr>
              <a:t>+1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36671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用一维</a:t>
            </a:r>
            <a:r>
              <a:rPr dirty="0" spc="-5">
                <a:latin typeface="Arial MT"/>
                <a:cs typeface="Arial MT"/>
              </a:rPr>
              <a:t>char</a:t>
            </a:r>
            <a:r>
              <a:rPr dirty="0" spc="-5"/>
              <a:t>数组存放字符串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722757"/>
            <a:ext cx="855535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572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dirty="0" sz="2000">
                <a:latin typeface="Microsoft YaHei"/>
                <a:cs typeface="Microsoft YaHei"/>
              </a:rPr>
              <a:t>包含‘\0’字符的一维</a:t>
            </a:r>
            <a:r>
              <a:rPr dirty="0" sz="1800" spc="-5">
                <a:latin typeface="Arial MT"/>
                <a:cs typeface="Arial MT"/>
              </a:rPr>
              <a:t>char</a:t>
            </a:r>
            <a:r>
              <a:rPr dirty="0" sz="2000">
                <a:latin typeface="Microsoft YaHei"/>
                <a:cs typeface="Microsoft YaHei"/>
              </a:rPr>
              <a:t>数组，就是</a:t>
            </a:r>
            <a:r>
              <a:rPr dirty="0" sz="2000" spc="-15">
                <a:latin typeface="Microsoft YaHei"/>
                <a:cs typeface="Microsoft YaHei"/>
              </a:rPr>
              <a:t>一</a:t>
            </a:r>
            <a:r>
              <a:rPr dirty="0" sz="2000">
                <a:latin typeface="Microsoft YaHei"/>
                <a:cs typeface="Microsoft YaHei"/>
              </a:rPr>
              <a:t>个字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串。</a:t>
            </a:r>
            <a:r>
              <a:rPr dirty="0" sz="2000" spc="-15">
                <a:latin typeface="Microsoft YaHei"/>
                <a:cs typeface="Microsoft YaHei"/>
              </a:rPr>
              <a:t>其</a:t>
            </a:r>
            <a:r>
              <a:rPr dirty="0" sz="2000">
                <a:latin typeface="Microsoft YaHei"/>
                <a:cs typeface="Microsoft YaHei"/>
              </a:rPr>
              <a:t>中存</a:t>
            </a:r>
            <a:r>
              <a:rPr dirty="0" sz="2000" spc="-15">
                <a:latin typeface="Microsoft YaHei"/>
                <a:cs typeface="Microsoft YaHei"/>
              </a:rPr>
              <a:t>放</a:t>
            </a:r>
            <a:r>
              <a:rPr dirty="0" sz="2000">
                <a:latin typeface="Microsoft YaHei"/>
                <a:cs typeface="Microsoft YaHei"/>
              </a:rPr>
              <a:t>的字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串即 为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‘\0’前面的字符组成。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13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用char数组存放字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串，</a:t>
            </a:r>
            <a:r>
              <a:rPr dirty="0" sz="2000" spc="-15">
                <a:latin typeface="Microsoft YaHei"/>
                <a:cs typeface="Microsoft YaHei"/>
              </a:rPr>
              <a:t>数</a:t>
            </a:r>
            <a:r>
              <a:rPr dirty="0" sz="2000">
                <a:latin typeface="Microsoft YaHei"/>
                <a:cs typeface="Microsoft YaHei"/>
              </a:rPr>
              <a:t>组元</a:t>
            </a:r>
            <a:r>
              <a:rPr dirty="0" sz="2000" spc="-15">
                <a:latin typeface="Microsoft YaHei"/>
                <a:cs typeface="Microsoft YaHei"/>
              </a:rPr>
              <a:t>素</a:t>
            </a:r>
            <a:r>
              <a:rPr dirty="0" sz="2000">
                <a:latin typeface="Microsoft YaHei"/>
                <a:cs typeface="Microsoft YaHei"/>
              </a:rPr>
              <a:t>个数</a:t>
            </a:r>
            <a:r>
              <a:rPr dirty="0" sz="2000" spc="-15">
                <a:latin typeface="Microsoft YaHei"/>
                <a:cs typeface="Microsoft YaHei"/>
              </a:rPr>
              <a:t>应</a:t>
            </a:r>
            <a:r>
              <a:rPr dirty="0" sz="2000">
                <a:latin typeface="Microsoft YaHei"/>
                <a:cs typeface="Microsoft YaHei"/>
              </a:rPr>
              <a:t>该至</a:t>
            </a:r>
            <a:r>
              <a:rPr dirty="0" sz="2000" spc="-15">
                <a:latin typeface="Microsoft YaHei"/>
                <a:cs typeface="Microsoft YaHei"/>
              </a:rPr>
              <a:t>少</a:t>
            </a:r>
            <a:r>
              <a:rPr dirty="0" sz="2000">
                <a:latin typeface="Microsoft YaHei"/>
                <a:cs typeface="Microsoft YaHei"/>
              </a:rPr>
              <a:t>为</a:t>
            </a:r>
            <a:r>
              <a:rPr dirty="0" sz="2000">
                <a:solidFill>
                  <a:srgbClr val="FF0000"/>
                </a:solidFill>
                <a:latin typeface="Microsoft YaHei"/>
                <a:cs typeface="Microsoft YaHei"/>
              </a:rPr>
              <a:t>字</a:t>
            </a:r>
            <a:r>
              <a:rPr dirty="0" sz="2000" spc="-15">
                <a:solidFill>
                  <a:srgbClr val="FF0000"/>
                </a:solidFill>
                <a:latin typeface="Microsoft YaHei"/>
                <a:cs typeface="Microsoft YaHei"/>
              </a:rPr>
              <a:t>符</a:t>
            </a:r>
            <a:r>
              <a:rPr dirty="0" sz="2000">
                <a:solidFill>
                  <a:srgbClr val="FF0000"/>
                </a:solidFill>
                <a:latin typeface="Microsoft YaHei"/>
                <a:cs typeface="Microsoft YaHei"/>
              </a:rPr>
              <a:t>串长</a:t>
            </a:r>
            <a:r>
              <a:rPr dirty="0" sz="2000" spc="-10">
                <a:solidFill>
                  <a:srgbClr val="FF0000"/>
                </a:solidFill>
                <a:latin typeface="Microsoft YaHei"/>
                <a:cs typeface="Microsoft YaHei"/>
              </a:rPr>
              <a:t>度</a:t>
            </a:r>
            <a:r>
              <a:rPr dirty="0" sz="2000">
                <a:solidFill>
                  <a:srgbClr val="FF0000"/>
                </a:solidFill>
                <a:latin typeface="Microsoft YaHei"/>
                <a:cs typeface="Microsoft YaHei"/>
              </a:rPr>
              <a:t>+1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26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5">
                <a:latin typeface="Microsoft YaHei"/>
                <a:cs typeface="Microsoft YaHei"/>
              </a:rPr>
              <a:t>数组</a:t>
            </a:r>
            <a:r>
              <a:rPr dirty="0" sz="2000" spc="-5">
                <a:latin typeface="Microsoft YaHei"/>
                <a:cs typeface="Microsoft YaHei"/>
              </a:rPr>
              <a:t>的</a:t>
            </a:r>
            <a:r>
              <a:rPr dirty="0" sz="2000" spc="5">
                <a:latin typeface="Microsoft YaHei"/>
                <a:cs typeface="Microsoft YaHei"/>
              </a:rPr>
              <a:t>内容</a:t>
            </a:r>
            <a:r>
              <a:rPr dirty="0" sz="2000" spc="-5">
                <a:latin typeface="Microsoft YaHei"/>
                <a:cs typeface="Microsoft YaHei"/>
              </a:rPr>
              <a:t>，</a:t>
            </a:r>
            <a:r>
              <a:rPr dirty="0" sz="2000" spc="-10">
                <a:latin typeface="Microsoft YaHei"/>
                <a:cs typeface="Microsoft YaHei"/>
              </a:rPr>
              <a:t>可</a:t>
            </a:r>
            <a:r>
              <a:rPr dirty="0" sz="2000" spc="5">
                <a:latin typeface="Microsoft YaHei"/>
                <a:cs typeface="Microsoft YaHei"/>
              </a:rPr>
              <a:t>以在</a:t>
            </a:r>
            <a:r>
              <a:rPr dirty="0" sz="2000" spc="-20">
                <a:latin typeface="Microsoft YaHei"/>
                <a:cs typeface="Microsoft YaHei"/>
              </a:rPr>
              <a:t>初</a:t>
            </a:r>
            <a:r>
              <a:rPr dirty="0" sz="2000" spc="5">
                <a:latin typeface="Microsoft YaHei"/>
                <a:cs typeface="Microsoft YaHei"/>
              </a:rPr>
              <a:t>始化</a:t>
            </a:r>
            <a:r>
              <a:rPr dirty="0" sz="2000" spc="-20">
                <a:latin typeface="Microsoft YaHei"/>
                <a:cs typeface="Microsoft YaHei"/>
              </a:rPr>
              <a:t>时</a:t>
            </a:r>
            <a:r>
              <a:rPr dirty="0" sz="2000" spc="5">
                <a:latin typeface="Microsoft YaHei"/>
                <a:cs typeface="Microsoft YaHei"/>
              </a:rPr>
              <a:t>设定</a:t>
            </a:r>
            <a:r>
              <a:rPr dirty="0" sz="2000" spc="-20">
                <a:latin typeface="Microsoft YaHei"/>
                <a:cs typeface="Microsoft YaHei"/>
              </a:rPr>
              <a:t>，</a:t>
            </a:r>
            <a:r>
              <a:rPr dirty="0" sz="2000" spc="5">
                <a:latin typeface="Microsoft YaHei"/>
                <a:cs typeface="Microsoft YaHei"/>
              </a:rPr>
              <a:t>也可</a:t>
            </a:r>
            <a:r>
              <a:rPr dirty="0" sz="2000" spc="-20">
                <a:latin typeface="Microsoft YaHei"/>
                <a:cs typeface="Microsoft YaHei"/>
              </a:rPr>
              <a:t>以</a:t>
            </a:r>
            <a:r>
              <a:rPr dirty="0" sz="2000" spc="10">
                <a:latin typeface="Microsoft YaHei"/>
                <a:cs typeface="Microsoft YaHei"/>
              </a:rPr>
              <a:t>用</a:t>
            </a:r>
            <a:r>
              <a:rPr dirty="0" sz="2000">
                <a:latin typeface="Microsoft YaHei"/>
                <a:cs typeface="Microsoft YaHei"/>
              </a:rPr>
              <a:t>C++</a:t>
            </a:r>
            <a:r>
              <a:rPr dirty="0" sz="2000" spc="5">
                <a:latin typeface="Microsoft YaHei"/>
                <a:cs typeface="Microsoft YaHei"/>
              </a:rPr>
              <a:t>库函</a:t>
            </a:r>
            <a:r>
              <a:rPr dirty="0" sz="2000" spc="-20">
                <a:latin typeface="Microsoft YaHei"/>
                <a:cs typeface="Microsoft YaHei"/>
              </a:rPr>
              <a:t>数</a:t>
            </a:r>
            <a:r>
              <a:rPr dirty="0" sz="2000" spc="5">
                <a:latin typeface="Microsoft YaHei"/>
                <a:cs typeface="Microsoft YaHei"/>
              </a:rPr>
              <a:t>进行</a:t>
            </a:r>
            <a:r>
              <a:rPr dirty="0" sz="2000" spc="-20">
                <a:latin typeface="Microsoft YaHei"/>
                <a:cs typeface="Microsoft YaHei"/>
              </a:rPr>
              <a:t>修</a:t>
            </a:r>
            <a:r>
              <a:rPr dirty="0" sz="2000" spc="5">
                <a:latin typeface="Microsoft YaHei"/>
                <a:cs typeface="Microsoft YaHei"/>
              </a:rPr>
              <a:t>改，</a:t>
            </a:r>
            <a:endParaRPr sz="2000">
              <a:latin typeface="Microsoft YaHei"/>
              <a:cs typeface="Microsoft YaHe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icrosoft YaHei"/>
                <a:cs typeface="Microsoft YaHei"/>
              </a:rPr>
              <a:t>还可以用对数组元素赋</a:t>
            </a:r>
            <a:r>
              <a:rPr dirty="0" sz="2000" spc="-15">
                <a:latin typeface="Microsoft YaHei"/>
                <a:cs typeface="Microsoft YaHei"/>
              </a:rPr>
              <a:t>值</a:t>
            </a:r>
            <a:r>
              <a:rPr dirty="0" sz="2000">
                <a:latin typeface="Microsoft YaHei"/>
                <a:cs typeface="Microsoft YaHei"/>
              </a:rPr>
              <a:t>的办</a:t>
            </a:r>
            <a:r>
              <a:rPr dirty="0" sz="2000" spc="-15">
                <a:latin typeface="Microsoft YaHei"/>
                <a:cs typeface="Microsoft YaHei"/>
              </a:rPr>
              <a:t>法</a:t>
            </a:r>
            <a:r>
              <a:rPr dirty="0" sz="2000">
                <a:latin typeface="Microsoft YaHei"/>
                <a:cs typeface="Microsoft YaHei"/>
              </a:rPr>
              <a:t>任意</a:t>
            </a:r>
            <a:r>
              <a:rPr dirty="0" sz="2000" spc="-15">
                <a:latin typeface="Microsoft YaHei"/>
                <a:cs typeface="Microsoft YaHei"/>
              </a:rPr>
              <a:t>改</a:t>
            </a:r>
            <a:r>
              <a:rPr dirty="0" sz="2000">
                <a:latin typeface="Microsoft YaHei"/>
                <a:cs typeface="Microsoft YaHei"/>
              </a:rPr>
              <a:t>变其</a:t>
            </a:r>
            <a:r>
              <a:rPr dirty="0" sz="2000" spc="-15">
                <a:latin typeface="Microsoft YaHei"/>
                <a:cs typeface="Microsoft YaHei"/>
              </a:rPr>
              <a:t>中</a:t>
            </a:r>
            <a:r>
              <a:rPr dirty="0" sz="2000">
                <a:latin typeface="Microsoft YaHei"/>
                <a:cs typeface="Microsoft YaHei"/>
              </a:rPr>
              <a:t>的某</a:t>
            </a:r>
            <a:r>
              <a:rPr dirty="0" sz="2000" spc="-15">
                <a:latin typeface="Microsoft YaHei"/>
                <a:cs typeface="Microsoft YaHei"/>
              </a:rPr>
              <a:t>个</a:t>
            </a:r>
            <a:r>
              <a:rPr dirty="0" sz="2000">
                <a:latin typeface="Microsoft YaHei"/>
                <a:cs typeface="Microsoft YaHei"/>
              </a:rPr>
              <a:t>字符。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36671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用一维</a:t>
            </a:r>
            <a:r>
              <a:rPr dirty="0" spc="-5">
                <a:latin typeface="Arial MT"/>
                <a:cs typeface="Arial MT"/>
              </a:rPr>
              <a:t>char</a:t>
            </a:r>
            <a:r>
              <a:rPr dirty="0" spc="-5"/>
              <a:t>数组存放字符串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722757"/>
            <a:ext cx="8555355" cy="36849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572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dirty="0" sz="2000">
                <a:latin typeface="Microsoft YaHei"/>
                <a:cs typeface="Microsoft YaHei"/>
              </a:rPr>
              <a:t>包含‘\0’字符的一维</a:t>
            </a:r>
            <a:r>
              <a:rPr dirty="0" sz="1800" spc="-5">
                <a:latin typeface="Arial MT"/>
                <a:cs typeface="Arial MT"/>
              </a:rPr>
              <a:t>char</a:t>
            </a:r>
            <a:r>
              <a:rPr dirty="0" sz="2000">
                <a:latin typeface="Microsoft YaHei"/>
                <a:cs typeface="Microsoft YaHei"/>
              </a:rPr>
              <a:t>数组，就是</a:t>
            </a:r>
            <a:r>
              <a:rPr dirty="0" sz="2000" spc="-15">
                <a:latin typeface="Microsoft YaHei"/>
                <a:cs typeface="Microsoft YaHei"/>
              </a:rPr>
              <a:t>一</a:t>
            </a:r>
            <a:r>
              <a:rPr dirty="0" sz="2000">
                <a:latin typeface="Microsoft YaHei"/>
                <a:cs typeface="Microsoft YaHei"/>
              </a:rPr>
              <a:t>个字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串。</a:t>
            </a:r>
            <a:r>
              <a:rPr dirty="0" sz="2000" spc="-15">
                <a:latin typeface="Microsoft YaHei"/>
                <a:cs typeface="Microsoft YaHei"/>
              </a:rPr>
              <a:t>其</a:t>
            </a:r>
            <a:r>
              <a:rPr dirty="0" sz="2000">
                <a:latin typeface="Microsoft YaHei"/>
                <a:cs typeface="Microsoft YaHei"/>
              </a:rPr>
              <a:t>中存</a:t>
            </a:r>
            <a:r>
              <a:rPr dirty="0" sz="2000" spc="-15">
                <a:latin typeface="Microsoft YaHei"/>
                <a:cs typeface="Microsoft YaHei"/>
              </a:rPr>
              <a:t>放</a:t>
            </a:r>
            <a:r>
              <a:rPr dirty="0" sz="2000">
                <a:latin typeface="Microsoft YaHei"/>
                <a:cs typeface="Microsoft YaHei"/>
              </a:rPr>
              <a:t>的字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串即 为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‘\0’前面的字符组成。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13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用char数组存放字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串，</a:t>
            </a:r>
            <a:r>
              <a:rPr dirty="0" sz="2000" spc="-15">
                <a:latin typeface="Microsoft YaHei"/>
                <a:cs typeface="Microsoft YaHei"/>
              </a:rPr>
              <a:t>数</a:t>
            </a:r>
            <a:r>
              <a:rPr dirty="0" sz="2000">
                <a:latin typeface="Microsoft YaHei"/>
                <a:cs typeface="Microsoft YaHei"/>
              </a:rPr>
              <a:t>组元</a:t>
            </a:r>
            <a:r>
              <a:rPr dirty="0" sz="2000" spc="-15">
                <a:latin typeface="Microsoft YaHei"/>
                <a:cs typeface="Microsoft YaHei"/>
              </a:rPr>
              <a:t>素</a:t>
            </a:r>
            <a:r>
              <a:rPr dirty="0" sz="2000">
                <a:latin typeface="Microsoft YaHei"/>
                <a:cs typeface="Microsoft YaHei"/>
              </a:rPr>
              <a:t>个数</a:t>
            </a:r>
            <a:r>
              <a:rPr dirty="0" sz="2000" spc="-15">
                <a:latin typeface="Microsoft YaHei"/>
                <a:cs typeface="Microsoft YaHei"/>
              </a:rPr>
              <a:t>应</a:t>
            </a:r>
            <a:r>
              <a:rPr dirty="0" sz="2000">
                <a:latin typeface="Microsoft YaHei"/>
                <a:cs typeface="Microsoft YaHei"/>
              </a:rPr>
              <a:t>该至</a:t>
            </a:r>
            <a:r>
              <a:rPr dirty="0" sz="2000" spc="-15">
                <a:latin typeface="Microsoft YaHei"/>
                <a:cs typeface="Microsoft YaHei"/>
              </a:rPr>
              <a:t>少</a:t>
            </a:r>
            <a:r>
              <a:rPr dirty="0" sz="2000">
                <a:latin typeface="Microsoft YaHei"/>
                <a:cs typeface="Microsoft YaHei"/>
              </a:rPr>
              <a:t>为字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串长</a:t>
            </a:r>
            <a:r>
              <a:rPr dirty="0" sz="2000" spc="-5">
                <a:latin typeface="Microsoft YaHei"/>
                <a:cs typeface="Microsoft YaHei"/>
              </a:rPr>
              <a:t>度</a:t>
            </a:r>
            <a:r>
              <a:rPr dirty="0" sz="2000">
                <a:latin typeface="Microsoft YaHei"/>
                <a:cs typeface="Microsoft YaHei"/>
              </a:rPr>
              <a:t>+1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26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5">
                <a:latin typeface="Microsoft YaHei"/>
                <a:cs typeface="Microsoft YaHei"/>
              </a:rPr>
              <a:t>数组</a:t>
            </a:r>
            <a:r>
              <a:rPr dirty="0" sz="2000" spc="-5">
                <a:latin typeface="Microsoft YaHei"/>
                <a:cs typeface="Microsoft YaHei"/>
              </a:rPr>
              <a:t>的</a:t>
            </a:r>
            <a:r>
              <a:rPr dirty="0" sz="2000" spc="5">
                <a:latin typeface="Microsoft YaHei"/>
                <a:cs typeface="Microsoft YaHei"/>
              </a:rPr>
              <a:t>内容</a:t>
            </a:r>
            <a:r>
              <a:rPr dirty="0" sz="2000" spc="-5">
                <a:latin typeface="Microsoft YaHei"/>
                <a:cs typeface="Microsoft YaHei"/>
              </a:rPr>
              <a:t>，</a:t>
            </a:r>
            <a:r>
              <a:rPr dirty="0" sz="2000" spc="-10">
                <a:latin typeface="Microsoft YaHei"/>
                <a:cs typeface="Microsoft YaHei"/>
              </a:rPr>
              <a:t>可</a:t>
            </a:r>
            <a:r>
              <a:rPr dirty="0" sz="2000" spc="5">
                <a:latin typeface="Microsoft YaHei"/>
                <a:cs typeface="Microsoft YaHei"/>
              </a:rPr>
              <a:t>以在</a:t>
            </a:r>
            <a:r>
              <a:rPr dirty="0" sz="2000" spc="-20">
                <a:latin typeface="Microsoft YaHei"/>
                <a:cs typeface="Microsoft YaHei"/>
              </a:rPr>
              <a:t>初</a:t>
            </a:r>
            <a:r>
              <a:rPr dirty="0" sz="2000" spc="5">
                <a:latin typeface="Microsoft YaHei"/>
                <a:cs typeface="Microsoft YaHei"/>
              </a:rPr>
              <a:t>始化</a:t>
            </a:r>
            <a:r>
              <a:rPr dirty="0" sz="2000" spc="-20">
                <a:latin typeface="Microsoft YaHei"/>
                <a:cs typeface="Microsoft YaHei"/>
              </a:rPr>
              <a:t>时</a:t>
            </a:r>
            <a:r>
              <a:rPr dirty="0" sz="2000" spc="5">
                <a:latin typeface="Microsoft YaHei"/>
                <a:cs typeface="Microsoft YaHei"/>
              </a:rPr>
              <a:t>设定</a:t>
            </a:r>
            <a:r>
              <a:rPr dirty="0" sz="2000" spc="-20">
                <a:latin typeface="Microsoft YaHei"/>
                <a:cs typeface="Microsoft YaHei"/>
              </a:rPr>
              <a:t>，</a:t>
            </a:r>
            <a:r>
              <a:rPr dirty="0" sz="2000" spc="5">
                <a:latin typeface="Microsoft YaHei"/>
                <a:cs typeface="Microsoft YaHei"/>
              </a:rPr>
              <a:t>也可</a:t>
            </a:r>
            <a:r>
              <a:rPr dirty="0" sz="2000" spc="-20">
                <a:latin typeface="Microsoft YaHei"/>
                <a:cs typeface="Microsoft YaHei"/>
              </a:rPr>
              <a:t>以</a:t>
            </a:r>
            <a:r>
              <a:rPr dirty="0" sz="2000" spc="10">
                <a:latin typeface="Microsoft YaHei"/>
                <a:cs typeface="Microsoft YaHei"/>
              </a:rPr>
              <a:t>用</a:t>
            </a:r>
            <a:r>
              <a:rPr dirty="0" sz="2000">
                <a:latin typeface="Microsoft YaHei"/>
                <a:cs typeface="Microsoft YaHei"/>
              </a:rPr>
              <a:t>C++</a:t>
            </a:r>
            <a:r>
              <a:rPr dirty="0" sz="2000" spc="5">
                <a:latin typeface="Microsoft YaHei"/>
                <a:cs typeface="Microsoft YaHei"/>
              </a:rPr>
              <a:t>库函</a:t>
            </a:r>
            <a:r>
              <a:rPr dirty="0" sz="2000" spc="-20">
                <a:latin typeface="Microsoft YaHei"/>
                <a:cs typeface="Microsoft YaHei"/>
              </a:rPr>
              <a:t>数</a:t>
            </a:r>
            <a:r>
              <a:rPr dirty="0" sz="2000" spc="5">
                <a:latin typeface="Microsoft YaHei"/>
                <a:cs typeface="Microsoft YaHei"/>
              </a:rPr>
              <a:t>进行</a:t>
            </a:r>
            <a:r>
              <a:rPr dirty="0" sz="2000" spc="-20">
                <a:latin typeface="Microsoft YaHei"/>
                <a:cs typeface="Microsoft YaHei"/>
              </a:rPr>
              <a:t>修</a:t>
            </a:r>
            <a:r>
              <a:rPr dirty="0" sz="2000" spc="5">
                <a:latin typeface="Microsoft YaHei"/>
                <a:cs typeface="Microsoft YaHei"/>
              </a:rPr>
              <a:t>改，</a:t>
            </a:r>
            <a:endParaRPr sz="2000">
              <a:latin typeface="Microsoft YaHei"/>
              <a:cs typeface="Microsoft YaHe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icrosoft YaHei"/>
                <a:cs typeface="Microsoft YaHei"/>
              </a:rPr>
              <a:t>还可以用对数组元素赋</a:t>
            </a:r>
            <a:r>
              <a:rPr dirty="0" sz="2000" spc="-15">
                <a:latin typeface="Microsoft YaHei"/>
                <a:cs typeface="Microsoft YaHei"/>
              </a:rPr>
              <a:t>值</a:t>
            </a:r>
            <a:r>
              <a:rPr dirty="0" sz="2000">
                <a:latin typeface="Microsoft YaHei"/>
                <a:cs typeface="Microsoft YaHei"/>
              </a:rPr>
              <a:t>的办</a:t>
            </a:r>
            <a:r>
              <a:rPr dirty="0" sz="2000" spc="-15">
                <a:latin typeface="Microsoft YaHei"/>
                <a:cs typeface="Microsoft YaHei"/>
              </a:rPr>
              <a:t>法</a:t>
            </a:r>
            <a:r>
              <a:rPr dirty="0" sz="2000">
                <a:latin typeface="Microsoft YaHei"/>
                <a:cs typeface="Microsoft YaHei"/>
              </a:rPr>
              <a:t>任意</a:t>
            </a:r>
            <a:r>
              <a:rPr dirty="0" sz="2000" spc="-15">
                <a:latin typeface="Microsoft YaHei"/>
                <a:cs typeface="Microsoft YaHei"/>
              </a:rPr>
              <a:t>改</a:t>
            </a:r>
            <a:r>
              <a:rPr dirty="0" sz="2000">
                <a:latin typeface="Microsoft YaHei"/>
                <a:cs typeface="Microsoft YaHei"/>
              </a:rPr>
              <a:t>变其</a:t>
            </a:r>
            <a:r>
              <a:rPr dirty="0" sz="2000" spc="-15">
                <a:latin typeface="Microsoft YaHei"/>
                <a:cs typeface="Microsoft YaHei"/>
              </a:rPr>
              <a:t>中</a:t>
            </a:r>
            <a:r>
              <a:rPr dirty="0" sz="2000">
                <a:latin typeface="Microsoft YaHei"/>
                <a:cs typeface="Microsoft YaHei"/>
              </a:rPr>
              <a:t>的某</a:t>
            </a:r>
            <a:r>
              <a:rPr dirty="0" sz="2000" spc="-15">
                <a:latin typeface="Microsoft YaHei"/>
                <a:cs typeface="Microsoft YaHei"/>
              </a:rPr>
              <a:t>个</a:t>
            </a:r>
            <a:r>
              <a:rPr dirty="0" sz="2000">
                <a:latin typeface="Microsoft YaHei"/>
                <a:cs typeface="Microsoft YaHei"/>
              </a:rPr>
              <a:t>字符。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300">
              <a:latin typeface="Microsoft YaHei"/>
              <a:cs typeface="Microsoft YaHei"/>
            </a:endParaRPr>
          </a:p>
          <a:p>
            <a:pPr marL="355600" marR="191770" indent="-34290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字符数组同样可以</a:t>
            </a:r>
            <a:r>
              <a:rPr dirty="0" sz="2000" spc="5">
                <a:latin typeface="Microsoft YaHei"/>
                <a:cs typeface="Microsoft YaHei"/>
              </a:rPr>
              <a:t>用</a:t>
            </a:r>
            <a:r>
              <a:rPr dirty="0" sz="2000" spc="-5">
                <a:latin typeface="Microsoft YaHei"/>
                <a:cs typeface="Microsoft YaHei"/>
              </a:rPr>
              <a:t>cout</a:t>
            </a:r>
            <a:r>
              <a:rPr dirty="0" sz="2000">
                <a:latin typeface="Microsoft YaHei"/>
                <a:cs typeface="Microsoft YaHei"/>
              </a:rPr>
              <a:t>、printf</a:t>
            </a:r>
            <a:r>
              <a:rPr dirty="0" sz="2000" spc="5">
                <a:latin typeface="Microsoft YaHei"/>
                <a:cs typeface="Microsoft YaHei"/>
              </a:rPr>
              <a:t>输出</a:t>
            </a:r>
            <a:r>
              <a:rPr dirty="0" sz="2000" spc="-20">
                <a:latin typeface="Microsoft YaHei"/>
                <a:cs typeface="Microsoft YaHei"/>
              </a:rPr>
              <a:t>，</a:t>
            </a:r>
            <a:r>
              <a:rPr dirty="0" sz="2000" spc="5">
                <a:latin typeface="Microsoft YaHei"/>
                <a:cs typeface="Microsoft YaHei"/>
              </a:rPr>
              <a:t>用</a:t>
            </a:r>
            <a:r>
              <a:rPr dirty="0" sz="2000" spc="-10">
                <a:latin typeface="Microsoft YaHei"/>
                <a:cs typeface="Microsoft YaHei"/>
              </a:rPr>
              <a:t>cin</a:t>
            </a:r>
            <a:r>
              <a:rPr dirty="0" sz="2000">
                <a:latin typeface="Microsoft YaHei"/>
                <a:cs typeface="Microsoft YaHei"/>
              </a:rPr>
              <a:t>、</a:t>
            </a:r>
            <a:r>
              <a:rPr dirty="0" sz="2000" spc="-5">
                <a:latin typeface="Microsoft YaHei"/>
                <a:cs typeface="Microsoft YaHei"/>
              </a:rPr>
              <a:t>scanf</a:t>
            </a:r>
            <a:r>
              <a:rPr dirty="0" sz="2000" spc="5">
                <a:latin typeface="Microsoft YaHei"/>
                <a:cs typeface="Microsoft YaHei"/>
              </a:rPr>
              <a:t>读入</a:t>
            </a:r>
            <a:r>
              <a:rPr dirty="0" sz="2000" spc="-10">
                <a:latin typeface="Microsoft YaHei"/>
                <a:cs typeface="Microsoft YaHei"/>
              </a:rPr>
              <a:t>。</a:t>
            </a:r>
            <a:r>
              <a:rPr dirty="0" sz="2000" spc="-5">
                <a:latin typeface="Microsoft YaHei"/>
                <a:cs typeface="Microsoft YaHei"/>
              </a:rPr>
              <a:t>用</a:t>
            </a:r>
            <a:r>
              <a:rPr dirty="0" sz="2000" spc="-10">
                <a:latin typeface="Microsoft YaHei"/>
                <a:cs typeface="Microsoft YaHei"/>
              </a:rPr>
              <a:t>cin</a:t>
            </a:r>
            <a:r>
              <a:rPr dirty="0" sz="2000" spc="5">
                <a:latin typeface="Microsoft YaHei"/>
                <a:cs typeface="Microsoft YaHei"/>
              </a:rPr>
              <a:t>、 </a:t>
            </a:r>
            <a:r>
              <a:rPr dirty="0" sz="2000">
                <a:latin typeface="Microsoft YaHei"/>
                <a:cs typeface="Microsoft YaHei"/>
              </a:rPr>
              <a:t>scanf将字符串读入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符数</a:t>
            </a:r>
            <a:r>
              <a:rPr dirty="0" sz="2000" spc="-15">
                <a:latin typeface="Microsoft YaHei"/>
                <a:cs typeface="Microsoft YaHei"/>
              </a:rPr>
              <a:t>组</a:t>
            </a:r>
            <a:r>
              <a:rPr dirty="0" sz="2000">
                <a:latin typeface="Microsoft YaHei"/>
                <a:cs typeface="Microsoft YaHei"/>
              </a:rPr>
              <a:t>时，</a:t>
            </a:r>
            <a:r>
              <a:rPr dirty="0" sz="2000" spc="-15">
                <a:latin typeface="Microsoft YaHei"/>
                <a:cs typeface="Microsoft YaHei"/>
              </a:rPr>
              <a:t>会</a:t>
            </a:r>
            <a:r>
              <a:rPr dirty="0" sz="2000">
                <a:latin typeface="Microsoft YaHei"/>
                <a:cs typeface="Microsoft YaHei"/>
              </a:rPr>
              <a:t>自动</a:t>
            </a:r>
            <a:r>
              <a:rPr dirty="0" sz="2000" spc="-15">
                <a:latin typeface="Microsoft YaHei"/>
                <a:cs typeface="Microsoft YaHei"/>
              </a:rPr>
              <a:t>在</a:t>
            </a:r>
            <a:r>
              <a:rPr dirty="0" sz="2000">
                <a:latin typeface="Microsoft YaHei"/>
                <a:cs typeface="Microsoft YaHei"/>
              </a:rPr>
              <a:t>字符</a:t>
            </a:r>
            <a:r>
              <a:rPr dirty="0" sz="2000" spc="-15">
                <a:latin typeface="Microsoft YaHei"/>
                <a:cs typeface="Microsoft YaHei"/>
              </a:rPr>
              <a:t>数</a:t>
            </a:r>
            <a:r>
              <a:rPr dirty="0" sz="2000">
                <a:latin typeface="Microsoft YaHei"/>
                <a:cs typeface="Microsoft YaHei"/>
              </a:rPr>
              <a:t>组中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符串</a:t>
            </a:r>
            <a:r>
              <a:rPr dirty="0" sz="2000" spc="-15">
                <a:latin typeface="Microsoft YaHei"/>
                <a:cs typeface="Microsoft YaHei"/>
              </a:rPr>
              <a:t>的</a:t>
            </a:r>
            <a:r>
              <a:rPr dirty="0" sz="2000">
                <a:latin typeface="Microsoft YaHei"/>
                <a:cs typeface="Microsoft YaHei"/>
              </a:rPr>
              <a:t>末尾</a:t>
            </a:r>
            <a:r>
              <a:rPr dirty="0" sz="2000" spc="-15">
                <a:latin typeface="Microsoft YaHei"/>
                <a:cs typeface="Microsoft YaHei"/>
              </a:rPr>
              <a:t>加</a:t>
            </a:r>
            <a:r>
              <a:rPr dirty="0" sz="2000">
                <a:latin typeface="Microsoft YaHei"/>
                <a:cs typeface="Microsoft YaHei"/>
              </a:rPr>
              <a:t>上 ‘</a:t>
            </a:r>
            <a:r>
              <a:rPr dirty="0" sz="1800">
                <a:latin typeface="Arial MT"/>
                <a:cs typeface="Arial MT"/>
              </a:rPr>
              <a:t>\0</a:t>
            </a:r>
            <a:r>
              <a:rPr dirty="0" sz="2000">
                <a:latin typeface="Microsoft YaHei"/>
                <a:cs typeface="Microsoft YaHei"/>
              </a:rPr>
              <a:t>’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59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字符串程序示例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37412"/>
            <a:ext cx="7813675" cy="4415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#include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&lt;iostream&gt;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latin typeface="Courier New"/>
                <a:cs typeface="Courier New"/>
              </a:rPr>
              <a:t>#include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&lt;cstring&gt;</a:t>
            </a:r>
            <a:r>
              <a:rPr dirty="0" sz="1600" spc="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10" b="1">
                <a:solidFill>
                  <a:srgbClr val="33CC33"/>
                </a:solidFill>
                <a:latin typeface="Microsoft YaHei"/>
                <a:cs typeface="Microsoft YaHei"/>
              </a:rPr>
              <a:t>包含字符串库函数的声明</a:t>
            </a:r>
            <a:endParaRPr sz="1600">
              <a:latin typeface="Microsoft YaHei"/>
              <a:cs typeface="Microsoft YaHei"/>
            </a:endParaRPr>
          </a:p>
          <a:p>
            <a:pPr marL="12700" marR="5351780">
              <a:lnSpc>
                <a:spcPts val="1920"/>
              </a:lnSpc>
              <a:spcBef>
                <a:spcPts val="50"/>
              </a:spcBef>
            </a:pPr>
            <a:r>
              <a:rPr dirty="0" sz="1600" spc="-5" b="1">
                <a:latin typeface="Courier New"/>
                <a:cs typeface="Courier New"/>
              </a:rPr>
              <a:t>using namespace std; </a:t>
            </a:r>
            <a:r>
              <a:rPr dirty="0" sz="1600" spc="-9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55"/>
              </a:lnSpc>
            </a:pP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latin typeface="Courier New"/>
                <a:cs typeface="Courier New"/>
              </a:rPr>
              <a:t>char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title[]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"Prison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Break";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//title</a:t>
            </a:r>
            <a:r>
              <a:rPr dirty="0" sz="1600" spc="-5" b="1">
                <a:solidFill>
                  <a:srgbClr val="33CC33"/>
                </a:solidFill>
                <a:latin typeface="Microsoft YaHei"/>
                <a:cs typeface="Microsoft YaHei"/>
              </a:rPr>
              <a:t>最后一个元素是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'\0'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char hero[100]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 "Michael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Scofield";</a:t>
            </a:r>
            <a:endParaRPr sz="1600">
              <a:latin typeface="Courier New"/>
              <a:cs typeface="Courier New"/>
            </a:endParaRPr>
          </a:p>
          <a:p>
            <a:pPr marL="355600" marR="488759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char prisonName[100]; </a:t>
            </a:r>
            <a:r>
              <a:rPr dirty="0" sz="1600" spc="-9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char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response[100];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"What's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name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of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prison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in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title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endl;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  <a:tabLst>
                <a:tab pos="2799715" algn="l"/>
              </a:tabLst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cin</a:t>
            </a:r>
            <a:r>
              <a:rPr dirty="0" sz="1600" spc="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&gt;&gt;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prisonName;	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10" b="1">
                <a:solidFill>
                  <a:srgbClr val="33CC33"/>
                </a:solidFill>
                <a:latin typeface="Microsoft YaHei"/>
                <a:cs typeface="Microsoft YaHei"/>
              </a:rPr>
              <a:t>输入字符串</a:t>
            </a:r>
            <a:endParaRPr sz="1600">
              <a:latin typeface="Microsoft YaHei"/>
              <a:cs typeface="Microsoft YaHei"/>
            </a:endParaRPr>
          </a:p>
          <a:p>
            <a:pPr marL="927100" marR="407670" indent="-571500">
              <a:lnSpc>
                <a:spcPts val="1900"/>
              </a:lnSpc>
              <a:spcBef>
                <a:spcPts val="85"/>
              </a:spcBef>
            </a:pPr>
            <a:r>
              <a:rPr dirty="0" sz="1600" spc="-5" b="1">
                <a:latin typeface="Courier New"/>
                <a:cs typeface="Courier New"/>
              </a:rPr>
              <a:t>if(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strcmp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prisonName,</a:t>
            </a:r>
            <a:r>
              <a:rPr dirty="0" sz="1600" spc="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"Fox-River")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33CC33"/>
                </a:solidFill>
                <a:latin typeface="Microsoft YaHei"/>
                <a:cs typeface="Microsoft YaHei"/>
              </a:rPr>
              <a:t>字符串比较函数 </a:t>
            </a:r>
            <a:r>
              <a:rPr dirty="0" sz="1600" spc="-5" b="1">
                <a:latin typeface="Courier New"/>
                <a:cs typeface="Courier New"/>
              </a:rPr>
              <a:t>cout 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"Yeah!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Do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you love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hero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 endl;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ts val="1855"/>
              </a:lnSpc>
            </a:pPr>
            <a:r>
              <a:rPr dirty="0" sz="1600" spc="-5" b="1">
                <a:latin typeface="Courier New"/>
                <a:cs typeface="Courier New"/>
              </a:rPr>
              <a:t>else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33CC33"/>
                </a:solidFill>
                <a:latin typeface="Microsoft YaHei"/>
                <a:cs typeface="Microsoft YaHei"/>
              </a:rPr>
              <a:t>字符串拷贝函数</a:t>
            </a:r>
            <a:endParaRPr sz="1600">
              <a:latin typeface="Microsoft YaHei"/>
              <a:cs typeface="Microsoft YaHei"/>
            </a:endParaRPr>
          </a:p>
          <a:p>
            <a:pPr marL="927100">
              <a:lnSpc>
                <a:spcPts val="1910"/>
              </a:lnSpc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strcpy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response,</a:t>
            </a:r>
            <a:r>
              <a:rPr dirty="0" sz="1600" b="1">
                <a:latin typeface="Courier New"/>
                <a:cs typeface="Courier New"/>
              </a:rPr>
              <a:t> "It </a:t>
            </a:r>
            <a:r>
              <a:rPr dirty="0" sz="1600" spc="-5" b="1">
                <a:latin typeface="Courier New"/>
                <a:cs typeface="Courier New"/>
              </a:rPr>
              <a:t>seems you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haven't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watched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it!\n");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response;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59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字符串程序示例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37412"/>
            <a:ext cx="482219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#include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&lt;iostream&gt;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latin typeface="Courier New"/>
                <a:cs typeface="Courier New"/>
              </a:rPr>
              <a:t>#include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&lt;cstring&gt;</a:t>
            </a:r>
            <a:r>
              <a:rPr dirty="0" sz="1600" spc="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10" b="1">
                <a:solidFill>
                  <a:srgbClr val="33CC33"/>
                </a:solidFill>
                <a:latin typeface="Microsoft YaHei"/>
                <a:cs typeface="Microsoft YaHei"/>
              </a:rPr>
              <a:t>包含字符串库函数的声明</a:t>
            </a:r>
            <a:endParaRPr sz="1600">
              <a:latin typeface="Microsoft YaHei"/>
              <a:cs typeface="Microsoft YaHei"/>
            </a:endParaRPr>
          </a:p>
          <a:p>
            <a:pPr marL="12700" marR="2360930">
              <a:lnSpc>
                <a:spcPts val="1920"/>
              </a:lnSpc>
              <a:spcBef>
                <a:spcPts val="50"/>
              </a:spcBef>
            </a:pPr>
            <a:r>
              <a:rPr dirty="0" sz="1600" spc="-5" b="1">
                <a:latin typeface="Courier New"/>
                <a:cs typeface="Courier New"/>
              </a:rPr>
              <a:t>using namespace std; </a:t>
            </a:r>
            <a:r>
              <a:rPr dirty="0" sz="1600" spc="-9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55"/>
              </a:lnSpc>
            </a:pP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167" y="1860041"/>
            <a:ext cx="7470775" cy="3192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char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title[]</a:t>
            </a:r>
            <a:r>
              <a:rPr dirty="0" sz="1600" spc="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=</a:t>
            </a:r>
            <a:r>
              <a:rPr dirty="0" sz="1600" spc="-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"Prison</a:t>
            </a:r>
            <a:r>
              <a:rPr dirty="0" sz="1600" spc="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Break";</a:t>
            </a:r>
            <a:r>
              <a:rPr dirty="0" sz="1600" spc="3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//title</a:t>
            </a:r>
            <a:r>
              <a:rPr dirty="0" sz="1600" spc="-5" b="1">
                <a:solidFill>
                  <a:srgbClr val="33CC33"/>
                </a:solidFill>
                <a:latin typeface="Microsoft YaHei"/>
                <a:cs typeface="Microsoft YaHei"/>
              </a:rPr>
              <a:t>最后一个元素是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'\0'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char hero[100]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 "Michael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Scofield";</a:t>
            </a:r>
            <a:endParaRPr sz="1600">
              <a:latin typeface="Courier New"/>
              <a:cs typeface="Courier New"/>
            </a:endParaRPr>
          </a:p>
          <a:p>
            <a:pPr marL="12700" marR="488759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char prisonName[100]; </a:t>
            </a:r>
            <a:r>
              <a:rPr dirty="0" sz="1600" spc="-9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char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response[100];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"What's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name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of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prison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in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title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endl;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456815" algn="l"/>
              </a:tabLst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cin</a:t>
            </a:r>
            <a:r>
              <a:rPr dirty="0" sz="1600" spc="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&gt;&gt;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prisonName;	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10" b="1">
                <a:solidFill>
                  <a:srgbClr val="33CC33"/>
                </a:solidFill>
                <a:latin typeface="Microsoft YaHei"/>
                <a:cs typeface="Microsoft YaHei"/>
              </a:rPr>
              <a:t>输入字符串</a:t>
            </a:r>
            <a:endParaRPr sz="1600">
              <a:latin typeface="Microsoft YaHei"/>
              <a:cs typeface="Microsoft YaHei"/>
            </a:endParaRPr>
          </a:p>
          <a:p>
            <a:pPr marL="584200" marR="407670" indent="-571500">
              <a:lnSpc>
                <a:spcPts val="1900"/>
              </a:lnSpc>
              <a:spcBef>
                <a:spcPts val="80"/>
              </a:spcBef>
            </a:pPr>
            <a:r>
              <a:rPr dirty="0" sz="1600" spc="-5" b="1">
                <a:latin typeface="Courier New"/>
                <a:cs typeface="Courier New"/>
              </a:rPr>
              <a:t>if(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strcmp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prisonName,</a:t>
            </a:r>
            <a:r>
              <a:rPr dirty="0" sz="1600" spc="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"Fox-River")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33CC33"/>
                </a:solidFill>
                <a:latin typeface="Microsoft YaHei"/>
                <a:cs typeface="Microsoft YaHei"/>
              </a:rPr>
              <a:t>字符串比较函数 </a:t>
            </a:r>
            <a:r>
              <a:rPr dirty="0" sz="1600" spc="-5" b="1">
                <a:latin typeface="Courier New"/>
                <a:cs typeface="Courier New"/>
              </a:rPr>
              <a:t>cout 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"Yeah!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Do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you love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hero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 endl;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55"/>
              </a:lnSpc>
            </a:pPr>
            <a:r>
              <a:rPr dirty="0" sz="1600" spc="-5" b="1">
                <a:latin typeface="Courier New"/>
                <a:cs typeface="Courier New"/>
              </a:rPr>
              <a:t>else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33CC33"/>
                </a:solidFill>
                <a:latin typeface="Microsoft YaHei"/>
                <a:cs typeface="Microsoft YaHei"/>
              </a:rPr>
              <a:t>字符串拷贝函数</a:t>
            </a:r>
            <a:endParaRPr sz="1600">
              <a:latin typeface="Microsoft YaHei"/>
              <a:cs typeface="Microsoft YaHei"/>
            </a:endParaRPr>
          </a:p>
          <a:p>
            <a:pPr marL="584200">
              <a:lnSpc>
                <a:spcPts val="1910"/>
              </a:lnSpc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strcpy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response,</a:t>
            </a:r>
            <a:r>
              <a:rPr dirty="0" sz="1600" b="1">
                <a:latin typeface="Courier New"/>
                <a:cs typeface="Courier New"/>
              </a:rPr>
              <a:t> "It </a:t>
            </a:r>
            <a:r>
              <a:rPr dirty="0" sz="1600" spc="-5" b="1">
                <a:latin typeface="Courier New"/>
                <a:cs typeface="Courier New"/>
              </a:rPr>
              <a:t>seems you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haven't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watched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it!\n");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cout</a:t>
            </a:r>
            <a:r>
              <a:rPr dirty="0" sz="1600" spc="-3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&lt;&lt;</a:t>
            </a:r>
            <a:r>
              <a:rPr dirty="0" sz="1600" spc="-2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response;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57876" y="1412875"/>
          <a:ext cx="3644900" cy="31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4000"/>
                <a:gridCol w="252095"/>
                <a:gridCol w="252095"/>
                <a:gridCol w="254000"/>
                <a:gridCol w="252094"/>
                <a:gridCol w="208280"/>
                <a:gridCol w="314325"/>
                <a:gridCol w="290194"/>
                <a:gridCol w="287019"/>
                <a:gridCol w="215264"/>
                <a:gridCol w="288289"/>
                <a:gridCol w="502920"/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P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r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i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s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o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n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B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r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e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a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k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\0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59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字符串程序示例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37412"/>
            <a:ext cx="691832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#include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&lt;iostream&gt;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latin typeface="Courier New"/>
                <a:cs typeface="Courier New"/>
              </a:rPr>
              <a:t>#include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&lt;cstring&gt;</a:t>
            </a:r>
            <a:r>
              <a:rPr dirty="0" sz="1600" spc="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10" b="1">
                <a:solidFill>
                  <a:srgbClr val="33CC33"/>
                </a:solidFill>
                <a:latin typeface="Microsoft YaHei"/>
                <a:cs typeface="Microsoft YaHei"/>
              </a:rPr>
              <a:t>包含字符串库函数的声明</a:t>
            </a:r>
            <a:endParaRPr sz="1600">
              <a:latin typeface="Microsoft YaHei"/>
              <a:cs typeface="Microsoft YaHei"/>
            </a:endParaRPr>
          </a:p>
          <a:p>
            <a:pPr marL="12700" marR="4457065">
              <a:lnSpc>
                <a:spcPts val="1920"/>
              </a:lnSpc>
              <a:spcBef>
                <a:spcPts val="50"/>
              </a:spcBef>
            </a:pPr>
            <a:r>
              <a:rPr dirty="0" sz="1600" spc="-5" b="1">
                <a:latin typeface="Courier New"/>
                <a:cs typeface="Courier New"/>
              </a:rPr>
              <a:t>using namespace std; </a:t>
            </a:r>
            <a:r>
              <a:rPr dirty="0" sz="1600" spc="-9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55"/>
              </a:lnSpc>
            </a:pP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char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title[]</a:t>
            </a:r>
            <a:r>
              <a:rPr dirty="0" sz="1600" spc="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=</a:t>
            </a:r>
            <a:r>
              <a:rPr dirty="0" sz="1600" spc="-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"Prison</a:t>
            </a:r>
            <a:r>
              <a:rPr dirty="0" sz="1600" spc="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Break";</a:t>
            </a:r>
            <a:r>
              <a:rPr dirty="0" sz="1600" spc="3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//title</a:t>
            </a:r>
            <a:r>
              <a:rPr dirty="0" sz="1600" spc="-5" b="1">
                <a:solidFill>
                  <a:srgbClr val="33CC33"/>
                </a:solidFill>
                <a:latin typeface="Microsoft YaHei"/>
                <a:cs typeface="Microsoft YaHei"/>
              </a:rPr>
              <a:t>最后一个元素是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'\0'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char hero[100]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 "Michael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Scofield";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167" y="2344927"/>
            <a:ext cx="25876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char prisonName[100]; </a:t>
            </a:r>
            <a:r>
              <a:rPr dirty="0" sz="1600" spc="-9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char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response[100];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167" y="2832607"/>
            <a:ext cx="7470775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"What's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name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of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prison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in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title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endl;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456815" algn="l"/>
              </a:tabLst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cin</a:t>
            </a:r>
            <a:r>
              <a:rPr dirty="0" sz="1600" spc="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&gt;&gt;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prisonName;	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10" b="1">
                <a:solidFill>
                  <a:srgbClr val="33CC33"/>
                </a:solidFill>
                <a:latin typeface="Microsoft YaHei"/>
                <a:cs typeface="Microsoft YaHei"/>
              </a:rPr>
              <a:t>输入字符串</a:t>
            </a:r>
            <a:endParaRPr sz="1600">
              <a:latin typeface="Microsoft YaHei"/>
              <a:cs typeface="Microsoft YaHei"/>
            </a:endParaRPr>
          </a:p>
          <a:p>
            <a:pPr marL="584200" marR="407670" indent="-571500">
              <a:lnSpc>
                <a:spcPts val="1900"/>
              </a:lnSpc>
              <a:spcBef>
                <a:spcPts val="80"/>
              </a:spcBef>
            </a:pPr>
            <a:r>
              <a:rPr dirty="0" sz="1600" spc="-5" b="1">
                <a:latin typeface="Courier New"/>
                <a:cs typeface="Courier New"/>
              </a:rPr>
              <a:t>if(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strcmp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prisonName,</a:t>
            </a:r>
            <a:r>
              <a:rPr dirty="0" sz="1600" spc="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"Fox-River")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33CC33"/>
                </a:solidFill>
                <a:latin typeface="Microsoft YaHei"/>
                <a:cs typeface="Microsoft YaHei"/>
              </a:rPr>
              <a:t>字符串比较函数 </a:t>
            </a:r>
            <a:r>
              <a:rPr dirty="0" sz="1600" spc="-5" b="1">
                <a:latin typeface="Courier New"/>
                <a:cs typeface="Courier New"/>
              </a:rPr>
              <a:t>cout 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"Yeah!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Do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you love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hero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 endl;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55"/>
              </a:lnSpc>
            </a:pPr>
            <a:r>
              <a:rPr dirty="0" sz="1600" spc="-5" b="1">
                <a:latin typeface="Courier New"/>
                <a:cs typeface="Courier New"/>
              </a:rPr>
              <a:t>else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33CC33"/>
                </a:solidFill>
                <a:latin typeface="Microsoft YaHei"/>
                <a:cs typeface="Microsoft YaHei"/>
              </a:rPr>
              <a:t>字符串拷贝函数</a:t>
            </a:r>
            <a:endParaRPr sz="1600">
              <a:latin typeface="Microsoft YaHei"/>
              <a:cs typeface="Microsoft YaHei"/>
            </a:endParaRPr>
          </a:p>
          <a:p>
            <a:pPr marL="584200">
              <a:lnSpc>
                <a:spcPts val="1910"/>
              </a:lnSpc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strcpy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response,</a:t>
            </a:r>
            <a:r>
              <a:rPr dirty="0" sz="1600" b="1">
                <a:latin typeface="Courier New"/>
                <a:cs typeface="Courier New"/>
              </a:rPr>
              <a:t> "It </a:t>
            </a:r>
            <a:r>
              <a:rPr dirty="0" sz="1600" spc="-5" b="1">
                <a:latin typeface="Courier New"/>
                <a:cs typeface="Courier New"/>
              </a:rPr>
              <a:t>seems you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haven't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watched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it!\n");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cout</a:t>
            </a:r>
            <a:r>
              <a:rPr dirty="0" sz="1600" spc="-3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&lt;&lt;</a:t>
            </a:r>
            <a:r>
              <a:rPr dirty="0" sz="1600" spc="-2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response;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57876" y="1412875"/>
          <a:ext cx="3644900" cy="31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/>
                <a:gridCol w="254000"/>
                <a:gridCol w="252095"/>
                <a:gridCol w="252095"/>
                <a:gridCol w="254000"/>
                <a:gridCol w="252094"/>
                <a:gridCol w="208280"/>
                <a:gridCol w="314325"/>
                <a:gridCol w="290194"/>
                <a:gridCol w="287019"/>
                <a:gridCol w="215264"/>
                <a:gridCol w="288289"/>
                <a:gridCol w="502920"/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P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r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i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s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o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n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B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r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e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a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k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\0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740" y="2427732"/>
            <a:ext cx="5401056" cy="3688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34740" y="2427732"/>
            <a:ext cx="540131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330"/>
              </a:spcBef>
            </a:pPr>
            <a:r>
              <a:rPr dirty="0" sz="1800">
                <a:latin typeface="Arial MT"/>
                <a:cs typeface="Arial MT"/>
              </a:rPr>
              <a:t>What's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name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prison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Prison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Break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905" cy="786765"/>
            <a:chOff x="0" y="0"/>
            <a:chExt cx="9145905" cy="786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7863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0"/>
              <a:ext cx="2351532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6214871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214871" y="33527"/>
                  </a:lnTo>
                  <a:lnTo>
                    <a:pt x="6214871" y="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0" y="33527"/>
                  </a:moveTo>
                  <a:lnTo>
                    <a:pt x="6214871" y="33527"/>
                  </a:lnTo>
                  <a:lnTo>
                    <a:pt x="6214871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-126" y="5036692"/>
            <a:ext cx="9145905" cy="108585"/>
            <a:chOff x="-126" y="5036692"/>
            <a:chExt cx="9145905" cy="108585"/>
          </a:xfrm>
        </p:grpSpPr>
        <p:sp>
          <p:nvSpPr>
            <p:cNvPr id="8" name="object 8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95422" y="74802"/>
            <a:ext cx="20618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00"/>
                </a:solidFill>
              </a:rPr>
              <a:t>信息科学技术学院</a:t>
            </a:r>
            <a:endParaRPr sz="2000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0991" y="556259"/>
            <a:ext cx="3241548" cy="432054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10590" y="1516202"/>
            <a:ext cx="4048125" cy="203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YaHei"/>
                <a:cs typeface="Microsoft YaHei"/>
              </a:rPr>
              <a:t>指定教材：</a:t>
            </a:r>
            <a:endParaRPr sz="1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dirty="0" sz="2400" b="1">
                <a:latin typeface="Microsoft YaHei"/>
                <a:cs typeface="Microsoft YaHei"/>
              </a:rPr>
              <a:t>《新标</a:t>
            </a:r>
            <a:r>
              <a:rPr dirty="0" sz="2400" spc="-5" b="1">
                <a:latin typeface="Microsoft YaHei"/>
                <a:cs typeface="Microsoft YaHei"/>
              </a:rPr>
              <a:t>准C+</a:t>
            </a:r>
            <a:r>
              <a:rPr dirty="0" sz="2400" b="1">
                <a:latin typeface="Microsoft YaHei"/>
                <a:cs typeface="Microsoft YaHei"/>
              </a:rPr>
              <a:t>+程序设计教程》</a:t>
            </a:r>
            <a:endParaRPr sz="24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2185"/>
              </a:spcBef>
            </a:pPr>
            <a:r>
              <a:rPr dirty="0" sz="1800">
                <a:latin typeface="Microsoft YaHei"/>
                <a:cs typeface="Microsoft YaHei"/>
              </a:rPr>
              <a:t>郭炜</a:t>
            </a:r>
            <a:r>
              <a:rPr dirty="0" sz="1800" spc="-105">
                <a:latin typeface="Microsoft YaHei"/>
                <a:cs typeface="Microsoft YaHei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编著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Microsoft YaHei"/>
                <a:cs typeface="Microsoft YaHei"/>
              </a:rPr>
              <a:t>清华大学出版社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59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字符串程序示例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37412"/>
            <a:ext cx="317627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title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[0]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-10" b="1">
                <a:latin typeface="Courier New"/>
                <a:cs typeface="Courier New"/>
              </a:rPr>
              <a:t> 't';</a:t>
            </a:r>
            <a:endParaRPr sz="1600">
              <a:latin typeface="Courier New"/>
              <a:cs typeface="Courier New"/>
            </a:endParaRPr>
          </a:p>
          <a:p>
            <a:pPr marL="355600" marR="5080">
              <a:lnSpc>
                <a:spcPct val="99500"/>
              </a:lnSpc>
              <a:spcBef>
                <a:spcPts val="35"/>
              </a:spcBef>
              <a:tabLst>
                <a:tab pos="2310765" algn="l"/>
              </a:tabLst>
            </a:pPr>
            <a:r>
              <a:rPr dirty="0" sz="1600" spc="-10" b="1">
                <a:solidFill>
                  <a:srgbClr val="070CEB"/>
                </a:solidFill>
                <a:latin typeface="Courier New"/>
                <a:cs typeface="Courier New"/>
              </a:rPr>
              <a:t>titl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e</a:t>
            </a:r>
            <a:r>
              <a:rPr dirty="0" sz="1600" spc="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070CEB"/>
                </a:solidFill>
                <a:latin typeface="Courier New"/>
                <a:cs typeface="Courier New"/>
              </a:rPr>
              <a:t>[3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]</a:t>
            </a:r>
            <a:r>
              <a:rPr dirty="0" sz="1600" spc="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=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070CEB"/>
                </a:solidFill>
                <a:latin typeface="Courier New"/>
                <a:cs typeface="Courier New"/>
              </a:rPr>
              <a:t>0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;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	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10" b="1">
                <a:solidFill>
                  <a:srgbClr val="33CC33"/>
                </a:solidFill>
                <a:latin typeface="Microsoft YaHei"/>
                <a:cs typeface="Microsoft YaHei"/>
              </a:rPr>
              <a:t>等效于  </a:t>
            </a:r>
            <a:r>
              <a:rPr dirty="0" sz="1600" spc="-5" b="1">
                <a:latin typeface="Courier New"/>
                <a:cs typeface="Courier New"/>
              </a:rPr>
              <a:t>cout &lt;&lt; title &lt;&lt; endl; 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5821" y="883996"/>
            <a:ext cx="21031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title</a:t>
            </a:r>
            <a:r>
              <a:rPr dirty="0" sz="1600" spc="-20" b="1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[3]</a:t>
            </a:r>
            <a:r>
              <a:rPr dirty="0" sz="1600" spc="-20" b="1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=</a:t>
            </a:r>
            <a:r>
              <a:rPr dirty="0" sz="1600" spc="-20" b="1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3CC33"/>
                </a:solidFill>
                <a:latin typeface="Courier New"/>
                <a:cs typeface="Courier New"/>
              </a:rPr>
              <a:t>'\0';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53051" y="1412875"/>
          <a:ext cx="4129404" cy="31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"/>
                <a:gridCol w="288925"/>
                <a:gridCol w="287019"/>
                <a:gridCol w="374015"/>
                <a:gridCol w="207645"/>
                <a:gridCol w="286385"/>
                <a:gridCol w="207644"/>
                <a:gridCol w="358139"/>
                <a:gridCol w="330835"/>
                <a:gridCol w="325755"/>
                <a:gridCol w="245110"/>
                <a:gridCol w="328930"/>
                <a:gridCol w="572135"/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070CEB"/>
                          </a:solidFill>
                          <a:latin typeface="Microsoft YaHei"/>
                          <a:cs typeface="Microsoft YaHei"/>
                        </a:rPr>
                        <a:t>t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r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i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070CEB"/>
                          </a:solidFill>
                          <a:latin typeface="Microsoft YaHei"/>
                          <a:cs typeface="Microsoft YaHei"/>
                        </a:rPr>
                        <a:t>\0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o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n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B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r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e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a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k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Microsoft YaHei"/>
                          <a:cs typeface="Microsoft YaHei"/>
                        </a:rPr>
                        <a:t>\0</a:t>
                      </a:r>
                      <a:endParaRPr sz="14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59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字符串程序示例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37412"/>
            <a:ext cx="317627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title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[0]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-10" b="1">
                <a:latin typeface="Courier New"/>
                <a:cs typeface="Courier New"/>
              </a:rPr>
              <a:t> 't';</a:t>
            </a:r>
            <a:endParaRPr sz="1600">
              <a:latin typeface="Courier New"/>
              <a:cs typeface="Courier New"/>
            </a:endParaRPr>
          </a:p>
          <a:p>
            <a:pPr marL="355600" marR="5080">
              <a:lnSpc>
                <a:spcPct val="99500"/>
              </a:lnSpc>
              <a:spcBef>
                <a:spcPts val="35"/>
              </a:spcBef>
              <a:tabLst>
                <a:tab pos="2310765" algn="l"/>
              </a:tabLst>
            </a:pPr>
            <a:r>
              <a:rPr dirty="0" sz="1600" spc="-10" b="1">
                <a:solidFill>
                  <a:srgbClr val="070CEB"/>
                </a:solidFill>
                <a:latin typeface="Courier New"/>
                <a:cs typeface="Courier New"/>
              </a:rPr>
              <a:t>titl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e</a:t>
            </a:r>
            <a:r>
              <a:rPr dirty="0" sz="1600" spc="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070CEB"/>
                </a:solidFill>
                <a:latin typeface="Courier New"/>
                <a:cs typeface="Courier New"/>
              </a:rPr>
              <a:t>[3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]</a:t>
            </a:r>
            <a:r>
              <a:rPr dirty="0" sz="1600" spc="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=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070CEB"/>
                </a:solidFill>
                <a:latin typeface="Courier New"/>
                <a:cs typeface="Courier New"/>
              </a:rPr>
              <a:t>0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;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	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10" b="1">
                <a:solidFill>
                  <a:srgbClr val="33CC33"/>
                </a:solidFill>
                <a:latin typeface="Microsoft YaHei"/>
                <a:cs typeface="Microsoft YaHei"/>
              </a:rPr>
              <a:t>等效于  </a:t>
            </a:r>
            <a:r>
              <a:rPr dirty="0" sz="1600" spc="-5" b="1">
                <a:latin typeface="Courier New"/>
                <a:cs typeface="Courier New"/>
              </a:rPr>
              <a:t>cout &lt;&lt; title &lt;&lt; endl; 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5821" y="883996"/>
            <a:ext cx="21031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title</a:t>
            </a:r>
            <a:r>
              <a:rPr dirty="0" sz="1600" spc="-20" b="1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[3]</a:t>
            </a:r>
            <a:r>
              <a:rPr dirty="0" sz="1600" spc="-20" b="1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=</a:t>
            </a:r>
            <a:r>
              <a:rPr dirty="0" sz="1600" spc="-20" b="1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3CC33"/>
                </a:solidFill>
                <a:latin typeface="Courier New"/>
                <a:cs typeface="Courier New"/>
              </a:rPr>
              <a:t>'\0';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2272283"/>
            <a:ext cx="5399532" cy="2572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1459" y="2272283"/>
            <a:ext cx="5400040" cy="25730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marL="319405" marR="433705">
              <a:lnSpc>
                <a:spcPts val="2150"/>
              </a:lnSpc>
              <a:spcBef>
                <a:spcPts val="445"/>
              </a:spcBef>
            </a:pPr>
            <a:r>
              <a:rPr dirty="0" sz="1800">
                <a:latin typeface="Arial MT"/>
                <a:cs typeface="Arial MT"/>
              </a:rPr>
              <a:t>What's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name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prison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Prison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Break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Fox-River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↙</a:t>
            </a:r>
            <a:endParaRPr sz="1800">
              <a:latin typeface="Microsoft YaHei"/>
              <a:cs typeface="Microsoft YaHei"/>
            </a:endParaRPr>
          </a:p>
          <a:p>
            <a:pPr marL="319405">
              <a:lnSpc>
                <a:spcPts val="2100"/>
              </a:lnSpc>
            </a:pPr>
            <a:r>
              <a:rPr dirty="0" sz="1800" spc="-40">
                <a:latin typeface="Arial MT"/>
                <a:cs typeface="Arial MT"/>
              </a:rPr>
              <a:t>Yeah!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</a:t>
            </a:r>
            <a:r>
              <a:rPr dirty="0" sz="1800" spc="-15">
                <a:latin typeface="Arial MT"/>
                <a:cs typeface="Arial MT"/>
              </a:rPr>
              <a:t> you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love Michael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Scofield</a:t>
            </a:r>
            <a:endParaRPr sz="18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tri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319405">
              <a:lnSpc>
                <a:spcPts val="2155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What's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name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prison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Prison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Break</a:t>
            </a:r>
            <a:endParaRPr sz="1800">
              <a:latin typeface="Arial MT"/>
              <a:cs typeface="Arial MT"/>
            </a:endParaRPr>
          </a:p>
          <a:p>
            <a:pPr marL="319405">
              <a:lnSpc>
                <a:spcPts val="2155"/>
              </a:lnSpc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Shark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↙</a:t>
            </a:r>
            <a:endParaRPr sz="1800">
              <a:latin typeface="Microsoft YaHei"/>
              <a:cs typeface="Microsoft YaHei"/>
            </a:endParaRPr>
          </a:p>
          <a:p>
            <a:pPr marL="319405" marR="183007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seems</a:t>
            </a:r>
            <a:r>
              <a:rPr dirty="0" sz="1800" spc="-10">
                <a:latin typeface="Arial MT"/>
                <a:cs typeface="Arial MT"/>
              </a:rPr>
              <a:t> you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haven't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watched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it!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6" y="5036692"/>
            <a:ext cx="9145905" cy="108585"/>
            <a:chOff x="-126" y="5036692"/>
            <a:chExt cx="9145905" cy="108585"/>
          </a:xfrm>
        </p:grpSpPr>
        <p:sp>
          <p:nvSpPr>
            <p:cNvPr id="3" name="object 3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995422" y="76327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YaHei"/>
                <a:cs typeface="Microsoft YaHei"/>
              </a:rPr>
              <a:t>信息科学技术学院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9807" y="4684572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YaHei"/>
                <a:cs typeface="Microsoft YaHei"/>
              </a:rPr>
              <a:t>哈尔滨冰雪大世界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1017" y="2333625"/>
            <a:ext cx="200977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字符串的输入</a:t>
            </a:r>
            <a:endParaRPr sz="26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935" y="428116"/>
            <a:ext cx="6228715" cy="42094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5831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用</a:t>
            </a:r>
            <a:r>
              <a:rPr dirty="0">
                <a:latin typeface="Arial MT"/>
                <a:cs typeface="Arial MT"/>
              </a:rPr>
              <a:t>scanf</a:t>
            </a:r>
            <a:r>
              <a:rPr dirty="0"/>
              <a:t>读入字符串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954100"/>
            <a:ext cx="5337175" cy="2235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b="1">
                <a:latin typeface="Microsoft YaHei"/>
                <a:cs typeface="Microsoft YaHei"/>
              </a:rPr>
              <a:t>用</a:t>
            </a:r>
            <a:r>
              <a:rPr dirty="0" sz="2000" spc="-5" b="1">
                <a:latin typeface="Microsoft YaHei"/>
                <a:cs typeface="Microsoft YaHei"/>
              </a:rPr>
              <a:t>scanf</a:t>
            </a:r>
            <a:r>
              <a:rPr dirty="0" sz="2000" spc="5" b="1">
                <a:latin typeface="Microsoft YaHei"/>
                <a:cs typeface="Microsoft YaHei"/>
              </a:rPr>
              <a:t>可以将字符串读入字符数组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FF0000"/>
                </a:solidFill>
                <a:latin typeface="Microsoft YaHei"/>
                <a:cs typeface="Microsoft YaHei"/>
              </a:rPr>
              <a:t>scanf</a:t>
            </a:r>
            <a:r>
              <a:rPr dirty="0" sz="2000" b="1">
                <a:solidFill>
                  <a:srgbClr val="FF0000"/>
                </a:solidFill>
                <a:latin typeface="Microsoft YaHei"/>
                <a:cs typeface="Microsoft YaHei"/>
              </a:rPr>
              <a:t>会自动添加结尾的'\0'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FF0000"/>
                </a:solidFill>
                <a:latin typeface="Microsoft YaHei"/>
                <a:cs typeface="Microsoft YaHei"/>
              </a:rPr>
              <a:t>scanf</a:t>
            </a:r>
            <a:r>
              <a:rPr dirty="0" sz="2000" b="1">
                <a:solidFill>
                  <a:srgbClr val="FF0000"/>
                </a:solidFill>
                <a:latin typeface="Microsoft YaHei"/>
                <a:cs typeface="Microsoft YaHei"/>
              </a:rPr>
              <a:t>读入到空格为止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Microsoft YaHei"/>
              <a:cs typeface="Microsoft YaHei"/>
            </a:endParaRPr>
          </a:p>
          <a:p>
            <a:pPr marL="492759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line[100];</a:t>
            </a:r>
            <a:endParaRPr sz="1800">
              <a:latin typeface="Courier New"/>
              <a:cs typeface="Courier New"/>
            </a:endParaRPr>
          </a:p>
          <a:p>
            <a:pPr marL="559435" marR="5080" indent="-67310">
              <a:lnSpc>
                <a:spcPts val="2120"/>
              </a:lnSpc>
              <a:spcBef>
                <a:spcPts val="140"/>
              </a:spcBef>
              <a:tabLst>
                <a:tab pos="3086735" algn="l"/>
                <a:tab pos="4638040" algn="l"/>
              </a:tabLst>
            </a:pPr>
            <a:r>
              <a:rPr dirty="0" sz="1800" spc="-5" b="1">
                <a:latin typeface="Courier New"/>
                <a:cs typeface="Courier New"/>
              </a:rPr>
              <a:t>scanf("</a:t>
            </a:r>
            <a:r>
              <a:rPr dirty="0" sz="1800" spc="-15" b="1">
                <a:latin typeface="Courier New"/>
                <a:cs typeface="Courier New"/>
              </a:rPr>
              <a:t>%</a:t>
            </a:r>
            <a:r>
              <a:rPr dirty="0" sz="1800" spc="-5" b="1">
                <a:latin typeface="Courier New"/>
                <a:cs typeface="Courier New"/>
              </a:rPr>
              <a:t>s</a:t>
            </a:r>
            <a:r>
              <a:rPr dirty="0" sz="1800" spc="-15" b="1">
                <a:latin typeface="Courier New"/>
                <a:cs typeface="Courier New"/>
              </a:rPr>
              <a:t>"</a:t>
            </a:r>
            <a:r>
              <a:rPr dirty="0" sz="1800" b="1">
                <a:latin typeface="Courier New"/>
                <a:cs typeface="Courier New"/>
              </a:rPr>
              <a:t>,</a:t>
            </a:r>
            <a:r>
              <a:rPr dirty="0" sz="1800" spc="-5" b="1">
                <a:solidFill>
                  <a:srgbClr val="070CEB"/>
                </a:solidFill>
                <a:latin typeface="Courier New"/>
                <a:cs typeface="Courier New"/>
              </a:rPr>
              <a:t>l</a:t>
            </a:r>
            <a:r>
              <a:rPr dirty="0" sz="1800" spc="-15" b="1">
                <a:solidFill>
                  <a:srgbClr val="070CEB"/>
                </a:solidFill>
                <a:latin typeface="Courier New"/>
                <a:cs typeface="Courier New"/>
              </a:rPr>
              <a:t>i</a:t>
            </a:r>
            <a:r>
              <a:rPr dirty="0" sz="1800" spc="-5" b="1">
                <a:solidFill>
                  <a:srgbClr val="070CEB"/>
                </a:solidFill>
                <a:latin typeface="Courier New"/>
                <a:cs typeface="Courier New"/>
              </a:rPr>
              <a:t>n</a:t>
            </a:r>
            <a:r>
              <a:rPr dirty="0" sz="1800" spc="-15" b="1">
                <a:solidFill>
                  <a:srgbClr val="070CEB"/>
                </a:solidFill>
                <a:latin typeface="Courier New"/>
                <a:cs typeface="Courier New"/>
              </a:rPr>
              <a:t>e</a:t>
            </a:r>
            <a:r>
              <a:rPr dirty="0" sz="1800" spc="-5" b="1">
                <a:latin typeface="Courier New"/>
                <a:cs typeface="Courier New"/>
              </a:rPr>
              <a:t>)</a:t>
            </a:r>
            <a:r>
              <a:rPr dirty="0" sz="1800" b="1">
                <a:latin typeface="Courier New"/>
                <a:cs typeface="Courier New"/>
              </a:rPr>
              <a:t>;	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注意，不是	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&amp;line  </a:t>
            </a:r>
            <a:r>
              <a:rPr dirty="0" sz="1800" spc="-10" b="1">
                <a:latin typeface="Courier New"/>
                <a:cs typeface="Courier New"/>
              </a:rPr>
              <a:t>printf("%s",line);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5831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用</a:t>
            </a:r>
            <a:r>
              <a:rPr dirty="0">
                <a:latin typeface="Arial MT"/>
                <a:cs typeface="Arial MT"/>
              </a:rPr>
              <a:t>scanf</a:t>
            </a:r>
            <a:r>
              <a:rPr dirty="0"/>
              <a:t>读入字符串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954100"/>
            <a:ext cx="5337175" cy="2235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b="1">
                <a:latin typeface="Microsoft YaHei"/>
                <a:cs typeface="Microsoft YaHei"/>
              </a:rPr>
              <a:t>用</a:t>
            </a:r>
            <a:r>
              <a:rPr dirty="0" sz="2000" spc="-5" b="1">
                <a:latin typeface="Microsoft YaHei"/>
                <a:cs typeface="Microsoft YaHei"/>
              </a:rPr>
              <a:t>scanf</a:t>
            </a:r>
            <a:r>
              <a:rPr dirty="0" sz="2000" spc="5" b="1">
                <a:latin typeface="Microsoft YaHei"/>
                <a:cs typeface="Microsoft YaHei"/>
              </a:rPr>
              <a:t>可以将字符串读入字符数组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FF0000"/>
                </a:solidFill>
                <a:latin typeface="Microsoft YaHei"/>
                <a:cs typeface="Microsoft YaHei"/>
              </a:rPr>
              <a:t>scanf</a:t>
            </a:r>
            <a:r>
              <a:rPr dirty="0" sz="2000" b="1">
                <a:solidFill>
                  <a:srgbClr val="FF0000"/>
                </a:solidFill>
                <a:latin typeface="Microsoft YaHei"/>
                <a:cs typeface="Microsoft YaHei"/>
              </a:rPr>
              <a:t>会自动添加结尾的'\0'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FF0000"/>
                </a:solidFill>
                <a:latin typeface="Microsoft YaHei"/>
                <a:cs typeface="Microsoft YaHei"/>
              </a:rPr>
              <a:t>scanf</a:t>
            </a:r>
            <a:r>
              <a:rPr dirty="0" sz="2000" b="1">
                <a:solidFill>
                  <a:srgbClr val="FF0000"/>
                </a:solidFill>
                <a:latin typeface="Microsoft YaHei"/>
                <a:cs typeface="Microsoft YaHei"/>
              </a:rPr>
              <a:t>读入到空格为止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Microsoft YaHei"/>
              <a:cs typeface="Microsoft YaHei"/>
            </a:endParaRPr>
          </a:p>
          <a:p>
            <a:pPr marL="492759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line[100];</a:t>
            </a:r>
            <a:endParaRPr sz="1800">
              <a:latin typeface="Courier New"/>
              <a:cs typeface="Courier New"/>
            </a:endParaRPr>
          </a:p>
          <a:p>
            <a:pPr marL="559435" marR="5080" indent="-67310">
              <a:lnSpc>
                <a:spcPts val="2120"/>
              </a:lnSpc>
              <a:spcBef>
                <a:spcPts val="140"/>
              </a:spcBef>
              <a:tabLst>
                <a:tab pos="3086735" algn="l"/>
                <a:tab pos="4638040" algn="l"/>
              </a:tabLst>
            </a:pPr>
            <a:r>
              <a:rPr dirty="0" sz="1800" spc="-5" b="1">
                <a:latin typeface="Courier New"/>
                <a:cs typeface="Courier New"/>
              </a:rPr>
              <a:t>scanf("</a:t>
            </a:r>
            <a:r>
              <a:rPr dirty="0" sz="1800" spc="-15" b="1">
                <a:latin typeface="Courier New"/>
                <a:cs typeface="Courier New"/>
              </a:rPr>
              <a:t>%</a:t>
            </a:r>
            <a:r>
              <a:rPr dirty="0" sz="1800" spc="-5" b="1">
                <a:latin typeface="Courier New"/>
                <a:cs typeface="Courier New"/>
              </a:rPr>
              <a:t>s</a:t>
            </a:r>
            <a:r>
              <a:rPr dirty="0" sz="1800" spc="-15" b="1">
                <a:latin typeface="Courier New"/>
                <a:cs typeface="Courier New"/>
              </a:rPr>
              <a:t>"</a:t>
            </a:r>
            <a:r>
              <a:rPr dirty="0" sz="1800" b="1">
                <a:latin typeface="Courier New"/>
                <a:cs typeface="Courier New"/>
              </a:rPr>
              <a:t>,</a:t>
            </a:r>
            <a:r>
              <a:rPr dirty="0" sz="1800" spc="-5" b="1">
                <a:solidFill>
                  <a:srgbClr val="070CEB"/>
                </a:solidFill>
                <a:latin typeface="Courier New"/>
                <a:cs typeface="Courier New"/>
              </a:rPr>
              <a:t>l</a:t>
            </a:r>
            <a:r>
              <a:rPr dirty="0" sz="1800" spc="-15" b="1">
                <a:solidFill>
                  <a:srgbClr val="070CEB"/>
                </a:solidFill>
                <a:latin typeface="Courier New"/>
                <a:cs typeface="Courier New"/>
              </a:rPr>
              <a:t>i</a:t>
            </a:r>
            <a:r>
              <a:rPr dirty="0" sz="1800" spc="-5" b="1">
                <a:solidFill>
                  <a:srgbClr val="070CEB"/>
                </a:solidFill>
                <a:latin typeface="Courier New"/>
                <a:cs typeface="Courier New"/>
              </a:rPr>
              <a:t>n</a:t>
            </a:r>
            <a:r>
              <a:rPr dirty="0" sz="1800" spc="-15" b="1">
                <a:solidFill>
                  <a:srgbClr val="070CEB"/>
                </a:solidFill>
                <a:latin typeface="Courier New"/>
                <a:cs typeface="Courier New"/>
              </a:rPr>
              <a:t>e</a:t>
            </a:r>
            <a:r>
              <a:rPr dirty="0" sz="1800" spc="-5" b="1">
                <a:latin typeface="Courier New"/>
                <a:cs typeface="Courier New"/>
              </a:rPr>
              <a:t>)</a:t>
            </a:r>
            <a:r>
              <a:rPr dirty="0" sz="1800" b="1">
                <a:latin typeface="Courier New"/>
                <a:cs typeface="Courier New"/>
              </a:rPr>
              <a:t>;	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注意，不是	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&amp;line  </a:t>
            </a:r>
            <a:r>
              <a:rPr dirty="0" sz="1800" spc="-10" b="1">
                <a:latin typeface="Courier New"/>
                <a:cs typeface="Courier New"/>
              </a:rPr>
              <a:t>printf("%s",line);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3867911"/>
            <a:ext cx="1872995" cy="647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4611" y="3867911"/>
            <a:ext cx="1873250" cy="6477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319405" marR="340360">
              <a:lnSpc>
                <a:spcPct val="100600"/>
              </a:lnSpc>
              <a:spcBef>
                <a:spcPts val="320"/>
              </a:spcBef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Fox</a:t>
            </a:r>
            <a:r>
              <a:rPr dirty="0" u="heavy" sz="1800" spc="-8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River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↙ </a:t>
            </a:r>
            <a:r>
              <a:rPr dirty="0" sz="1800" spc="-520">
                <a:latin typeface="Microsoft YaHei"/>
                <a:cs typeface="Microsoft YaHei"/>
              </a:rPr>
              <a:t> </a:t>
            </a:r>
            <a:r>
              <a:rPr dirty="0" sz="1800">
                <a:latin typeface="Arial MT"/>
                <a:cs typeface="Arial MT"/>
              </a:rPr>
              <a:t>Fox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5831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用</a:t>
            </a:r>
            <a:r>
              <a:rPr dirty="0">
                <a:latin typeface="Arial MT"/>
                <a:cs typeface="Arial MT"/>
              </a:rPr>
              <a:t>scanf</a:t>
            </a:r>
            <a:r>
              <a:rPr dirty="0"/>
              <a:t>读入字符串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954100"/>
            <a:ext cx="6125210" cy="197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FF0000"/>
                </a:solidFill>
                <a:latin typeface="Microsoft YaHei"/>
                <a:cs typeface="Microsoft YaHei"/>
              </a:rPr>
              <a:t>在数组长度不足的情况</a:t>
            </a:r>
            <a:r>
              <a:rPr dirty="0" sz="2000" spc="-10" b="1">
                <a:solidFill>
                  <a:srgbClr val="FF0000"/>
                </a:solidFill>
                <a:latin typeface="Microsoft YaHei"/>
                <a:cs typeface="Microsoft YaHei"/>
              </a:rPr>
              <a:t>下</a:t>
            </a:r>
            <a:r>
              <a:rPr dirty="0" sz="2000" spc="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2000" spc="-10" b="1">
                <a:solidFill>
                  <a:srgbClr val="FF0000"/>
                </a:solidFill>
                <a:latin typeface="Microsoft YaHei"/>
                <a:cs typeface="Microsoft YaHei"/>
              </a:rPr>
              <a:t>s</a:t>
            </a:r>
            <a:r>
              <a:rPr dirty="0" sz="2000" b="1">
                <a:solidFill>
                  <a:srgbClr val="FF0000"/>
                </a:solidFill>
                <a:latin typeface="Microsoft YaHei"/>
                <a:cs typeface="Microsoft YaHei"/>
              </a:rPr>
              <a:t>c</a:t>
            </a:r>
            <a:r>
              <a:rPr dirty="0" sz="2000" spc="-15" b="1">
                <a:solidFill>
                  <a:srgbClr val="FF0000"/>
                </a:solidFill>
                <a:latin typeface="Microsoft YaHei"/>
                <a:cs typeface="Microsoft YaHei"/>
              </a:rPr>
              <a:t>a</a:t>
            </a:r>
            <a:r>
              <a:rPr dirty="0" sz="2000" b="1">
                <a:solidFill>
                  <a:srgbClr val="FF0000"/>
                </a:solidFill>
                <a:latin typeface="Microsoft YaHei"/>
                <a:cs typeface="Microsoft YaHei"/>
              </a:rPr>
              <a:t>n</a:t>
            </a:r>
            <a:r>
              <a:rPr dirty="0" sz="2000" spc="-5" b="1">
                <a:solidFill>
                  <a:srgbClr val="FF0000"/>
                </a:solidFill>
                <a:latin typeface="Microsoft YaHei"/>
                <a:cs typeface="Microsoft YaHei"/>
              </a:rPr>
              <a:t>f</a:t>
            </a:r>
            <a:r>
              <a:rPr dirty="0" sz="2000" spc="5" b="1">
                <a:solidFill>
                  <a:srgbClr val="FF0000"/>
                </a:solidFill>
                <a:latin typeface="Microsoft YaHei"/>
                <a:cs typeface="Microsoft YaHei"/>
              </a:rPr>
              <a:t>可能</a:t>
            </a:r>
            <a:r>
              <a:rPr dirty="0" sz="2000" spc="-5" b="1">
                <a:solidFill>
                  <a:srgbClr val="FF0000"/>
                </a:solidFill>
                <a:latin typeface="Microsoft YaHei"/>
                <a:cs typeface="Microsoft YaHei"/>
              </a:rPr>
              <a:t>导</a:t>
            </a:r>
            <a:r>
              <a:rPr dirty="0" sz="2000" spc="-10" b="1">
                <a:solidFill>
                  <a:srgbClr val="FF0000"/>
                </a:solidFill>
                <a:latin typeface="Microsoft YaHei"/>
                <a:cs typeface="Microsoft YaHei"/>
              </a:rPr>
              <a:t>致</a:t>
            </a:r>
            <a:r>
              <a:rPr dirty="0" sz="2000" spc="5" b="1">
                <a:solidFill>
                  <a:srgbClr val="FF0000"/>
                </a:solidFill>
                <a:latin typeface="Microsoft YaHei"/>
                <a:cs typeface="Microsoft YaHei"/>
              </a:rPr>
              <a:t>数组</a:t>
            </a:r>
            <a:r>
              <a:rPr dirty="0" sz="2000" spc="-20" b="1">
                <a:solidFill>
                  <a:srgbClr val="FF0000"/>
                </a:solidFill>
                <a:latin typeface="Microsoft YaHei"/>
                <a:cs typeface="Microsoft YaHei"/>
              </a:rPr>
              <a:t>越</a:t>
            </a:r>
            <a:r>
              <a:rPr dirty="0" sz="2000" spc="5" b="1">
                <a:solidFill>
                  <a:srgbClr val="FF0000"/>
                </a:solidFill>
                <a:latin typeface="Microsoft YaHei"/>
                <a:cs typeface="Microsoft YaHei"/>
              </a:rPr>
              <a:t>界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000">
              <a:latin typeface="Microsoft YaHei"/>
              <a:cs typeface="Microsoft YaHei"/>
            </a:endParaRPr>
          </a:p>
          <a:p>
            <a:pPr marL="5080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char</a:t>
            </a:r>
            <a:r>
              <a:rPr dirty="0" sz="2000" spc="-5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line[5];</a:t>
            </a:r>
            <a:endParaRPr sz="20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scanf("%s",line);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2000" b="1">
                <a:latin typeface="Microsoft YaHei"/>
                <a:cs typeface="Microsoft YaHei"/>
              </a:rPr>
              <a:t>若输入</a:t>
            </a:r>
            <a:r>
              <a:rPr dirty="0" sz="2000" spc="-5" b="1">
                <a:latin typeface="Microsoft YaHei"/>
                <a:cs typeface="Microsoft YaHei"/>
              </a:rPr>
              <a:t>"12345</a:t>
            </a:r>
            <a:r>
              <a:rPr dirty="0" sz="2000" b="1">
                <a:latin typeface="Microsoft YaHei"/>
                <a:cs typeface="Microsoft YaHei"/>
              </a:rPr>
              <a:t>"，则数组越界！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5831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用</a:t>
            </a:r>
            <a:r>
              <a:rPr dirty="0">
                <a:latin typeface="Arial MT"/>
                <a:cs typeface="Arial MT"/>
              </a:rPr>
              <a:t>scanf</a:t>
            </a:r>
            <a:r>
              <a:rPr dirty="0"/>
              <a:t>读入字符串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954100"/>
            <a:ext cx="6125210" cy="197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FF0000"/>
                </a:solidFill>
                <a:latin typeface="Microsoft YaHei"/>
                <a:cs typeface="Microsoft YaHei"/>
              </a:rPr>
              <a:t>在数组长度不足的情况</a:t>
            </a:r>
            <a:r>
              <a:rPr dirty="0" sz="2000" spc="-10" b="1">
                <a:solidFill>
                  <a:srgbClr val="FF0000"/>
                </a:solidFill>
                <a:latin typeface="Microsoft YaHei"/>
                <a:cs typeface="Microsoft YaHei"/>
              </a:rPr>
              <a:t>下</a:t>
            </a:r>
            <a:r>
              <a:rPr dirty="0" sz="2000" spc="5" b="1">
                <a:solidFill>
                  <a:srgbClr val="FF0000"/>
                </a:solidFill>
                <a:latin typeface="Microsoft YaHei"/>
                <a:cs typeface="Microsoft YaHei"/>
              </a:rPr>
              <a:t>，</a:t>
            </a:r>
            <a:r>
              <a:rPr dirty="0" sz="2000" spc="-10" b="1">
                <a:solidFill>
                  <a:srgbClr val="FF0000"/>
                </a:solidFill>
                <a:latin typeface="Microsoft YaHei"/>
                <a:cs typeface="Microsoft YaHei"/>
              </a:rPr>
              <a:t>s</a:t>
            </a:r>
            <a:r>
              <a:rPr dirty="0" sz="2000" b="1">
                <a:solidFill>
                  <a:srgbClr val="FF0000"/>
                </a:solidFill>
                <a:latin typeface="Microsoft YaHei"/>
                <a:cs typeface="Microsoft YaHei"/>
              </a:rPr>
              <a:t>c</a:t>
            </a:r>
            <a:r>
              <a:rPr dirty="0" sz="2000" spc="-15" b="1">
                <a:solidFill>
                  <a:srgbClr val="FF0000"/>
                </a:solidFill>
                <a:latin typeface="Microsoft YaHei"/>
                <a:cs typeface="Microsoft YaHei"/>
              </a:rPr>
              <a:t>a</a:t>
            </a:r>
            <a:r>
              <a:rPr dirty="0" sz="2000" b="1">
                <a:solidFill>
                  <a:srgbClr val="FF0000"/>
                </a:solidFill>
                <a:latin typeface="Microsoft YaHei"/>
                <a:cs typeface="Microsoft YaHei"/>
              </a:rPr>
              <a:t>n</a:t>
            </a:r>
            <a:r>
              <a:rPr dirty="0" sz="2000" spc="-5" b="1">
                <a:solidFill>
                  <a:srgbClr val="FF0000"/>
                </a:solidFill>
                <a:latin typeface="Microsoft YaHei"/>
                <a:cs typeface="Microsoft YaHei"/>
              </a:rPr>
              <a:t>f</a:t>
            </a:r>
            <a:r>
              <a:rPr dirty="0" sz="2000" spc="5" b="1">
                <a:solidFill>
                  <a:srgbClr val="FF0000"/>
                </a:solidFill>
                <a:latin typeface="Microsoft YaHei"/>
                <a:cs typeface="Microsoft YaHei"/>
              </a:rPr>
              <a:t>可能</a:t>
            </a:r>
            <a:r>
              <a:rPr dirty="0" sz="2000" spc="-5" b="1">
                <a:solidFill>
                  <a:srgbClr val="FF0000"/>
                </a:solidFill>
                <a:latin typeface="Microsoft YaHei"/>
                <a:cs typeface="Microsoft YaHei"/>
              </a:rPr>
              <a:t>导</a:t>
            </a:r>
            <a:r>
              <a:rPr dirty="0" sz="2000" spc="-10" b="1">
                <a:solidFill>
                  <a:srgbClr val="FF0000"/>
                </a:solidFill>
                <a:latin typeface="Microsoft YaHei"/>
                <a:cs typeface="Microsoft YaHei"/>
              </a:rPr>
              <a:t>致</a:t>
            </a:r>
            <a:r>
              <a:rPr dirty="0" sz="2000" spc="5" b="1">
                <a:solidFill>
                  <a:srgbClr val="FF0000"/>
                </a:solidFill>
                <a:latin typeface="Microsoft YaHei"/>
                <a:cs typeface="Microsoft YaHei"/>
              </a:rPr>
              <a:t>数组</a:t>
            </a:r>
            <a:r>
              <a:rPr dirty="0" sz="2000" spc="-20" b="1">
                <a:solidFill>
                  <a:srgbClr val="FF0000"/>
                </a:solidFill>
                <a:latin typeface="Microsoft YaHei"/>
                <a:cs typeface="Microsoft YaHei"/>
              </a:rPr>
              <a:t>越</a:t>
            </a:r>
            <a:r>
              <a:rPr dirty="0" sz="2000" spc="5" b="1">
                <a:solidFill>
                  <a:srgbClr val="FF0000"/>
                </a:solidFill>
                <a:latin typeface="Microsoft YaHei"/>
                <a:cs typeface="Microsoft YaHei"/>
              </a:rPr>
              <a:t>界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000">
              <a:latin typeface="Microsoft YaHei"/>
              <a:cs typeface="Microsoft YaHei"/>
            </a:endParaRPr>
          </a:p>
          <a:p>
            <a:pPr marL="5080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char</a:t>
            </a:r>
            <a:r>
              <a:rPr dirty="0" sz="2000" spc="-5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line[5];</a:t>
            </a:r>
            <a:endParaRPr sz="20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scanf("%s",line);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2000" b="1">
                <a:latin typeface="Microsoft YaHei"/>
                <a:cs typeface="Microsoft YaHei"/>
              </a:rPr>
              <a:t>若输入</a:t>
            </a:r>
            <a:r>
              <a:rPr dirty="0" sz="2000" spc="-5" b="1">
                <a:latin typeface="Microsoft YaHei"/>
                <a:cs typeface="Microsoft YaHei"/>
              </a:rPr>
              <a:t>"12345</a:t>
            </a:r>
            <a:r>
              <a:rPr dirty="0" sz="2000" b="1">
                <a:latin typeface="Microsoft YaHei"/>
                <a:cs typeface="Microsoft YaHei"/>
              </a:rPr>
              <a:t>"，则数组越界！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3759505"/>
            <a:ext cx="42094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Microsoft YaHei"/>
                <a:cs typeface="Microsoft YaHei"/>
              </a:rPr>
              <a:t>cin</a:t>
            </a:r>
            <a:r>
              <a:rPr dirty="0" sz="2000" b="1">
                <a:latin typeface="Microsoft YaHei"/>
                <a:cs typeface="Microsoft YaHei"/>
              </a:rPr>
              <a:t>输入字符串的情况和</a:t>
            </a:r>
            <a:r>
              <a:rPr dirty="0" sz="2000" spc="-5" b="1">
                <a:latin typeface="Microsoft YaHei"/>
                <a:cs typeface="Microsoft YaHei"/>
              </a:rPr>
              <a:t>scanf</a:t>
            </a:r>
            <a:r>
              <a:rPr dirty="0" sz="2000" b="1">
                <a:latin typeface="Microsoft YaHei"/>
                <a:cs typeface="Microsoft YaHei"/>
              </a:rPr>
              <a:t>相同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567" y="4349597"/>
            <a:ext cx="5843270" cy="640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ourier New"/>
                <a:cs typeface="Courier New"/>
              </a:rPr>
              <a:t>char</a:t>
            </a:r>
            <a:r>
              <a:rPr dirty="0" sz="2000" spc="-5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line[5];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000" spc="-5" b="1">
                <a:latin typeface="Courier New"/>
                <a:cs typeface="Courier New"/>
              </a:rPr>
              <a:t>cin &gt;&gt;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line;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0AF50"/>
                </a:solidFill>
                <a:latin typeface="Microsoft YaHei"/>
                <a:cs typeface="Microsoft YaHei"/>
              </a:rPr>
              <a:t>//若输入</a:t>
            </a:r>
            <a:r>
              <a:rPr dirty="0" sz="2000" spc="-5" b="1">
                <a:solidFill>
                  <a:srgbClr val="00AF50"/>
                </a:solidFill>
                <a:latin typeface="Microsoft YaHei"/>
                <a:cs typeface="Microsoft YaHei"/>
              </a:rPr>
              <a:t>"12345"，</a:t>
            </a:r>
            <a:r>
              <a:rPr dirty="0" sz="2000" b="1">
                <a:solidFill>
                  <a:srgbClr val="00AF50"/>
                </a:solidFill>
                <a:latin typeface="Microsoft YaHei"/>
                <a:cs typeface="Microsoft YaHei"/>
              </a:rPr>
              <a:t>则数组越界！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768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读入一行到字符数组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937336"/>
            <a:ext cx="7714615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cin.getline(char</a:t>
            </a:r>
            <a:r>
              <a:rPr dirty="0" sz="18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buf[], int</a:t>
            </a:r>
            <a:r>
              <a:rPr dirty="0" sz="18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bufSize);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Microsoft YaHei"/>
                <a:cs typeface="Microsoft YaHei"/>
              </a:rPr>
              <a:t>读入一行（行长度不超过</a:t>
            </a:r>
            <a:r>
              <a:rPr dirty="0" sz="1800" spc="-5">
                <a:latin typeface="Microsoft YaHei"/>
                <a:cs typeface="Microsoft YaHei"/>
              </a:rPr>
              <a:t>bufSize-1）</a:t>
            </a:r>
            <a:r>
              <a:rPr dirty="0" sz="1800">
                <a:latin typeface="Microsoft YaHei"/>
                <a:cs typeface="Microsoft YaHei"/>
              </a:rPr>
              <a:t>或</a:t>
            </a:r>
            <a:r>
              <a:rPr dirty="0" sz="1800" spc="-5">
                <a:latin typeface="Microsoft YaHei"/>
                <a:cs typeface="Microsoft YaHei"/>
              </a:rPr>
              <a:t>bufSize-1</a:t>
            </a:r>
            <a:r>
              <a:rPr dirty="0" sz="1800">
                <a:latin typeface="Microsoft YaHei"/>
                <a:cs typeface="Microsoft YaHei"/>
              </a:rPr>
              <a:t>个字符</a:t>
            </a:r>
            <a:r>
              <a:rPr dirty="0" sz="1800" spc="-5">
                <a:latin typeface="Microsoft YaHei"/>
                <a:cs typeface="Microsoft YaHei"/>
              </a:rPr>
              <a:t>到</a:t>
            </a:r>
            <a:r>
              <a:rPr dirty="0" sz="1800" spc="-35">
                <a:latin typeface="Microsoft YaHei"/>
                <a:cs typeface="Microsoft YaHei"/>
              </a:rPr>
              <a:t>buf,</a:t>
            </a:r>
            <a:r>
              <a:rPr dirty="0" sz="1800" spc="-10">
                <a:latin typeface="Microsoft YaHei"/>
                <a:cs typeface="Microsoft YaHei"/>
              </a:rPr>
              <a:t> 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自动添加</a:t>
            </a:r>
            <a:r>
              <a:rPr dirty="0" sz="1800" spc="-5">
                <a:solidFill>
                  <a:srgbClr val="070CEB"/>
                </a:solidFill>
                <a:latin typeface="Microsoft YaHei"/>
                <a:cs typeface="Microsoft YaHei"/>
              </a:rPr>
              <a:t>'\0' </a:t>
            </a:r>
            <a:r>
              <a:rPr dirty="0" sz="1800" spc="-51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回车换行符不会写入</a:t>
            </a:r>
            <a:r>
              <a:rPr dirty="0" sz="1800" spc="-35">
                <a:solidFill>
                  <a:srgbClr val="070CEB"/>
                </a:solidFill>
                <a:latin typeface="Microsoft YaHei"/>
                <a:cs typeface="Microsoft YaHei"/>
              </a:rPr>
              <a:t>buf,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但是会从输入流中去掉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768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读入一行到字符数组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937336"/>
            <a:ext cx="7714615" cy="2678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cin.getline(char</a:t>
            </a:r>
            <a:r>
              <a:rPr dirty="0" sz="18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buf[], int</a:t>
            </a:r>
            <a:r>
              <a:rPr dirty="0" sz="18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bufSize);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Microsoft YaHei"/>
                <a:cs typeface="Microsoft YaHei"/>
              </a:rPr>
              <a:t>读入一行（行长度不超过</a:t>
            </a:r>
            <a:r>
              <a:rPr dirty="0" sz="1800" spc="-5">
                <a:latin typeface="Microsoft YaHei"/>
                <a:cs typeface="Microsoft YaHei"/>
              </a:rPr>
              <a:t>bufSize-1）</a:t>
            </a:r>
            <a:r>
              <a:rPr dirty="0" sz="1800">
                <a:latin typeface="Microsoft YaHei"/>
                <a:cs typeface="Microsoft YaHei"/>
              </a:rPr>
              <a:t>或</a:t>
            </a:r>
            <a:r>
              <a:rPr dirty="0" sz="1800" spc="-5">
                <a:latin typeface="Microsoft YaHei"/>
                <a:cs typeface="Microsoft YaHei"/>
              </a:rPr>
              <a:t>bufSize-1</a:t>
            </a:r>
            <a:r>
              <a:rPr dirty="0" sz="1800">
                <a:latin typeface="Microsoft YaHei"/>
                <a:cs typeface="Microsoft YaHei"/>
              </a:rPr>
              <a:t>个字符</a:t>
            </a:r>
            <a:r>
              <a:rPr dirty="0" sz="1800" spc="-5">
                <a:latin typeface="Microsoft YaHei"/>
                <a:cs typeface="Microsoft YaHei"/>
              </a:rPr>
              <a:t>到</a:t>
            </a:r>
            <a:r>
              <a:rPr dirty="0" sz="1800" spc="-35">
                <a:latin typeface="Microsoft YaHei"/>
                <a:cs typeface="Microsoft YaHei"/>
              </a:rPr>
              <a:t>buf,</a:t>
            </a:r>
            <a:r>
              <a:rPr dirty="0" sz="1800" spc="-10">
                <a:latin typeface="Microsoft YaHei"/>
                <a:cs typeface="Microsoft YaHei"/>
              </a:rPr>
              <a:t> 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自动添加</a:t>
            </a:r>
            <a:r>
              <a:rPr dirty="0" sz="1800" spc="-5">
                <a:solidFill>
                  <a:srgbClr val="070CEB"/>
                </a:solidFill>
                <a:latin typeface="Microsoft YaHei"/>
                <a:cs typeface="Microsoft YaHei"/>
              </a:rPr>
              <a:t>'\0' </a:t>
            </a:r>
            <a:r>
              <a:rPr dirty="0" sz="1800" spc="-51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回车换行符不会写入</a:t>
            </a:r>
            <a:r>
              <a:rPr dirty="0" sz="1800" spc="-35">
                <a:solidFill>
                  <a:srgbClr val="070CEB"/>
                </a:solidFill>
                <a:latin typeface="Microsoft YaHei"/>
                <a:cs typeface="Microsoft YaHei"/>
              </a:rPr>
              <a:t>buf,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但是会从输入流中去掉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Microsoft YaHei"/>
              <a:cs typeface="Microsoft YaHei"/>
            </a:endParaRPr>
          </a:p>
          <a:p>
            <a:pPr marL="12700" marR="332359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12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line[10]; 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cin.getline(line,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sizeof(line));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5"/>
              </a:lnSpc>
              <a:spcBef>
                <a:spcPts val="35"/>
              </a:spcBef>
              <a:tabLst>
                <a:tab pos="650875" algn="l"/>
                <a:tab pos="5756910" algn="l"/>
              </a:tabLst>
            </a:pP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或	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cin.getline(line,10);</a:t>
            </a:r>
            <a:r>
              <a:rPr dirty="0" sz="1800" spc="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AF50"/>
                </a:solidFill>
                <a:latin typeface="Microsoft YaHei"/>
                <a:cs typeface="Microsoft YaHei"/>
              </a:rPr>
              <a:t>读入最多</a:t>
            </a: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9</a:t>
            </a:r>
            <a:r>
              <a:rPr dirty="0" sz="1800" spc="-5" b="1">
                <a:solidFill>
                  <a:srgbClr val="00AF50"/>
                </a:solidFill>
                <a:latin typeface="Microsoft YaHei"/>
                <a:cs typeface="Microsoft YaHei"/>
              </a:rPr>
              <a:t>个字符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到	</a:t>
            </a: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line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5"/>
              </a:lnSpc>
            </a:pPr>
            <a:r>
              <a:rPr dirty="0" sz="1800" spc="-10" b="1">
                <a:latin typeface="Courier New"/>
                <a:cs typeface="Courier New"/>
              </a:rPr>
              <a:t>cout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&lt;&lt;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line;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768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读入一行到字符数组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937336"/>
            <a:ext cx="7714615" cy="2678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cin.getline(char</a:t>
            </a:r>
            <a:r>
              <a:rPr dirty="0" sz="18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buf[], int</a:t>
            </a:r>
            <a:r>
              <a:rPr dirty="0" sz="18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bufSize);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Microsoft YaHei"/>
                <a:cs typeface="Microsoft YaHei"/>
              </a:rPr>
              <a:t>读入一行（行长度不超过</a:t>
            </a:r>
            <a:r>
              <a:rPr dirty="0" sz="1800" spc="-5">
                <a:latin typeface="Microsoft YaHei"/>
                <a:cs typeface="Microsoft YaHei"/>
              </a:rPr>
              <a:t>bufSize-1）</a:t>
            </a:r>
            <a:r>
              <a:rPr dirty="0" sz="1800">
                <a:latin typeface="Microsoft YaHei"/>
                <a:cs typeface="Microsoft YaHei"/>
              </a:rPr>
              <a:t>或</a:t>
            </a:r>
            <a:r>
              <a:rPr dirty="0" sz="1800" spc="-5">
                <a:latin typeface="Microsoft YaHei"/>
                <a:cs typeface="Microsoft YaHei"/>
              </a:rPr>
              <a:t>bufSize-1</a:t>
            </a:r>
            <a:r>
              <a:rPr dirty="0" sz="1800">
                <a:latin typeface="Microsoft YaHei"/>
                <a:cs typeface="Microsoft YaHei"/>
              </a:rPr>
              <a:t>个字符</a:t>
            </a:r>
            <a:r>
              <a:rPr dirty="0" sz="1800" spc="-5">
                <a:latin typeface="Microsoft YaHei"/>
                <a:cs typeface="Microsoft YaHei"/>
              </a:rPr>
              <a:t>到</a:t>
            </a:r>
            <a:r>
              <a:rPr dirty="0" sz="1800" spc="-35">
                <a:latin typeface="Microsoft YaHei"/>
                <a:cs typeface="Microsoft YaHei"/>
              </a:rPr>
              <a:t>buf,</a:t>
            </a:r>
            <a:r>
              <a:rPr dirty="0" sz="1800" spc="-10">
                <a:latin typeface="Microsoft YaHei"/>
                <a:cs typeface="Microsoft YaHei"/>
              </a:rPr>
              <a:t> 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自动添加</a:t>
            </a:r>
            <a:r>
              <a:rPr dirty="0" sz="1800" spc="-5">
                <a:solidFill>
                  <a:srgbClr val="070CEB"/>
                </a:solidFill>
                <a:latin typeface="Microsoft YaHei"/>
                <a:cs typeface="Microsoft YaHei"/>
              </a:rPr>
              <a:t>'\0' </a:t>
            </a:r>
            <a:r>
              <a:rPr dirty="0" sz="1800" spc="-51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回车换行符不会写入</a:t>
            </a:r>
            <a:r>
              <a:rPr dirty="0" sz="1800" spc="-35">
                <a:solidFill>
                  <a:srgbClr val="070CEB"/>
                </a:solidFill>
                <a:latin typeface="Microsoft YaHei"/>
                <a:cs typeface="Microsoft YaHei"/>
              </a:rPr>
              <a:t>buf,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但是会从输入流中去掉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Microsoft YaHei"/>
              <a:cs typeface="Microsoft YaHei"/>
            </a:endParaRPr>
          </a:p>
          <a:p>
            <a:pPr marL="12700" marR="332359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12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line[10]; 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cin.getline(line,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sizeof(line));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5"/>
              </a:lnSpc>
              <a:spcBef>
                <a:spcPts val="35"/>
              </a:spcBef>
              <a:tabLst>
                <a:tab pos="650875" algn="l"/>
                <a:tab pos="5756910" algn="l"/>
              </a:tabLst>
            </a:pP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或	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cin.getline(line,10);</a:t>
            </a:r>
            <a:r>
              <a:rPr dirty="0" sz="1800" spc="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AF50"/>
                </a:solidFill>
                <a:latin typeface="Microsoft YaHei"/>
                <a:cs typeface="Microsoft YaHei"/>
              </a:rPr>
              <a:t>读入最多</a:t>
            </a: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9</a:t>
            </a:r>
            <a:r>
              <a:rPr dirty="0" sz="1800" spc="-5" b="1">
                <a:solidFill>
                  <a:srgbClr val="00AF50"/>
                </a:solidFill>
                <a:latin typeface="Microsoft YaHei"/>
                <a:cs typeface="Microsoft YaHei"/>
              </a:rPr>
              <a:t>个字符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到	</a:t>
            </a: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line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5"/>
              </a:lnSpc>
            </a:pPr>
            <a:r>
              <a:rPr dirty="0" sz="1800" spc="-10" b="1">
                <a:latin typeface="Courier New"/>
                <a:cs typeface="Courier New"/>
              </a:rPr>
              <a:t>cout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&lt;&lt;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line;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3976115"/>
            <a:ext cx="1510283" cy="6461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4611" y="3976115"/>
            <a:ext cx="1510665" cy="6464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319405" marR="271780">
              <a:lnSpc>
                <a:spcPts val="2120"/>
              </a:lnSpc>
              <a:spcBef>
                <a:spcPts val="32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</a:t>
            </a:r>
            <a:r>
              <a:rPr dirty="0" u="heavy" sz="1800" spc="-6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</a:t>
            </a:r>
            <a:r>
              <a:rPr dirty="0" u="heavy" sz="1800" spc="-6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↙ </a:t>
            </a:r>
            <a:r>
              <a:rPr dirty="0" sz="1800" spc="-525" b="1">
                <a:latin typeface="Microsoft YaHei"/>
                <a:cs typeface="Microsoft YaHei"/>
              </a:rPr>
              <a:t> </a:t>
            </a:r>
            <a:r>
              <a:rPr dirty="0" sz="1800" b="1">
                <a:latin typeface="Courier New"/>
                <a:cs typeface="Courier New"/>
              </a:rPr>
              <a:t>A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b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2559" y="2009978"/>
            <a:ext cx="10909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1F487C"/>
                </a:solidFill>
                <a:latin typeface="Microsoft YaHei"/>
                <a:cs typeface="Microsoft YaHei"/>
              </a:rPr>
              <a:t>字符串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95422" y="76327"/>
            <a:ext cx="391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YaHei"/>
                <a:cs typeface="Microsoft YaHei"/>
              </a:rPr>
              <a:t>信息科学技术学院《程序设计与算</a:t>
            </a:r>
            <a:r>
              <a:rPr dirty="0" sz="1800" spc="-15">
                <a:latin typeface="Microsoft YaHei"/>
                <a:cs typeface="Microsoft YaHei"/>
              </a:rPr>
              <a:t>法</a:t>
            </a:r>
            <a:r>
              <a:rPr dirty="0" sz="1800">
                <a:latin typeface="Microsoft YaHei"/>
                <a:cs typeface="Microsoft YaHei"/>
              </a:rPr>
              <a:t>》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768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读入一行到字符数组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937336"/>
            <a:ext cx="7714615" cy="2678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cin.getline(char</a:t>
            </a:r>
            <a:r>
              <a:rPr dirty="0" sz="18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buf[], int</a:t>
            </a:r>
            <a:r>
              <a:rPr dirty="0" sz="18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bufSize);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Microsoft YaHei"/>
                <a:cs typeface="Microsoft YaHei"/>
              </a:rPr>
              <a:t>读入一行（行长度不超过</a:t>
            </a:r>
            <a:r>
              <a:rPr dirty="0" sz="1800" spc="-5">
                <a:latin typeface="Microsoft YaHei"/>
                <a:cs typeface="Microsoft YaHei"/>
              </a:rPr>
              <a:t>bufSize-1）</a:t>
            </a:r>
            <a:r>
              <a:rPr dirty="0" sz="1800">
                <a:latin typeface="Microsoft YaHei"/>
                <a:cs typeface="Microsoft YaHei"/>
              </a:rPr>
              <a:t>或</a:t>
            </a:r>
            <a:r>
              <a:rPr dirty="0" sz="1800" spc="-5">
                <a:latin typeface="Microsoft YaHei"/>
                <a:cs typeface="Microsoft YaHei"/>
              </a:rPr>
              <a:t>bufSize-1</a:t>
            </a:r>
            <a:r>
              <a:rPr dirty="0" sz="1800">
                <a:latin typeface="Microsoft YaHei"/>
                <a:cs typeface="Microsoft YaHei"/>
              </a:rPr>
              <a:t>个字符</a:t>
            </a:r>
            <a:r>
              <a:rPr dirty="0" sz="1800" spc="-5">
                <a:latin typeface="Microsoft YaHei"/>
                <a:cs typeface="Microsoft YaHei"/>
              </a:rPr>
              <a:t>到</a:t>
            </a:r>
            <a:r>
              <a:rPr dirty="0" sz="1800" spc="-35">
                <a:latin typeface="Microsoft YaHei"/>
                <a:cs typeface="Microsoft YaHei"/>
              </a:rPr>
              <a:t>buf,</a:t>
            </a:r>
            <a:r>
              <a:rPr dirty="0" sz="1800" spc="-10">
                <a:latin typeface="Microsoft YaHei"/>
                <a:cs typeface="Microsoft YaHei"/>
              </a:rPr>
              <a:t> 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自动添加</a:t>
            </a:r>
            <a:r>
              <a:rPr dirty="0" sz="1800" spc="-5">
                <a:solidFill>
                  <a:srgbClr val="070CEB"/>
                </a:solidFill>
                <a:latin typeface="Microsoft YaHei"/>
                <a:cs typeface="Microsoft YaHei"/>
              </a:rPr>
              <a:t>'\0' </a:t>
            </a:r>
            <a:r>
              <a:rPr dirty="0" sz="1800" spc="-51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回车换行符不会写入</a:t>
            </a:r>
            <a:r>
              <a:rPr dirty="0" sz="1800" spc="-35">
                <a:solidFill>
                  <a:srgbClr val="070CEB"/>
                </a:solidFill>
                <a:latin typeface="Microsoft YaHei"/>
                <a:cs typeface="Microsoft YaHei"/>
              </a:rPr>
              <a:t>buf,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但是会从输入流中去掉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Microsoft YaHei"/>
              <a:cs typeface="Microsoft YaHei"/>
            </a:endParaRPr>
          </a:p>
          <a:p>
            <a:pPr marL="12700" marR="332359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12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line[10]; 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cin.getline(line,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sizeof(line));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5"/>
              </a:lnSpc>
              <a:spcBef>
                <a:spcPts val="35"/>
              </a:spcBef>
              <a:tabLst>
                <a:tab pos="650875" algn="l"/>
                <a:tab pos="5756910" algn="l"/>
              </a:tabLst>
            </a:pP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或	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cin.getline(line,10);</a:t>
            </a:r>
            <a:r>
              <a:rPr dirty="0" sz="1800" spc="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AF50"/>
                </a:solidFill>
                <a:latin typeface="Microsoft YaHei"/>
                <a:cs typeface="Microsoft YaHei"/>
              </a:rPr>
              <a:t>读入最多</a:t>
            </a: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9</a:t>
            </a:r>
            <a:r>
              <a:rPr dirty="0" sz="1800" spc="-5" b="1">
                <a:solidFill>
                  <a:srgbClr val="00AF50"/>
                </a:solidFill>
                <a:latin typeface="Microsoft YaHei"/>
                <a:cs typeface="Microsoft YaHei"/>
              </a:rPr>
              <a:t>个字符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到	</a:t>
            </a: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line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5"/>
              </a:lnSpc>
            </a:pPr>
            <a:r>
              <a:rPr dirty="0" sz="1800" spc="-10" b="1">
                <a:latin typeface="Courier New"/>
                <a:cs typeface="Courier New"/>
              </a:rPr>
              <a:t>cout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&lt;&lt;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line;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3976115"/>
            <a:ext cx="1510283" cy="6461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4611" y="3976115"/>
            <a:ext cx="1510665" cy="6464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319405" marR="271780">
              <a:lnSpc>
                <a:spcPts val="2120"/>
              </a:lnSpc>
              <a:spcBef>
                <a:spcPts val="32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</a:t>
            </a:r>
            <a:r>
              <a:rPr dirty="0" u="heavy" sz="1800" spc="-6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</a:t>
            </a:r>
            <a:r>
              <a:rPr dirty="0" u="heavy" sz="1800" spc="-6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↙ </a:t>
            </a:r>
            <a:r>
              <a:rPr dirty="0" sz="1800" spc="-525" b="1">
                <a:latin typeface="Microsoft YaHei"/>
                <a:cs typeface="Microsoft YaHei"/>
              </a:rPr>
              <a:t> </a:t>
            </a:r>
            <a:r>
              <a:rPr dirty="0" sz="1800" b="1">
                <a:latin typeface="Courier New"/>
                <a:cs typeface="Courier New"/>
              </a:rPr>
              <a:t>A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b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4455" y="3974591"/>
            <a:ext cx="2375916" cy="6476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24455" y="3974591"/>
            <a:ext cx="2376170" cy="6477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319405">
              <a:lnSpc>
                <a:spcPts val="2140"/>
              </a:lnSpc>
              <a:spcBef>
                <a:spcPts val="22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</a:t>
            </a:r>
            <a:r>
              <a:rPr dirty="0" u="heavy" sz="1800" spc="-5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</a:t>
            </a:r>
            <a:r>
              <a:rPr dirty="0" u="heavy" sz="1800" spc="-5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c1234567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↙</a:t>
            </a:r>
            <a:endParaRPr sz="1800">
              <a:latin typeface="Microsoft YaHei"/>
              <a:cs typeface="Microsoft YaHei"/>
            </a:endParaRPr>
          </a:p>
          <a:p>
            <a:pPr marL="319405">
              <a:lnSpc>
                <a:spcPts val="2140"/>
              </a:lnSpc>
            </a:pPr>
            <a:r>
              <a:rPr dirty="0" sz="1800" b="1">
                <a:latin typeface="Courier New"/>
                <a:cs typeface="Courier New"/>
              </a:rPr>
              <a:t>A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b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c1234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768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读入一行到字符数组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937336"/>
            <a:ext cx="7061200" cy="246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gets(char</a:t>
            </a:r>
            <a:r>
              <a:rPr dirty="0" sz="1800" spc="-5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buf[]);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Microsoft YaHei"/>
                <a:cs typeface="Microsoft YaHei"/>
              </a:rPr>
              <a:t>读入一行，自动添加</a:t>
            </a:r>
            <a:r>
              <a:rPr dirty="0" sz="1800" spc="-10">
                <a:latin typeface="Microsoft YaHei"/>
                <a:cs typeface="Microsoft YaHei"/>
              </a:rPr>
              <a:t>'</a:t>
            </a:r>
            <a:r>
              <a:rPr dirty="0" sz="1800" spc="-5">
                <a:latin typeface="Microsoft YaHei"/>
                <a:cs typeface="Microsoft YaHei"/>
              </a:rPr>
              <a:t>\</a:t>
            </a:r>
            <a:r>
              <a:rPr dirty="0" sz="1800">
                <a:latin typeface="Microsoft YaHei"/>
                <a:cs typeface="Microsoft YaHei"/>
              </a:rPr>
              <a:t>0'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Microsoft YaHei"/>
                <a:cs typeface="Microsoft YaHei"/>
              </a:rPr>
              <a:t>回车换行符不会写入bu</a:t>
            </a:r>
            <a:r>
              <a:rPr dirty="0" sz="1800" spc="-125">
                <a:latin typeface="Microsoft YaHei"/>
                <a:cs typeface="Microsoft YaHei"/>
              </a:rPr>
              <a:t>f</a:t>
            </a:r>
            <a:r>
              <a:rPr dirty="0" sz="1800" spc="-5">
                <a:latin typeface="Microsoft YaHei"/>
                <a:cs typeface="Microsoft YaHei"/>
              </a:rPr>
              <a:t>,</a:t>
            </a:r>
            <a:r>
              <a:rPr dirty="0" sz="1800">
                <a:latin typeface="Microsoft YaHei"/>
                <a:cs typeface="Microsoft YaHei"/>
              </a:rPr>
              <a:t>但是会从输入流中去掉。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可能导致数组越界！</a:t>
            </a:r>
            <a:endParaRPr sz="1800">
              <a:latin typeface="Microsoft YaHei"/>
              <a:cs typeface="Microsoft YaHei"/>
            </a:endParaRPr>
          </a:p>
          <a:p>
            <a:pPr marL="355600" marR="4239260">
              <a:lnSpc>
                <a:spcPct val="100000"/>
              </a:lnSpc>
              <a:spcBef>
                <a:spcPts val="2014"/>
              </a:spcBef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11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s[10]; 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while(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gets(s)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printf("%s\n",s);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768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读入一行到字符数组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937336"/>
            <a:ext cx="706120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gets(char</a:t>
            </a:r>
            <a:r>
              <a:rPr dirty="0" sz="1800" spc="-5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buf[]);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Microsoft YaHei"/>
                <a:cs typeface="Microsoft YaHei"/>
              </a:rPr>
              <a:t>读入一行，自动添加</a:t>
            </a:r>
            <a:r>
              <a:rPr dirty="0" sz="1800" spc="-10">
                <a:latin typeface="Microsoft YaHei"/>
                <a:cs typeface="Microsoft YaHei"/>
              </a:rPr>
              <a:t>'</a:t>
            </a:r>
            <a:r>
              <a:rPr dirty="0" sz="1800" spc="-5">
                <a:latin typeface="Microsoft YaHei"/>
                <a:cs typeface="Microsoft YaHei"/>
              </a:rPr>
              <a:t>\</a:t>
            </a:r>
            <a:r>
              <a:rPr dirty="0" sz="1800">
                <a:latin typeface="Microsoft YaHei"/>
                <a:cs typeface="Microsoft YaHei"/>
              </a:rPr>
              <a:t>0'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Microsoft YaHei"/>
                <a:cs typeface="Microsoft YaHei"/>
              </a:rPr>
              <a:t>回车换行符不会写入bu</a:t>
            </a:r>
            <a:r>
              <a:rPr dirty="0" sz="1800" spc="-125">
                <a:latin typeface="Microsoft YaHei"/>
                <a:cs typeface="Microsoft YaHei"/>
              </a:rPr>
              <a:t>f</a:t>
            </a:r>
            <a:r>
              <a:rPr dirty="0" sz="1800" spc="-5">
                <a:latin typeface="Microsoft YaHei"/>
                <a:cs typeface="Microsoft YaHei"/>
              </a:rPr>
              <a:t>,</a:t>
            </a:r>
            <a:r>
              <a:rPr dirty="0" sz="1800">
                <a:latin typeface="Microsoft YaHei"/>
                <a:cs typeface="Microsoft YaHei"/>
              </a:rPr>
              <a:t>但是会从输入流中去掉。</a:t>
            </a:r>
            <a:r>
              <a:rPr dirty="0" sz="1800">
                <a:solidFill>
                  <a:srgbClr val="070CEB"/>
                </a:solidFill>
                <a:latin typeface="Microsoft YaHei"/>
                <a:cs typeface="Microsoft YaHei"/>
              </a:rPr>
              <a:t>可能导致数组越界！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167" y="2279395"/>
            <a:ext cx="29184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005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11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s[10]; 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while(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gets(s)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printf("%s\n",s);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9700" y="2217420"/>
            <a:ext cx="1511807" cy="14767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19700" y="2217420"/>
            <a:ext cx="1511935" cy="14770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320675" marR="269875">
              <a:lnSpc>
                <a:spcPct val="100000"/>
              </a:lnSpc>
              <a:spcBef>
                <a:spcPts val="24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</a:t>
            </a:r>
            <a:r>
              <a:rPr dirty="0" u="heavy" sz="1800" spc="-6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</a:t>
            </a:r>
            <a:r>
              <a:rPr dirty="0" u="heavy" sz="1800" spc="-6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↙ </a:t>
            </a:r>
            <a:r>
              <a:rPr dirty="0" sz="1800" spc="-520" b="1">
                <a:latin typeface="Microsoft YaHei"/>
                <a:cs typeface="Microsoft YaHei"/>
              </a:rPr>
              <a:t> </a:t>
            </a:r>
            <a:r>
              <a:rPr dirty="0" sz="1800" b="1">
                <a:latin typeface="Courier New"/>
                <a:cs typeface="Courier New"/>
              </a:rPr>
              <a:t>A b c 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12</a:t>
            </a:r>
            <a:r>
              <a:rPr dirty="0" u="heavy" sz="1800" spc="-1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34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↙</a:t>
            </a:r>
            <a:endParaRPr sz="1800">
              <a:latin typeface="Microsoft YaHei"/>
              <a:cs typeface="Microsoft YaHei"/>
            </a:endParaRPr>
          </a:p>
          <a:p>
            <a:pPr marL="3206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12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34</a:t>
            </a:r>
            <a:endParaRPr sz="18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  <a:spcBef>
                <a:spcPts val="35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^Z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↙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905" cy="786765"/>
            <a:chOff x="0" y="0"/>
            <a:chExt cx="9145905" cy="786765"/>
          </a:xfrm>
        </p:grpSpPr>
        <p:sp>
          <p:nvSpPr>
            <p:cNvPr id="3" name="object 3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6214871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214871" y="33527"/>
                  </a:lnTo>
                  <a:lnTo>
                    <a:pt x="6214871" y="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0" y="33527"/>
                  </a:moveTo>
                  <a:lnTo>
                    <a:pt x="6214871" y="33527"/>
                  </a:lnTo>
                  <a:lnTo>
                    <a:pt x="6214871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-126" y="469391"/>
            <a:ext cx="9145905" cy="4676140"/>
            <a:chOff x="-126" y="469391"/>
            <a:chExt cx="9145905" cy="4676140"/>
          </a:xfrm>
        </p:grpSpPr>
        <p:sp>
          <p:nvSpPr>
            <p:cNvPr id="6" name="object 6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555" y="469391"/>
              <a:ext cx="6208776" cy="46573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995422" y="76327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YaHei"/>
                <a:cs typeface="Microsoft YaHei"/>
              </a:rPr>
              <a:t>信息科学技术学院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3933" y="4671290"/>
            <a:ext cx="1170305" cy="3276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800">
                <a:solidFill>
                  <a:srgbClr val="FFFFFF"/>
                </a:solidFill>
                <a:latin typeface="Microsoft YaHei"/>
                <a:cs typeface="Microsoft YaHei"/>
              </a:rPr>
              <a:t>北京雾灵山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1017" y="2333625"/>
            <a:ext cx="200977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字符串库函数</a:t>
            </a:r>
            <a:endParaRPr sz="2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39" y="187578"/>
            <a:ext cx="1854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</a:t>
            </a:r>
            <a:r>
              <a:rPr dirty="0" spc="-5"/>
              <a:t>串</a:t>
            </a:r>
            <a:r>
              <a:rPr dirty="0"/>
              <a:t>库函数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49605"/>
            <a:ext cx="50526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使用字符串函数需要</a:t>
            </a:r>
            <a:r>
              <a:rPr dirty="0" sz="2000" spc="-55"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#include</a:t>
            </a:r>
            <a:r>
              <a:rPr dirty="0" sz="2000" spc="-2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2000">
                <a:solidFill>
                  <a:srgbClr val="070CEB"/>
                </a:solidFill>
                <a:latin typeface="Microsoft YaHei"/>
                <a:cs typeface="Microsoft YaHei"/>
              </a:rPr>
              <a:t>&lt;cstring&gt;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39" y="187578"/>
            <a:ext cx="1854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</a:t>
            </a:r>
            <a:r>
              <a:rPr dirty="0" spc="-5"/>
              <a:t>串</a:t>
            </a:r>
            <a:r>
              <a:rPr dirty="0"/>
              <a:t>库函数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49605"/>
            <a:ext cx="505269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使用字符串函数需要</a:t>
            </a:r>
            <a:r>
              <a:rPr dirty="0" sz="2000" spc="-55"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#include</a:t>
            </a:r>
            <a:r>
              <a:rPr dirty="0" sz="2000" spc="-2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2000">
                <a:solidFill>
                  <a:srgbClr val="070CEB"/>
                </a:solidFill>
                <a:latin typeface="Microsoft YaHei"/>
                <a:cs typeface="Microsoft YaHei"/>
              </a:rPr>
              <a:t>&lt;cstring&gt;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字符串函数都根</a:t>
            </a:r>
            <a:r>
              <a:rPr dirty="0" sz="2000">
                <a:latin typeface="Microsoft YaHei"/>
                <a:cs typeface="Microsoft YaHei"/>
              </a:rPr>
              <a:t>据'</a:t>
            </a:r>
            <a:r>
              <a:rPr dirty="0" sz="2000" spc="-10">
                <a:latin typeface="Microsoft YaHei"/>
                <a:cs typeface="Microsoft YaHei"/>
              </a:rPr>
              <a:t>\</a:t>
            </a:r>
            <a:r>
              <a:rPr dirty="0" sz="2000" spc="-5">
                <a:latin typeface="Microsoft YaHei"/>
                <a:cs typeface="Microsoft YaHei"/>
              </a:rPr>
              <a:t>0</a:t>
            </a:r>
            <a:r>
              <a:rPr dirty="0" sz="2000">
                <a:latin typeface="Microsoft YaHei"/>
                <a:cs typeface="Microsoft YaHei"/>
              </a:rPr>
              <a:t>'来判</a:t>
            </a:r>
            <a:r>
              <a:rPr dirty="0" sz="2000" spc="-20">
                <a:latin typeface="Microsoft YaHei"/>
                <a:cs typeface="Microsoft YaHei"/>
              </a:rPr>
              <a:t>断</a:t>
            </a:r>
            <a:r>
              <a:rPr dirty="0" sz="2000" spc="5">
                <a:latin typeface="Microsoft YaHei"/>
                <a:cs typeface="Microsoft YaHei"/>
              </a:rPr>
              <a:t>字符</a:t>
            </a:r>
            <a:r>
              <a:rPr dirty="0" sz="2000" spc="-20">
                <a:latin typeface="Microsoft YaHei"/>
                <a:cs typeface="Microsoft YaHei"/>
              </a:rPr>
              <a:t>串</a:t>
            </a:r>
            <a:r>
              <a:rPr dirty="0" sz="2000" spc="5">
                <a:latin typeface="Microsoft YaHei"/>
                <a:cs typeface="Microsoft YaHei"/>
              </a:rPr>
              <a:t>结尾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39" y="187578"/>
            <a:ext cx="1854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</a:t>
            </a:r>
            <a:r>
              <a:rPr dirty="0" spc="-5"/>
              <a:t>串</a:t>
            </a:r>
            <a:r>
              <a:rPr dirty="0"/>
              <a:t>库函数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49605"/>
            <a:ext cx="6737984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使用字符串函数需要</a:t>
            </a:r>
            <a:r>
              <a:rPr dirty="0" sz="2000" spc="-55"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#include</a:t>
            </a:r>
            <a:r>
              <a:rPr dirty="0" sz="2000" spc="-2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2000">
                <a:solidFill>
                  <a:srgbClr val="070CEB"/>
                </a:solidFill>
                <a:latin typeface="Microsoft YaHei"/>
                <a:cs typeface="Microsoft YaHei"/>
              </a:rPr>
              <a:t>&lt;cstring&gt;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字符串函数都根</a:t>
            </a:r>
            <a:r>
              <a:rPr dirty="0" sz="2000">
                <a:latin typeface="Microsoft YaHei"/>
                <a:cs typeface="Microsoft YaHei"/>
              </a:rPr>
              <a:t>据'</a:t>
            </a:r>
            <a:r>
              <a:rPr dirty="0" sz="2000" spc="-10">
                <a:latin typeface="Microsoft YaHei"/>
                <a:cs typeface="Microsoft YaHei"/>
              </a:rPr>
              <a:t>\</a:t>
            </a:r>
            <a:r>
              <a:rPr dirty="0" sz="2000" spc="-5">
                <a:latin typeface="Microsoft YaHei"/>
                <a:cs typeface="Microsoft YaHei"/>
              </a:rPr>
              <a:t>0</a:t>
            </a:r>
            <a:r>
              <a:rPr dirty="0" sz="2000">
                <a:latin typeface="Microsoft YaHei"/>
                <a:cs typeface="Microsoft YaHei"/>
              </a:rPr>
              <a:t>'来判</a:t>
            </a:r>
            <a:r>
              <a:rPr dirty="0" sz="2000" spc="-20">
                <a:latin typeface="Microsoft YaHei"/>
                <a:cs typeface="Microsoft YaHei"/>
              </a:rPr>
              <a:t>断</a:t>
            </a:r>
            <a:r>
              <a:rPr dirty="0" sz="2000" spc="5">
                <a:latin typeface="Microsoft YaHei"/>
                <a:cs typeface="Microsoft YaHei"/>
              </a:rPr>
              <a:t>字符</a:t>
            </a:r>
            <a:r>
              <a:rPr dirty="0" sz="2000" spc="-20">
                <a:latin typeface="Microsoft YaHei"/>
                <a:cs typeface="Microsoft YaHei"/>
              </a:rPr>
              <a:t>串</a:t>
            </a:r>
            <a:r>
              <a:rPr dirty="0" sz="2000" spc="5">
                <a:latin typeface="Microsoft YaHei"/>
                <a:cs typeface="Microsoft YaHei"/>
              </a:rPr>
              <a:t>结尾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形参为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 spc="5">
                <a:latin typeface="Microsoft YaHei"/>
                <a:cs typeface="Microsoft YaHei"/>
              </a:rPr>
              <a:t>[]</a:t>
            </a:r>
            <a:r>
              <a:rPr dirty="0" sz="2000">
                <a:latin typeface="Microsoft YaHei"/>
                <a:cs typeface="Microsoft YaHei"/>
              </a:rPr>
              <a:t>类型，则</a:t>
            </a:r>
            <a:r>
              <a:rPr dirty="0" sz="2000" spc="-15">
                <a:latin typeface="Microsoft YaHei"/>
                <a:cs typeface="Microsoft YaHei"/>
              </a:rPr>
              <a:t>实</a:t>
            </a:r>
            <a:r>
              <a:rPr dirty="0" sz="2000">
                <a:latin typeface="Microsoft YaHei"/>
                <a:cs typeface="Microsoft YaHei"/>
              </a:rPr>
              <a:t>参可</a:t>
            </a:r>
            <a:r>
              <a:rPr dirty="0" sz="2000" spc="-15">
                <a:latin typeface="Microsoft YaHei"/>
                <a:cs typeface="Microsoft YaHei"/>
              </a:rPr>
              <a:t>以</a:t>
            </a:r>
            <a:r>
              <a:rPr dirty="0" sz="2000">
                <a:latin typeface="Microsoft YaHei"/>
                <a:cs typeface="Microsoft YaHei"/>
              </a:rPr>
              <a:t>是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5">
                <a:latin typeface="Microsoft YaHei"/>
                <a:cs typeface="Microsoft YaHei"/>
              </a:rPr>
              <a:t>数</a:t>
            </a:r>
            <a:r>
              <a:rPr dirty="0" sz="2000">
                <a:latin typeface="Microsoft YaHei"/>
                <a:cs typeface="Microsoft YaHei"/>
              </a:rPr>
              <a:t>组或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符串</a:t>
            </a:r>
            <a:r>
              <a:rPr dirty="0" sz="2000" spc="-15">
                <a:latin typeface="Microsoft YaHei"/>
                <a:cs typeface="Microsoft YaHei"/>
              </a:rPr>
              <a:t>常</a:t>
            </a:r>
            <a:r>
              <a:rPr dirty="0" sz="2000">
                <a:latin typeface="Microsoft YaHei"/>
                <a:cs typeface="Microsoft YaHei"/>
              </a:rPr>
              <a:t>量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39" y="187578"/>
            <a:ext cx="1854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</a:t>
            </a:r>
            <a:r>
              <a:rPr dirty="0" spc="-5"/>
              <a:t>串</a:t>
            </a:r>
            <a:r>
              <a:rPr dirty="0"/>
              <a:t>库函数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49605"/>
            <a:ext cx="7640320" cy="1477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使用字符串函数需要</a:t>
            </a:r>
            <a:r>
              <a:rPr dirty="0" sz="2000" spc="-45"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#include</a:t>
            </a:r>
            <a:r>
              <a:rPr dirty="0" sz="2000" spc="-1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&lt;cstring&gt;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字符串函数都根</a:t>
            </a:r>
            <a:r>
              <a:rPr dirty="0" sz="2000">
                <a:latin typeface="Microsoft YaHei"/>
                <a:cs typeface="Microsoft YaHei"/>
              </a:rPr>
              <a:t>据'</a:t>
            </a:r>
            <a:r>
              <a:rPr dirty="0" sz="2000" spc="-10">
                <a:latin typeface="Microsoft YaHei"/>
                <a:cs typeface="Microsoft YaHei"/>
              </a:rPr>
              <a:t>\</a:t>
            </a:r>
            <a:r>
              <a:rPr dirty="0" sz="2000" spc="-5">
                <a:latin typeface="Microsoft YaHei"/>
                <a:cs typeface="Microsoft YaHei"/>
              </a:rPr>
              <a:t>0</a:t>
            </a:r>
            <a:r>
              <a:rPr dirty="0" sz="2000">
                <a:latin typeface="Microsoft YaHei"/>
                <a:cs typeface="Microsoft YaHei"/>
              </a:rPr>
              <a:t>'来判</a:t>
            </a:r>
            <a:r>
              <a:rPr dirty="0" sz="2000" spc="-20">
                <a:latin typeface="Microsoft YaHei"/>
                <a:cs typeface="Microsoft YaHei"/>
              </a:rPr>
              <a:t>断</a:t>
            </a:r>
            <a:r>
              <a:rPr dirty="0" sz="2000" spc="5">
                <a:latin typeface="Microsoft YaHei"/>
                <a:cs typeface="Microsoft YaHei"/>
              </a:rPr>
              <a:t>字符</a:t>
            </a:r>
            <a:r>
              <a:rPr dirty="0" sz="2000" spc="-20">
                <a:latin typeface="Microsoft YaHei"/>
                <a:cs typeface="Microsoft YaHei"/>
              </a:rPr>
              <a:t>串</a:t>
            </a:r>
            <a:r>
              <a:rPr dirty="0" sz="2000" spc="5">
                <a:latin typeface="Microsoft YaHei"/>
                <a:cs typeface="Microsoft YaHei"/>
              </a:rPr>
              <a:t>结尾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ts val="235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形参为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 spc="5">
                <a:latin typeface="Microsoft YaHei"/>
                <a:cs typeface="Microsoft YaHei"/>
              </a:rPr>
              <a:t>[]</a:t>
            </a:r>
            <a:r>
              <a:rPr dirty="0" sz="2000">
                <a:latin typeface="Microsoft YaHei"/>
                <a:cs typeface="Microsoft YaHei"/>
              </a:rPr>
              <a:t>类型，则</a:t>
            </a:r>
            <a:r>
              <a:rPr dirty="0" sz="2000" spc="-15">
                <a:latin typeface="Microsoft YaHei"/>
                <a:cs typeface="Microsoft YaHei"/>
              </a:rPr>
              <a:t>实</a:t>
            </a:r>
            <a:r>
              <a:rPr dirty="0" sz="2000">
                <a:latin typeface="Microsoft YaHei"/>
                <a:cs typeface="Microsoft YaHei"/>
              </a:rPr>
              <a:t>参可</a:t>
            </a:r>
            <a:r>
              <a:rPr dirty="0" sz="2000" spc="-15">
                <a:latin typeface="Microsoft YaHei"/>
                <a:cs typeface="Microsoft YaHei"/>
              </a:rPr>
              <a:t>以</a:t>
            </a:r>
            <a:r>
              <a:rPr dirty="0" sz="2000">
                <a:latin typeface="Microsoft YaHei"/>
                <a:cs typeface="Microsoft YaHei"/>
              </a:rPr>
              <a:t>是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5">
                <a:latin typeface="Microsoft YaHei"/>
                <a:cs typeface="Microsoft YaHei"/>
              </a:rPr>
              <a:t>数</a:t>
            </a:r>
            <a:r>
              <a:rPr dirty="0" sz="2000">
                <a:latin typeface="Microsoft YaHei"/>
                <a:cs typeface="Microsoft YaHei"/>
              </a:rPr>
              <a:t>组或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符串</a:t>
            </a:r>
            <a:r>
              <a:rPr dirty="0" sz="2000" spc="-15">
                <a:latin typeface="Microsoft YaHei"/>
                <a:cs typeface="Microsoft YaHei"/>
              </a:rPr>
              <a:t>常</a:t>
            </a:r>
            <a:r>
              <a:rPr dirty="0" sz="2000">
                <a:latin typeface="Microsoft YaHei"/>
                <a:cs typeface="Microsoft YaHei"/>
              </a:rPr>
              <a:t>量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solidFill>
                  <a:srgbClr val="6600FF"/>
                </a:solidFill>
                <a:latin typeface="Microsoft YaHei"/>
                <a:cs typeface="Microsoft YaHei"/>
              </a:rPr>
              <a:t>字符串拷贝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strcpy(char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dest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[],char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src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[]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);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拷贝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src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到</a:t>
            </a:r>
            <a:r>
              <a:rPr dirty="0" sz="1800" b="1">
                <a:solidFill>
                  <a:srgbClr val="33CC33"/>
                </a:solidFill>
                <a:latin typeface="Courier New"/>
                <a:cs typeface="Courier New"/>
              </a:rPr>
              <a:t>dest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39" y="187578"/>
            <a:ext cx="1854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</a:t>
            </a:r>
            <a:r>
              <a:rPr dirty="0" spc="-5"/>
              <a:t>串</a:t>
            </a:r>
            <a:r>
              <a:rPr dirty="0"/>
              <a:t>库函数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49605"/>
            <a:ext cx="7366000" cy="2025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使用字符串函数需要</a:t>
            </a:r>
            <a:r>
              <a:rPr dirty="0" sz="2000" spc="-45"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#include</a:t>
            </a:r>
            <a:r>
              <a:rPr dirty="0" sz="2000" spc="-1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&lt;cstring&gt;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字符串函数都根</a:t>
            </a:r>
            <a:r>
              <a:rPr dirty="0" sz="2000">
                <a:latin typeface="Microsoft YaHei"/>
                <a:cs typeface="Microsoft YaHei"/>
              </a:rPr>
              <a:t>据'</a:t>
            </a:r>
            <a:r>
              <a:rPr dirty="0" sz="2000" spc="-10">
                <a:latin typeface="Microsoft YaHei"/>
                <a:cs typeface="Microsoft YaHei"/>
              </a:rPr>
              <a:t>\</a:t>
            </a:r>
            <a:r>
              <a:rPr dirty="0" sz="2000" spc="-5">
                <a:latin typeface="Microsoft YaHei"/>
                <a:cs typeface="Microsoft YaHei"/>
              </a:rPr>
              <a:t>0</a:t>
            </a:r>
            <a:r>
              <a:rPr dirty="0" sz="2000">
                <a:latin typeface="Microsoft YaHei"/>
                <a:cs typeface="Microsoft YaHei"/>
              </a:rPr>
              <a:t>'来判</a:t>
            </a:r>
            <a:r>
              <a:rPr dirty="0" sz="2000" spc="-20">
                <a:latin typeface="Microsoft YaHei"/>
                <a:cs typeface="Microsoft YaHei"/>
              </a:rPr>
              <a:t>断</a:t>
            </a:r>
            <a:r>
              <a:rPr dirty="0" sz="2000" spc="5">
                <a:latin typeface="Microsoft YaHei"/>
                <a:cs typeface="Microsoft YaHei"/>
              </a:rPr>
              <a:t>字符</a:t>
            </a:r>
            <a:r>
              <a:rPr dirty="0" sz="2000" spc="-20">
                <a:latin typeface="Microsoft YaHei"/>
                <a:cs typeface="Microsoft YaHei"/>
              </a:rPr>
              <a:t>串</a:t>
            </a:r>
            <a:r>
              <a:rPr dirty="0" sz="2000" spc="5">
                <a:latin typeface="Microsoft YaHei"/>
                <a:cs typeface="Microsoft YaHei"/>
              </a:rPr>
              <a:t>结尾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ts val="235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形参为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 spc="5">
                <a:latin typeface="Microsoft YaHei"/>
                <a:cs typeface="Microsoft YaHei"/>
              </a:rPr>
              <a:t>[]</a:t>
            </a:r>
            <a:r>
              <a:rPr dirty="0" sz="2000">
                <a:latin typeface="Microsoft YaHei"/>
                <a:cs typeface="Microsoft YaHei"/>
              </a:rPr>
              <a:t>类型，则</a:t>
            </a:r>
            <a:r>
              <a:rPr dirty="0" sz="2000" spc="-15">
                <a:latin typeface="Microsoft YaHei"/>
                <a:cs typeface="Microsoft YaHei"/>
              </a:rPr>
              <a:t>实</a:t>
            </a:r>
            <a:r>
              <a:rPr dirty="0" sz="2000">
                <a:latin typeface="Microsoft YaHei"/>
                <a:cs typeface="Microsoft YaHei"/>
              </a:rPr>
              <a:t>参可</a:t>
            </a:r>
            <a:r>
              <a:rPr dirty="0" sz="2000" spc="-15">
                <a:latin typeface="Microsoft YaHei"/>
                <a:cs typeface="Microsoft YaHei"/>
              </a:rPr>
              <a:t>以</a:t>
            </a:r>
            <a:r>
              <a:rPr dirty="0" sz="2000">
                <a:latin typeface="Microsoft YaHei"/>
                <a:cs typeface="Microsoft YaHei"/>
              </a:rPr>
              <a:t>是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5">
                <a:latin typeface="Microsoft YaHei"/>
                <a:cs typeface="Microsoft YaHei"/>
              </a:rPr>
              <a:t>数</a:t>
            </a:r>
            <a:r>
              <a:rPr dirty="0" sz="2000">
                <a:latin typeface="Microsoft YaHei"/>
                <a:cs typeface="Microsoft YaHei"/>
              </a:rPr>
              <a:t>组或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符串</a:t>
            </a:r>
            <a:r>
              <a:rPr dirty="0" sz="2000" spc="-15">
                <a:latin typeface="Microsoft YaHei"/>
                <a:cs typeface="Microsoft YaHei"/>
              </a:rPr>
              <a:t>常</a:t>
            </a:r>
            <a:r>
              <a:rPr dirty="0" sz="2000">
                <a:latin typeface="Microsoft YaHei"/>
                <a:cs typeface="Microsoft YaHei"/>
              </a:rPr>
              <a:t>量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solidFill>
                  <a:srgbClr val="6600FF"/>
                </a:solidFill>
                <a:latin typeface="Microsoft YaHei"/>
                <a:cs typeface="Microsoft YaHei"/>
              </a:rPr>
              <a:t>字符串拷贝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strcpy(char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dest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[],char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src[]);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拷贝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src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到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dest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6600FF"/>
                </a:solidFill>
                <a:latin typeface="Microsoft YaHei"/>
                <a:cs typeface="Microsoft YaHei"/>
              </a:rPr>
              <a:t>字符串比较大小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strcmp(char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s1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[],char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s2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[]);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返回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0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则相等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39" y="187578"/>
            <a:ext cx="1854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</a:t>
            </a:r>
            <a:r>
              <a:rPr dirty="0" spc="-5"/>
              <a:t>串</a:t>
            </a:r>
            <a:r>
              <a:rPr dirty="0"/>
              <a:t>库函数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49605"/>
            <a:ext cx="7366000" cy="2569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使用字符串函数需要</a:t>
            </a:r>
            <a:r>
              <a:rPr dirty="0" sz="2000" spc="-45"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#include</a:t>
            </a:r>
            <a:r>
              <a:rPr dirty="0" sz="2000" spc="-1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&lt;cstring&gt;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字符串函数都根</a:t>
            </a:r>
            <a:r>
              <a:rPr dirty="0" sz="2000">
                <a:latin typeface="Microsoft YaHei"/>
                <a:cs typeface="Microsoft YaHei"/>
              </a:rPr>
              <a:t>据'</a:t>
            </a:r>
            <a:r>
              <a:rPr dirty="0" sz="2000" spc="-10">
                <a:latin typeface="Microsoft YaHei"/>
                <a:cs typeface="Microsoft YaHei"/>
              </a:rPr>
              <a:t>\</a:t>
            </a:r>
            <a:r>
              <a:rPr dirty="0" sz="2000" spc="-5">
                <a:latin typeface="Microsoft YaHei"/>
                <a:cs typeface="Microsoft YaHei"/>
              </a:rPr>
              <a:t>0</a:t>
            </a:r>
            <a:r>
              <a:rPr dirty="0" sz="2000">
                <a:latin typeface="Microsoft YaHei"/>
                <a:cs typeface="Microsoft YaHei"/>
              </a:rPr>
              <a:t>'来判</a:t>
            </a:r>
            <a:r>
              <a:rPr dirty="0" sz="2000" spc="-20">
                <a:latin typeface="Microsoft YaHei"/>
                <a:cs typeface="Microsoft YaHei"/>
              </a:rPr>
              <a:t>断</a:t>
            </a:r>
            <a:r>
              <a:rPr dirty="0" sz="2000" spc="5">
                <a:latin typeface="Microsoft YaHei"/>
                <a:cs typeface="Microsoft YaHei"/>
              </a:rPr>
              <a:t>字符</a:t>
            </a:r>
            <a:r>
              <a:rPr dirty="0" sz="2000" spc="-20">
                <a:latin typeface="Microsoft YaHei"/>
                <a:cs typeface="Microsoft YaHei"/>
              </a:rPr>
              <a:t>串</a:t>
            </a:r>
            <a:r>
              <a:rPr dirty="0" sz="2000" spc="5">
                <a:latin typeface="Microsoft YaHei"/>
                <a:cs typeface="Microsoft YaHei"/>
              </a:rPr>
              <a:t>结尾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ts val="235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形参为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 spc="5">
                <a:latin typeface="Microsoft YaHei"/>
                <a:cs typeface="Microsoft YaHei"/>
              </a:rPr>
              <a:t>[]</a:t>
            </a:r>
            <a:r>
              <a:rPr dirty="0" sz="2000">
                <a:latin typeface="Microsoft YaHei"/>
                <a:cs typeface="Microsoft YaHei"/>
              </a:rPr>
              <a:t>类型，则</a:t>
            </a:r>
            <a:r>
              <a:rPr dirty="0" sz="2000" spc="-15">
                <a:latin typeface="Microsoft YaHei"/>
                <a:cs typeface="Microsoft YaHei"/>
              </a:rPr>
              <a:t>实</a:t>
            </a:r>
            <a:r>
              <a:rPr dirty="0" sz="2000">
                <a:latin typeface="Microsoft YaHei"/>
                <a:cs typeface="Microsoft YaHei"/>
              </a:rPr>
              <a:t>参可</a:t>
            </a:r>
            <a:r>
              <a:rPr dirty="0" sz="2000" spc="-15">
                <a:latin typeface="Microsoft YaHei"/>
                <a:cs typeface="Microsoft YaHei"/>
              </a:rPr>
              <a:t>以</a:t>
            </a:r>
            <a:r>
              <a:rPr dirty="0" sz="2000">
                <a:latin typeface="Microsoft YaHei"/>
                <a:cs typeface="Microsoft YaHei"/>
              </a:rPr>
              <a:t>是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5">
                <a:latin typeface="Microsoft YaHei"/>
                <a:cs typeface="Microsoft YaHei"/>
              </a:rPr>
              <a:t>数</a:t>
            </a:r>
            <a:r>
              <a:rPr dirty="0" sz="2000">
                <a:latin typeface="Microsoft YaHei"/>
                <a:cs typeface="Microsoft YaHei"/>
              </a:rPr>
              <a:t>组或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符串</a:t>
            </a:r>
            <a:r>
              <a:rPr dirty="0" sz="2000" spc="-15">
                <a:latin typeface="Microsoft YaHei"/>
                <a:cs typeface="Microsoft YaHei"/>
              </a:rPr>
              <a:t>常</a:t>
            </a:r>
            <a:r>
              <a:rPr dirty="0" sz="2000">
                <a:latin typeface="Microsoft YaHei"/>
                <a:cs typeface="Microsoft YaHei"/>
              </a:rPr>
              <a:t>量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solidFill>
                  <a:srgbClr val="6600FF"/>
                </a:solidFill>
                <a:latin typeface="Microsoft YaHei"/>
                <a:cs typeface="Microsoft YaHei"/>
              </a:rPr>
              <a:t>字符串拷贝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strcpy(char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dest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[],char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src[]);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拷贝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src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到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dest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6600FF"/>
                </a:solidFill>
                <a:latin typeface="Microsoft YaHei"/>
                <a:cs typeface="Microsoft YaHei"/>
              </a:rPr>
              <a:t>字符串比较大小</a:t>
            </a:r>
            <a:endParaRPr sz="1800">
              <a:latin typeface="Microsoft YaHei"/>
              <a:cs typeface="Microsoft YaHei"/>
            </a:endParaRPr>
          </a:p>
          <a:p>
            <a:pPr marL="12700" marR="371475" indent="9144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strcmp(char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s1[],char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s2[]);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返回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0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则相等 </a:t>
            </a:r>
            <a:r>
              <a:rPr dirty="0" sz="1800" b="1">
                <a:solidFill>
                  <a:srgbClr val="6600FF"/>
                </a:solidFill>
                <a:latin typeface="Microsoft YaHei"/>
                <a:cs typeface="Microsoft YaHei"/>
              </a:rPr>
              <a:t>求字符串长度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strlen(char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s[]);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905" cy="786765"/>
            <a:chOff x="0" y="0"/>
            <a:chExt cx="9145905" cy="786765"/>
          </a:xfrm>
        </p:grpSpPr>
        <p:sp>
          <p:nvSpPr>
            <p:cNvPr id="3" name="object 3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6214871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214871" y="33527"/>
                  </a:lnTo>
                  <a:lnTo>
                    <a:pt x="6214871" y="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0" y="33527"/>
                  </a:moveTo>
                  <a:lnTo>
                    <a:pt x="6214871" y="33527"/>
                  </a:lnTo>
                  <a:lnTo>
                    <a:pt x="6214871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-126" y="466342"/>
            <a:ext cx="9145905" cy="4679315"/>
            <a:chOff x="-126" y="466342"/>
            <a:chExt cx="9145905" cy="4679315"/>
          </a:xfrm>
        </p:grpSpPr>
        <p:sp>
          <p:nvSpPr>
            <p:cNvPr id="6" name="object 6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555" y="466342"/>
              <a:ext cx="6217920" cy="466344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995422" y="76327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YaHei"/>
                <a:cs typeface="Microsoft YaHei"/>
              </a:rPr>
              <a:t>信息科学技术学院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9807" y="4671290"/>
            <a:ext cx="1854200" cy="3276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800">
                <a:latin typeface="Microsoft YaHei"/>
                <a:cs typeface="Microsoft YaHei"/>
              </a:rPr>
              <a:t>日本爱媛县松山城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1017" y="2333625"/>
            <a:ext cx="200977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字符串的形式</a:t>
            </a:r>
            <a:endParaRPr sz="2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39" y="187578"/>
            <a:ext cx="1854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</a:t>
            </a:r>
            <a:r>
              <a:rPr dirty="0" spc="-5"/>
              <a:t>串</a:t>
            </a:r>
            <a:r>
              <a:rPr dirty="0"/>
              <a:t>库函数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49605"/>
            <a:ext cx="7228840" cy="3123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使用字符串函数需要</a:t>
            </a:r>
            <a:r>
              <a:rPr dirty="0" sz="2000" spc="-45"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#include</a:t>
            </a:r>
            <a:r>
              <a:rPr dirty="0" sz="2000" spc="-1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&lt;cstring&gt;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字符串函数都根</a:t>
            </a:r>
            <a:r>
              <a:rPr dirty="0" sz="2000">
                <a:latin typeface="Microsoft YaHei"/>
                <a:cs typeface="Microsoft YaHei"/>
              </a:rPr>
              <a:t>据'</a:t>
            </a:r>
            <a:r>
              <a:rPr dirty="0" sz="2000" spc="-10">
                <a:latin typeface="Microsoft YaHei"/>
                <a:cs typeface="Microsoft YaHei"/>
              </a:rPr>
              <a:t>\</a:t>
            </a:r>
            <a:r>
              <a:rPr dirty="0" sz="2000" spc="-5">
                <a:latin typeface="Microsoft YaHei"/>
                <a:cs typeface="Microsoft YaHei"/>
              </a:rPr>
              <a:t>0</a:t>
            </a:r>
            <a:r>
              <a:rPr dirty="0" sz="2000">
                <a:latin typeface="Microsoft YaHei"/>
                <a:cs typeface="Microsoft YaHei"/>
              </a:rPr>
              <a:t>'来判</a:t>
            </a:r>
            <a:r>
              <a:rPr dirty="0" sz="2000" spc="-20">
                <a:latin typeface="Microsoft YaHei"/>
                <a:cs typeface="Microsoft YaHei"/>
              </a:rPr>
              <a:t>断</a:t>
            </a:r>
            <a:r>
              <a:rPr dirty="0" sz="2000" spc="5">
                <a:latin typeface="Microsoft YaHei"/>
                <a:cs typeface="Microsoft YaHei"/>
              </a:rPr>
              <a:t>字符</a:t>
            </a:r>
            <a:r>
              <a:rPr dirty="0" sz="2000" spc="-20">
                <a:latin typeface="Microsoft YaHei"/>
                <a:cs typeface="Microsoft YaHei"/>
              </a:rPr>
              <a:t>串</a:t>
            </a:r>
            <a:r>
              <a:rPr dirty="0" sz="2000" spc="5">
                <a:latin typeface="Microsoft YaHei"/>
                <a:cs typeface="Microsoft YaHei"/>
              </a:rPr>
              <a:t>结尾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ts val="235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形参为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 spc="5">
                <a:latin typeface="Microsoft YaHei"/>
                <a:cs typeface="Microsoft YaHei"/>
              </a:rPr>
              <a:t>[]</a:t>
            </a:r>
            <a:r>
              <a:rPr dirty="0" sz="2000">
                <a:latin typeface="Microsoft YaHei"/>
                <a:cs typeface="Microsoft YaHei"/>
              </a:rPr>
              <a:t>类型，则</a:t>
            </a:r>
            <a:r>
              <a:rPr dirty="0" sz="2000" spc="-15">
                <a:latin typeface="Microsoft YaHei"/>
                <a:cs typeface="Microsoft YaHei"/>
              </a:rPr>
              <a:t>实</a:t>
            </a:r>
            <a:r>
              <a:rPr dirty="0" sz="2000">
                <a:latin typeface="Microsoft YaHei"/>
                <a:cs typeface="Microsoft YaHei"/>
              </a:rPr>
              <a:t>参可</a:t>
            </a:r>
            <a:r>
              <a:rPr dirty="0" sz="2000" spc="-15">
                <a:latin typeface="Microsoft YaHei"/>
                <a:cs typeface="Microsoft YaHei"/>
              </a:rPr>
              <a:t>以</a:t>
            </a:r>
            <a:r>
              <a:rPr dirty="0" sz="2000">
                <a:latin typeface="Microsoft YaHei"/>
                <a:cs typeface="Microsoft YaHei"/>
              </a:rPr>
              <a:t>是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5">
                <a:latin typeface="Microsoft YaHei"/>
                <a:cs typeface="Microsoft YaHei"/>
              </a:rPr>
              <a:t>数</a:t>
            </a:r>
            <a:r>
              <a:rPr dirty="0" sz="2000">
                <a:latin typeface="Microsoft YaHei"/>
                <a:cs typeface="Microsoft YaHei"/>
              </a:rPr>
              <a:t>组或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符串</a:t>
            </a:r>
            <a:r>
              <a:rPr dirty="0" sz="2000" spc="-15">
                <a:latin typeface="Microsoft YaHei"/>
                <a:cs typeface="Microsoft YaHei"/>
              </a:rPr>
              <a:t>常</a:t>
            </a:r>
            <a:r>
              <a:rPr dirty="0" sz="2000">
                <a:latin typeface="Microsoft YaHei"/>
                <a:cs typeface="Microsoft YaHei"/>
              </a:rPr>
              <a:t>量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solidFill>
                  <a:srgbClr val="6600FF"/>
                </a:solidFill>
                <a:latin typeface="Microsoft YaHei"/>
                <a:cs typeface="Microsoft YaHei"/>
              </a:rPr>
              <a:t>字符串拷贝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strcpy(char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dest[],char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src[]);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拷贝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src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到</a:t>
            </a:r>
            <a:r>
              <a:rPr dirty="0" sz="1800" spc="-10" b="1">
                <a:solidFill>
                  <a:srgbClr val="33CC33"/>
                </a:solidFill>
                <a:latin typeface="Courier New"/>
                <a:cs typeface="Courier New"/>
              </a:rPr>
              <a:t>dest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6600FF"/>
                </a:solidFill>
                <a:latin typeface="Microsoft YaHei"/>
                <a:cs typeface="Microsoft YaHei"/>
              </a:rPr>
              <a:t>字符串比较大小</a:t>
            </a:r>
            <a:endParaRPr sz="1800">
              <a:latin typeface="Microsoft YaHei"/>
              <a:cs typeface="Microsoft YaHei"/>
            </a:endParaRPr>
          </a:p>
          <a:p>
            <a:pPr marL="12700" marR="233045" indent="9144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strcmp(char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s1[],char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s2[]);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返回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0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则相等 </a:t>
            </a:r>
            <a:r>
              <a:rPr dirty="0" sz="1800" b="1">
                <a:solidFill>
                  <a:srgbClr val="6600FF"/>
                </a:solidFill>
                <a:latin typeface="Microsoft YaHei"/>
                <a:cs typeface="Microsoft YaHei"/>
              </a:rPr>
              <a:t>求字符串长度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strlen(char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s[]);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6600FF"/>
                </a:solidFill>
                <a:latin typeface="Microsoft YaHei"/>
                <a:cs typeface="Microsoft YaHei"/>
              </a:rPr>
              <a:t>字符串拼接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strcat(char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s1[],char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s2[]);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//s2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拼接到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s1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后面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854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字符串库函数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49605"/>
            <a:ext cx="7366000" cy="4490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使用字符串函数需要</a:t>
            </a:r>
            <a:r>
              <a:rPr dirty="0" sz="2000" spc="-45"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#include</a:t>
            </a:r>
            <a:r>
              <a:rPr dirty="0" sz="2000" spc="-15">
                <a:solidFill>
                  <a:srgbClr val="070CEB"/>
                </a:solidFill>
                <a:latin typeface="Microsoft YaHei"/>
                <a:cs typeface="Microsoft YaHei"/>
              </a:rPr>
              <a:t> </a:t>
            </a:r>
            <a:r>
              <a:rPr dirty="0" sz="2000" spc="-5">
                <a:solidFill>
                  <a:srgbClr val="070CEB"/>
                </a:solidFill>
                <a:latin typeface="Microsoft YaHei"/>
                <a:cs typeface="Microsoft YaHei"/>
              </a:rPr>
              <a:t>&lt;cstring&gt;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字符串函数都根</a:t>
            </a:r>
            <a:r>
              <a:rPr dirty="0" sz="2000">
                <a:latin typeface="Microsoft YaHei"/>
                <a:cs typeface="Microsoft YaHei"/>
              </a:rPr>
              <a:t>据'</a:t>
            </a:r>
            <a:r>
              <a:rPr dirty="0" sz="2000" spc="-10">
                <a:latin typeface="Microsoft YaHei"/>
                <a:cs typeface="Microsoft YaHei"/>
              </a:rPr>
              <a:t>\</a:t>
            </a:r>
            <a:r>
              <a:rPr dirty="0" sz="2000" spc="-5">
                <a:latin typeface="Microsoft YaHei"/>
                <a:cs typeface="Microsoft YaHei"/>
              </a:rPr>
              <a:t>0</a:t>
            </a:r>
            <a:r>
              <a:rPr dirty="0" sz="2000">
                <a:latin typeface="Microsoft YaHei"/>
                <a:cs typeface="Microsoft YaHei"/>
              </a:rPr>
              <a:t>'来判</a:t>
            </a:r>
            <a:r>
              <a:rPr dirty="0" sz="2000" spc="-20">
                <a:latin typeface="Microsoft YaHei"/>
                <a:cs typeface="Microsoft YaHei"/>
              </a:rPr>
              <a:t>断</a:t>
            </a:r>
            <a:r>
              <a:rPr dirty="0" sz="2000" spc="5">
                <a:latin typeface="Microsoft YaHei"/>
                <a:cs typeface="Microsoft YaHei"/>
              </a:rPr>
              <a:t>字符</a:t>
            </a:r>
            <a:r>
              <a:rPr dirty="0" sz="2000" spc="-20">
                <a:latin typeface="Microsoft YaHei"/>
                <a:cs typeface="Microsoft YaHei"/>
              </a:rPr>
              <a:t>串</a:t>
            </a:r>
            <a:r>
              <a:rPr dirty="0" sz="2000" spc="5">
                <a:latin typeface="Microsoft YaHei"/>
                <a:cs typeface="Microsoft YaHei"/>
              </a:rPr>
              <a:t>结尾</a:t>
            </a:r>
            <a:endParaRPr sz="2000">
              <a:latin typeface="Microsoft YaHei"/>
              <a:cs typeface="Microsoft YaHei"/>
            </a:endParaRPr>
          </a:p>
          <a:p>
            <a:pPr marL="355600" indent="-342900">
              <a:lnSpc>
                <a:spcPts val="235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形参为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 spc="5">
                <a:latin typeface="Microsoft YaHei"/>
                <a:cs typeface="Microsoft YaHei"/>
              </a:rPr>
              <a:t>[]</a:t>
            </a:r>
            <a:r>
              <a:rPr dirty="0" sz="2000">
                <a:latin typeface="Microsoft YaHei"/>
                <a:cs typeface="Microsoft YaHei"/>
              </a:rPr>
              <a:t>类型，则</a:t>
            </a:r>
            <a:r>
              <a:rPr dirty="0" sz="2000" spc="-15">
                <a:latin typeface="Microsoft YaHei"/>
                <a:cs typeface="Microsoft YaHei"/>
              </a:rPr>
              <a:t>实</a:t>
            </a:r>
            <a:r>
              <a:rPr dirty="0" sz="2000">
                <a:latin typeface="Microsoft YaHei"/>
                <a:cs typeface="Microsoft YaHei"/>
              </a:rPr>
              <a:t>参可</a:t>
            </a:r>
            <a:r>
              <a:rPr dirty="0" sz="2000" spc="-15">
                <a:latin typeface="Microsoft YaHei"/>
                <a:cs typeface="Microsoft YaHei"/>
              </a:rPr>
              <a:t>以</a:t>
            </a:r>
            <a:r>
              <a:rPr dirty="0" sz="2000">
                <a:latin typeface="Microsoft YaHei"/>
                <a:cs typeface="Microsoft YaHei"/>
              </a:rPr>
              <a:t>是</a:t>
            </a:r>
            <a:r>
              <a:rPr dirty="0" sz="2000" spc="-5">
                <a:latin typeface="Microsoft YaHei"/>
                <a:cs typeface="Microsoft YaHei"/>
              </a:rPr>
              <a:t>char</a:t>
            </a:r>
            <a:r>
              <a:rPr dirty="0" sz="2000" spc="-15">
                <a:latin typeface="Microsoft YaHei"/>
                <a:cs typeface="Microsoft YaHei"/>
              </a:rPr>
              <a:t>数</a:t>
            </a:r>
            <a:r>
              <a:rPr dirty="0" sz="2000">
                <a:latin typeface="Microsoft YaHei"/>
                <a:cs typeface="Microsoft YaHei"/>
              </a:rPr>
              <a:t>组或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符串</a:t>
            </a:r>
            <a:r>
              <a:rPr dirty="0" sz="2000" spc="-15">
                <a:latin typeface="Microsoft YaHei"/>
                <a:cs typeface="Microsoft YaHei"/>
              </a:rPr>
              <a:t>常</a:t>
            </a:r>
            <a:r>
              <a:rPr dirty="0" sz="2000">
                <a:latin typeface="Microsoft YaHei"/>
                <a:cs typeface="Microsoft YaHei"/>
              </a:rPr>
              <a:t>量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solidFill>
                  <a:srgbClr val="6600FF"/>
                </a:solidFill>
                <a:latin typeface="Microsoft YaHei"/>
                <a:cs typeface="Microsoft YaHei"/>
              </a:rPr>
              <a:t>字符串拷贝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strcpy(char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dest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[],char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src[]);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拷贝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src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到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dest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6600FF"/>
                </a:solidFill>
                <a:latin typeface="Microsoft YaHei"/>
                <a:cs typeface="Microsoft YaHei"/>
              </a:rPr>
              <a:t>字符串比较大小</a:t>
            </a:r>
            <a:endParaRPr sz="1800">
              <a:latin typeface="Microsoft YaHei"/>
              <a:cs typeface="Microsoft YaHei"/>
            </a:endParaRPr>
          </a:p>
          <a:p>
            <a:pPr marL="12700" marR="371475" indent="9144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strcmp(char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s1[],char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s2[]);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返回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0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则相等 </a:t>
            </a:r>
            <a:r>
              <a:rPr dirty="0" sz="1800" b="1">
                <a:solidFill>
                  <a:srgbClr val="6600FF"/>
                </a:solidFill>
                <a:latin typeface="Microsoft YaHei"/>
                <a:cs typeface="Microsoft YaHei"/>
              </a:rPr>
              <a:t>求字符串长度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strlen(char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s[]);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不算结尾的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'\0'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6600FF"/>
                </a:solidFill>
                <a:latin typeface="Microsoft YaHei"/>
                <a:cs typeface="Microsoft YaHei"/>
              </a:rPr>
              <a:t>字符串拼接</a:t>
            </a:r>
            <a:endParaRPr sz="1800">
              <a:latin typeface="Microsoft YaHei"/>
              <a:cs typeface="Microsoft YaHei"/>
            </a:endParaRPr>
          </a:p>
          <a:p>
            <a:pPr marL="12700" marR="367665" indent="914400">
              <a:lnSpc>
                <a:spcPct val="100000"/>
              </a:lnSpc>
              <a:tabLst>
                <a:tab pos="2702560" algn="l"/>
              </a:tabLst>
            </a:pPr>
            <a:r>
              <a:rPr dirty="0" sz="1800" spc="-5" b="1">
                <a:latin typeface="Courier New"/>
                <a:cs typeface="Courier New"/>
              </a:rPr>
              <a:t>strcat(char	</a:t>
            </a:r>
            <a:r>
              <a:rPr dirty="0" sz="1800" spc="-10" b="1">
                <a:latin typeface="Courier New"/>
                <a:cs typeface="Courier New"/>
              </a:rPr>
              <a:t>s1[],char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s2[]);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//s2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拼接到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s1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后面 </a:t>
            </a:r>
            <a:r>
              <a:rPr dirty="0" sz="1800" b="1">
                <a:solidFill>
                  <a:srgbClr val="6600FF"/>
                </a:solidFill>
                <a:latin typeface="Microsoft YaHei"/>
                <a:cs typeface="Microsoft YaHei"/>
              </a:rPr>
              <a:t>字符串转成大写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strupr(char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s[]);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5"/>
              </a:lnSpc>
              <a:spcBef>
                <a:spcPts val="35"/>
              </a:spcBef>
            </a:pPr>
            <a:r>
              <a:rPr dirty="0" sz="1800" spc="-5" b="1">
                <a:solidFill>
                  <a:srgbClr val="6600FF"/>
                </a:solidFill>
                <a:latin typeface="Microsoft YaHei"/>
                <a:cs typeface="Microsoft YaHei"/>
              </a:rPr>
              <a:t>字符串转成小写</a:t>
            </a:r>
            <a:endParaRPr sz="1800">
              <a:latin typeface="Microsoft YaHei"/>
              <a:cs typeface="Microsoft YaHei"/>
            </a:endParaRPr>
          </a:p>
          <a:p>
            <a:pPr marL="927100">
              <a:lnSpc>
                <a:spcPts val="2145"/>
              </a:lnSpc>
            </a:pPr>
            <a:r>
              <a:rPr dirty="0" sz="1800" spc="-10" b="1">
                <a:latin typeface="Courier New"/>
                <a:cs typeface="Courier New"/>
              </a:rPr>
              <a:t>strlwr(char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s[]);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6600FF"/>
                </a:solidFill>
                <a:latin typeface="Courier New"/>
                <a:cs typeface="Courier New"/>
              </a:rPr>
              <a:t>......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41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30740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字符串库函数用法示例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37412"/>
            <a:ext cx="8329930" cy="4174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#include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&lt;iostream&gt;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#include</a:t>
            </a:r>
            <a:r>
              <a:rPr dirty="0" sz="1600" spc="3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&lt;cstring&gt;</a:t>
            </a:r>
            <a:r>
              <a:rPr dirty="0" sz="1600" spc="45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600" spc="-10" b="1">
                <a:solidFill>
                  <a:srgbClr val="33CC33"/>
                </a:solidFill>
                <a:latin typeface="Microsoft YaHei"/>
                <a:cs typeface="Microsoft YaHei"/>
              </a:rPr>
              <a:t>要使用字符串库函数需要包含此</a:t>
            </a:r>
            <a:r>
              <a:rPr dirty="0" sz="1600" b="1">
                <a:solidFill>
                  <a:srgbClr val="33CC33"/>
                </a:solidFill>
                <a:latin typeface="Microsoft YaHei"/>
                <a:cs typeface="Microsoft YaHei"/>
              </a:rPr>
              <a:t>头</a:t>
            </a:r>
            <a:r>
              <a:rPr dirty="0" sz="1600" spc="-10" b="1">
                <a:solidFill>
                  <a:srgbClr val="33CC33"/>
                </a:solidFill>
                <a:latin typeface="Microsoft YaHei"/>
                <a:cs typeface="Microsoft YaHei"/>
              </a:rPr>
              <a:t>文件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using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namespace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std;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latin typeface="Courier New"/>
                <a:cs typeface="Courier New"/>
              </a:rPr>
              <a:t>void PrintSmall(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char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s1[],char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s2[])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输出词典序小的字符串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ts val="1910"/>
              </a:lnSpc>
              <a:spcBef>
                <a:spcPts val="20"/>
              </a:spcBef>
            </a:pPr>
            <a:r>
              <a:rPr dirty="0" sz="1600" spc="-5" b="1">
                <a:latin typeface="Courier New"/>
                <a:cs typeface="Courier New"/>
              </a:rPr>
              <a:t>if( strcmp( s1,s2)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&lt;= 0)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如果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s1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小于等于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s2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s1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s2;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tabLst>
                <a:tab pos="2755900" algn="l"/>
                <a:tab pos="4584700" algn="l"/>
              </a:tabLst>
            </a:pPr>
            <a:r>
              <a:rPr dirty="0" sz="1600" spc="-5" b="1">
                <a:latin typeface="Courier New"/>
                <a:cs typeface="Courier New"/>
              </a:rPr>
              <a:t>char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s1[30];	char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s2[40];	char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s3[100];</a:t>
            </a:r>
            <a:endParaRPr sz="1600">
              <a:latin typeface="Courier New"/>
              <a:cs typeface="Courier New"/>
            </a:endParaRPr>
          </a:p>
          <a:p>
            <a:pPr marL="501650" marR="1019810">
              <a:lnSpc>
                <a:spcPct val="100000"/>
              </a:lnSpc>
              <a:spcBef>
                <a:spcPts val="25"/>
              </a:spcBef>
              <a:tabLst>
                <a:tab pos="3068320" algn="l"/>
              </a:tabLst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strcpy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s1,"Hello");</a:t>
            </a:r>
            <a:r>
              <a:rPr dirty="0" sz="1600" spc="4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1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拷贝</a:t>
            </a:r>
            <a:r>
              <a:rPr dirty="0" sz="1600" spc="20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"Hello"</a:t>
            </a:r>
            <a:r>
              <a:rPr dirty="0" sz="1600" spc="1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到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s1</a:t>
            </a:r>
            <a:r>
              <a:rPr dirty="0" sz="1600" spc="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，</a:t>
            </a:r>
            <a:r>
              <a:rPr dirty="0" sz="1600" spc="20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s1</a:t>
            </a:r>
            <a:r>
              <a:rPr dirty="0" sz="1600" spc="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= "Hello" </a:t>
            </a:r>
            <a:r>
              <a:rPr dirty="0" sz="1600" spc="-95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strcpy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s2,s1);	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1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拷贝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s1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到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s2,</a:t>
            </a:r>
            <a:r>
              <a:rPr dirty="0" sz="1600" spc="1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s2</a:t>
            </a:r>
            <a:r>
              <a:rPr dirty="0" sz="160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= "Hello"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tabLst>
                <a:tab pos="4168775" algn="l"/>
              </a:tabLst>
            </a:pP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"1)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s2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endl;	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输出</a:t>
            </a:r>
            <a:r>
              <a:rPr dirty="0" sz="1600" spc="455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1)</a:t>
            </a:r>
            <a:r>
              <a:rPr dirty="0" sz="1600" spc="-2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Hello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strcat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s1,",world");</a:t>
            </a:r>
            <a:r>
              <a:rPr dirty="0" sz="1600" spc="5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2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00AF50"/>
                </a:solidFill>
                <a:latin typeface="Microsoft YaHei"/>
                <a:cs typeface="Microsoft YaHei"/>
              </a:rPr>
              <a:t>连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接</a:t>
            </a:r>
            <a:r>
              <a:rPr dirty="0" sz="1600" spc="505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",world"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到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s1</a:t>
            </a:r>
            <a:r>
              <a:rPr dirty="0" sz="1600" spc="-10" b="1">
                <a:solidFill>
                  <a:srgbClr val="00AF50"/>
                </a:solidFill>
                <a:latin typeface="Microsoft YaHei"/>
                <a:cs typeface="Microsoft YaHei"/>
              </a:rPr>
              <a:t>尾部。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s1</a:t>
            </a:r>
            <a:r>
              <a:rPr dirty="0" sz="1600" spc="5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=</a:t>
            </a:r>
            <a:r>
              <a:rPr dirty="0" sz="1600" spc="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"Hello,world"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tabLst>
                <a:tab pos="4168775" algn="l"/>
              </a:tabLst>
            </a:pP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"2)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s1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endl;	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输出</a:t>
            </a:r>
            <a:r>
              <a:rPr dirty="0" sz="1600" spc="455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2)</a:t>
            </a:r>
            <a:r>
              <a:rPr dirty="0" sz="1600" spc="-2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Hello,world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30740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字符串库函数用法示例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47471" y="807237"/>
            <a:ext cx="8255000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6736080" algn="l"/>
              </a:tabLst>
            </a:pP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 "3)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";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PrintSmall("abc",s2);</a:t>
            </a:r>
            <a:r>
              <a:rPr dirty="0" sz="1600" spc="5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 endl;</a:t>
            </a:r>
            <a:r>
              <a:rPr dirty="0" sz="1600" spc="6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输出</a:t>
            </a:r>
            <a:r>
              <a:rPr dirty="0" sz="1600" spc="35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3) Hello </a:t>
            </a:r>
            <a:r>
              <a:rPr dirty="0" sz="160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"4)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PrintSmall("abc","aaa");</a:t>
            </a:r>
            <a:r>
              <a:rPr dirty="0" sz="1600" spc="6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endl;	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输出</a:t>
            </a:r>
            <a:r>
              <a:rPr dirty="0" sz="1600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4)</a:t>
            </a:r>
            <a:r>
              <a:rPr dirty="0" sz="1600" spc="-4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aaa </a:t>
            </a:r>
            <a:r>
              <a:rPr dirty="0" sz="1600" spc="-95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 strlen(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s2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);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求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s2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长度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latin typeface="Courier New"/>
                <a:cs typeface="Courier New"/>
              </a:rPr>
              <a:t>cout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&lt;&lt;"5)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 n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 ","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strlen("abc")</a:t>
            </a:r>
            <a:r>
              <a:rPr dirty="0" sz="1600" spc="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&lt;&lt;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endl;</a:t>
            </a:r>
            <a:r>
              <a:rPr dirty="0" sz="1600" spc="4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Microsoft YaHei"/>
                <a:cs typeface="Microsoft YaHei"/>
              </a:rPr>
              <a:t>输出</a:t>
            </a:r>
            <a:r>
              <a:rPr dirty="0" sz="1600" spc="500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5) 5,3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9217" y="2028223"/>
          <a:ext cx="6456045" cy="115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875"/>
                <a:gridCol w="367030"/>
                <a:gridCol w="4041140"/>
              </a:tblGrid>
              <a:tr h="597918"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strupr(s1);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207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dirty="0" sz="16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&lt;&lt;"6)</a:t>
                      </a:r>
                      <a:r>
                        <a:rPr dirty="0" sz="16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600" spc="-5" b="1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-10" b="1">
                          <a:latin typeface="Courier New"/>
                          <a:cs typeface="Courier New"/>
                        </a:rPr>
                        <a:t>&lt;&lt;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600" spc="-5" b="1">
                          <a:solidFill>
                            <a:srgbClr val="00AF50"/>
                          </a:solidFill>
                          <a:latin typeface="Microsoft YaHei"/>
                          <a:cs typeface="Microsoft YaHei"/>
                        </a:rPr>
                        <a:t>把</a:t>
                      </a:r>
                      <a:r>
                        <a:rPr dirty="0" sz="1600" spc="-5" b="1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dirty="0" sz="1600" spc="-5" b="1">
                          <a:solidFill>
                            <a:srgbClr val="00AF50"/>
                          </a:solidFill>
                          <a:latin typeface="Microsoft YaHei"/>
                          <a:cs typeface="Microsoft YaHei"/>
                        </a:rPr>
                        <a:t>变成大写，</a:t>
                      </a:r>
                      <a:r>
                        <a:rPr dirty="0" sz="1600" spc="-5" b="1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dirty="0" sz="1600" b="1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600" spc="-20" b="1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"HELLO,WORLD"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s1 &lt;&lt;</a:t>
                      </a:r>
                      <a:r>
                        <a:rPr dirty="0" sz="16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endl;</a:t>
                      </a:r>
                      <a:r>
                        <a:rPr dirty="0" sz="1600" spc="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600" spc="-5" b="1">
                          <a:solidFill>
                            <a:srgbClr val="00AF50"/>
                          </a:solidFill>
                          <a:latin typeface="Microsoft YaHei"/>
                          <a:cs typeface="Microsoft YaHei"/>
                        </a:rPr>
                        <a:t>输出</a:t>
                      </a:r>
                      <a:r>
                        <a:rPr dirty="0" sz="1600" spc="480" b="1">
                          <a:solidFill>
                            <a:srgbClr val="00AF50"/>
                          </a:solidFill>
                          <a:latin typeface="Microsoft YaHei"/>
                          <a:cs typeface="Microsoft YaHe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6) HELLO,WORLD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0795"/>
                </a:tc>
              </a:tr>
              <a:tr h="291274">
                <a:tc>
                  <a:txBody>
                    <a:bodyPr/>
                    <a:lstStyle/>
                    <a:p>
                      <a:pPr marL="519430">
                        <a:lnSpc>
                          <a:spcPts val="1885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16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0;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130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6003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st</a:t>
            </a:r>
            <a:r>
              <a:rPr dirty="0" spc="5">
                <a:latin typeface="Arial MT"/>
                <a:cs typeface="Arial MT"/>
              </a:rPr>
              <a:t>r</a:t>
            </a:r>
            <a:r>
              <a:rPr dirty="0" spc="-5">
                <a:latin typeface="Arial MT"/>
                <a:cs typeface="Arial MT"/>
              </a:rPr>
              <a:t>l</a:t>
            </a:r>
            <a:r>
              <a:rPr dirty="0" spc="-15">
                <a:latin typeface="Arial MT"/>
                <a:cs typeface="Arial MT"/>
              </a:rPr>
              <a:t>e</a:t>
            </a:r>
            <a:r>
              <a:rPr dirty="0" spc="-5">
                <a:latin typeface="Arial MT"/>
                <a:cs typeface="Arial MT"/>
              </a:rPr>
              <a:t>n</a:t>
            </a:r>
            <a:r>
              <a:rPr dirty="0"/>
              <a:t>常见糟糕用法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906856"/>
            <a:ext cx="714502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s[100]="test";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for(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0" b="1">
                <a:latin typeface="Courier New"/>
                <a:cs typeface="Courier New"/>
              </a:rPr>
              <a:t> 0;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strlen(s);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++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0580">
              <a:lnSpc>
                <a:spcPts val="2140"/>
              </a:lnSpc>
              <a:spcBef>
                <a:spcPts val="35"/>
              </a:spcBef>
            </a:pPr>
            <a:r>
              <a:rPr dirty="0" sz="1800" spc="-5" b="1">
                <a:latin typeface="Courier New"/>
                <a:cs typeface="Courier New"/>
              </a:rPr>
              <a:t>s[i]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s[i]+1;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33CC33"/>
                </a:solidFill>
                <a:latin typeface="Microsoft YaHei"/>
                <a:cs typeface="Microsoft YaHei"/>
              </a:rPr>
              <a:t>此句不重要，只是为了说明要访</a:t>
            </a:r>
            <a:r>
              <a:rPr dirty="0" sz="1800" spc="-30" b="1">
                <a:solidFill>
                  <a:srgbClr val="33CC33"/>
                </a:solidFill>
                <a:latin typeface="Microsoft YaHei"/>
                <a:cs typeface="Microsoft YaHei"/>
              </a:rPr>
              <a:t>问</a:t>
            </a:r>
            <a:r>
              <a:rPr dirty="0" sz="1800" spc="-5" b="1">
                <a:solidFill>
                  <a:srgbClr val="33CC33"/>
                </a:solidFill>
                <a:latin typeface="Courier New"/>
                <a:cs typeface="Courier New"/>
              </a:rPr>
              <a:t>s[i]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6003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st</a:t>
            </a:r>
            <a:r>
              <a:rPr dirty="0" spc="5">
                <a:latin typeface="Arial MT"/>
                <a:cs typeface="Arial MT"/>
              </a:rPr>
              <a:t>r</a:t>
            </a:r>
            <a:r>
              <a:rPr dirty="0" spc="-5">
                <a:latin typeface="Arial MT"/>
                <a:cs typeface="Arial MT"/>
              </a:rPr>
              <a:t>l</a:t>
            </a:r>
            <a:r>
              <a:rPr dirty="0" spc="-15">
                <a:latin typeface="Arial MT"/>
                <a:cs typeface="Arial MT"/>
              </a:rPr>
              <a:t>e</a:t>
            </a:r>
            <a:r>
              <a:rPr dirty="0" spc="-5">
                <a:latin typeface="Arial MT"/>
                <a:cs typeface="Arial MT"/>
              </a:rPr>
              <a:t>n</a:t>
            </a:r>
            <a:r>
              <a:rPr dirty="0"/>
              <a:t>常见糟糕用法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906856"/>
            <a:ext cx="7249159" cy="2329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s[100]="test";</a:t>
            </a:r>
            <a:endParaRPr sz="1800">
              <a:latin typeface="Courier New"/>
              <a:cs typeface="Courier New"/>
            </a:endParaRPr>
          </a:p>
          <a:p>
            <a:pPr marL="832485" marR="1907539" indent="-820419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for(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0" b="1">
                <a:latin typeface="Courier New"/>
                <a:cs typeface="Courier New"/>
              </a:rPr>
              <a:t> 0;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strlen(s);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++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 </a:t>
            </a:r>
            <a:r>
              <a:rPr dirty="0" sz="1800" spc="-10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s[i]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0" b="1">
                <a:latin typeface="Courier New"/>
                <a:cs typeface="Courier New"/>
              </a:rPr>
              <a:t> s[i]+1;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urier New"/>
              <a:cs typeface="Courier New"/>
            </a:endParaRPr>
          </a:p>
          <a:p>
            <a:pPr marL="203200" indent="-191135">
              <a:lnSpc>
                <a:spcPct val="100000"/>
              </a:lnSpc>
              <a:buSzPct val="95000"/>
              <a:buFont typeface="Wingdings"/>
              <a:buChar char=""/>
              <a:tabLst>
                <a:tab pos="203835" algn="l"/>
              </a:tabLst>
            </a:pPr>
            <a:r>
              <a:rPr dirty="0" sz="2000">
                <a:latin typeface="Microsoft YaHei"/>
                <a:cs typeface="Microsoft YaHei"/>
              </a:rPr>
              <a:t>strlen函数的执行是需要时间的，且</a:t>
            </a:r>
            <a:r>
              <a:rPr dirty="0" sz="2000" spc="-15">
                <a:latin typeface="Microsoft YaHei"/>
                <a:cs typeface="Microsoft YaHei"/>
              </a:rPr>
              <a:t>时</a:t>
            </a:r>
            <a:r>
              <a:rPr dirty="0" sz="2000">
                <a:latin typeface="Microsoft YaHei"/>
                <a:cs typeface="Microsoft YaHei"/>
              </a:rPr>
              <a:t>间和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符串</a:t>
            </a:r>
            <a:r>
              <a:rPr dirty="0" sz="2000" spc="-15">
                <a:latin typeface="Microsoft YaHei"/>
                <a:cs typeface="Microsoft YaHei"/>
              </a:rPr>
              <a:t>的</a:t>
            </a:r>
            <a:r>
              <a:rPr dirty="0" sz="2000">
                <a:latin typeface="Microsoft YaHei"/>
                <a:cs typeface="Microsoft YaHei"/>
              </a:rPr>
              <a:t>长度</a:t>
            </a:r>
            <a:r>
              <a:rPr dirty="0" sz="2000" spc="-15">
                <a:latin typeface="Microsoft YaHei"/>
                <a:cs typeface="Microsoft YaHei"/>
              </a:rPr>
              <a:t>成</a:t>
            </a:r>
            <a:r>
              <a:rPr dirty="0" sz="2000">
                <a:latin typeface="Microsoft YaHei"/>
                <a:cs typeface="Microsoft YaHei"/>
              </a:rPr>
              <a:t>正比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1300">
              <a:latin typeface="Microsoft YaHei"/>
              <a:cs typeface="Microsoft YaHei"/>
            </a:endParaRPr>
          </a:p>
          <a:p>
            <a:pPr marL="203200" indent="-191135">
              <a:lnSpc>
                <a:spcPct val="100000"/>
              </a:lnSpc>
              <a:buSzPct val="95000"/>
              <a:buFont typeface="Wingdings"/>
              <a:buChar char=""/>
              <a:tabLst>
                <a:tab pos="203835" algn="l"/>
              </a:tabLst>
            </a:pPr>
            <a:r>
              <a:rPr dirty="0" sz="2000">
                <a:latin typeface="Microsoft YaHei"/>
                <a:cs typeface="Microsoft YaHei"/>
              </a:rPr>
              <a:t>每次循环，都调用s</a:t>
            </a:r>
            <a:r>
              <a:rPr dirty="0" sz="2000" spc="-10">
                <a:latin typeface="Microsoft YaHei"/>
                <a:cs typeface="Microsoft YaHei"/>
              </a:rPr>
              <a:t>t</a:t>
            </a:r>
            <a:r>
              <a:rPr dirty="0" sz="2000">
                <a:latin typeface="Microsoft YaHei"/>
                <a:cs typeface="Microsoft YaHei"/>
              </a:rPr>
              <a:t>rlen函数，这是</a:t>
            </a:r>
            <a:r>
              <a:rPr dirty="0" sz="2000" spc="-15">
                <a:latin typeface="Microsoft YaHei"/>
                <a:cs typeface="Microsoft YaHei"/>
              </a:rPr>
              <a:t>效</a:t>
            </a:r>
            <a:r>
              <a:rPr dirty="0" sz="2000">
                <a:latin typeface="Microsoft YaHei"/>
                <a:cs typeface="Microsoft YaHei"/>
              </a:rPr>
              <a:t>率上</a:t>
            </a:r>
            <a:r>
              <a:rPr dirty="0" sz="2000" spc="-15">
                <a:latin typeface="Microsoft YaHei"/>
                <a:cs typeface="Microsoft YaHei"/>
              </a:rPr>
              <a:t>的</a:t>
            </a:r>
            <a:r>
              <a:rPr dirty="0" sz="2000">
                <a:latin typeface="Microsoft YaHei"/>
                <a:cs typeface="Microsoft YaHei"/>
              </a:rPr>
              <a:t>很大</a:t>
            </a:r>
            <a:r>
              <a:rPr dirty="0" sz="2000" spc="-15">
                <a:latin typeface="Microsoft YaHei"/>
                <a:cs typeface="Microsoft YaHei"/>
              </a:rPr>
              <a:t>浪</a:t>
            </a:r>
            <a:r>
              <a:rPr dirty="0" sz="2000">
                <a:latin typeface="Microsoft YaHei"/>
                <a:cs typeface="Microsoft YaHei"/>
              </a:rPr>
              <a:t>费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3417" y="1347977"/>
            <a:ext cx="1322705" cy="6350"/>
          </a:xfrm>
          <a:custGeom>
            <a:avLst/>
            <a:gdLst/>
            <a:ahLst/>
            <a:cxnLst/>
            <a:rect l="l" t="t" r="r" b="b"/>
            <a:pathLst>
              <a:path w="1322704" h="6350">
                <a:moveTo>
                  <a:pt x="0" y="6350"/>
                </a:moveTo>
                <a:lnTo>
                  <a:pt x="1322451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6003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st</a:t>
            </a:r>
            <a:r>
              <a:rPr dirty="0" spc="5">
                <a:latin typeface="Arial MT"/>
                <a:cs typeface="Arial MT"/>
              </a:rPr>
              <a:t>r</a:t>
            </a:r>
            <a:r>
              <a:rPr dirty="0" spc="-5">
                <a:latin typeface="Arial MT"/>
                <a:cs typeface="Arial MT"/>
              </a:rPr>
              <a:t>l</a:t>
            </a:r>
            <a:r>
              <a:rPr dirty="0" spc="-15">
                <a:latin typeface="Arial MT"/>
                <a:cs typeface="Arial MT"/>
              </a:rPr>
              <a:t>e</a:t>
            </a:r>
            <a:r>
              <a:rPr dirty="0" spc="-5">
                <a:latin typeface="Arial MT"/>
                <a:cs typeface="Arial MT"/>
              </a:rPr>
              <a:t>n</a:t>
            </a:r>
            <a:r>
              <a:rPr dirty="0"/>
              <a:t>常见糟糕用法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49605"/>
            <a:ext cx="7778115" cy="1960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276860" algn="l"/>
              </a:tabLst>
            </a:pPr>
            <a:r>
              <a:rPr dirty="0" sz="2000">
                <a:latin typeface="Microsoft YaHei"/>
                <a:cs typeface="Microsoft YaHei"/>
              </a:rPr>
              <a:t>应取出</a:t>
            </a:r>
            <a:r>
              <a:rPr dirty="0" sz="2000" spc="-5">
                <a:latin typeface="Microsoft YaHei"/>
                <a:cs typeface="Microsoft YaHei"/>
              </a:rPr>
              <a:t>s</a:t>
            </a:r>
            <a:r>
              <a:rPr dirty="0" sz="2000">
                <a:latin typeface="Microsoft YaHei"/>
                <a:cs typeface="Microsoft YaHei"/>
              </a:rPr>
              <a:t>的长度存放在一</a:t>
            </a:r>
            <a:r>
              <a:rPr dirty="0" sz="2000" spc="-15">
                <a:latin typeface="Microsoft YaHei"/>
                <a:cs typeface="Microsoft YaHei"/>
              </a:rPr>
              <a:t>个</a:t>
            </a:r>
            <a:r>
              <a:rPr dirty="0" sz="2000">
                <a:latin typeface="Microsoft YaHei"/>
                <a:cs typeface="Microsoft YaHei"/>
              </a:rPr>
              <a:t>变量</a:t>
            </a:r>
            <a:r>
              <a:rPr dirty="0" sz="2000" spc="-15">
                <a:latin typeface="Microsoft YaHei"/>
                <a:cs typeface="Microsoft YaHei"/>
              </a:rPr>
              <a:t>里</a:t>
            </a:r>
            <a:r>
              <a:rPr dirty="0" sz="2000">
                <a:latin typeface="Microsoft YaHei"/>
                <a:cs typeface="Microsoft YaHei"/>
              </a:rPr>
              <a:t>面，</a:t>
            </a:r>
            <a:r>
              <a:rPr dirty="0" sz="2000" spc="-15">
                <a:latin typeface="Microsoft YaHei"/>
                <a:cs typeface="Microsoft YaHei"/>
              </a:rPr>
              <a:t>然</a:t>
            </a:r>
            <a:r>
              <a:rPr dirty="0" sz="2000">
                <a:latin typeface="Microsoft YaHei"/>
                <a:cs typeface="Microsoft YaHei"/>
              </a:rPr>
              <a:t>后在</a:t>
            </a:r>
            <a:r>
              <a:rPr dirty="0" sz="2000" spc="-15">
                <a:latin typeface="Microsoft YaHei"/>
                <a:cs typeface="Microsoft YaHei"/>
              </a:rPr>
              <a:t>循</a:t>
            </a:r>
            <a:r>
              <a:rPr dirty="0" sz="2000">
                <a:latin typeface="Microsoft YaHei"/>
                <a:cs typeface="Microsoft YaHei"/>
              </a:rPr>
              <a:t>环的</a:t>
            </a:r>
            <a:r>
              <a:rPr dirty="0" sz="2000" spc="-15">
                <a:latin typeface="Microsoft YaHei"/>
                <a:cs typeface="Microsoft YaHei"/>
              </a:rPr>
              <a:t>时</a:t>
            </a:r>
            <a:r>
              <a:rPr dirty="0" sz="2000">
                <a:latin typeface="Microsoft YaHei"/>
                <a:cs typeface="Microsoft YaHei"/>
              </a:rPr>
              <a:t>候使</a:t>
            </a:r>
            <a:r>
              <a:rPr dirty="0" sz="2000" spc="-15">
                <a:latin typeface="Microsoft YaHei"/>
                <a:cs typeface="Microsoft YaHei"/>
              </a:rPr>
              <a:t>用</a:t>
            </a:r>
            <a:r>
              <a:rPr dirty="0" sz="2000">
                <a:latin typeface="Microsoft YaHei"/>
                <a:cs typeface="Microsoft YaHei"/>
              </a:rPr>
              <a:t>该变量</a:t>
            </a:r>
            <a:endParaRPr sz="2000">
              <a:latin typeface="Microsoft YaHei"/>
              <a:cs typeface="Microsoft YaHei"/>
            </a:endParaRPr>
          </a:p>
          <a:p>
            <a:pPr marL="12700" marR="4890135">
              <a:lnSpc>
                <a:spcPct val="100000"/>
              </a:lnSpc>
              <a:spcBef>
                <a:spcPts val="2025"/>
              </a:spcBef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s[100]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"test"; </a:t>
            </a:r>
            <a:r>
              <a:rPr dirty="0" sz="1800" spc="-106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len</a:t>
            </a:r>
            <a:r>
              <a:rPr dirty="0" sz="1800" spc="-3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70CEB"/>
                </a:solidFill>
                <a:latin typeface="Courier New"/>
                <a:cs typeface="Courier New"/>
              </a:rPr>
              <a:t>=</a:t>
            </a:r>
            <a:r>
              <a:rPr dirty="0" sz="1800" spc="-3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strlen(s)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for(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0" b="1">
                <a:latin typeface="Courier New"/>
                <a:cs typeface="Courier New"/>
              </a:rPr>
              <a:t> 0;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70CEB"/>
                </a:solidFill>
                <a:latin typeface="Courier New"/>
                <a:cs typeface="Courier New"/>
              </a:rPr>
              <a:t>i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70CEB"/>
                </a:solidFill>
                <a:latin typeface="Courier New"/>
                <a:cs typeface="Courier New"/>
              </a:rPr>
              <a:t>&lt;</a:t>
            </a:r>
            <a:r>
              <a:rPr dirty="0" sz="1800" spc="-2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len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++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s[i]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s[i]+1;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6003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st</a:t>
            </a:r>
            <a:r>
              <a:rPr dirty="0" spc="5">
                <a:latin typeface="Arial MT"/>
                <a:cs typeface="Arial MT"/>
              </a:rPr>
              <a:t>r</a:t>
            </a:r>
            <a:r>
              <a:rPr dirty="0" spc="-5">
                <a:latin typeface="Arial MT"/>
                <a:cs typeface="Arial MT"/>
              </a:rPr>
              <a:t>l</a:t>
            </a:r>
            <a:r>
              <a:rPr dirty="0" spc="-15">
                <a:latin typeface="Arial MT"/>
                <a:cs typeface="Arial MT"/>
              </a:rPr>
              <a:t>e</a:t>
            </a:r>
            <a:r>
              <a:rPr dirty="0" spc="-5">
                <a:latin typeface="Arial MT"/>
                <a:cs typeface="Arial MT"/>
              </a:rPr>
              <a:t>n</a:t>
            </a:r>
            <a:r>
              <a:rPr dirty="0"/>
              <a:t>常见糟糕用法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49605"/>
            <a:ext cx="7778115" cy="3881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276860" algn="l"/>
              </a:tabLst>
            </a:pPr>
            <a:r>
              <a:rPr dirty="0" sz="2000">
                <a:latin typeface="Microsoft YaHei"/>
                <a:cs typeface="Microsoft YaHei"/>
              </a:rPr>
              <a:t>应取出</a:t>
            </a:r>
            <a:r>
              <a:rPr dirty="0" sz="2000" spc="-5">
                <a:latin typeface="Microsoft YaHei"/>
                <a:cs typeface="Microsoft YaHei"/>
              </a:rPr>
              <a:t>s</a:t>
            </a:r>
            <a:r>
              <a:rPr dirty="0" sz="2000">
                <a:latin typeface="Microsoft YaHei"/>
                <a:cs typeface="Microsoft YaHei"/>
              </a:rPr>
              <a:t>的长度存放在一</a:t>
            </a:r>
            <a:r>
              <a:rPr dirty="0" sz="2000" spc="-15">
                <a:latin typeface="Microsoft YaHei"/>
                <a:cs typeface="Microsoft YaHei"/>
              </a:rPr>
              <a:t>个</a:t>
            </a:r>
            <a:r>
              <a:rPr dirty="0" sz="2000">
                <a:latin typeface="Microsoft YaHei"/>
                <a:cs typeface="Microsoft YaHei"/>
              </a:rPr>
              <a:t>变量</a:t>
            </a:r>
            <a:r>
              <a:rPr dirty="0" sz="2000" spc="-15">
                <a:latin typeface="Microsoft YaHei"/>
                <a:cs typeface="Microsoft YaHei"/>
              </a:rPr>
              <a:t>里</a:t>
            </a:r>
            <a:r>
              <a:rPr dirty="0" sz="2000">
                <a:latin typeface="Microsoft YaHei"/>
                <a:cs typeface="Microsoft YaHei"/>
              </a:rPr>
              <a:t>面，</a:t>
            </a:r>
            <a:r>
              <a:rPr dirty="0" sz="2000" spc="-15">
                <a:latin typeface="Microsoft YaHei"/>
                <a:cs typeface="Microsoft YaHei"/>
              </a:rPr>
              <a:t>然</a:t>
            </a:r>
            <a:r>
              <a:rPr dirty="0" sz="2000">
                <a:latin typeface="Microsoft YaHei"/>
                <a:cs typeface="Microsoft YaHei"/>
              </a:rPr>
              <a:t>后在</a:t>
            </a:r>
            <a:r>
              <a:rPr dirty="0" sz="2000" spc="-15">
                <a:latin typeface="Microsoft YaHei"/>
                <a:cs typeface="Microsoft YaHei"/>
              </a:rPr>
              <a:t>循</a:t>
            </a:r>
            <a:r>
              <a:rPr dirty="0" sz="2000">
                <a:latin typeface="Microsoft YaHei"/>
                <a:cs typeface="Microsoft YaHei"/>
              </a:rPr>
              <a:t>环的</a:t>
            </a:r>
            <a:r>
              <a:rPr dirty="0" sz="2000" spc="-15">
                <a:latin typeface="Microsoft YaHei"/>
                <a:cs typeface="Microsoft YaHei"/>
              </a:rPr>
              <a:t>时</a:t>
            </a:r>
            <a:r>
              <a:rPr dirty="0" sz="2000">
                <a:latin typeface="Microsoft YaHei"/>
                <a:cs typeface="Microsoft YaHei"/>
              </a:rPr>
              <a:t>候使</a:t>
            </a:r>
            <a:r>
              <a:rPr dirty="0" sz="2000" spc="-15">
                <a:latin typeface="Microsoft YaHei"/>
                <a:cs typeface="Microsoft YaHei"/>
              </a:rPr>
              <a:t>用</a:t>
            </a:r>
            <a:r>
              <a:rPr dirty="0" sz="2000">
                <a:latin typeface="Microsoft YaHei"/>
                <a:cs typeface="Microsoft YaHei"/>
              </a:rPr>
              <a:t>该变量</a:t>
            </a:r>
            <a:endParaRPr sz="2000">
              <a:latin typeface="Microsoft YaHei"/>
              <a:cs typeface="Microsoft YaHei"/>
            </a:endParaRPr>
          </a:p>
          <a:p>
            <a:pPr marL="12700" marR="4890135">
              <a:lnSpc>
                <a:spcPct val="100000"/>
              </a:lnSpc>
              <a:spcBef>
                <a:spcPts val="2025"/>
              </a:spcBef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s[100]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"test"; </a:t>
            </a:r>
            <a:r>
              <a:rPr dirty="0" sz="1800" spc="-106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len</a:t>
            </a:r>
            <a:r>
              <a:rPr dirty="0" sz="1800" spc="-3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70CEB"/>
                </a:solidFill>
                <a:latin typeface="Courier New"/>
                <a:cs typeface="Courier New"/>
              </a:rPr>
              <a:t>=</a:t>
            </a:r>
            <a:r>
              <a:rPr dirty="0" sz="1800" spc="-3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strlen(s)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for(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0" b="1">
                <a:latin typeface="Courier New"/>
                <a:cs typeface="Courier New"/>
              </a:rPr>
              <a:t> 0;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70CEB"/>
                </a:solidFill>
                <a:latin typeface="Courier New"/>
                <a:cs typeface="Courier New"/>
              </a:rPr>
              <a:t>i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70CEB"/>
                </a:solidFill>
                <a:latin typeface="Courier New"/>
                <a:cs typeface="Courier New"/>
              </a:rPr>
              <a:t>&lt;</a:t>
            </a:r>
            <a:r>
              <a:rPr dirty="0" sz="1800" spc="-2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len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++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s[i]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s[i]+1;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ourier New"/>
              <a:cs typeface="Courier New"/>
            </a:endParaRPr>
          </a:p>
          <a:p>
            <a:pPr marL="253365" indent="-241300">
              <a:lnSpc>
                <a:spcPct val="100000"/>
              </a:lnSpc>
              <a:buFont typeface="Wingdings"/>
              <a:buChar char=""/>
              <a:tabLst>
                <a:tab pos="254000" algn="l"/>
              </a:tabLst>
            </a:pPr>
            <a:r>
              <a:rPr dirty="0" sz="1800">
                <a:latin typeface="Microsoft YaHei"/>
                <a:cs typeface="Microsoft YaHei"/>
              </a:rPr>
              <a:t>或：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s[100]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"test";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for(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0" b="1">
                <a:latin typeface="Courier New"/>
                <a:cs typeface="Courier New"/>
              </a:rPr>
              <a:t> 0;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ourier New"/>
                <a:cs typeface="Courier New"/>
              </a:rPr>
              <a:t>s[i]</a:t>
            </a:r>
            <a:r>
              <a:rPr dirty="0" sz="1800" spc="-5" b="1">
                <a:latin typeface="Courier New"/>
                <a:cs typeface="Courier New"/>
              </a:rPr>
              <a:t>;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++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s[i]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s[i]+1;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6" y="5036692"/>
            <a:ext cx="9145905" cy="108585"/>
            <a:chOff x="-126" y="5036692"/>
            <a:chExt cx="9145905" cy="108585"/>
          </a:xfrm>
        </p:grpSpPr>
        <p:sp>
          <p:nvSpPr>
            <p:cNvPr id="3" name="object 3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995422" y="76327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YaHei"/>
                <a:cs typeface="Microsoft YaHei"/>
              </a:rPr>
              <a:t>信息科学技术学院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4886" y="4663846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YaHei"/>
                <a:cs typeface="Microsoft YaHei"/>
              </a:rPr>
              <a:t>辽宁兴城海滨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1017" y="2333625"/>
            <a:ext cx="200977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例题：求子串</a:t>
            </a:r>
            <a:endParaRPr sz="26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001" y="428116"/>
            <a:ext cx="6216650" cy="415912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3683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例题：编写判断子串的函数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649605"/>
            <a:ext cx="613664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276860" algn="l"/>
              </a:tabLst>
            </a:pPr>
            <a:r>
              <a:rPr dirty="0" sz="2000">
                <a:latin typeface="Microsoft YaHei"/>
                <a:cs typeface="Microsoft YaHei"/>
              </a:rPr>
              <a:t>编写一个函数:</a:t>
            </a:r>
            <a:endParaRPr sz="20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</a:pPr>
            <a:r>
              <a:rPr dirty="0" sz="2000" spc="-5">
                <a:latin typeface="Microsoft YaHei"/>
                <a:cs typeface="Microsoft YaHei"/>
              </a:rPr>
              <a:t>int</a:t>
            </a:r>
            <a:r>
              <a:rPr dirty="0" sz="2000" spc="-20">
                <a:latin typeface="Microsoft YaHei"/>
                <a:cs typeface="Microsoft YaHei"/>
              </a:rPr>
              <a:t> </a:t>
            </a:r>
            <a:r>
              <a:rPr dirty="0" sz="2000" spc="-5">
                <a:latin typeface="Microsoft YaHei"/>
                <a:cs typeface="Microsoft YaHei"/>
              </a:rPr>
              <a:t>Strstr(char</a:t>
            </a:r>
            <a:r>
              <a:rPr dirty="0" sz="2000" spc="-35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s1[],char</a:t>
            </a:r>
            <a:r>
              <a:rPr dirty="0" sz="2000" spc="-5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s2[]);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Microsoft YaHei"/>
              <a:cs typeface="Microsoft YaHei"/>
            </a:endParaRPr>
          </a:p>
          <a:p>
            <a:pPr marL="236220">
              <a:lnSpc>
                <a:spcPct val="100000"/>
              </a:lnSpc>
            </a:pPr>
            <a:r>
              <a:rPr dirty="0" sz="2000">
                <a:latin typeface="Microsoft YaHei"/>
                <a:cs typeface="Microsoft YaHei"/>
              </a:rPr>
              <a:t>如果</a:t>
            </a:r>
            <a:r>
              <a:rPr dirty="0" sz="2000" spc="-5">
                <a:latin typeface="Microsoft YaHei"/>
                <a:cs typeface="Microsoft YaHei"/>
              </a:rPr>
              <a:t>s2</a:t>
            </a:r>
            <a:r>
              <a:rPr dirty="0" sz="2000">
                <a:latin typeface="Microsoft YaHei"/>
                <a:cs typeface="Microsoft YaHei"/>
              </a:rPr>
              <a:t>不是</a:t>
            </a:r>
            <a:r>
              <a:rPr dirty="0" sz="2000" spc="-5">
                <a:latin typeface="Microsoft YaHei"/>
                <a:cs typeface="Microsoft YaHei"/>
              </a:rPr>
              <a:t>s1</a:t>
            </a:r>
            <a:r>
              <a:rPr dirty="0" sz="2000">
                <a:latin typeface="Microsoft YaHei"/>
                <a:cs typeface="Microsoft YaHei"/>
              </a:rPr>
              <a:t>的字串，返回</a:t>
            </a:r>
            <a:r>
              <a:rPr dirty="0" sz="2000" spc="-75">
                <a:latin typeface="Microsoft YaHei"/>
                <a:cs typeface="Microsoft YaHei"/>
              </a:rPr>
              <a:t> </a:t>
            </a:r>
            <a:r>
              <a:rPr dirty="0" sz="2000" spc="-5">
                <a:latin typeface="Microsoft YaHei"/>
                <a:cs typeface="Microsoft YaHei"/>
              </a:rPr>
              <a:t>-1</a:t>
            </a:r>
            <a:endParaRPr sz="2000">
              <a:latin typeface="Microsoft YaHei"/>
              <a:cs typeface="Microsoft YaHei"/>
            </a:endParaRPr>
          </a:p>
          <a:p>
            <a:pPr marL="236220">
              <a:lnSpc>
                <a:spcPct val="100000"/>
              </a:lnSpc>
            </a:pPr>
            <a:r>
              <a:rPr dirty="0" sz="2000" spc="-5">
                <a:latin typeface="Microsoft YaHei"/>
                <a:cs typeface="Microsoft YaHei"/>
              </a:rPr>
              <a:t>如果s2是s</a:t>
            </a:r>
            <a:r>
              <a:rPr dirty="0" sz="2000">
                <a:latin typeface="Microsoft YaHei"/>
                <a:cs typeface="Microsoft YaHei"/>
              </a:rPr>
              <a:t>1</a:t>
            </a:r>
            <a:r>
              <a:rPr dirty="0" sz="2000">
                <a:latin typeface="Microsoft YaHei"/>
                <a:cs typeface="Microsoft YaHei"/>
              </a:rPr>
              <a:t>的子串，返回其</a:t>
            </a:r>
            <a:r>
              <a:rPr dirty="0" sz="2000" spc="-10">
                <a:latin typeface="Microsoft YaHei"/>
                <a:cs typeface="Microsoft YaHei"/>
              </a:rPr>
              <a:t>在</a:t>
            </a:r>
            <a:r>
              <a:rPr dirty="0" sz="2000" spc="-5">
                <a:latin typeface="Microsoft YaHei"/>
                <a:cs typeface="Microsoft YaHei"/>
              </a:rPr>
              <a:t>s1</a:t>
            </a:r>
            <a:r>
              <a:rPr dirty="0" sz="2000" spc="5">
                <a:latin typeface="Microsoft YaHei"/>
                <a:cs typeface="Microsoft YaHei"/>
              </a:rPr>
              <a:t>中第</a:t>
            </a:r>
            <a:r>
              <a:rPr dirty="0" sz="2000" spc="-20">
                <a:latin typeface="Microsoft YaHei"/>
                <a:cs typeface="Microsoft YaHei"/>
              </a:rPr>
              <a:t>一</a:t>
            </a:r>
            <a:r>
              <a:rPr dirty="0" sz="2000" spc="5">
                <a:latin typeface="Microsoft YaHei"/>
                <a:cs typeface="Microsoft YaHei"/>
              </a:rPr>
              <a:t>次出</a:t>
            </a:r>
            <a:r>
              <a:rPr dirty="0" sz="2000" spc="-20">
                <a:latin typeface="Microsoft YaHei"/>
                <a:cs typeface="Microsoft YaHei"/>
              </a:rPr>
              <a:t>现</a:t>
            </a:r>
            <a:r>
              <a:rPr dirty="0" sz="2000" spc="5">
                <a:latin typeface="Microsoft YaHei"/>
                <a:cs typeface="Microsoft YaHei"/>
              </a:rPr>
              <a:t>的位置</a:t>
            </a:r>
            <a:endParaRPr sz="2000">
              <a:latin typeface="Microsoft YaHei"/>
              <a:cs typeface="Microsoft YaHei"/>
            </a:endParaRPr>
          </a:p>
          <a:p>
            <a:pPr marL="236220">
              <a:lnSpc>
                <a:spcPct val="100000"/>
              </a:lnSpc>
            </a:pPr>
            <a:r>
              <a:rPr dirty="0" sz="2000">
                <a:latin typeface="Microsoft YaHei"/>
                <a:cs typeface="Microsoft YaHei"/>
              </a:rPr>
              <a:t>空串是任何串的子串，</a:t>
            </a:r>
            <a:r>
              <a:rPr dirty="0" sz="2000" spc="-15">
                <a:latin typeface="Microsoft YaHei"/>
                <a:cs typeface="Microsoft YaHei"/>
              </a:rPr>
              <a:t>且</a:t>
            </a:r>
            <a:r>
              <a:rPr dirty="0" sz="2000">
                <a:latin typeface="Microsoft YaHei"/>
                <a:cs typeface="Microsoft YaHei"/>
              </a:rPr>
              <a:t>出现</a:t>
            </a:r>
            <a:r>
              <a:rPr dirty="0" sz="2000" spc="-15">
                <a:latin typeface="Microsoft YaHei"/>
                <a:cs typeface="Microsoft YaHei"/>
              </a:rPr>
              <a:t>位</a:t>
            </a:r>
            <a:r>
              <a:rPr dirty="0" sz="2000">
                <a:latin typeface="Microsoft YaHei"/>
                <a:cs typeface="Microsoft YaHei"/>
              </a:rPr>
              <a:t>置为0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259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 MT"/>
                <a:cs typeface="Arial MT"/>
              </a:rPr>
              <a:t>C++</a:t>
            </a:r>
            <a:r>
              <a:rPr dirty="0" spc="-5"/>
              <a:t>中的字符串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722757"/>
            <a:ext cx="424624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6600FF"/>
                </a:solidFill>
                <a:latin typeface="Microsoft YaHei"/>
                <a:cs typeface="Microsoft YaHei"/>
              </a:rPr>
              <a:t>字符串有三种形式。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3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000">
                <a:latin typeface="Microsoft YaHei"/>
                <a:cs typeface="Microsoft YaHei"/>
              </a:rPr>
              <a:t>1.	用双引号括起来的字符</a:t>
            </a:r>
            <a:r>
              <a:rPr dirty="0" sz="2000" spc="-10">
                <a:latin typeface="Microsoft YaHei"/>
                <a:cs typeface="Microsoft YaHei"/>
              </a:rPr>
              <a:t>串</a:t>
            </a:r>
            <a:r>
              <a:rPr dirty="0" sz="2000">
                <a:latin typeface="Microsoft YaHei"/>
                <a:cs typeface="Microsoft YaHei"/>
              </a:rPr>
              <a:t>常量，</a:t>
            </a:r>
            <a:endParaRPr sz="2000">
              <a:latin typeface="Microsoft YaHei"/>
              <a:cs typeface="Microsoft YaHe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icrosoft YaHei"/>
                <a:cs typeface="Microsoft YaHei"/>
              </a:rPr>
              <a:t>如"CHINA"</a:t>
            </a:r>
            <a:r>
              <a:rPr dirty="0" sz="2000" spc="-4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，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"C++</a:t>
            </a:r>
            <a:r>
              <a:rPr dirty="0" sz="2000" spc="-25">
                <a:latin typeface="Microsoft YaHei"/>
                <a:cs typeface="Microsoft YaHei"/>
              </a:rPr>
              <a:t> </a:t>
            </a:r>
            <a:r>
              <a:rPr dirty="0" sz="2000" spc="-5">
                <a:latin typeface="Microsoft YaHei"/>
                <a:cs typeface="Microsoft YaHei"/>
              </a:rPr>
              <a:t>program</a:t>
            </a:r>
            <a:r>
              <a:rPr dirty="0" sz="2000" spc="-55">
                <a:latin typeface="Microsoft YaHei"/>
                <a:cs typeface="Microsoft YaHei"/>
              </a:rPr>
              <a:t> </a:t>
            </a:r>
            <a:r>
              <a:rPr dirty="0" sz="1800" spc="-5">
                <a:latin typeface="Arial MT"/>
                <a:cs typeface="Arial MT"/>
              </a:rPr>
              <a:t>"</a:t>
            </a:r>
            <a:r>
              <a:rPr dirty="0" sz="1800">
                <a:latin typeface="Microsoft YaHei"/>
                <a:cs typeface="Microsoft YaHei"/>
              </a:rPr>
              <a:t>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3683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例题：编写判断子串的函数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8267" y="802894"/>
            <a:ext cx="6547484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2023110" indent="-9144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int </a:t>
            </a:r>
            <a:r>
              <a:rPr dirty="0" sz="1800" spc="-10" b="1">
                <a:latin typeface="Courier New"/>
                <a:cs typeface="Courier New"/>
              </a:rPr>
              <a:t>Strstr(char s1[],char s2[]) </a:t>
            </a:r>
            <a:r>
              <a:rPr dirty="0" sz="1800" b="1">
                <a:latin typeface="Courier New"/>
                <a:cs typeface="Courier New"/>
              </a:rPr>
              <a:t>{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if(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s2[0]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== 0)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return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45"/>
              </a:lnSpc>
              <a:spcBef>
                <a:spcPts val="35"/>
              </a:spcBef>
            </a:pPr>
            <a:r>
              <a:rPr dirty="0" sz="1800" spc="-5" b="1">
                <a:latin typeface="Courier New"/>
                <a:cs typeface="Courier New"/>
              </a:rPr>
              <a:t>for(int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0;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s1[i];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++i)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枚举比较起点</a:t>
            </a:r>
            <a:endParaRPr sz="1800">
              <a:latin typeface="Microsoft YaHei"/>
              <a:cs typeface="Microsoft YaHei"/>
            </a:endParaRPr>
          </a:p>
          <a:p>
            <a:pPr marL="1841500">
              <a:lnSpc>
                <a:spcPts val="2145"/>
              </a:lnSpc>
            </a:pP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k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i,j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for(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s2[j];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++j,++k)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if(s1[k]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!=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s2[j])</a:t>
            </a:r>
            <a:endParaRPr sz="18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if(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s2[j]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==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0)</a:t>
            </a:r>
            <a:endParaRPr sz="18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return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return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-1;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259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 MT"/>
                <a:cs typeface="Arial MT"/>
              </a:rPr>
              <a:t>C++</a:t>
            </a:r>
            <a:r>
              <a:rPr dirty="0" spc="-5"/>
              <a:t>中的字符串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722757"/>
            <a:ext cx="627507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6600FF"/>
                </a:solidFill>
                <a:latin typeface="Microsoft YaHei"/>
                <a:cs typeface="Microsoft YaHei"/>
              </a:rPr>
              <a:t>字符串有三种形式。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3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用双引号括起来的字符</a:t>
            </a:r>
            <a:r>
              <a:rPr dirty="0" sz="2000" spc="-10">
                <a:latin typeface="Microsoft YaHei"/>
                <a:cs typeface="Microsoft YaHei"/>
              </a:rPr>
              <a:t>串</a:t>
            </a:r>
            <a:r>
              <a:rPr dirty="0" sz="2000">
                <a:latin typeface="Microsoft YaHei"/>
                <a:cs typeface="Microsoft YaHei"/>
              </a:rPr>
              <a:t>常量，</a:t>
            </a:r>
            <a:endParaRPr sz="2000">
              <a:latin typeface="Microsoft YaHei"/>
              <a:cs typeface="Microsoft YaHe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icrosoft YaHei"/>
                <a:cs typeface="Microsoft YaHei"/>
              </a:rPr>
              <a:t>如"CHINA"</a:t>
            </a:r>
            <a:r>
              <a:rPr dirty="0" sz="2000" spc="-4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，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"C++</a:t>
            </a:r>
            <a:r>
              <a:rPr dirty="0" sz="2000" spc="-25">
                <a:latin typeface="Microsoft YaHei"/>
                <a:cs typeface="Microsoft YaHei"/>
              </a:rPr>
              <a:t> </a:t>
            </a:r>
            <a:r>
              <a:rPr dirty="0" sz="2000" spc="-5">
                <a:latin typeface="Microsoft YaHei"/>
                <a:cs typeface="Microsoft YaHei"/>
              </a:rPr>
              <a:t>program</a:t>
            </a:r>
            <a:r>
              <a:rPr dirty="0" sz="2000" spc="-55">
                <a:latin typeface="Microsoft YaHei"/>
                <a:cs typeface="Microsoft YaHei"/>
              </a:rPr>
              <a:t> </a:t>
            </a:r>
            <a:r>
              <a:rPr dirty="0" sz="1800" spc="-5">
                <a:latin typeface="Arial MT"/>
                <a:cs typeface="Arial MT"/>
              </a:rPr>
              <a:t>"</a:t>
            </a:r>
            <a:r>
              <a:rPr dirty="0" sz="1800">
                <a:latin typeface="Microsoft YaHei"/>
                <a:cs typeface="Microsoft YaHei"/>
              </a:rPr>
              <a:t>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300">
              <a:latin typeface="Microsoft YaHei"/>
              <a:cs typeface="Microsoft YaHei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97815" algn="l"/>
              </a:tabLst>
            </a:pPr>
            <a:r>
              <a:rPr dirty="0" sz="2000">
                <a:latin typeface="Microsoft YaHei"/>
                <a:cs typeface="Microsoft YaHei"/>
              </a:rPr>
              <a:t>存放于字符数组中，以‘</a:t>
            </a:r>
            <a:r>
              <a:rPr dirty="0" sz="2000" spc="-10">
                <a:latin typeface="Microsoft YaHei"/>
                <a:cs typeface="Microsoft YaHei"/>
              </a:rPr>
              <a:t>\</a:t>
            </a:r>
            <a:r>
              <a:rPr dirty="0" sz="2000">
                <a:latin typeface="Microsoft YaHei"/>
                <a:cs typeface="Microsoft YaHei"/>
              </a:rPr>
              <a:t>0’字符</a:t>
            </a:r>
            <a:r>
              <a:rPr dirty="0" sz="2000" spc="-15">
                <a:latin typeface="Microsoft YaHei"/>
                <a:cs typeface="Microsoft YaHei"/>
              </a:rPr>
              <a:t>（</a:t>
            </a:r>
            <a:r>
              <a:rPr dirty="0" sz="2000" spc="5">
                <a:latin typeface="Microsoft YaHei"/>
                <a:cs typeface="Microsoft YaHei"/>
              </a:rPr>
              <a:t>A</a:t>
            </a:r>
            <a:r>
              <a:rPr dirty="0" sz="2000" spc="-5">
                <a:latin typeface="Microsoft YaHei"/>
                <a:cs typeface="Microsoft YaHei"/>
              </a:rPr>
              <a:t>S</a:t>
            </a:r>
            <a:r>
              <a:rPr dirty="0" sz="2000" spc="-10">
                <a:latin typeface="Microsoft YaHei"/>
                <a:cs typeface="Microsoft YaHei"/>
              </a:rPr>
              <a:t>C</a:t>
            </a:r>
            <a:r>
              <a:rPr dirty="0" sz="2000">
                <a:latin typeface="Microsoft YaHei"/>
                <a:cs typeface="Microsoft YaHei"/>
              </a:rPr>
              <a:t>I</a:t>
            </a:r>
            <a:r>
              <a:rPr dirty="0" sz="2000" spc="-10">
                <a:latin typeface="Microsoft YaHei"/>
                <a:cs typeface="Microsoft YaHei"/>
              </a:rPr>
              <a:t>I</a:t>
            </a:r>
            <a:r>
              <a:rPr dirty="0" sz="2000">
                <a:latin typeface="Microsoft YaHei"/>
                <a:cs typeface="Microsoft YaHei"/>
              </a:rPr>
              <a:t>码</a:t>
            </a:r>
            <a:r>
              <a:rPr dirty="0" sz="2000" spc="-15">
                <a:latin typeface="Microsoft YaHei"/>
                <a:cs typeface="Microsoft YaHei"/>
              </a:rPr>
              <a:t>为</a:t>
            </a:r>
            <a:r>
              <a:rPr dirty="0" sz="2000">
                <a:latin typeface="Microsoft YaHei"/>
                <a:cs typeface="Microsoft YaHei"/>
              </a:rPr>
              <a:t>0)</a:t>
            </a:r>
            <a:r>
              <a:rPr dirty="0" sz="2000" spc="-15">
                <a:latin typeface="Microsoft YaHei"/>
                <a:cs typeface="Microsoft YaHei"/>
              </a:rPr>
              <a:t>结尾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259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 MT"/>
                <a:cs typeface="Arial MT"/>
              </a:rPr>
              <a:t>C++</a:t>
            </a:r>
            <a:r>
              <a:rPr dirty="0" spc="-5"/>
              <a:t>中的字符串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722757"/>
            <a:ext cx="843915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6600FF"/>
                </a:solidFill>
                <a:latin typeface="Microsoft YaHei"/>
                <a:cs typeface="Microsoft YaHei"/>
              </a:rPr>
              <a:t>字符串有三种形式。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3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用双引号括起来的字符</a:t>
            </a:r>
            <a:r>
              <a:rPr dirty="0" sz="2000" spc="-10">
                <a:latin typeface="Microsoft YaHei"/>
                <a:cs typeface="Microsoft YaHei"/>
              </a:rPr>
              <a:t>串</a:t>
            </a:r>
            <a:r>
              <a:rPr dirty="0" sz="2000">
                <a:latin typeface="Microsoft YaHei"/>
                <a:cs typeface="Microsoft YaHei"/>
              </a:rPr>
              <a:t>常量，</a:t>
            </a:r>
            <a:endParaRPr sz="2000">
              <a:latin typeface="Microsoft YaHei"/>
              <a:cs typeface="Microsoft YaHe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icrosoft YaHei"/>
                <a:cs typeface="Microsoft YaHei"/>
              </a:rPr>
              <a:t>如"CHINA"</a:t>
            </a:r>
            <a:r>
              <a:rPr dirty="0" sz="2000" spc="-4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，</a:t>
            </a:r>
            <a:r>
              <a:rPr dirty="0" sz="2000" spc="-1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"C++</a:t>
            </a:r>
            <a:r>
              <a:rPr dirty="0" sz="2000" spc="-25">
                <a:latin typeface="Microsoft YaHei"/>
                <a:cs typeface="Microsoft YaHei"/>
              </a:rPr>
              <a:t> </a:t>
            </a:r>
            <a:r>
              <a:rPr dirty="0" sz="2000" spc="-5">
                <a:latin typeface="Microsoft YaHei"/>
                <a:cs typeface="Microsoft YaHei"/>
              </a:rPr>
              <a:t>program</a:t>
            </a:r>
            <a:r>
              <a:rPr dirty="0" sz="2000" spc="-55">
                <a:latin typeface="Microsoft YaHei"/>
                <a:cs typeface="Microsoft YaHei"/>
              </a:rPr>
              <a:t> </a:t>
            </a:r>
            <a:r>
              <a:rPr dirty="0" sz="1800" spc="-5">
                <a:latin typeface="Arial MT"/>
                <a:cs typeface="Arial MT"/>
              </a:rPr>
              <a:t>"</a:t>
            </a:r>
            <a:r>
              <a:rPr dirty="0" sz="1800">
                <a:latin typeface="Microsoft YaHei"/>
                <a:cs typeface="Microsoft YaHei"/>
              </a:rPr>
              <a:t>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300">
              <a:latin typeface="Microsoft YaHei"/>
              <a:cs typeface="Microsoft YaHei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97815" algn="l"/>
              </a:tabLst>
            </a:pPr>
            <a:r>
              <a:rPr dirty="0" sz="2000">
                <a:latin typeface="Microsoft YaHei"/>
                <a:cs typeface="Microsoft YaHei"/>
              </a:rPr>
              <a:t>存放于字符数组中，以‘</a:t>
            </a:r>
            <a:r>
              <a:rPr dirty="0" sz="2000" spc="-10">
                <a:latin typeface="Microsoft YaHei"/>
                <a:cs typeface="Microsoft YaHei"/>
              </a:rPr>
              <a:t>\</a:t>
            </a:r>
            <a:r>
              <a:rPr dirty="0" sz="2000">
                <a:latin typeface="Microsoft YaHei"/>
                <a:cs typeface="Microsoft YaHei"/>
              </a:rPr>
              <a:t>0’字符</a:t>
            </a:r>
            <a:r>
              <a:rPr dirty="0" sz="2000" spc="-15">
                <a:latin typeface="Microsoft YaHei"/>
                <a:cs typeface="Microsoft YaHei"/>
              </a:rPr>
              <a:t>（</a:t>
            </a:r>
            <a:r>
              <a:rPr dirty="0" sz="2000" spc="5">
                <a:latin typeface="Microsoft YaHei"/>
                <a:cs typeface="Microsoft YaHei"/>
              </a:rPr>
              <a:t>A</a:t>
            </a:r>
            <a:r>
              <a:rPr dirty="0" sz="2000" spc="-5">
                <a:latin typeface="Microsoft YaHei"/>
                <a:cs typeface="Microsoft YaHei"/>
              </a:rPr>
              <a:t>S</a:t>
            </a:r>
            <a:r>
              <a:rPr dirty="0" sz="2000" spc="-10">
                <a:latin typeface="Microsoft YaHei"/>
                <a:cs typeface="Microsoft YaHei"/>
              </a:rPr>
              <a:t>C</a:t>
            </a:r>
            <a:r>
              <a:rPr dirty="0" sz="2000">
                <a:latin typeface="Microsoft YaHei"/>
                <a:cs typeface="Microsoft YaHei"/>
              </a:rPr>
              <a:t>I</a:t>
            </a:r>
            <a:r>
              <a:rPr dirty="0" sz="2000" spc="-10">
                <a:latin typeface="Microsoft YaHei"/>
                <a:cs typeface="Microsoft YaHei"/>
              </a:rPr>
              <a:t>I</a:t>
            </a:r>
            <a:r>
              <a:rPr dirty="0" sz="2000">
                <a:latin typeface="Microsoft YaHei"/>
                <a:cs typeface="Microsoft YaHei"/>
              </a:rPr>
              <a:t>码</a:t>
            </a:r>
            <a:r>
              <a:rPr dirty="0" sz="2000" spc="-15">
                <a:latin typeface="Microsoft YaHei"/>
                <a:cs typeface="Microsoft YaHei"/>
              </a:rPr>
              <a:t>为</a:t>
            </a:r>
            <a:r>
              <a:rPr dirty="0" sz="2000">
                <a:latin typeface="Microsoft YaHei"/>
                <a:cs typeface="Microsoft YaHei"/>
              </a:rPr>
              <a:t>0)</a:t>
            </a:r>
            <a:r>
              <a:rPr dirty="0" sz="2000" spc="-15">
                <a:latin typeface="Microsoft YaHei"/>
                <a:cs typeface="Microsoft YaHei"/>
              </a:rPr>
              <a:t>结尾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YaHei"/>
              <a:buAutoNum type="arabicPeriod" startAt="2"/>
            </a:pPr>
            <a:endParaRPr sz="1300">
              <a:latin typeface="Microsoft YaHei"/>
              <a:cs typeface="Microsoft YaHei"/>
            </a:endParaRPr>
          </a:p>
          <a:p>
            <a:pPr marL="297815" marR="5080" indent="-297815">
              <a:lnSpc>
                <a:spcPct val="100000"/>
              </a:lnSpc>
              <a:buAutoNum type="arabicPeriod" startAt="2"/>
              <a:tabLst>
                <a:tab pos="297815" algn="l"/>
              </a:tabLst>
            </a:pPr>
            <a:r>
              <a:rPr dirty="0" sz="2000">
                <a:latin typeface="Microsoft YaHei"/>
                <a:cs typeface="Microsoft YaHei"/>
              </a:rPr>
              <a:t>string对象。string是C++标准模板库里的</a:t>
            </a:r>
            <a:r>
              <a:rPr dirty="0" sz="2000" spc="-15">
                <a:latin typeface="Microsoft YaHei"/>
                <a:cs typeface="Microsoft YaHei"/>
              </a:rPr>
              <a:t>一</a:t>
            </a:r>
            <a:r>
              <a:rPr dirty="0" sz="2000">
                <a:latin typeface="Microsoft YaHei"/>
                <a:cs typeface="Microsoft YaHei"/>
              </a:rPr>
              <a:t>个类</a:t>
            </a:r>
            <a:r>
              <a:rPr dirty="0" sz="2000" spc="-15">
                <a:latin typeface="Microsoft YaHei"/>
                <a:cs typeface="Microsoft YaHei"/>
              </a:rPr>
              <a:t>，</a:t>
            </a:r>
            <a:r>
              <a:rPr dirty="0" sz="2000">
                <a:latin typeface="Microsoft YaHei"/>
                <a:cs typeface="Microsoft YaHei"/>
              </a:rPr>
              <a:t>专门</a:t>
            </a:r>
            <a:r>
              <a:rPr dirty="0" sz="2000" spc="-15">
                <a:latin typeface="Microsoft YaHei"/>
                <a:cs typeface="Microsoft YaHei"/>
              </a:rPr>
              <a:t>用</a:t>
            </a:r>
            <a:r>
              <a:rPr dirty="0" sz="2000">
                <a:latin typeface="Microsoft YaHei"/>
                <a:cs typeface="Microsoft YaHei"/>
              </a:rPr>
              <a:t>于处</a:t>
            </a:r>
            <a:r>
              <a:rPr dirty="0" sz="2000" spc="-15">
                <a:latin typeface="Microsoft YaHei"/>
                <a:cs typeface="Microsoft YaHei"/>
              </a:rPr>
              <a:t>理</a:t>
            </a:r>
            <a:r>
              <a:rPr dirty="0" sz="2000">
                <a:latin typeface="Microsoft YaHei"/>
                <a:cs typeface="Microsoft YaHei"/>
              </a:rPr>
              <a:t>字符</a:t>
            </a:r>
            <a:r>
              <a:rPr dirty="0" sz="2000" spc="-5">
                <a:latin typeface="Microsoft YaHei"/>
                <a:cs typeface="Microsoft YaHei"/>
              </a:rPr>
              <a:t>串</a:t>
            </a:r>
            <a:r>
              <a:rPr dirty="0" sz="2000">
                <a:latin typeface="Microsoft YaHei"/>
                <a:cs typeface="Microsoft YaHei"/>
              </a:rPr>
              <a:t>( </a:t>
            </a:r>
            <a:r>
              <a:rPr dirty="0" sz="2000" spc="-58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略)。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549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字符串常量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997076"/>
            <a:ext cx="6874509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字符串常量占据内存的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节数</a:t>
            </a:r>
            <a:r>
              <a:rPr dirty="0" sz="2000" spc="-15">
                <a:latin typeface="Microsoft YaHei"/>
                <a:cs typeface="Microsoft YaHei"/>
              </a:rPr>
              <a:t>等</a:t>
            </a:r>
            <a:r>
              <a:rPr dirty="0" sz="2000">
                <a:latin typeface="Microsoft YaHei"/>
                <a:cs typeface="Microsoft YaHei"/>
              </a:rPr>
              <a:t>于字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串中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符数</a:t>
            </a:r>
            <a:r>
              <a:rPr dirty="0" sz="2000" spc="-15">
                <a:latin typeface="Microsoft YaHei"/>
                <a:cs typeface="Microsoft YaHei"/>
              </a:rPr>
              <a:t>目</a:t>
            </a:r>
            <a:r>
              <a:rPr dirty="0" sz="2000" spc="5">
                <a:latin typeface="Microsoft YaHei"/>
                <a:cs typeface="Microsoft YaHei"/>
              </a:rPr>
              <a:t>加</a:t>
            </a:r>
            <a:r>
              <a:rPr dirty="0" sz="2000">
                <a:latin typeface="Microsoft YaHei"/>
                <a:cs typeface="Microsoft YaHei"/>
              </a:rPr>
              <a:t>1，</a:t>
            </a:r>
            <a:endParaRPr sz="2000">
              <a:latin typeface="Microsoft YaHei"/>
              <a:cs typeface="Microsoft YaHei"/>
            </a:endParaRPr>
          </a:p>
          <a:p>
            <a:pPr marL="86995">
              <a:lnSpc>
                <a:spcPct val="100000"/>
              </a:lnSpc>
            </a:pPr>
            <a:r>
              <a:rPr dirty="0" sz="2000">
                <a:latin typeface="Microsoft YaHei"/>
                <a:cs typeface="Microsoft YaHei"/>
              </a:rPr>
              <a:t>多出来的是结尾字</a:t>
            </a:r>
            <a:r>
              <a:rPr dirty="0" sz="2000" spc="5">
                <a:latin typeface="Microsoft YaHei"/>
                <a:cs typeface="Microsoft YaHei"/>
              </a:rPr>
              <a:t>符</a:t>
            </a:r>
            <a:r>
              <a:rPr dirty="0" sz="2000">
                <a:solidFill>
                  <a:srgbClr val="962203"/>
                </a:solidFill>
                <a:latin typeface="Microsoft YaHei"/>
                <a:cs typeface="Microsoft YaHei"/>
              </a:rPr>
              <a:t>‘</a:t>
            </a:r>
            <a:r>
              <a:rPr dirty="0" sz="2000" spc="-10">
                <a:solidFill>
                  <a:srgbClr val="962203"/>
                </a:solidFill>
                <a:latin typeface="Microsoft YaHei"/>
                <a:cs typeface="Microsoft YaHei"/>
              </a:rPr>
              <a:t>\</a:t>
            </a:r>
            <a:r>
              <a:rPr dirty="0" sz="2000">
                <a:solidFill>
                  <a:srgbClr val="962203"/>
                </a:solidFill>
                <a:latin typeface="Microsoft YaHei"/>
                <a:cs typeface="Microsoft YaHei"/>
              </a:rPr>
              <a:t>0’</a:t>
            </a:r>
            <a:r>
              <a:rPr dirty="0" sz="2000" spc="5">
                <a:latin typeface="Microsoft YaHei"/>
                <a:cs typeface="Microsoft YaHei"/>
              </a:rPr>
              <a:t>。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549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字符串常量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29590" y="997076"/>
            <a:ext cx="6874509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字符串常量占据内存的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节数</a:t>
            </a:r>
            <a:r>
              <a:rPr dirty="0" sz="2000" spc="-15">
                <a:latin typeface="Microsoft YaHei"/>
                <a:cs typeface="Microsoft YaHei"/>
              </a:rPr>
              <a:t>等</a:t>
            </a:r>
            <a:r>
              <a:rPr dirty="0" sz="2000">
                <a:latin typeface="Microsoft YaHei"/>
                <a:cs typeface="Microsoft YaHei"/>
              </a:rPr>
              <a:t>于字</a:t>
            </a:r>
            <a:r>
              <a:rPr dirty="0" sz="2000" spc="-15">
                <a:latin typeface="Microsoft YaHei"/>
                <a:cs typeface="Microsoft YaHei"/>
              </a:rPr>
              <a:t>符</a:t>
            </a:r>
            <a:r>
              <a:rPr dirty="0" sz="2000">
                <a:latin typeface="Microsoft YaHei"/>
                <a:cs typeface="Microsoft YaHei"/>
              </a:rPr>
              <a:t>串中</a:t>
            </a:r>
            <a:r>
              <a:rPr dirty="0" sz="2000" spc="-15">
                <a:latin typeface="Microsoft YaHei"/>
                <a:cs typeface="Microsoft YaHei"/>
              </a:rPr>
              <a:t>字</a:t>
            </a:r>
            <a:r>
              <a:rPr dirty="0" sz="2000">
                <a:latin typeface="Microsoft YaHei"/>
                <a:cs typeface="Microsoft YaHei"/>
              </a:rPr>
              <a:t>符数</a:t>
            </a:r>
            <a:r>
              <a:rPr dirty="0" sz="2000" spc="-15">
                <a:latin typeface="Microsoft YaHei"/>
                <a:cs typeface="Microsoft YaHei"/>
              </a:rPr>
              <a:t>目</a:t>
            </a:r>
            <a:r>
              <a:rPr dirty="0" sz="2000" spc="5">
                <a:latin typeface="Microsoft YaHei"/>
                <a:cs typeface="Microsoft YaHei"/>
              </a:rPr>
              <a:t>加</a:t>
            </a:r>
            <a:r>
              <a:rPr dirty="0" sz="2000">
                <a:latin typeface="Microsoft YaHei"/>
                <a:cs typeface="Microsoft YaHei"/>
              </a:rPr>
              <a:t>1，</a:t>
            </a:r>
            <a:endParaRPr sz="2000">
              <a:latin typeface="Microsoft YaHei"/>
              <a:cs typeface="Microsoft YaHei"/>
            </a:endParaRPr>
          </a:p>
          <a:p>
            <a:pPr marL="86995">
              <a:lnSpc>
                <a:spcPct val="100000"/>
              </a:lnSpc>
            </a:pPr>
            <a:r>
              <a:rPr dirty="0" sz="2000">
                <a:latin typeface="Microsoft YaHei"/>
                <a:cs typeface="Microsoft YaHei"/>
              </a:rPr>
              <a:t>多出来的是结尾字</a:t>
            </a:r>
            <a:r>
              <a:rPr dirty="0" sz="2000" spc="5">
                <a:latin typeface="Microsoft YaHei"/>
                <a:cs typeface="Microsoft YaHei"/>
              </a:rPr>
              <a:t>符</a:t>
            </a:r>
            <a:r>
              <a:rPr dirty="0" sz="2000">
                <a:solidFill>
                  <a:srgbClr val="962203"/>
                </a:solidFill>
                <a:latin typeface="Microsoft YaHei"/>
                <a:cs typeface="Microsoft YaHei"/>
              </a:rPr>
              <a:t>‘</a:t>
            </a:r>
            <a:r>
              <a:rPr dirty="0" sz="2000" spc="-10">
                <a:solidFill>
                  <a:srgbClr val="962203"/>
                </a:solidFill>
                <a:latin typeface="Microsoft YaHei"/>
                <a:cs typeface="Microsoft YaHei"/>
              </a:rPr>
              <a:t>\</a:t>
            </a:r>
            <a:r>
              <a:rPr dirty="0" sz="2000">
                <a:solidFill>
                  <a:srgbClr val="962203"/>
                </a:solidFill>
                <a:latin typeface="Microsoft YaHei"/>
                <a:cs typeface="Microsoft YaHei"/>
              </a:rPr>
              <a:t>0’</a:t>
            </a:r>
            <a:r>
              <a:rPr dirty="0" sz="2000" spc="5">
                <a:latin typeface="Microsoft YaHei"/>
                <a:cs typeface="Microsoft YaHei"/>
              </a:rPr>
              <a:t>。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latin typeface="Microsoft YaHei"/>
                <a:cs typeface="Microsoft YaHei"/>
              </a:rPr>
              <a:t>字符串</a:t>
            </a:r>
            <a:r>
              <a:rPr dirty="0" sz="2000" spc="-25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"C</a:t>
            </a:r>
            <a:r>
              <a:rPr dirty="0" sz="2000" spc="-20">
                <a:latin typeface="Microsoft YaHei"/>
                <a:cs typeface="Microsoft YaHei"/>
              </a:rPr>
              <a:t> </a:t>
            </a:r>
            <a:r>
              <a:rPr dirty="0" sz="2000" spc="-5">
                <a:latin typeface="Microsoft YaHei"/>
                <a:cs typeface="Microsoft YaHei"/>
              </a:rPr>
              <a:t>program"</a:t>
            </a:r>
            <a:r>
              <a:rPr dirty="0" sz="2000" spc="-35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在内存中的布局：</a:t>
            </a:r>
            <a:endParaRPr sz="20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2900" y="3141726"/>
          <a:ext cx="4627880" cy="44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433705"/>
                <a:gridCol w="473075"/>
                <a:gridCol w="450850"/>
                <a:gridCol w="450850"/>
                <a:gridCol w="450850"/>
                <a:gridCol w="450850"/>
                <a:gridCol w="448944"/>
                <a:gridCol w="450850"/>
                <a:gridCol w="567054"/>
              </a:tblGrid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C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p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r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o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g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r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a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Microsoft YaHei"/>
                          <a:cs typeface="Microsoft YaHei"/>
                        </a:rPr>
                        <a:t>m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\0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guowei</dc:creator>
  <dc:title>幻灯片 1</dc:title>
  <dcterms:created xsi:type="dcterms:W3CDTF">2023-04-03T14:52:29Z</dcterms:created>
  <dcterms:modified xsi:type="dcterms:W3CDTF">2023-04-03T14:52:29Z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2023-04-03T00:00:00Z</vt:filetime>
  </property>
</Properties>
</file>