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F487C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920A0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920A0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7863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511" y="0"/>
            <a:ext cx="2351532" cy="6858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929889" y="429005"/>
            <a:ext cx="6215380" cy="33655"/>
          </a:xfrm>
          <a:custGeom>
            <a:avLst/>
            <a:gdLst/>
            <a:ahLst/>
            <a:cxnLst/>
            <a:rect l="l" t="t" r="r" b="b"/>
            <a:pathLst>
              <a:path w="6215380" h="33654">
                <a:moveTo>
                  <a:pt x="6214871" y="0"/>
                </a:moveTo>
                <a:lnTo>
                  <a:pt x="0" y="0"/>
                </a:lnTo>
                <a:lnTo>
                  <a:pt x="0" y="33527"/>
                </a:lnTo>
                <a:lnTo>
                  <a:pt x="6214871" y="33527"/>
                </a:lnTo>
                <a:lnTo>
                  <a:pt x="6214871" y="0"/>
                </a:lnTo>
                <a:close/>
              </a:path>
            </a:pathLst>
          </a:custGeom>
          <a:solidFill>
            <a:srgbClr val="001F5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929889" y="429005"/>
            <a:ext cx="6215380" cy="33655"/>
          </a:xfrm>
          <a:custGeom>
            <a:avLst/>
            <a:gdLst/>
            <a:ahLst/>
            <a:cxnLst/>
            <a:rect l="l" t="t" r="r" b="b"/>
            <a:pathLst>
              <a:path w="6215380" h="33654">
                <a:moveTo>
                  <a:pt x="0" y="33527"/>
                </a:moveTo>
                <a:lnTo>
                  <a:pt x="6214871" y="33527"/>
                </a:lnTo>
                <a:lnTo>
                  <a:pt x="6214871" y="0"/>
                </a:lnTo>
                <a:lnTo>
                  <a:pt x="0" y="0"/>
                </a:lnTo>
                <a:lnTo>
                  <a:pt x="0" y="33527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2" y="5037581"/>
            <a:ext cx="7429500" cy="106680"/>
          </a:xfrm>
          <a:custGeom>
            <a:avLst/>
            <a:gdLst/>
            <a:ahLst/>
            <a:cxnLst/>
            <a:rect l="l" t="t" r="r" b="b"/>
            <a:pathLst>
              <a:path w="7429500" h="106679">
                <a:moveTo>
                  <a:pt x="0" y="106680"/>
                </a:moveTo>
                <a:lnTo>
                  <a:pt x="7429500" y="106680"/>
                </a:lnTo>
                <a:lnTo>
                  <a:pt x="74295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solidFill>
            <a:srgbClr val="001F5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2" y="5037581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106680"/>
                </a:moveTo>
                <a:lnTo>
                  <a:pt x="9144000" y="106680"/>
                </a:lnTo>
                <a:lnTo>
                  <a:pt x="91440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430262" y="5037581"/>
            <a:ext cx="1714500" cy="106680"/>
          </a:xfrm>
          <a:custGeom>
            <a:avLst/>
            <a:gdLst/>
            <a:ahLst/>
            <a:cxnLst/>
            <a:rect l="l" t="t" r="r" b="b"/>
            <a:pathLst>
              <a:path w="1714500" h="106679">
                <a:moveTo>
                  <a:pt x="1714500" y="0"/>
                </a:moveTo>
                <a:lnTo>
                  <a:pt x="0" y="0"/>
                </a:lnTo>
                <a:lnTo>
                  <a:pt x="0" y="106680"/>
                </a:lnTo>
                <a:lnTo>
                  <a:pt x="1714500" y="106680"/>
                </a:lnTo>
                <a:lnTo>
                  <a:pt x="1714500" y="0"/>
                </a:lnTo>
                <a:close/>
              </a:path>
            </a:pathLst>
          </a:custGeom>
          <a:solidFill>
            <a:srgbClr val="920A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430262" y="5037581"/>
            <a:ext cx="1714500" cy="106680"/>
          </a:xfrm>
          <a:custGeom>
            <a:avLst/>
            <a:gdLst/>
            <a:ahLst/>
            <a:cxnLst/>
            <a:rect l="l" t="t" r="r" b="b"/>
            <a:pathLst>
              <a:path w="1714500" h="106679">
                <a:moveTo>
                  <a:pt x="0" y="106680"/>
                </a:moveTo>
                <a:lnTo>
                  <a:pt x="1714500" y="106680"/>
                </a:lnTo>
                <a:lnTo>
                  <a:pt x="17145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487C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7863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523"/>
            <a:ext cx="9144000" cy="59690"/>
          </a:xfrm>
          <a:custGeom>
            <a:avLst/>
            <a:gdLst/>
            <a:ahLst/>
            <a:cxnLst/>
            <a:rect l="l" t="t" r="r" b="b"/>
            <a:pathLst>
              <a:path w="9144000" h="59690">
                <a:moveTo>
                  <a:pt x="9144000" y="0"/>
                </a:moveTo>
                <a:lnTo>
                  <a:pt x="0" y="0"/>
                </a:lnTo>
                <a:lnTo>
                  <a:pt x="0" y="59436"/>
                </a:lnTo>
                <a:lnTo>
                  <a:pt x="9144000" y="59436"/>
                </a:lnTo>
                <a:lnTo>
                  <a:pt x="9144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58646" y="762"/>
            <a:ext cx="7786370" cy="53340"/>
          </a:xfrm>
          <a:custGeom>
            <a:avLst/>
            <a:gdLst/>
            <a:ahLst/>
            <a:cxnLst/>
            <a:rect l="l" t="t" r="r" b="b"/>
            <a:pathLst>
              <a:path w="7786370" h="53340">
                <a:moveTo>
                  <a:pt x="7786116" y="0"/>
                </a:moveTo>
                <a:lnTo>
                  <a:pt x="0" y="0"/>
                </a:lnTo>
                <a:lnTo>
                  <a:pt x="0" y="53339"/>
                </a:lnTo>
                <a:lnTo>
                  <a:pt x="7786116" y="53339"/>
                </a:lnTo>
                <a:lnTo>
                  <a:pt x="7786116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58646" y="762"/>
            <a:ext cx="7786370" cy="53340"/>
          </a:xfrm>
          <a:custGeom>
            <a:avLst/>
            <a:gdLst/>
            <a:ahLst/>
            <a:cxnLst/>
            <a:rect l="l" t="t" r="r" b="b"/>
            <a:pathLst>
              <a:path w="7786370" h="53340">
                <a:moveTo>
                  <a:pt x="0" y="53339"/>
                </a:moveTo>
                <a:lnTo>
                  <a:pt x="7786116" y="53339"/>
                </a:lnTo>
                <a:lnTo>
                  <a:pt x="7786116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2" y="5037581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9144000" y="0"/>
                </a:moveTo>
                <a:lnTo>
                  <a:pt x="0" y="0"/>
                </a:lnTo>
                <a:lnTo>
                  <a:pt x="0" y="106680"/>
                </a:lnTo>
                <a:lnTo>
                  <a:pt x="9144000" y="10668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2" y="5037581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106680"/>
                </a:moveTo>
                <a:lnTo>
                  <a:pt x="9144000" y="106680"/>
                </a:lnTo>
                <a:lnTo>
                  <a:pt x="9144000" y="0"/>
                </a:lnTo>
                <a:lnTo>
                  <a:pt x="0" y="0"/>
                </a:lnTo>
                <a:lnTo>
                  <a:pt x="0" y="106680"/>
                </a:lnTo>
                <a:close/>
              </a:path>
            </a:pathLst>
          </a:custGeom>
          <a:ln w="3175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639" y="146430"/>
            <a:ext cx="39719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F487C"/>
                </a:solidFill>
                <a:latin typeface="Microsoft YaHei"/>
                <a:cs typeface="Microsoft Ya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1181861"/>
            <a:ext cx="8581390" cy="270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920A0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hyperlink" Target="http://weibo.com/guoweiofpku" TargetMode="External"/><Relationship Id="rId5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5905" cy="786765"/>
            <a:chOff x="0" y="0"/>
            <a:chExt cx="9145905" cy="7867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78638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0"/>
              <a:ext cx="2351532" cy="6858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6214871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214871" y="33527"/>
                  </a:lnTo>
                  <a:lnTo>
                    <a:pt x="6214871" y="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0" y="33527"/>
                  </a:moveTo>
                  <a:lnTo>
                    <a:pt x="6214871" y="33527"/>
                  </a:lnTo>
                  <a:lnTo>
                    <a:pt x="6214871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8" name="object 8" descr="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40101" y="1327861"/>
            <a:ext cx="4213860" cy="9785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800" spc="-10"/>
              <a:t>程序设计与算法</a:t>
            </a:r>
            <a:r>
              <a:rPr dirty="0" sz="3800">
                <a:latin typeface="Arial MT"/>
                <a:cs typeface="Arial MT"/>
              </a:rPr>
              <a:t>(</a:t>
            </a:r>
            <a:r>
              <a:rPr dirty="0" sz="3800" spc="-10"/>
              <a:t>一</a:t>
            </a:r>
            <a:r>
              <a:rPr dirty="0" sz="3800" spc="-50">
                <a:latin typeface="Arial MT"/>
                <a:cs typeface="Arial MT"/>
              </a:rPr>
              <a:t>)</a:t>
            </a:r>
            <a:endParaRPr sz="3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pc="-30">
                <a:latin typeface="Arial MT"/>
                <a:cs typeface="Arial MT"/>
              </a:rPr>
              <a:t>C</a:t>
            </a:r>
            <a:r>
              <a:rPr dirty="0" spc="-10"/>
              <a:t>语言程序设计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4140200" y="2702509"/>
            <a:ext cx="611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404040"/>
                </a:solidFill>
                <a:latin typeface="Microsoft YaHei"/>
                <a:cs typeface="Microsoft YaHei"/>
              </a:rPr>
              <a:t>郭 炜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95422" y="74802"/>
            <a:ext cx="20618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Microsoft YaHei"/>
                <a:cs typeface="Microsoft YaHei"/>
              </a:rPr>
              <a:t>信息科学技术学院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504681" y="4220667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80970" y="3353180"/>
            <a:ext cx="422275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YaHei"/>
                <a:cs typeface="Microsoft YaHei"/>
              </a:rPr>
              <a:t>微博：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YaHei"/>
                <a:cs typeface="Microsoft YaHei"/>
                <a:hlinkClick r:id="rId4"/>
              </a:rPr>
              <a:t>http://weibo.com/guoweiofpku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Microsoft YaHei"/>
              <a:cs typeface="Microsoft YaHei"/>
            </a:endParaRPr>
          </a:p>
          <a:p>
            <a:pPr marL="699770">
              <a:lnSpc>
                <a:spcPct val="100000"/>
              </a:lnSpc>
            </a:pPr>
            <a:r>
              <a:rPr dirty="0" sz="1800" spc="-10" b="1">
                <a:solidFill>
                  <a:srgbClr val="FF0000"/>
                </a:solidFill>
                <a:latin typeface="Microsoft YaHei"/>
                <a:cs typeface="Microsoft YaHei"/>
              </a:rPr>
              <a:t>学会程序和算法，走遍天下都不怕!</a:t>
            </a:r>
            <a:endParaRPr sz="1800">
              <a:latin typeface="Microsoft YaHei"/>
              <a:cs typeface="Microsoft YaHei"/>
            </a:endParaRPr>
          </a:p>
          <a:p>
            <a:pPr marL="1405890">
              <a:lnSpc>
                <a:spcPct val="100000"/>
              </a:lnSpc>
              <a:spcBef>
                <a:spcPts val="10"/>
              </a:spcBef>
            </a:pPr>
            <a:r>
              <a:rPr dirty="0" sz="1600" spc="-25">
                <a:latin typeface="Microsoft YaHei"/>
                <a:cs typeface="Microsoft YaHei"/>
              </a:rPr>
              <a:t>讲</a:t>
            </a:r>
            <a:r>
              <a:rPr dirty="0" sz="1600" spc="-25">
                <a:latin typeface="Microsoft YaHei"/>
                <a:cs typeface="Microsoft YaHei"/>
              </a:rPr>
              <a:t>义</a:t>
            </a:r>
            <a:r>
              <a:rPr dirty="0" sz="1600" spc="-25">
                <a:latin typeface="Microsoft YaHei"/>
                <a:cs typeface="Microsoft YaHei"/>
              </a:rPr>
              <a:t>照</a:t>
            </a:r>
            <a:r>
              <a:rPr dirty="0" sz="1600" spc="-25">
                <a:latin typeface="Microsoft YaHei"/>
                <a:cs typeface="Microsoft YaHei"/>
              </a:rPr>
              <a:t>片</a:t>
            </a:r>
            <a:r>
              <a:rPr dirty="0" sz="1600" spc="-25">
                <a:latin typeface="Microsoft YaHei"/>
                <a:cs typeface="Microsoft YaHei"/>
              </a:rPr>
              <a:t>均</a:t>
            </a:r>
            <a:r>
              <a:rPr dirty="0" sz="1600" spc="-25">
                <a:latin typeface="Microsoft YaHei"/>
                <a:cs typeface="Microsoft YaHei"/>
              </a:rPr>
              <a:t>为</a:t>
            </a:r>
            <a:r>
              <a:rPr dirty="0" sz="1600" spc="-25">
                <a:latin typeface="Microsoft YaHei"/>
                <a:cs typeface="Microsoft YaHei"/>
              </a:rPr>
              <a:t>郭</a:t>
            </a:r>
            <a:r>
              <a:rPr dirty="0" sz="1600" spc="-25">
                <a:latin typeface="Microsoft YaHei"/>
                <a:cs typeface="Microsoft YaHei"/>
              </a:rPr>
              <a:t>炜</a:t>
            </a:r>
            <a:r>
              <a:rPr dirty="0" sz="1600" spc="-25">
                <a:latin typeface="Microsoft YaHei"/>
                <a:cs typeface="Microsoft YaHei"/>
              </a:rPr>
              <a:t>拍</a:t>
            </a:r>
            <a:r>
              <a:rPr dirty="0" sz="1600" spc="-50">
                <a:latin typeface="Microsoft YaHei"/>
                <a:cs typeface="Microsoft YaHei"/>
              </a:rPr>
              <a:t>摄</a:t>
            </a:r>
            <a:endParaRPr sz="1600">
              <a:latin typeface="Microsoft YaHei"/>
              <a:cs typeface="Microsoft YaHei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991" y="3637669"/>
            <a:ext cx="882419" cy="883754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763016" y="3360166"/>
            <a:ext cx="916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Microsoft YaHei"/>
                <a:cs typeface="Microsoft YaHei"/>
              </a:rPr>
              <a:t>微信公众号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0398" y="129666"/>
            <a:ext cx="5819140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if(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p!=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mp.begin())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dirty="0" sz="1800" spc="-15" b="1">
                <a:latin typeface="Courier New"/>
                <a:cs typeface="Courier New"/>
              </a:rPr>
              <a:t>-</a:t>
            </a:r>
            <a:r>
              <a:rPr dirty="0" sz="1800" spc="-10" b="1">
                <a:latin typeface="Courier New"/>
                <a:cs typeface="Courier New"/>
              </a:rPr>
              <a:t>-</a:t>
            </a:r>
            <a:r>
              <a:rPr dirty="0" sz="1800" spc="-25" b="1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559435" marR="5080" indent="-1905">
              <a:lnSpc>
                <a:spcPts val="2120"/>
              </a:lnSpc>
              <a:spcBef>
                <a:spcPts val="140"/>
              </a:spcBef>
            </a:pPr>
            <a:r>
              <a:rPr dirty="0" sz="1800" b="1">
                <a:latin typeface="Courier New"/>
                <a:cs typeface="Courier New"/>
              </a:rPr>
              <a:t>score</a:t>
            </a:r>
            <a:r>
              <a:rPr dirty="0" sz="1800" spc="-20" b="1">
                <a:latin typeface="Courier New"/>
                <a:cs typeface="Courier New"/>
              </a:rPr>
              <a:t> = </a:t>
            </a:r>
            <a:r>
              <a:rPr dirty="0" sz="1800" spc="-10" b="1">
                <a:latin typeface="Courier New"/>
                <a:cs typeface="Courier New"/>
              </a:rPr>
              <a:t>p-</a:t>
            </a:r>
            <a:r>
              <a:rPr dirty="0" sz="1800" b="1">
                <a:latin typeface="Courier New"/>
                <a:cs typeface="Courier New"/>
              </a:rPr>
              <a:t>&gt;first</a:t>
            </a:r>
            <a:r>
              <a:rPr dirty="0" sz="1800" spc="-30" b="1">
                <a:latin typeface="Courier New"/>
                <a:cs typeface="Courier New"/>
              </a:rPr>
              <a:t>; 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spc="-5" b="1">
                <a:solidFill>
                  <a:srgbClr val="00AF50"/>
                </a:solidFill>
                <a:latin typeface="Microsoft YaHei"/>
                <a:cs typeface="Microsoft YaHei"/>
              </a:rPr>
              <a:t>比要查询分数低的最高分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MAP_STD::iterator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maxp</a:t>
            </a:r>
            <a:r>
              <a:rPr dirty="0" sz="1800" spc="-50" b="1">
                <a:latin typeface="Courier New"/>
                <a:cs typeface="Courier New"/>
              </a:rPr>
              <a:t> = </a:t>
            </a:r>
            <a:r>
              <a:rPr dirty="0" sz="1800" spc="-25" b="1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559435" marR="1838960">
              <a:lnSpc>
                <a:spcPts val="2160"/>
              </a:lnSpc>
              <a:spcBef>
                <a:spcPts val="15"/>
              </a:spcBef>
            </a:pPr>
            <a:r>
              <a:rPr dirty="0" sz="1800" b="1">
                <a:latin typeface="Courier New"/>
                <a:cs typeface="Courier New"/>
              </a:rPr>
              <a:t>int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maxId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p-</a:t>
            </a:r>
            <a:r>
              <a:rPr dirty="0" sz="1800" spc="-10" b="1">
                <a:latin typeface="Courier New"/>
                <a:cs typeface="Courier New"/>
              </a:rPr>
              <a:t>&gt;second.id; </a:t>
            </a:r>
            <a:r>
              <a:rPr dirty="0" sz="1800" b="1">
                <a:latin typeface="Courier New"/>
                <a:cs typeface="Courier New"/>
              </a:rPr>
              <a:t>for(;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!=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mp.begin()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35" b="1">
                <a:latin typeface="Courier New"/>
                <a:cs typeface="Courier New"/>
              </a:rPr>
              <a:t>&amp;&amp;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090"/>
              </a:lnSpc>
            </a:pPr>
            <a:r>
              <a:rPr dirty="0" sz="1800" spc="-10" b="1">
                <a:latin typeface="Courier New"/>
                <a:cs typeface="Courier New"/>
              </a:rPr>
              <a:t>p-</a:t>
            </a:r>
            <a:r>
              <a:rPr dirty="0" sz="1800" b="1">
                <a:latin typeface="Courier New"/>
                <a:cs typeface="Courier New"/>
              </a:rPr>
              <a:t>&gt;first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score;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-</a:t>
            </a:r>
            <a:r>
              <a:rPr dirty="0" sz="1800" spc="-15" b="1">
                <a:latin typeface="Courier New"/>
                <a:cs typeface="Courier New"/>
              </a:rPr>
              <a:t>-</a:t>
            </a:r>
            <a:r>
              <a:rPr dirty="0" sz="1800" b="1">
                <a:latin typeface="Courier New"/>
                <a:cs typeface="Courier New"/>
              </a:rPr>
              <a:t>p)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algn="ctr" marL="13335">
              <a:lnSpc>
                <a:spcPts val="2140"/>
              </a:lnSpc>
              <a:spcBef>
                <a:spcPts val="35"/>
              </a:spcBef>
            </a:pP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遍历所有成绩和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score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相等的学生</a:t>
            </a:r>
            <a:endParaRPr sz="1800">
              <a:latin typeface="Microsoft YaHei"/>
              <a:cs typeface="Microsoft YaHei"/>
            </a:endParaRPr>
          </a:p>
          <a:p>
            <a:pPr marL="1841500">
              <a:lnSpc>
                <a:spcPts val="2140"/>
              </a:lnSpc>
            </a:pPr>
            <a:r>
              <a:rPr dirty="0" sz="1800" b="1">
                <a:latin typeface="Courier New"/>
                <a:cs typeface="Courier New"/>
              </a:rPr>
              <a:t>if(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p-</a:t>
            </a:r>
            <a:r>
              <a:rPr dirty="0" sz="1800" b="1">
                <a:latin typeface="Courier New"/>
                <a:cs typeface="Courier New"/>
              </a:rPr>
              <a:t>&gt;second.id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&gt;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maxId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maxp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maxId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p-</a:t>
            </a:r>
            <a:r>
              <a:rPr dirty="0" sz="1800" b="1">
                <a:latin typeface="Courier New"/>
                <a:cs typeface="Courier New"/>
              </a:rPr>
              <a:t>&gt;second.id</a:t>
            </a:r>
            <a:r>
              <a:rPr dirty="0" sz="1800" spc="-50" b="1">
                <a:latin typeface="Courier New"/>
                <a:cs typeface="Courier New"/>
              </a:rPr>
              <a:t> 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639" y="129666"/>
            <a:ext cx="8567420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32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if(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p-</a:t>
            </a:r>
            <a:r>
              <a:rPr dirty="0" sz="1800" b="1">
                <a:latin typeface="Courier New"/>
                <a:cs typeface="Courier New"/>
              </a:rPr>
              <a:t>&gt;first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score)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  <a:spcBef>
                <a:spcPts val="35"/>
              </a:spcBef>
              <a:tabLst>
                <a:tab pos="2480310" algn="l"/>
              </a:tabLst>
            </a:pP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如果上面循环是因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为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dirty="0" sz="1800" spc="-4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==</a:t>
            </a:r>
            <a:r>
              <a:rPr dirty="0" sz="1800" spc="-3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mp.begin()</a:t>
            </a:r>
            <a:r>
              <a:rPr dirty="0" sz="1800" spc="-6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而终止，则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p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指向的元素还要处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理</a:t>
            </a:r>
            <a:endParaRPr sz="1800">
              <a:latin typeface="Microsoft YaHei"/>
              <a:cs typeface="Microsoft YaHei"/>
            </a:endParaRPr>
          </a:p>
          <a:p>
            <a:pPr marL="5499735" marR="14604" indent="-914400">
              <a:lnSpc>
                <a:spcPts val="2160"/>
              </a:lnSpc>
              <a:spcBef>
                <a:spcPts val="55"/>
              </a:spcBef>
              <a:tabLst>
                <a:tab pos="7042784" algn="l"/>
              </a:tabLst>
            </a:pPr>
            <a:r>
              <a:rPr dirty="0" sz="1800" b="1">
                <a:latin typeface="Courier New"/>
                <a:cs typeface="Courier New"/>
              </a:rPr>
              <a:t>if(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p-&gt;second.id</a:t>
            </a:r>
            <a:r>
              <a:rPr dirty="0" sz="1800" b="1">
                <a:latin typeface="Courier New"/>
                <a:cs typeface="Courier New"/>
              </a:rPr>
              <a:t>	&gt;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maxId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 </a:t>
            </a:r>
            <a:r>
              <a:rPr dirty="0" sz="1800" b="1">
                <a:latin typeface="Courier New"/>
                <a:cs typeface="Courier New"/>
              </a:rPr>
              <a:t>maxp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5499735">
              <a:lnSpc>
                <a:spcPts val="2090"/>
              </a:lnSpc>
            </a:pPr>
            <a:r>
              <a:rPr dirty="0" sz="1800" b="1">
                <a:latin typeface="Courier New"/>
                <a:cs typeface="Courier New"/>
              </a:rPr>
              <a:t>maxId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p-</a:t>
            </a:r>
            <a:r>
              <a:rPr dirty="0" sz="1800" b="1">
                <a:latin typeface="Courier New"/>
                <a:cs typeface="Courier New"/>
              </a:rPr>
              <a:t>&gt;second.id</a:t>
            </a:r>
            <a:r>
              <a:rPr dirty="0" sz="1800" spc="-50" b="1">
                <a:latin typeface="Courier New"/>
                <a:cs typeface="Courier New"/>
              </a:rPr>
              <a:t> ;</a:t>
            </a:r>
            <a:endParaRPr sz="1800">
              <a:latin typeface="Courier New"/>
              <a:cs typeface="Courier New"/>
            </a:endParaRPr>
          </a:p>
          <a:p>
            <a:pPr marL="458533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cout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maxp-</a:t>
            </a:r>
            <a:r>
              <a:rPr dirty="0" sz="1800" b="1">
                <a:latin typeface="Courier New"/>
                <a:cs typeface="Courier New"/>
              </a:rPr>
              <a:t>&gt;second.name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435356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maxp-</a:t>
            </a:r>
            <a:r>
              <a:rPr dirty="0" sz="1800" b="1">
                <a:latin typeface="Courier New"/>
                <a:cs typeface="Courier New"/>
              </a:rPr>
              <a:t>&gt;second.id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439483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maxp-</a:t>
            </a:r>
            <a:r>
              <a:rPr dirty="0" sz="1800" b="1">
                <a:latin typeface="Courier New"/>
                <a:cs typeface="Courier New"/>
              </a:rPr>
              <a:t>&gt;first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endl;</a:t>
            </a:r>
            <a:endParaRPr sz="18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40"/>
              </a:lnSpc>
              <a:spcBef>
                <a:spcPts val="40"/>
              </a:spcBef>
              <a:tabLst>
                <a:tab pos="4895850" algn="l"/>
              </a:tabLst>
            </a:pP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//lower_bound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的结果就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是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begin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，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说明没人分数比查询分数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低</a:t>
            </a:r>
            <a:endParaRPr sz="1800">
              <a:latin typeface="Microsoft YaHei"/>
              <a:cs typeface="Microsoft YaHei"/>
            </a:endParaRPr>
          </a:p>
          <a:p>
            <a:pPr marL="2755900">
              <a:lnSpc>
                <a:spcPts val="2140"/>
              </a:lnSpc>
            </a:pPr>
            <a:r>
              <a:rPr dirty="0" sz="1800" b="1">
                <a:latin typeface="Courier New"/>
                <a:cs typeface="Courier New"/>
              </a:rPr>
              <a:t>else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cout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"Nobody"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endl;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return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786765"/>
            <a:chOff x="0" y="0"/>
            <a:chExt cx="9144000" cy="7867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78638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0"/>
              <a:ext cx="2351532" cy="685800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6" name="object 6" descr="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155598" y="2492501"/>
            <a:ext cx="5683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>
                <a:solidFill>
                  <a:srgbClr val="1F487C"/>
                </a:solidFill>
                <a:latin typeface="Arial MT"/>
                <a:cs typeface="Arial MT"/>
              </a:rPr>
              <a:t>map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95422" y="76327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YaHei"/>
                <a:cs typeface="Microsoft YaHei"/>
              </a:rPr>
              <a:t>信息科学技术学院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181213" y="4695545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Microsoft YaHei"/>
                <a:cs typeface="Microsoft YaHei"/>
              </a:rPr>
              <a:t>越</a:t>
            </a:r>
            <a:r>
              <a:rPr dirty="0" sz="1600" spc="-25">
                <a:latin typeface="Microsoft YaHei"/>
                <a:cs typeface="Microsoft YaHei"/>
              </a:rPr>
              <a:t>南</a:t>
            </a:r>
            <a:r>
              <a:rPr dirty="0" sz="1600" spc="-25">
                <a:latin typeface="Microsoft YaHei"/>
                <a:cs typeface="Microsoft YaHei"/>
              </a:rPr>
              <a:t>岘</a:t>
            </a:r>
            <a:r>
              <a:rPr dirty="0" sz="1600" spc="-50">
                <a:latin typeface="Microsoft YaHei"/>
                <a:cs typeface="Microsoft YaHei"/>
              </a:rPr>
              <a:t>港</a:t>
            </a:r>
            <a:endParaRPr sz="1600">
              <a:latin typeface="Microsoft YaHei"/>
              <a:cs typeface="Microsoft YaHe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6935" y="428116"/>
            <a:ext cx="6228715" cy="41865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1533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map</a:t>
            </a:r>
            <a:r>
              <a:rPr dirty="0" spc="-20"/>
              <a:t>的用法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>
                <a:latin typeface="Microsoft YaHei"/>
                <a:cs typeface="Microsoft YaHei"/>
              </a:rPr>
              <a:t>和</a:t>
            </a:r>
            <a:r>
              <a:rPr dirty="0" spc="-20"/>
              <a:t>multimap</a:t>
            </a:r>
            <a:r>
              <a:rPr dirty="0" spc="-30">
                <a:latin typeface="Microsoft YaHei"/>
                <a:cs typeface="Microsoft YaHei"/>
              </a:rPr>
              <a:t>区</a:t>
            </a:r>
            <a:r>
              <a:rPr dirty="0" spc="-30">
                <a:latin typeface="Microsoft YaHei"/>
                <a:cs typeface="Microsoft YaHei"/>
              </a:rPr>
              <a:t>别</a:t>
            </a:r>
            <a:r>
              <a:rPr dirty="0" spc="-30">
                <a:latin typeface="Microsoft YaHei"/>
                <a:cs typeface="Microsoft YaHei"/>
              </a:rPr>
              <a:t>在</a:t>
            </a:r>
            <a:r>
              <a:rPr dirty="0" spc="-30">
                <a:latin typeface="Microsoft YaHei"/>
                <a:cs typeface="Microsoft YaHei"/>
              </a:rPr>
              <a:t>于</a:t>
            </a:r>
            <a:r>
              <a:rPr dirty="0" spc="-50">
                <a:latin typeface="Microsoft YaHei"/>
                <a:cs typeface="Microsoft YaHei"/>
              </a:rPr>
              <a:t>：</a:t>
            </a: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不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能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有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关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键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字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重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复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的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元</a:t>
            </a:r>
            <a:r>
              <a:rPr dirty="0" spc="-50">
                <a:solidFill>
                  <a:srgbClr val="000000"/>
                </a:solidFill>
                <a:latin typeface="Microsoft YaHei"/>
                <a:cs typeface="Microsoft YaHei"/>
              </a:rPr>
              <a:t>素</a:t>
            </a:r>
          </a:p>
          <a:p>
            <a:pPr>
              <a:lnSpc>
                <a:spcPct val="100000"/>
              </a:lnSpc>
              <a:spcBef>
                <a:spcPts val="60"/>
              </a:spcBef>
              <a:buFont typeface="Wingdings"/>
              <a:buChar char=""/>
            </a:pPr>
            <a:endParaRPr sz="1400">
              <a:latin typeface="Microsoft YaHei"/>
              <a:cs typeface="Microsoft YaHe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641475" algn="l"/>
              </a:tabLst>
            </a:pP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可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以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使</a:t>
            </a:r>
            <a:r>
              <a:rPr dirty="0" spc="-50">
                <a:solidFill>
                  <a:srgbClr val="000000"/>
                </a:solidFill>
                <a:latin typeface="Microsoft YaHei"/>
                <a:cs typeface="Microsoft YaHei"/>
              </a:rPr>
              <a:t>用</a:t>
            </a:r>
            <a:r>
              <a:rPr dirty="0">
                <a:solidFill>
                  <a:srgbClr val="000000"/>
                </a:solidFill>
                <a:latin typeface="Microsoft YaHei"/>
                <a:cs typeface="Microsoft YaHei"/>
              </a:rPr>
              <a:t>	</a:t>
            </a:r>
            <a:r>
              <a:rPr dirty="0">
                <a:solidFill>
                  <a:srgbClr val="000000"/>
                </a:solidFill>
              </a:rPr>
              <a:t>[] 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，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下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标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为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关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键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字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，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返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回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值</a:t>
            </a:r>
            <a:r>
              <a:rPr dirty="0" spc="-25">
                <a:solidFill>
                  <a:srgbClr val="000000"/>
                </a:solidFill>
                <a:latin typeface="Microsoft YaHei"/>
                <a:cs typeface="Microsoft YaHei"/>
              </a:rPr>
              <a:t>为</a:t>
            </a:r>
            <a:r>
              <a:rPr dirty="0" spc="-20">
                <a:solidFill>
                  <a:srgbClr val="000000"/>
                </a:solidFill>
              </a:rPr>
              <a:t>first</a:t>
            </a:r>
            <a:r>
              <a:rPr dirty="0" spc="-25">
                <a:solidFill>
                  <a:srgbClr val="000000"/>
                </a:solidFill>
                <a:latin typeface="Microsoft YaHei"/>
                <a:cs typeface="Microsoft YaHei"/>
              </a:rPr>
              <a:t>和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关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键</a:t>
            </a:r>
            <a:r>
              <a:rPr dirty="0" spc="-25">
                <a:solidFill>
                  <a:srgbClr val="000000"/>
                </a:solidFill>
                <a:latin typeface="Microsoft YaHei"/>
                <a:cs typeface="Microsoft YaHei"/>
              </a:rPr>
              <a:t>字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相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同</a:t>
            </a:r>
            <a:r>
              <a:rPr dirty="0" spc="-25">
                <a:solidFill>
                  <a:srgbClr val="000000"/>
                </a:solidFill>
                <a:latin typeface="Microsoft YaHei"/>
                <a:cs typeface="Microsoft YaHei"/>
              </a:rPr>
              <a:t>的</a:t>
            </a:r>
            <a:r>
              <a:rPr dirty="0" spc="-50">
                <a:solidFill>
                  <a:srgbClr val="000000"/>
                </a:solidFill>
                <a:latin typeface="Microsoft YaHei"/>
                <a:cs typeface="Microsoft YaHei"/>
              </a:rPr>
              <a:t>元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素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的</a:t>
            </a:r>
            <a:r>
              <a:rPr dirty="0" spc="-10">
                <a:solidFill>
                  <a:srgbClr val="000000"/>
                </a:solidFill>
              </a:rPr>
              <a:t>second</a:t>
            </a:r>
          </a:p>
          <a:p>
            <a:pPr marL="355600" indent="-342900">
              <a:lnSpc>
                <a:spcPct val="100000"/>
              </a:lnSpc>
              <a:spcBef>
                <a:spcPts val="264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插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入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元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素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可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能</a:t>
            </a:r>
            <a:r>
              <a:rPr dirty="0" spc="-30">
                <a:solidFill>
                  <a:srgbClr val="000000"/>
                </a:solidFill>
                <a:latin typeface="Microsoft YaHei"/>
                <a:cs typeface="Microsoft YaHei"/>
              </a:rPr>
              <a:t>失</a:t>
            </a:r>
            <a:r>
              <a:rPr dirty="0" spc="-50">
                <a:solidFill>
                  <a:srgbClr val="000000"/>
                </a:solidFill>
                <a:latin typeface="Microsoft YaHei"/>
                <a:cs typeface="Microsoft YaHei"/>
              </a:rPr>
              <a:t>败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430259" y="4796739"/>
            <a:ext cx="1778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639" y="134238"/>
            <a:ext cx="8385809" cy="4418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92455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urier New"/>
                <a:cs typeface="Courier New"/>
              </a:rPr>
              <a:t>#include</a:t>
            </a:r>
            <a:r>
              <a:rPr dirty="0" sz="1600" spc="-8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&lt;iostream&gt; </a:t>
            </a:r>
            <a:r>
              <a:rPr dirty="0" sz="1600" b="1">
                <a:latin typeface="Courier New"/>
                <a:cs typeface="Courier New"/>
              </a:rPr>
              <a:t>#include</a:t>
            </a:r>
            <a:r>
              <a:rPr dirty="0" sz="1600" spc="-85" b="1">
                <a:latin typeface="Courier New"/>
                <a:cs typeface="Courier New"/>
              </a:rPr>
              <a:t> </a:t>
            </a:r>
            <a:r>
              <a:rPr dirty="0" sz="1600" spc="-20" b="1">
                <a:latin typeface="Courier New"/>
                <a:cs typeface="Courier New"/>
              </a:rPr>
              <a:t>&lt;map&gt; 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#include</a:t>
            </a:r>
            <a:r>
              <a:rPr dirty="0" sz="1600" spc="-85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70CEB"/>
                </a:solidFill>
                <a:latin typeface="Courier New"/>
                <a:cs typeface="Courier New"/>
              </a:rPr>
              <a:t>&lt;string&gt; </a:t>
            </a:r>
            <a:r>
              <a:rPr dirty="0" sz="1600" b="1">
                <a:latin typeface="Courier New"/>
                <a:cs typeface="Courier New"/>
              </a:rPr>
              <a:t>using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namespace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20" b="1">
                <a:latin typeface="Courier New"/>
                <a:cs typeface="Courier New"/>
              </a:rPr>
              <a:t>std; </a:t>
            </a:r>
            <a:r>
              <a:rPr dirty="0" sz="1600" b="1">
                <a:latin typeface="Courier New"/>
                <a:cs typeface="Courier New"/>
              </a:rPr>
              <a:t>struct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Student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spc="-5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 marR="5985510">
              <a:lnSpc>
                <a:spcPct val="100000"/>
              </a:lnSpc>
            </a:pP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string</a:t>
            </a:r>
            <a:r>
              <a:rPr dirty="0" sz="1600" spc="-5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name;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score;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25" b="1">
                <a:latin typeface="Courier New"/>
                <a:cs typeface="Courier New"/>
              </a:rPr>
              <a:t>};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Student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students[5]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5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Courier New"/>
                <a:cs typeface="Courier New"/>
              </a:rPr>
              <a:t>{"Jack",89},{"Tom",74},{"Cindy",87},{"Alysa",87},{"Micheal",98}};</a:t>
            </a:r>
            <a:endParaRPr sz="1600">
              <a:latin typeface="Courier New"/>
              <a:cs typeface="Courier New"/>
            </a:endParaRPr>
          </a:p>
          <a:p>
            <a:pPr marL="12700" marR="506603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Courier New"/>
                <a:cs typeface="Courier New"/>
              </a:rPr>
              <a:t>typedef</a:t>
            </a:r>
            <a:r>
              <a:rPr dirty="0" sz="1600" spc="-9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map&lt;</a:t>
            </a:r>
            <a:r>
              <a:rPr dirty="0" sz="1600" b="1">
                <a:solidFill>
                  <a:srgbClr val="070CEB"/>
                </a:solidFill>
                <a:latin typeface="Courier New"/>
                <a:cs typeface="Courier New"/>
              </a:rPr>
              <a:t>string</a:t>
            </a:r>
            <a:r>
              <a:rPr dirty="0" sz="1600" b="1">
                <a:latin typeface="Courier New"/>
                <a:cs typeface="Courier New"/>
              </a:rPr>
              <a:t>,int&gt;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MP;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main()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MP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mp;</a:t>
            </a:r>
            <a:endParaRPr sz="1600">
              <a:latin typeface="Courier New"/>
              <a:cs typeface="Courier New"/>
            </a:endParaRPr>
          </a:p>
          <a:p>
            <a:pPr marL="1414780" marR="5080" indent="-48768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for(int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0;i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5;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20" b="1">
                <a:latin typeface="Courier New"/>
                <a:cs typeface="Courier New"/>
              </a:rPr>
              <a:t>++i) </a:t>
            </a:r>
            <a:r>
              <a:rPr dirty="0" sz="1600" spc="-10" b="1">
                <a:latin typeface="Courier New"/>
                <a:cs typeface="Courier New"/>
              </a:rPr>
              <a:t>mp.insert(make_pair(students[i].name,students[i].score));</a:t>
            </a:r>
            <a:endParaRPr sz="1600">
              <a:latin typeface="Courier New"/>
              <a:cs typeface="Courier New"/>
            </a:endParaRPr>
          </a:p>
          <a:p>
            <a:pPr marL="927100" marR="2042160">
              <a:lnSpc>
                <a:spcPct val="100000"/>
              </a:lnSpc>
              <a:spcBef>
                <a:spcPts val="25"/>
              </a:spcBef>
              <a:tabLst>
                <a:tab pos="4472305" algn="l"/>
              </a:tabLst>
            </a:pPr>
            <a:r>
              <a:rPr dirty="0" sz="1600" b="1">
                <a:latin typeface="Courier New"/>
                <a:cs typeface="Courier New"/>
              </a:rPr>
              <a:t>cout</a:t>
            </a:r>
            <a:r>
              <a:rPr dirty="0" sz="1600" spc="-30" b="1">
                <a:latin typeface="Courier New"/>
                <a:cs typeface="Courier New"/>
              </a:rPr>
              <a:t> &lt;&lt; </a:t>
            </a:r>
            <a:r>
              <a:rPr dirty="0" sz="1600" b="1">
                <a:latin typeface="Courier New"/>
                <a:cs typeface="Courier New"/>
              </a:rPr>
              <a:t>mp["Jack</a:t>
            </a:r>
            <a:r>
              <a:rPr dirty="0" sz="1600" spc="-20" b="1">
                <a:latin typeface="Courier New"/>
                <a:cs typeface="Courier New"/>
              </a:rPr>
              <a:t>"] &lt;&lt; </a:t>
            </a:r>
            <a:r>
              <a:rPr dirty="0" sz="1600" spc="-10" b="1">
                <a:latin typeface="Courier New"/>
                <a:cs typeface="Courier New"/>
              </a:rPr>
              <a:t>endl;</a:t>
            </a:r>
            <a:r>
              <a:rPr dirty="0" sz="1600" b="1">
                <a:latin typeface="Courier New"/>
                <a:cs typeface="Courier New"/>
              </a:rPr>
              <a:t>	</a:t>
            </a:r>
            <a:r>
              <a:rPr dirty="0" sz="1600" spc="-5" b="1">
                <a:solidFill>
                  <a:srgbClr val="00AF50"/>
                </a:solidFill>
                <a:latin typeface="Courier New"/>
                <a:cs typeface="Courier New"/>
              </a:rPr>
              <a:t>// 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输</a:t>
            </a:r>
            <a:r>
              <a:rPr dirty="0" sz="1600" b="1">
                <a:solidFill>
                  <a:srgbClr val="00AF50"/>
                </a:solidFill>
                <a:latin typeface="Microsoft YaHei"/>
                <a:cs typeface="Microsoft YaHei"/>
              </a:rPr>
              <a:t>出</a:t>
            </a:r>
            <a:r>
              <a:rPr dirty="0" sz="1600" spc="475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25" b="1">
                <a:solidFill>
                  <a:srgbClr val="00AF50"/>
                </a:solidFill>
                <a:latin typeface="Courier New"/>
                <a:cs typeface="Courier New"/>
              </a:rPr>
              <a:t>89 </a:t>
            </a:r>
            <a:r>
              <a:rPr dirty="0" sz="1600" b="1">
                <a:latin typeface="Courier New"/>
                <a:cs typeface="Courier New"/>
              </a:rPr>
              <a:t>mp["Jack"]</a:t>
            </a:r>
            <a:r>
              <a:rPr dirty="0" sz="1600" spc="5" b="1">
                <a:latin typeface="Courier New"/>
                <a:cs typeface="Courier New"/>
              </a:rPr>
              <a:t> = </a:t>
            </a:r>
            <a:r>
              <a:rPr dirty="0" sz="1600" b="1">
                <a:latin typeface="Courier New"/>
                <a:cs typeface="Courier New"/>
              </a:rPr>
              <a:t>60;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修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改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名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为</a:t>
            </a:r>
            <a:r>
              <a:rPr dirty="0" sz="1600" spc="-20" b="1">
                <a:solidFill>
                  <a:srgbClr val="00AF50"/>
                </a:solidFill>
                <a:latin typeface="Courier New"/>
                <a:cs typeface="Courier New"/>
              </a:rPr>
              <a:t>"Jack"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的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元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素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的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second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639" y="134238"/>
            <a:ext cx="8790305" cy="490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urier New"/>
                <a:cs typeface="Courier New"/>
              </a:rPr>
              <a:t>for(MP::iterator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mp.begin();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!=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mp.end();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20" b="1">
                <a:latin typeface="Courier New"/>
                <a:cs typeface="Courier New"/>
              </a:rPr>
              <a:t>++i)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cout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"("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i-</a:t>
            </a:r>
            <a:r>
              <a:rPr dirty="0" sz="1600" b="1">
                <a:latin typeface="Courier New"/>
                <a:cs typeface="Courier New"/>
              </a:rPr>
              <a:t>&gt;first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","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i-&gt;second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")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";</a:t>
            </a:r>
            <a:endParaRPr sz="1600">
              <a:latin typeface="Courier New"/>
              <a:cs typeface="Courier New"/>
            </a:endParaRPr>
          </a:p>
          <a:p>
            <a:pPr marL="927100" marR="1440180" indent="-915035">
              <a:lnSpc>
                <a:spcPts val="1900"/>
              </a:lnSpc>
              <a:spcBef>
                <a:spcPts val="105"/>
              </a:spcBef>
            </a:pP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输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出</a:t>
            </a:r>
            <a:r>
              <a:rPr dirty="0" sz="1600" b="1">
                <a:solidFill>
                  <a:srgbClr val="00AF50"/>
                </a:solidFill>
                <a:latin typeface="Microsoft YaHei"/>
                <a:cs typeface="Microsoft YaHei"/>
              </a:rPr>
              <a:t>：</a:t>
            </a:r>
            <a:r>
              <a:rPr dirty="0" sz="1600" b="1">
                <a:solidFill>
                  <a:srgbClr val="00AF50"/>
                </a:solidFill>
                <a:latin typeface="Courier New"/>
                <a:cs typeface="Courier New"/>
              </a:rPr>
              <a:t>(Alysa,87)</a:t>
            </a:r>
            <a:r>
              <a:rPr dirty="0" sz="1600" spc="-6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AF50"/>
                </a:solidFill>
                <a:latin typeface="Courier New"/>
                <a:cs typeface="Courier New"/>
              </a:rPr>
              <a:t>(Cindy,87)</a:t>
            </a:r>
            <a:r>
              <a:rPr dirty="0" sz="1600" spc="-7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AF50"/>
                </a:solidFill>
                <a:latin typeface="Courier New"/>
                <a:cs typeface="Courier New"/>
              </a:rPr>
              <a:t>(Jack,60)</a:t>
            </a:r>
            <a:r>
              <a:rPr dirty="0" sz="1600" spc="-8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00AF50"/>
                </a:solidFill>
                <a:latin typeface="Courier New"/>
                <a:cs typeface="Courier New"/>
              </a:rPr>
              <a:t>(Micheal,98)</a:t>
            </a:r>
            <a:r>
              <a:rPr dirty="0" sz="1600" spc="-6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(Tom,74) </a:t>
            </a:r>
            <a:r>
              <a:rPr dirty="0" sz="1600" b="1">
                <a:latin typeface="Courier New"/>
                <a:cs typeface="Courier New"/>
              </a:rPr>
              <a:t>cout</a:t>
            </a:r>
            <a:r>
              <a:rPr dirty="0" sz="1600" spc="-20" b="1">
                <a:latin typeface="Courier New"/>
                <a:cs typeface="Courier New"/>
              </a:rPr>
              <a:t> &lt;&lt; endl;</a:t>
            </a:r>
            <a:endParaRPr sz="1600">
              <a:latin typeface="Courier New"/>
              <a:cs typeface="Courier New"/>
            </a:endParaRPr>
          </a:p>
          <a:p>
            <a:pPr marL="927100" marR="5781040">
              <a:lnSpc>
                <a:spcPts val="1920"/>
              </a:lnSpc>
              <a:tabLst>
                <a:tab pos="2391410" algn="l"/>
              </a:tabLst>
            </a:pPr>
            <a:r>
              <a:rPr dirty="0" sz="1600" b="1">
                <a:latin typeface="Courier New"/>
                <a:cs typeface="Courier New"/>
              </a:rPr>
              <a:t>Student</a:t>
            </a:r>
            <a:r>
              <a:rPr dirty="0" sz="1600" spc="-85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st; </a:t>
            </a:r>
            <a:r>
              <a:rPr dirty="0" sz="1600" b="1">
                <a:latin typeface="Courier New"/>
                <a:cs typeface="Courier New"/>
              </a:rPr>
              <a:t>st.name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=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"Jack"; </a:t>
            </a:r>
            <a:r>
              <a:rPr dirty="0" sz="1600" b="1">
                <a:latin typeface="Courier New"/>
                <a:cs typeface="Courier New"/>
              </a:rPr>
              <a:t>st.score</a:t>
            </a:r>
            <a:r>
              <a:rPr dirty="0" sz="1600" spc="-85" b="1">
                <a:latin typeface="Courier New"/>
                <a:cs typeface="Courier New"/>
              </a:rPr>
              <a:t> </a:t>
            </a:r>
            <a:r>
              <a:rPr dirty="0" sz="1600" spc="-50" b="1">
                <a:latin typeface="Courier New"/>
                <a:cs typeface="Courier New"/>
              </a:rPr>
              <a:t>=</a:t>
            </a:r>
            <a:r>
              <a:rPr dirty="0" sz="1600" b="1">
                <a:latin typeface="Courier New"/>
                <a:cs typeface="Courier New"/>
              </a:rPr>
              <a:t>	</a:t>
            </a:r>
            <a:r>
              <a:rPr dirty="0" sz="1600" spc="-25" b="1">
                <a:latin typeface="Courier New"/>
                <a:cs typeface="Courier New"/>
              </a:rPr>
              <a:t>99;</a:t>
            </a:r>
            <a:endParaRPr sz="1600">
              <a:latin typeface="Courier New"/>
              <a:cs typeface="Courier New"/>
            </a:endParaRPr>
          </a:p>
          <a:p>
            <a:pPr marL="1841500" marR="2181225" indent="-914400">
              <a:lnSpc>
                <a:spcPts val="1920"/>
              </a:lnSpc>
            </a:pPr>
            <a:r>
              <a:rPr dirty="0" sz="1600" b="1">
                <a:latin typeface="Courier New"/>
                <a:cs typeface="Courier New"/>
              </a:rPr>
              <a:t>pair&lt;MP::iterator,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bool&gt;</a:t>
            </a:r>
            <a:r>
              <a:rPr dirty="0" sz="1600" spc="-7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</a:t>
            </a:r>
            <a:r>
              <a:rPr dirty="0" sz="1600" spc="-90" b="1">
                <a:latin typeface="Courier New"/>
                <a:cs typeface="Courier New"/>
              </a:rPr>
              <a:t> </a:t>
            </a:r>
            <a:r>
              <a:rPr dirty="0" sz="1600" spc="-50" b="1">
                <a:latin typeface="Courier New"/>
                <a:cs typeface="Courier New"/>
              </a:rPr>
              <a:t>= </a:t>
            </a:r>
            <a:r>
              <a:rPr dirty="0" sz="1600" spc="-10" b="1">
                <a:latin typeface="Courier New"/>
                <a:cs typeface="Courier New"/>
              </a:rPr>
              <a:t>mp.insert(make_pair(st.name,st.score));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ts val="1855"/>
              </a:lnSpc>
            </a:pPr>
            <a:r>
              <a:rPr dirty="0" sz="1600" b="1">
                <a:latin typeface="Courier New"/>
                <a:cs typeface="Courier New"/>
              </a:rPr>
              <a:t>if(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p.second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50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Courier New"/>
                <a:cs typeface="Courier New"/>
              </a:rPr>
              <a:t>cout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"("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p.first-</a:t>
            </a:r>
            <a:r>
              <a:rPr dirty="0" sz="1600" b="1">
                <a:latin typeface="Courier New"/>
                <a:cs typeface="Courier New"/>
              </a:rPr>
              <a:t>&gt;first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25" b="1">
                <a:latin typeface="Courier New"/>
                <a:cs typeface="Courier New"/>
              </a:rPr>
              <a:t> ","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p.first-</a:t>
            </a:r>
            <a:r>
              <a:rPr dirty="0" sz="1600" b="1">
                <a:latin typeface="Courier New"/>
                <a:cs typeface="Courier New"/>
              </a:rPr>
              <a:t>&gt;second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")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inserted"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&lt;&lt;endl;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20" b="1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927100" marR="5080" indent="914400">
              <a:lnSpc>
                <a:spcPct val="99400"/>
              </a:lnSpc>
              <a:spcBef>
                <a:spcPts val="35"/>
              </a:spcBef>
            </a:pPr>
            <a:r>
              <a:rPr dirty="0" sz="1600" b="1">
                <a:latin typeface="Courier New"/>
                <a:cs typeface="Courier New"/>
              </a:rPr>
              <a:t>cout</a:t>
            </a:r>
            <a:r>
              <a:rPr dirty="0" sz="1600" spc="-30" b="1">
                <a:latin typeface="Courier New"/>
                <a:cs typeface="Courier New"/>
              </a:rPr>
              <a:t> &lt;&lt; </a:t>
            </a:r>
            <a:r>
              <a:rPr dirty="0" sz="1600" b="1">
                <a:latin typeface="Courier New"/>
                <a:cs typeface="Courier New"/>
              </a:rPr>
              <a:t>"insertion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failed</a:t>
            </a:r>
            <a:r>
              <a:rPr dirty="0" sz="1600" spc="-25" b="1">
                <a:latin typeface="Courier New"/>
                <a:cs typeface="Courier New"/>
              </a:rPr>
              <a:t>" &lt;&lt; </a:t>
            </a:r>
            <a:r>
              <a:rPr dirty="0" sz="1600" b="1">
                <a:latin typeface="Courier New"/>
                <a:cs typeface="Courier New"/>
              </a:rPr>
              <a:t>endl</a:t>
            </a:r>
            <a:r>
              <a:rPr dirty="0" sz="1600" spc="-10" b="1">
                <a:latin typeface="Courier New"/>
                <a:cs typeface="Courier New"/>
              </a:rPr>
              <a:t>; 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30" b="1">
                <a:solidFill>
                  <a:srgbClr val="00AF50"/>
                </a:solidFill>
                <a:latin typeface="Microsoft YaHei"/>
                <a:cs typeface="Microsoft YaHei"/>
              </a:rPr>
              <a:t>输</a:t>
            </a:r>
            <a:r>
              <a:rPr dirty="0" sz="1600" spc="-30" b="1">
                <a:solidFill>
                  <a:srgbClr val="00AF50"/>
                </a:solidFill>
                <a:latin typeface="Microsoft YaHei"/>
                <a:cs typeface="Microsoft YaHei"/>
              </a:rPr>
              <a:t>出</a:t>
            </a:r>
            <a:r>
              <a:rPr dirty="0" sz="1600" spc="-30" b="1">
                <a:solidFill>
                  <a:srgbClr val="00AF50"/>
                </a:solidFill>
                <a:latin typeface="Microsoft YaHei"/>
                <a:cs typeface="Microsoft YaHei"/>
              </a:rPr>
              <a:t>此</a:t>
            </a:r>
            <a:r>
              <a:rPr dirty="0" sz="1600" spc="-30" b="1">
                <a:solidFill>
                  <a:srgbClr val="00AF50"/>
                </a:solidFill>
                <a:latin typeface="Microsoft YaHei"/>
                <a:cs typeface="Microsoft YaHei"/>
              </a:rPr>
              <a:t>信</a:t>
            </a:r>
            <a:r>
              <a:rPr dirty="0" sz="1600" spc="-60" b="1">
                <a:solidFill>
                  <a:srgbClr val="00AF50"/>
                </a:solidFill>
                <a:latin typeface="Microsoft YaHei"/>
                <a:cs typeface="Microsoft YaHei"/>
              </a:rPr>
              <a:t>息</a:t>
            </a:r>
            <a:r>
              <a:rPr dirty="0" sz="1600" spc="-60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b="1">
                <a:latin typeface="Courier New"/>
                <a:cs typeface="Courier New"/>
              </a:rPr>
              <a:t>mp["Harry"]</a:t>
            </a:r>
            <a:r>
              <a:rPr dirty="0" sz="1600" spc="5" b="1">
                <a:latin typeface="Courier New"/>
                <a:cs typeface="Courier New"/>
              </a:rPr>
              <a:t> = </a:t>
            </a:r>
            <a:r>
              <a:rPr dirty="0" sz="1600" b="1">
                <a:latin typeface="Courier New"/>
                <a:cs typeface="Courier New"/>
              </a:rPr>
              <a:t>78;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插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入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一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元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素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，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其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first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为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"Harry",</a:t>
            </a:r>
            <a:r>
              <a:rPr dirty="0" sz="1600" spc="-20" b="1">
                <a:solidFill>
                  <a:srgbClr val="00AF50"/>
                </a:solidFill>
                <a:latin typeface="Microsoft YaHei"/>
                <a:cs typeface="Microsoft YaHei"/>
              </a:rPr>
              <a:t>然后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将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其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second</a:t>
            </a:r>
            <a:r>
              <a:rPr dirty="0" sz="1600" spc="-20" b="1">
                <a:solidFill>
                  <a:srgbClr val="00AF50"/>
                </a:solidFill>
                <a:latin typeface="Microsoft YaHei"/>
                <a:cs typeface="Microsoft YaHei"/>
              </a:rPr>
              <a:t>改为</a:t>
            </a:r>
            <a:r>
              <a:rPr dirty="0" sz="1600" spc="-25" b="1">
                <a:solidFill>
                  <a:srgbClr val="00AF50"/>
                </a:solidFill>
                <a:latin typeface="Courier New"/>
                <a:cs typeface="Courier New"/>
              </a:rPr>
              <a:t>78 </a:t>
            </a:r>
            <a:r>
              <a:rPr dirty="0" sz="1600" b="1">
                <a:latin typeface="Courier New"/>
                <a:cs typeface="Courier New"/>
              </a:rPr>
              <a:t>MP::iterator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q</a:t>
            </a:r>
            <a:r>
              <a:rPr dirty="0" sz="1600" spc="-35" b="1">
                <a:latin typeface="Courier New"/>
                <a:cs typeface="Courier New"/>
              </a:rPr>
              <a:t> = </a:t>
            </a:r>
            <a:r>
              <a:rPr dirty="0" sz="1600" spc="-10" b="1">
                <a:latin typeface="Courier New"/>
                <a:cs typeface="Courier New"/>
              </a:rPr>
              <a:t>mp.find("Harry");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cout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"("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q-</a:t>
            </a:r>
            <a:r>
              <a:rPr dirty="0" sz="1600" b="1">
                <a:latin typeface="Courier New"/>
                <a:cs typeface="Courier New"/>
              </a:rPr>
              <a:t>&gt;first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","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q-&gt;second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&lt;&lt;")"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&lt;&lt;endl;</a:t>
            </a:r>
            <a:endParaRPr sz="1600">
              <a:latin typeface="Courier New"/>
              <a:cs typeface="Courier New"/>
            </a:endParaRPr>
          </a:p>
          <a:p>
            <a:pPr algn="r" marR="6777355">
              <a:lnSpc>
                <a:spcPts val="1910"/>
              </a:lnSpc>
              <a:spcBef>
                <a:spcPts val="25"/>
              </a:spcBef>
            </a:pP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600" spc="-25" b="1">
                <a:solidFill>
                  <a:srgbClr val="00AF50"/>
                </a:solidFill>
                <a:latin typeface="Microsoft YaHei"/>
                <a:cs typeface="Microsoft YaHei"/>
              </a:rPr>
              <a:t>输</a:t>
            </a:r>
            <a:r>
              <a:rPr dirty="0" sz="1600" b="1">
                <a:solidFill>
                  <a:srgbClr val="00AF50"/>
                </a:solidFill>
                <a:latin typeface="Microsoft YaHei"/>
                <a:cs typeface="Microsoft YaHei"/>
              </a:rPr>
              <a:t>出</a:t>
            </a:r>
            <a:r>
              <a:rPr dirty="0" sz="1600" spc="480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600" spc="-10" b="1">
                <a:solidFill>
                  <a:srgbClr val="00AF50"/>
                </a:solidFill>
                <a:latin typeface="Courier New"/>
                <a:cs typeface="Courier New"/>
              </a:rPr>
              <a:t>(Harry,78)</a:t>
            </a:r>
            <a:endParaRPr sz="1600">
              <a:latin typeface="Courier New"/>
              <a:cs typeface="Courier New"/>
            </a:endParaRPr>
          </a:p>
          <a:p>
            <a:pPr algn="r" marR="6756400">
              <a:lnSpc>
                <a:spcPts val="1910"/>
              </a:lnSpc>
            </a:pPr>
            <a:r>
              <a:rPr dirty="0" sz="1600" b="1">
                <a:latin typeface="Courier New"/>
                <a:cs typeface="Courier New"/>
              </a:rPr>
              <a:t>return</a:t>
            </a:r>
            <a:r>
              <a:rPr dirty="0" sz="1600" spc="-70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map</a:t>
            </a:r>
            <a:r>
              <a:rPr dirty="0" spc="-5"/>
              <a:t>例题：单词词频统计程序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9590" y="795654"/>
            <a:ext cx="558101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6F2F9F"/>
                </a:solidFill>
                <a:latin typeface="Microsoft YaHei"/>
                <a:cs typeface="Microsoft YaHei"/>
              </a:rPr>
              <a:t>输入</a:t>
            </a:r>
            <a:r>
              <a:rPr dirty="0" sz="1800">
                <a:solidFill>
                  <a:srgbClr val="FF0000"/>
                </a:solidFill>
                <a:latin typeface="Microsoft YaHei"/>
                <a:cs typeface="Microsoft YaHei"/>
              </a:rPr>
              <a:t>大量</a:t>
            </a:r>
            <a:r>
              <a:rPr dirty="0" sz="1800">
                <a:solidFill>
                  <a:srgbClr val="6F2F9F"/>
                </a:solidFill>
                <a:latin typeface="Microsoft YaHei"/>
                <a:cs typeface="Microsoft YaHei"/>
              </a:rPr>
              <a:t>单词，每个单词，一行，不超过20</a:t>
            </a:r>
            <a:r>
              <a:rPr dirty="0" sz="1800" spc="-10">
                <a:solidFill>
                  <a:srgbClr val="6F2F9F"/>
                </a:solidFill>
                <a:latin typeface="Microsoft YaHei"/>
                <a:cs typeface="Microsoft YaHei"/>
              </a:rPr>
              <a:t>字符，没有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6F2F9F"/>
                </a:solidFill>
                <a:latin typeface="Microsoft YaHei"/>
                <a:cs typeface="Microsoft YaHei"/>
              </a:rPr>
              <a:t>空格。 按出现次数从多到少输出这些单词及其出现次数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6F2F9F"/>
                </a:solidFill>
                <a:latin typeface="Microsoft YaHei"/>
                <a:cs typeface="Microsoft YaHei"/>
              </a:rPr>
              <a:t>。出现次数相同的，字典序靠前的在前面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9590" y="1879473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Microsoft YaHei"/>
                <a:cs typeface="Microsoft YaHei"/>
              </a:rPr>
              <a:t>输入样例：</a:t>
            </a:r>
            <a:endParaRPr sz="1800">
              <a:latin typeface="Microsoft YaHei"/>
              <a:cs typeface="Microsoft YaHe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10540" y="2474908"/>
          <a:ext cx="2684145" cy="2452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865"/>
                <a:gridCol w="1241424"/>
                <a:gridCol w="236855"/>
              </a:tblGrid>
              <a:tr h="27495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this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95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plus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9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dirty="0" sz="1800" spc="-25" b="1">
                          <a:latin typeface="Courier New"/>
                          <a:cs typeface="Courier New"/>
                        </a:rPr>
                        <a:t>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8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 b="1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dirty="0" sz="1800" spc="-25" b="1">
                          <a:latin typeface="Courier New"/>
                          <a:cs typeface="Courier New"/>
                        </a:rPr>
                        <a:t>ok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85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this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8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this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89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ok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0" b="1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plus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985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that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85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080770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</a:pPr>
                      <a:r>
                        <a:rPr dirty="0" sz="1800" spc="-20" b="1">
                          <a:latin typeface="Courier New"/>
                          <a:cs typeface="Courier New"/>
                        </a:rPr>
                        <a:t>that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 marR="618490">
                        <a:lnSpc>
                          <a:spcPct val="100000"/>
                        </a:lnSpc>
                      </a:pPr>
                      <a:r>
                        <a:rPr dirty="0" sz="1800" spc="-25" b="1">
                          <a:latin typeface="Courier New"/>
                          <a:cs typeface="Courier New"/>
                        </a:rPr>
                        <a:t>is 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plus plus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2130044" y="1896313"/>
            <a:ext cx="1168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Microsoft YaHei"/>
                <a:cs typeface="Microsoft YaHei"/>
              </a:rPr>
              <a:t>输出样例：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639" y="129666"/>
            <a:ext cx="8900160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14743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#include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&lt;iostream&gt; </a:t>
            </a:r>
            <a:r>
              <a:rPr dirty="0" sz="1800" b="1">
                <a:solidFill>
                  <a:srgbClr val="070CEB"/>
                </a:solidFill>
                <a:latin typeface="Courier New"/>
                <a:cs typeface="Courier New"/>
              </a:rPr>
              <a:t>#include</a:t>
            </a:r>
            <a:r>
              <a:rPr dirty="0" sz="1800" spc="-7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20" b="1">
                <a:solidFill>
                  <a:srgbClr val="070CEB"/>
                </a:solidFill>
                <a:latin typeface="Courier New"/>
                <a:cs typeface="Courier New"/>
              </a:rPr>
              <a:t>&lt;set&gt; </a:t>
            </a:r>
            <a:r>
              <a:rPr dirty="0" sz="1800" b="1">
                <a:solidFill>
                  <a:srgbClr val="070CEB"/>
                </a:solidFill>
                <a:latin typeface="Courier New"/>
                <a:cs typeface="Courier New"/>
              </a:rPr>
              <a:t>#include</a:t>
            </a:r>
            <a:r>
              <a:rPr dirty="0" sz="1800" spc="-7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20" b="1">
                <a:solidFill>
                  <a:srgbClr val="070CEB"/>
                </a:solidFill>
                <a:latin typeface="Courier New"/>
                <a:cs typeface="Courier New"/>
              </a:rPr>
              <a:t>&lt;map&gt; </a:t>
            </a:r>
            <a:r>
              <a:rPr dirty="0" sz="1800" b="1">
                <a:solidFill>
                  <a:srgbClr val="070CEB"/>
                </a:solidFill>
                <a:latin typeface="Courier New"/>
                <a:cs typeface="Courier New"/>
              </a:rPr>
              <a:t>#include</a:t>
            </a:r>
            <a:r>
              <a:rPr dirty="0" sz="1800" spc="-70" b="1">
                <a:solidFill>
                  <a:srgbClr val="070CEB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70CEB"/>
                </a:solidFill>
                <a:latin typeface="Courier New"/>
                <a:cs typeface="Courier New"/>
              </a:rPr>
              <a:t>&lt;string&gt; </a:t>
            </a:r>
            <a:r>
              <a:rPr dirty="0" sz="1800" b="1">
                <a:latin typeface="Courier New"/>
                <a:cs typeface="Courier New"/>
              </a:rPr>
              <a:t>using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namespace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std; </a:t>
            </a:r>
            <a:r>
              <a:rPr dirty="0" sz="1800" b="1">
                <a:latin typeface="Courier New"/>
                <a:cs typeface="Courier New"/>
              </a:rPr>
              <a:t>struct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Word</a:t>
            </a:r>
            <a:r>
              <a:rPr dirty="0" sz="1800" spc="-50" b="1">
                <a:latin typeface="Courier New"/>
                <a:cs typeface="Courier New"/>
              </a:rPr>
              <a:t> {</a:t>
            </a:r>
            <a:endParaRPr sz="1800">
              <a:latin typeface="Courier New"/>
              <a:cs typeface="Courier New"/>
            </a:endParaRPr>
          </a:p>
          <a:p>
            <a:pPr marL="927100" marR="6598284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int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times; </a:t>
            </a:r>
            <a:r>
              <a:rPr dirty="0" sz="1800" b="1">
                <a:latin typeface="Courier New"/>
                <a:cs typeface="Courier New"/>
              </a:rPr>
              <a:t>string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wd;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25" b="1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struct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Rule</a:t>
            </a:r>
            <a:r>
              <a:rPr dirty="0" sz="1800" spc="-50" b="1">
                <a:latin typeface="Courier New"/>
                <a:cs typeface="Courier New"/>
              </a:rPr>
              <a:t> {</a:t>
            </a:r>
            <a:endParaRPr sz="1800">
              <a:latin typeface="Courier New"/>
              <a:cs typeface="Courier New"/>
            </a:endParaRPr>
          </a:p>
          <a:p>
            <a:pPr marL="1841500" marR="5080" indent="-100901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bool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operator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const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Word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&amp;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w1,const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Word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&amp;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w2)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const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 </a:t>
            </a:r>
            <a:r>
              <a:rPr dirty="0" sz="1800" b="1">
                <a:latin typeface="Courier New"/>
                <a:cs typeface="Courier New"/>
              </a:rPr>
              <a:t>if(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w1.times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!=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w2.times)</a:t>
            </a:r>
            <a:endParaRPr sz="18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return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w1.times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&gt;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w2.times;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spc="-20" b="1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7559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return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w1.wd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w2.wd;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25" b="1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639" y="69341"/>
            <a:ext cx="7217409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int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8744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string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s; </a:t>
            </a:r>
            <a:r>
              <a:rPr dirty="0" sz="1800" b="1">
                <a:latin typeface="Courier New"/>
                <a:cs typeface="Courier New"/>
              </a:rPr>
              <a:t>set&lt;Word,Rule&gt;</a:t>
            </a:r>
            <a:r>
              <a:rPr dirty="0" sz="1800" spc="-14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st; </a:t>
            </a:r>
            <a:r>
              <a:rPr dirty="0" sz="1800" b="1">
                <a:latin typeface="Courier New"/>
                <a:cs typeface="Courier New"/>
              </a:rPr>
              <a:t>map&lt;string,int&gt;</a:t>
            </a:r>
            <a:r>
              <a:rPr dirty="0" sz="1800" spc="-15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mp; </a:t>
            </a:r>
            <a:r>
              <a:rPr dirty="0" sz="1800" b="1">
                <a:latin typeface="Courier New"/>
                <a:cs typeface="Courier New"/>
              </a:rPr>
              <a:t>while(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cin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&gt;&gt;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Courier New"/>
                <a:cs typeface="Courier New"/>
              </a:rPr>
              <a:t>++</a:t>
            </a:r>
            <a:r>
              <a:rPr dirty="0" sz="18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urier New"/>
                <a:cs typeface="Courier New"/>
              </a:rPr>
              <a:t>mp[s]</a:t>
            </a:r>
            <a:r>
              <a:rPr dirty="0" sz="18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609725" marR="5080" indent="-68326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for(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map&lt;string,int&gt;::iterator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mp.begin();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!=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mp.end();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++i)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Word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tmp;</a:t>
            </a:r>
            <a:endParaRPr sz="1800">
              <a:latin typeface="Courier New"/>
              <a:cs typeface="Courier New"/>
            </a:endParaRPr>
          </a:p>
          <a:p>
            <a:pPr marL="1841500" marR="236347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tmp.wd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i-</a:t>
            </a:r>
            <a:r>
              <a:rPr dirty="0" sz="1800" spc="-10" b="1">
                <a:latin typeface="Courier New"/>
                <a:cs typeface="Courier New"/>
              </a:rPr>
              <a:t>&gt;first; </a:t>
            </a:r>
            <a:r>
              <a:rPr dirty="0" sz="1800" b="1">
                <a:latin typeface="Courier New"/>
                <a:cs typeface="Courier New"/>
              </a:rPr>
              <a:t>tmp.times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i-&gt;second; st.insert(tmp);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841500" marR="277495" indent="-9144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for(set&lt;Word,Rule&gt;::iterator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10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st.begin();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!=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st.end();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++i)</a:t>
            </a:r>
            <a:endParaRPr sz="1800">
              <a:latin typeface="Courier New"/>
              <a:cs typeface="Courier New"/>
            </a:endParaRPr>
          </a:p>
          <a:p>
            <a:pPr marL="133731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cout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i-</a:t>
            </a:r>
            <a:r>
              <a:rPr dirty="0" sz="1800" b="1">
                <a:latin typeface="Courier New"/>
                <a:cs typeface="Courier New"/>
              </a:rPr>
              <a:t>&gt;wd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i-</a:t>
            </a:r>
            <a:r>
              <a:rPr dirty="0" sz="1800" b="1">
                <a:latin typeface="Courier New"/>
                <a:cs typeface="Courier New"/>
              </a:rPr>
              <a:t>&gt;times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&lt;&lt;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endl;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5905" cy="786765"/>
            <a:chOff x="0" y="0"/>
            <a:chExt cx="9145905" cy="7867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78638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0"/>
              <a:ext cx="2351532" cy="6858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6214871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6214871" y="33527"/>
                  </a:lnTo>
                  <a:lnTo>
                    <a:pt x="6214871" y="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29889" y="429005"/>
              <a:ext cx="6215380" cy="33655"/>
            </a:xfrm>
            <a:custGeom>
              <a:avLst/>
              <a:gdLst/>
              <a:ahLst/>
              <a:cxnLst/>
              <a:rect l="l" t="t" r="r" b="b"/>
              <a:pathLst>
                <a:path w="6215380" h="33654">
                  <a:moveTo>
                    <a:pt x="0" y="33527"/>
                  </a:moveTo>
                  <a:lnTo>
                    <a:pt x="6214871" y="33527"/>
                  </a:lnTo>
                  <a:lnTo>
                    <a:pt x="6214871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8" name="object 8" descr="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95422" y="74802"/>
            <a:ext cx="20618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00"/>
                </a:solidFill>
              </a:rPr>
              <a:t>信息科学技术学院</a:t>
            </a:r>
            <a:endParaRPr sz="2000"/>
          </a:p>
        </p:txBody>
      </p:sp>
      <p:sp>
        <p:nvSpPr>
          <p:cNvPr id="13" name="object 13" descr=""/>
          <p:cNvSpPr txBox="1"/>
          <p:nvPr/>
        </p:nvSpPr>
        <p:spPr>
          <a:xfrm>
            <a:off x="8506459" y="4796739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0991" y="556259"/>
            <a:ext cx="3241548" cy="432054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32510" y="1517726"/>
            <a:ext cx="380301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YaHei"/>
                <a:cs typeface="Microsoft YaHei"/>
              </a:rPr>
              <a:t>指定教材</a:t>
            </a:r>
            <a:r>
              <a:rPr dirty="0" sz="1800" spc="-50">
                <a:latin typeface="Malgun Gothic Semilight"/>
                <a:cs typeface="Malgun Gothic Semilight"/>
              </a:rPr>
              <a:t>：</a:t>
            </a:r>
            <a:endParaRPr sz="1800">
              <a:latin typeface="Malgun Gothic Semilight"/>
              <a:cs typeface="Malgun Gothic Semilight"/>
            </a:endParaRPr>
          </a:p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dirty="0" sz="2400">
                <a:latin typeface="Malgun Gothic Semilight"/>
                <a:cs typeface="Malgun Gothic Semilight"/>
              </a:rPr>
              <a:t>《</a:t>
            </a:r>
            <a:r>
              <a:rPr dirty="0" sz="2400" spc="-5" b="1">
                <a:latin typeface="Microsoft YaHei"/>
                <a:cs typeface="Microsoft YaHei"/>
              </a:rPr>
              <a:t>新标准</a:t>
            </a:r>
            <a:r>
              <a:rPr dirty="0" sz="2400" spc="-10" b="1">
                <a:latin typeface="Microsoft YaHei"/>
                <a:cs typeface="Microsoft YaHei"/>
              </a:rPr>
              <a:t>C+</a:t>
            </a:r>
            <a:r>
              <a:rPr dirty="0" sz="2400" spc="-5" b="1">
                <a:latin typeface="Microsoft YaHei"/>
                <a:cs typeface="Microsoft YaHei"/>
              </a:rPr>
              <a:t>+程序设计教程</a:t>
            </a:r>
            <a:r>
              <a:rPr dirty="0" sz="2400" spc="-50">
                <a:latin typeface="Malgun Gothic Semilight"/>
                <a:cs typeface="Malgun Gothic Semilight"/>
              </a:rPr>
              <a:t>》</a:t>
            </a:r>
            <a:endParaRPr sz="2400">
              <a:latin typeface="Malgun Gothic Semilight"/>
              <a:cs typeface="Malgun Gothic Semilight"/>
            </a:endParaRPr>
          </a:p>
          <a:p>
            <a:pPr algn="ctr">
              <a:lnSpc>
                <a:spcPct val="100000"/>
              </a:lnSpc>
              <a:spcBef>
                <a:spcPts val="2170"/>
              </a:spcBef>
            </a:pPr>
            <a:r>
              <a:rPr dirty="0" sz="1800" spc="-20">
                <a:latin typeface="Microsoft YaHei"/>
                <a:cs typeface="Microsoft YaHei"/>
              </a:rPr>
              <a:t>郭炜 编著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YaHei"/>
              <a:cs typeface="Microsoft YaHei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-10">
                <a:latin typeface="Microsoft YaHei"/>
                <a:cs typeface="Microsoft YaHei"/>
              </a:rPr>
              <a:t>清华大学出版社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879" y="2010282"/>
            <a:ext cx="206628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 MT"/>
                <a:cs typeface="Arial MT"/>
              </a:rPr>
              <a:t>STL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40"/>
              <a:t>初步</a:t>
            </a:r>
            <a:r>
              <a:rPr dirty="0" sz="2800" spc="-10">
                <a:latin typeface="Arial MT"/>
                <a:cs typeface="Arial MT"/>
              </a:rPr>
              <a:t>(</a:t>
            </a:r>
            <a:r>
              <a:rPr dirty="0" sz="2800" spc="-35"/>
              <a:t>二</a:t>
            </a:r>
            <a:r>
              <a:rPr dirty="0" sz="2800" spc="-50"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95422" y="76327"/>
            <a:ext cx="391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YaHei"/>
                <a:cs typeface="Microsoft YaHei"/>
              </a:rPr>
              <a:t>信息科学技术学院《程序设计与算法》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06459" y="4796739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786765"/>
            <a:chOff x="0" y="0"/>
            <a:chExt cx="9144000" cy="7867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78638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0"/>
              <a:ext cx="2351532" cy="685800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-126" y="5036692"/>
            <a:ext cx="9145905" cy="108585"/>
            <a:chOff x="-126" y="5036692"/>
            <a:chExt cx="9145905" cy="108585"/>
          </a:xfrm>
        </p:grpSpPr>
        <p:sp>
          <p:nvSpPr>
            <p:cNvPr id="6" name="object 6" descr=""/>
            <p:cNvSpPr/>
            <p:nvPr/>
          </p:nvSpPr>
          <p:spPr>
            <a:xfrm>
              <a:off x="762" y="5037581"/>
              <a:ext cx="7429500" cy="106680"/>
            </a:xfrm>
            <a:custGeom>
              <a:avLst/>
              <a:gdLst/>
              <a:ahLst/>
              <a:cxnLst/>
              <a:rect l="l" t="t" r="r" b="b"/>
              <a:pathLst>
                <a:path w="7429500" h="106679">
                  <a:moveTo>
                    <a:pt x="0" y="106680"/>
                  </a:moveTo>
                  <a:lnTo>
                    <a:pt x="7429500" y="106680"/>
                  </a:lnTo>
                  <a:lnTo>
                    <a:pt x="7429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solidFill>
              <a:srgbClr val="001F5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2" y="5037581"/>
              <a:ext cx="9144000" cy="106680"/>
            </a:xfrm>
            <a:custGeom>
              <a:avLst/>
              <a:gdLst/>
              <a:ahLst/>
              <a:cxnLst/>
              <a:rect l="l" t="t" r="r" b="b"/>
              <a:pathLst>
                <a:path w="9144000" h="106679">
                  <a:moveTo>
                    <a:pt x="0" y="106680"/>
                  </a:moveTo>
                  <a:lnTo>
                    <a:pt x="9144000" y="10668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171450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714500" y="10668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920A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430262" y="5037581"/>
              <a:ext cx="1714500" cy="106680"/>
            </a:xfrm>
            <a:custGeom>
              <a:avLst/>
              <a:gdLst/>
              <a:ahLst/>
              <a:cxnLst/>
              <a:rect l="l" t="t" r="r" b="b"/>
              <a:pathLst>
                <a:path w="1714500" h="106679">
                  <a:moveTo>
                    <a:pt x="0" y="106680"/>
                  </a:moveTo>
                  <a:lnTo>
                    <a:pt x="1714500" y="106680"/>
                  </a:lnTo>
                  <a:lnTo>
                    <a:pt x="1714500" y="0"/>
                  </a:lnTo>
                  <a:lnTo>
                    <a:pt x="0" y="0"/>
                  </a:lnTo>
                  <a:lnTo>
                    <a:pt x="0" y="106680"/>
                  </a:lnTo>
                  <a:close/>
                </a:path>
              </a:pathLst>
            </a:custGeom>
            <a:ln w="3175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61466" y="2492501"/>
            <a:ext cx="11576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1F487C"/>
                </a:solidFill>
                <a:latin typeface="Arial MT"/>
                <a:cs typeface="Arial MT"/>
              </a:rPr>
              <a:t>multimap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95422" y="76327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YaHei"/>
                <a:cs typeface="Microsoft YaHei"/>
              </a:rPr>
              <a:t>信息科学技术学院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980933" y="4660188"/>
            <a:ext cx="10388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latin typeface="Microsoft YaHei"/>
                <a:cs typeface="Microsoft YaHei"/>
              </a:rPr>
              <a:t>泰</a:t>
            </a:r>
            <a:r>
              <a:rPr dirty="0" sz="1600" spc="-30">
                <a:latin typeface="Microsoft YaHei"/>
                <a:cs typeface="Microsoft YaHei"/>
              </a:rPr>
              <a:t>国</a:t>
            </a:r>
            <a:r>
              <a:rPr dirty="0" sz="1600" spc="-30">
                <a:latin typeface="Microsoft YaHei"/>
                <a:cs typeface="Microsoft YaHei"/>
              </a:rPr>
              <a:t>普</a:t>
            </a:r>
            <a:r>
              <a:rPr dirty="0" sz="1600" spc="-30">
                <a:latin typeface="Microsoft YaHei"/>
                <a:cs typeface="Microsoft YaHei"/>
              </a:rPr>
              <a:t>吉</a:t>
            </a:r>
            <a:r>
              <a:rPr dirty="0" sz="1600" spc="-50">
                <a:latin typeface="Microsoft YaHei"/>
                <a:cs typeface="Microsoft YaHei"/>
              </a:rPr>
              <a:t>岛</a:t>
            </a:r>
            <a:endParaRPr sz="1600">
              <a:latin typeface="Microsoft YaHei"/>
              <a:cs typeface="Microsoft YaHe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6935" y="428116"/>
            <a:ext cx="6228715" cy="4174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187578"/>
            <a:ext cx="21761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Arial MT"/>
                <a:cs typeface="Arial MT"/>
              </a:rPr>
              <a:t>multimap</a:t>
            </a:r>
            <a:r>
              <a:rPr dirty="0" spc="-20"/>
              <a:t>的用法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8267" y="629539"/>
            <a:ext cx="441261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multimap</a:t>
            </a:r>
            <a:r>
              <a:rPr dirty="0" sz="1800" b="1">
                <a:latin typeface="Microsoft YaHei"/>
                <a:cs typeface="Microsoft YaHei"/>
              </a:rPr>
              <a:t>容器里的元素，都是</a:t>
            </a:r>
            <a:r>
              <a:rPr dirty="0" sz="1800" spc="-10" b="1">
                <a:latin typeface="Courier New"/>
                <a:cs typeface="Courier New"/>
              </a:rPr>
              <a:t>pair</a:t>
            </a:r>
            <a:r>
              <a:rPr dirty="0" sz="1800" spc="-20" b="1">
                <a:latin typeface="Microsoft YaHei"/>
                <a:cs typeface="Microsoft YaHei"/>
              </a:rPr>
              <a:t>形式的</a:t>
            </a:r>
            <a:endParaRPr sz="1800">
              <a:latin typeface="Microsoft YaHei"/>
              <a:cs typeface="Microsoft YaHei"/>
            </a:endParaRPr>
          </a:p>
          <a:p>
            <a:pPr algn="ctr" marL="36830">
              <a:lnSpc>
                <a:spcPct val="100000"/>
              </a:lnSpc>
              <a:spcBef>
                <a:spcPts val="2125"/>
              </a:spcBef>
            </a:pPr>
            <a:r>
              <a:rPr dirty="0" sz="1800" b="1">
                <a:solidFill>
                  <a:srgbClr val="FF0000"/>
                </a:solidFill>
                <a:latin typeface="Courier New"/>
                <a:cs typeface="Courier New"/>
              </a:rPr>
              <a:t>multimap&lt;T1,T2&gt;</a:t>
            </a:r>
            <a:r>
              <a:rPr dirty="0" sz="1800" spc="-15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Courier New"/>
                <a:cs typeface="Courier New"/>
              </a:rPr>
              <a:t>mp;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Microsoft YaHei"/>
                <a:cs typeface="Microsoft YaHei"/>
              </a:rPr>
              <a:t>则</a:t>
            </a:r>
            <a:r>
              <a:rPr dirty="0" sz="1800" spc="-10" b="1">
                <a:latin typeface="Courier New"/>
                <a:cs typeface="Courier New"/>
              </a:rPr>
              <a:t>mp</a:t>
            </a:r>
            <a:r>
              <a:rPr dirty="0" sz="1800" spc="-5" b="1">
                <a:latin typeface="Microsoft YaHei"/>
                <a:cs typeface="Microsoft YaHei"/>
              </a:rPr>
              <a:t>里的元素都是如下类型：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8267" y="2270836"/>
            <a:ext cx="230695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struct</a:t>
            </a:r>
            <a:r>
              <a:rPr dirty="0" sz="1800" spc="-50" b="1">
                <a:latin typeface="Courier New"/>
                <a:cs typeface="Courier New"/>
              </a:rPr>
              <a:t> {</a:t>
            </a:r>
            <a:endParaRPr sz="180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  <a:spcBef>
                <a:spcPts val="40"/>
              </a:spcBef>
            </a:pPr>
            <a:r>
              <a:rPr dirty="0" sz="1800" b="1">
                <a:latin typeface="Courier New"/>
                <a:cs typeface="Courier New"/>
              </a:rPr>
              <a:t>T1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first; </a:t>
            </a:r>
            <a:r>
              <a:rPr dirty="0" sz="1800" b="1">
                <a:latin typeface="Courier New"/>
                <a:cs typeface="Courier New"/>
              </a:rPr>
              <a:t>T2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second;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dirty="0" sz="1800" spc="-25" b="1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48432" y="2550414"/>
            <a:ext cx="98551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spc="-20" b="1">
                <a:solidFill>
                  <a:srgbClr val="00AF50"/>
                </a:solidFill>
                <a:latin typeface="Microsoft YaHei"/>
                <a:cs typeface="Microsoft YaHei"/>
              </a:rPr>
              <a:t>关键字</a:t>
            </a:r>
            <a:endParaRPr sz="1800">
              <a:latin typeface="Microsoft YaHei"/>
              <a:cs typeface="Microsoft YaHei"/>
            </a:endParaRPr>
          </a:p>
          <a:p>
            <a:pPr marL="66040">
              <a:lnSpc>
                <a:spcPct val="100000"/>
              </a:lnSpc>
            </a:pP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值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8267" y="3647947"/>
            <a:ext cx="70535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multimap</a:t>
            </a:r>
            <a:r>
              <a:rPr dirty="0" sz="1800" b="1">
                <a:latin typeface="Microsoft YaHei"/>
                <a:cs typeface="Microsoft YaHei"/>
              </a:rPr>
              <a:t>中的元素按照</a:t>
            </a:r>
            <a:r>
              <a:rPr dirty="0" sz="1800" spc="-10" b="1">
                <a:latin typeface="Courier New"/>
                <a:cs typeface="Courier New"/>
              </a:rPr>
              <a:t>first</a:t>
            </a:r>
            <a:r>
              <a:rPr dirty="0" sz="1800" spc="-5" b="1">
                <a:latin typeface="Microsoft YaHei"/>
                <a:cs typeface="Microsoft YaHei"/>
              </a:rPr>
              <a:t>排序，并可以按</a:t>
            </a:r>
            <a:r>
              <a:rPr dirty="0" sz="1800" spc="-10" b="1">
                <a:latin typeface="Courier New"/>
                <a:cs typeface="Courier New"/>
              </a:rPr>
              <a:t>first</a:t>
            </a:r>
            <a:r>
              <a:rPr dirty="0" sz="1800" spc="-15" b="1">
                <a:latin typeface="Microsoft YaHei"/>
                <a:cs typeface="Microsoft YaHei"/>
              </a:rPr>
              <a:t>进行查找</a:t>
            </a:r>
            <a:endParaRPr sz="1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tabLst>
                <a:tab pos="1978660" algn="l"/>
              </a:tabLst>
            </a:pPr>
            <a:r>
              <a:rPr dirty="0" sz="1800" b="1">
                <a:latin typeface="Microsoft YaHei"/>
                <a:cs typeface="Microsoft YaHei"/>
              </a:rPr>
              <a:t>缺省的排序规则</a:t>
            </a:r>
            <a:r>
              <a:rPr dirty="0" sz="1800" spc="-50" b="1">
                <a:latin typeface="Microsoft YaHei"/>
                <a:cs typeface="Microsoft YaHei"/>
              </a:rPr>
              <a:t>是</a:t>
            </a:r>
            <a:r>
              <a:rPr dirty="0" sz="1800" b="1">
                <a:latin typeface="Microsoft YaHei"/>
                <a:cs typeface="Microsoft YaHei"/>
              </a:rPr>
              <a:t>	</a:t>
            </a:r>
            <a:r>
              <a:rPr dirty="0" sz="1800" b="1">
                <a:latin typeface="Courier New"/>
                <a:cs typeface="Courier New"/>
              </a:rPr>
              <a:t>"a.first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&lt;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b.first"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Microsoft YaHei"/>
                <a:cs typeface="Microsoft YaHei"/>
              </a:rPr>
              <a:t>为</a:t>
            </a:r>
            <a:r>
              <a:rPr dirty="0" sz="1800" spc="-10" b="1">
                <a:latin typeface="Courier New"/>
                <a:cs typeface="Courier New"/>
              </a:rPr>
              <a:t>true,</a:t>
            </a:r>
            <a:r>
              <a:rPr dirty="0" sz="1800" b="1">
                <a:latin typeface="Microsoft YaHei"/>
                <a:cs typeface="Microsoft YaHei"/>
              </a:rPr>
              <a:t>则</a:t>
            </a:r>
            <a:r>
              <a:rPr dirty="0" sz="1800" spc="-10" b="1">
                <a:latin typeface="Courier New"/>
                <a:cs typeface="Courier New"/>
              </a:rPr>
              <a:t>a</a:t>
            </a:r>
            <a:r>
              <a:rPr dirty="0" sz="1800" b="1">
                <a:latin typeface="Microsoft YaHei"/>
                <a:cs typeface="Microsoft YaHei"/>
              </a:rPr>
              <a:t>排在</a:t>
            </a:r>
            <a:r>
              <a:rPr dirty="0" sz="1800" spc="-10" b="1">
                <a:latin typeface="Courier New"/>
                <a:cs typeface="Courier New"/>
              </a:rPr>
              <a:t>b</a:t>
            </a:r>
            <a:r>
              <a:rPr dirty="0" sz="1800" b="1">
                <a:latin typeface="Microsoft YaHei"/>
                <a:cs typeface="Microsoft YaHei"/>
              </a:rPr>
              <a:t>前</a:t>
            </a:r>
            <a:r>
              <a:rPr dirty="0" sz="1800" spc="-50" b="1">
                <a:latin typeface="Microsoft YaHei"/>
                <a:cs typeface="Microsoft YaHei"/>
              </a:rPr>
              <a:t>面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06459" y="4796739"/>
            <a:ext cx="1022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813892"/>
            <a:ext cx="8135620" cy="3990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Microsoft YaHei"/>
                <a:cs typeface="Microsoft YaHei"/>
              </a:rPr>
              <a:t>一个学生成绩录入和查询系统，接受以下两种输入: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Microsoft YaHei"/>
              <a:cs typeface="Microsoft YaHei"/>
            </a:endParaRPr>
          </a:p>
          <a:p>
            <a:pPr marL="279400" marR="5565775">
              <a:lnSpc>
                <a:spcPct val="100000"/>
              </a:lnSpc>
            </a:pPr>
            <a:r>
              <a:rPr dirty="0" sz="2000">
                <a:latin typeface="Microsoft YaHei"/>
                <a:cs typeface="Microsoft YaHei"/>
              </a:rPr>
              <a:t>Add</a:t>
            </a:r>
            <a:r>
              <a:rPr dirty="0" sz="2000" spc="-40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name</a:t>
            </a:r>
            <a:r>
              <a:rPr dirty="0" sz="2000" spc="-15">
                <a:latin typeface="Microsoft YaHei"/>
                <a:cs typeface="Microsoft YaHei"/>
              </a:rPr>
              <a:t> </a:t>
            </a:r>
            <a:r>
              <a:rPr dirty="0" sz="2000">
                <a:latin typeface="Microsoft YaHei"/>
                <a:cs typeface="Microsoft YaHei"/>
              </a:rPr>
              <a:t>id</a:t>
            </a:r>
            <a:r>
              <a:rPr dirty="0" sz="2000" spc="-10">
                <a:latin typeface="Microsoft YaHei"/>
                <a:cs typeface="Microsoft YaHei"/>
              </a:rPr>
              <a:t> score </a:t>
            </a:r>
            <a:r>
              <a:rPr dirty="0" sz="2000">
                <a:latin typeface="Microsoft YaHei"/>
                <a:cs typeface="Microsoft YaHei"/>
              </a:rPr>
              <a:t>Query</a:t>
            </a:r>
            <a:r>
              <a:rPr dirty="0" sz="2000" spc="75">
                <a:latin typeface="Microsoft YaHei"/>
                <a:cs typeface="Microsoft YaHei"/>
              </a:rPr>
              <a:t> </a:t>
            </a:r>
            <a:r>
              <a:rPr dirty="0" sz="2000" spc="-20">
                <a:latin typeface="Microsoft YaHei"/>
                <a:cs typeface="Microsoft YaHei"/>
              </a:rPr>
              <a:t>score</a:t>
            </a:r>
            <a:endParaRPr sz="20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Microsoft YaHei"/>
              <a:cs typeface="Microsoft YaHei"/>
            </a:endParaRPr>
          </a:p>
          <a:p>
            <a:pPr algn="just" marL="12700" marR="31115" indent="266700">
              <a:lnSpc>
                <a:spcPct val="100000"/>
              </a:lnSpc>
            </a:pPr>
            <a:r>
              <a:rPr dirty="0" sz="2000" spc="-10">
                <a:latin typeface="Microsoft YaHei"/>
                <a:cs typeface="Microsoft YaHei"/>
              </a:rPr>
              <a:t>name</a:t>
            </a:r>
            <a:r>
              <a:rPr dirty="0" sz="2000" spc="-5">
                <a:latin typeface="Microsoft YaHei"/>
                <a:cs typeface="Microsoft YaHei"/>
              </a:rPr>
              <a:t>是个不超过</a:t>
            </a:r>
            <a:r>
              <a:rPr dirty="0" sz="2000">
                <a:latin typeface="Microsoft YaHei"/>
                <a:cs typeface="Microsoft YaHei"/>
              </a:rPr>
              <a:t>16</a:t>
            </a:r>
            <a:r>
              <a:rPr dirty="0" sz="2000" spc="-15">
                <a:latin typeface="Microsoft YaHei"/>
                <a:cs typeface="Microsoft YaHei"/>
              </a:rPr>
              <a:t>字符的字符串，中间没有空格，代表学生姓名。</a:t>
            </a:r>
            <a:r>
              <a:rPr dirty="0" sz="2000" spc="-25">
                <a:latin typeface="Microsoft YaHei"/>
                <a:cs typeface="Microsoft YaHei"/>
              </a:rPr>
              <a:t>id</a:t>
            </a:r>
            <a:r>
              <a:rPr dirty="0" sz="2000">
                <a:latin typeface="Microsoft YaHei"/>
                <a:cs typeface="Microsoft YaHei"/>
              </a:rPr>
              <a:t>是个整数，代表学号。</a:t>
            </a:r>
            <a:r>
              <a:rPr dirty="0" sz="2000" spc="-10">
                <a:latin typeface="Microsoft YaHei"/>
                <a:cs typeface="Microsoft YaHei"/>
              </a:rPr>
              <a:t>score</a:t>
            </a:r>
            <a:r>
              <a:rPr dirty="0" sz="2000" spc="-20">
                <a:latin typeface="Microsoft YaHei"/>
                <a:cs typeface="Microsoft YaHei"/>
              </a:rPr>
              <a:t>是个整数，表示分数。学号不会重复，分数</a:t>
            </a:r>
            <a:r>
              <a:rPr dirty="0" sz="2000" spc="-10">
                <a:latin typeface="Microsoft YaHei"/>
                <a:cs typeface="Microsoft YaHei"/>
              </a:rPr>
              <a:t>和姓名都可能重复。</a:t>
            </a:r>
            <a:endParaRPr sz="2000">
              <a:latin typeface="Microsoft YaHei"/>
              <a:cs typeface="Microsoft YaHei"/>
            </a:endParaRPr>
          </a:p>
          <a:p>
            <a:pPr marL="12700" marR="5080" indent="415925">
              <a:lnSpc>
                <a:spcPct val="100000"/>
              </a:lnSpc>
            </a:pPr>
            <a:r>
              <a:rPr dirty="0" sz="2000" spc="-15">
                <a:latin typeface="Microsoft YaHei"/>
                <a:cs typeface="Microsoft YaHei"/>
              </a:rPr>
              <a:t>两种输入交替出现。第一种输入表示要添加一个学生的信息，碰到这</a:t>
            </a:r>
            <a:r>
              <a:rPr dirty="0" sz="2000" spc="-5">
                <a:latin typeface="Microsoft YaHei"/>
                <a:cs typeface="Microsoft YaHei"/>
              </a:rPr>
              <a:t>种输入，就记下学生的姓名、</a:t>
            </a:r>
            <a:r>
              <a:rPr dirty="0" sz="2000" spc="-10">
                <a:latin typeface="Microsoft YaHei"/>
                <a:cs typeface="Microsoft YaHei"/>
              </a:rPr>
              <a:t>i</a:t>
            </a:r>
            <a:r>
              <a:rPr dirty="0" sz="2000">
                <a:latin typeface="Microsoft YaHei"/>
                <a:cs typeface="Microsoft YaHei"/>
              </a:rPr>
              <a:t>d</a:t>
            </a:r>
            <a:r>
              <a:rPr dirty="0" sz="2000" spc="-15">
                <a:latin typeface="Microsoft YaHei"/>
                <a:cs typeface="Microsoft YaHei"/>
              </a:rPr>
              <a:t>和分数。第二种输入表示要查询，碰到这</a:t>
            </a:r>
            <a:r>
              <a:rPr dirty="0" sz="2000" spc="-10">
                <a:latin typeface="Microsoft YaHei"/>
                <a:cs typeface="Microsoft YaHei"/>
              </a:rPr>
              <a:t>种输入，就输出已有记录中分数比</a:t>
            </a:r>
            <a:r>
              <a:rPr dirty="0" sz="2000">
                <a:latin typeface="Microsoft YaHei"/>
                <a:cs typeface="Microsoft YaHei"/>
              </a:rPr>
              <a:t>s</a:t>
            </a:r>
            <a:r>
              <a:rPr dirty="0" sz="2000" spc="-15">
                <a:latin typeface="Microsoft YaHei"/>
                <a:cs typeface="Microsoft YaHei"/>
              </a:rPr>
              <a:t>c</a:t>
            </a:r>
            <a:r>
              <a:rPr dirty="0" sz="2000">
                <a:latin typeface="Microsoft YaHei"/>
                <a:cs typeface="Microsoft YaHei"/>
              </a:rPr>
              <a:t>o</a:t>
            </a:r>
            <a:r>
              <a:rPr dirty="0" sz="2000" spc="-25">
                <a:latin typeface="Microsoft YaHei"/>
                <a:cs typeface="Microsoft YaHei"/>
              </a:rPr>
              <a:t>r</a:t>
            </a:r>
            <a:r>
              <a:rPr dirty="0" sz="2000">
                <a:latin typeface="Microsoft YaHei"/>
                <a:cs typeface="Microsoft YaHei"/>
              </a:rPr>
              <a:t>e</a:t>
            </a:r>
            <a:r>
              <a:rPr dirty="0" sz="2000" spc="-10">
                <a:latin typeface="Microsoft YaHei"/>
                <a:cs typeface="Microsoft YaHei"/>
              </a:rPr>
              <a:t>低的最高分获得者的姓名、学号</a:t>
            </a:r>
            <a:r>
              <a:rPr dirty="0" sz="2000" spc="-15">
                <a:latin typeface="Microsoft YaHei"/>
                <a:cs typeface="Microsoft YaHei"/>
              </a:rPr>
              <a:t>和分数。如果有多个学生都满足条件，就输出学号最大的那个学生的信息</a:t>
            </a:r>
            <a:r>
              <a:rPr dirty="0" sz="2000" spc="-15">
                <a:latin typeface="Microsoft YaHei"/>
                <a:cs typeface="Microsoft YaHei"/>
              </a:rPr>
              <a:t>。如果找不到满足条件的学生，则输出“</a:t>
            </a:r>
            <a:r>
              <a:rPr dirty="0" sz="2000" spc="-10">
                <a:latin typeface="Microsoft YaHei"/>
                <a:cs typeface="Microsoft YaHei"/>
              </a:rPr>
              <a:t>N</a:t>
            </a:r>
            <a:r>
              <a:rPr dirty="0" sz="2000">
                <a:latin typeface="Microsoft YaHei"/>
                <a:cs typeface="Microsoft YaHei"/>
              </a:rPr>
              <a:t>obo</a:t>
            </a:r>
            <a:r>
              <a:rPr dirty="0" sz="2000" spc="-15">
                <a:latin typeface="Microsoft YaHei"/>
                <a:cs typeface="Microsoft YaHei"/>
              </a:rPr>
              <a:t>d</a:t>
            </a:r>
            <a:r>
              <a:rPr dirty="0" sz="2000" spc="-5">
                <a:latin typeface="Microsoft YaHei"/>
                <a:cs typeface="Microsoft YaHei"/>
              </a:rPr>
              <a:t>y”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87578"/>
            <a:ext cx="21761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Arial MT"/>
                <a:cs typeface="Arial MT"/>
              </a:rPr>
              <a:t>multimap</a:t>
            </a:r>
            <a:r>
              <a:rPr dirty="0" spc="-20"/>
              <a:t>的应用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267" y="170815"/>
            <a:ext cx="1663700" cy="4693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6F2F9F"/>
                </a:solidFill>
                <a:latin typeface="Microsoft YaHei"/>
                <a:cs typeface="Microsoft YaHei"/>
              </a:rPr>
              <a:t>输入样例：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1396365" algn="l"/>
              </a:tabLst>
            </a:pPr>
            <a:r>
              <a:rPr dirty="0" sz="1800">
                <a:latin typeface="Arial MT"/>
                <a:cs typeface="Arial MT"/>
              </a:rPr>
              <a:t>Add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Jack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12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78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Query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78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Query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81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383030" algn="l"/>
              </a:tabLst>
            </a:pPr>
            <a:r>
              <a:rPr dirty="0" sz="1800">
                <a:latin typeface="Arial MT"/>
                <a:cs typeface="Arial MT"/>
              </a:rPr>
              <a:t>Add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Percy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9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81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383030" algn="l"/>
              </a:tabLst>
            </a:pPr>
            <a:r>
              <a:rPr dirty="0" sz="1800">
                <a:latin typeface="Arial MT"/>
                <a:cs typeface="Arial MT"/>
              </a:rPr>
              <a:t>Add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Marry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8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81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Query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82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Add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45">
                <a:latin typeface="Arial MT"/>
                <a:cs typeface="Arial MT"/>
              </a:rPr>
              <a:t>Tom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11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79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Query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80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Query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81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Arial MT"/>
              <a:cs typeface="Arial MT"/>
            </a:endParaRPr>
          </a:p>
          <a:p>
            <a:pPr marL="12700" marR="499745">
              <a:lnSpc>
                <a:spcPct val="100600"/>
              </a:lnSpc>
            </a:pPr>
            <a:r>
              <a:rPr dirty="0" sz="1800" spc="-10">
                <a:solidFill>
                  <a:srgbClr val="6F2F9F"/>
                </a:solidFill>
                <a:latin typeface="Microsoft YaHei"/>
                <a:cs typeface="Microsoft YaHei"/>
              </a:rPr>
              <a:t>输出样例：</a:t>
            </a:r>
            <a:r>
              <a:rPr dirty="0" sz="1800" spc="-50">
                <a:solidFill>
                  <a:srgbClr val="6F2F9F"/>
                </a:solidFill>
                <a:latin typeface="Microsoft YaHei"/>
                <a:cs typeface="Microsoft YaHei"/>
              </a:rPr>
              <a:t> </a:t>
            </a:r>
            <a:r>
              <a:rPr dirty="0" sz="1800" spc="-10">
                <a:latin typeface="Arial MT"/>
                <a:cs typeface="Arial MT"/>
              </a:rPr>
              <a:t>Nobody </a:t>
            </a:r>
            <a:r>
              <a:rPr dirty="0" sz="1800">
                <a:latin typeface="Arial MT"/>
                <a:cs typeface="Arial MT"/>
              </a:rPr>
              <a:t>Jack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12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78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Percy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9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81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45">
                <a:latin typeface="Arial MT"/>
                <a:cs typeface="Arial MT"/>
              </a:rPr>
              <a:t>Tom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11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79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45">
                <a:latin typeface="Arial MT"/>
                <a:cs typeface="Arial MT"/>
              </a:rPr>
              <a:t>Tom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11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79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639" y="129666"/>
            <a:ext cx="7320915" cy="469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#include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&lt;iostream&gt;</a:t>
            </a:r>
            <a:endParaRPr sz="1800">
              <a:latin typeface="Courier New"/>
              <a:cs typeface="Courier New"/>
            </a:endParaRPr>
          </a:p>
          <a:p>
            <a:pPr marL="12700" marR="957580">
              <a:lnSpc>
                <a:spcPts val="2120"/>
              </a:lnSpc>
              <a:spcBef>
                <a:spcPts val="140"/>
              </a:spcBef>
            </a:pPr>
            <a:r>
              <a:rPr dirty="0" sz="1800" b="1">
                <a:solidFill>
                  <a:srgbClr val="FF0000"/>
                </a:solidFill>
                <a:latin typeface="Courier New"/>
                <a:cs typeface="Courier New"/>
              </a:rPr>
              <a:t>#include</a:t>
            </a:r>
            <a:r>
              <a:rPr dirty="0" sz="18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urier New"/>
                <a:cs typeface="Courier New"/>
              </a:rPr>
              <a:t>&lt;map</a:t>
            </a:r>
            <a:r>
              <a:rPr dirty="0" sz="1800" spc="-5" b="1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使用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multimap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和</a:t>
            </a:r>
            <a:r>
              <a:rPr dirty="0" sz="1800" spc="-20" b="1">
                <a:solidFill>
                  <a:srgbClr val="00AF50"/>
                </a:solidFill>
                <a:latin typeface="Courier New"/>
                <a:cs typeface="Courier New"/>
              </a:rPr>
              <a:t>map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需要包含此头文件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 </a:t>
            </a:r>
            <a:r>
              <a:rPr dirty="0" sz="1800" b="1">
                <a:latin typeface="Courier New"/>
                <a:cs typeface="Courier New"/>
              </a:rPr>
              <a:t>#include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&lt;cstring&gt;</a:t>
            </a:r>
            <a:endParaRPr sz="1800">
              <a:latin typeface="Courier New"/>
              <a:cs typeface="Courier New"/>
            </a:endParaRPr>
          </a:p>
          <a:p>
            <a:pPr algn="ctr" marL="12065" marR="4569460">
              <a:lnSpc>
                <a:spcPts val="2160"/>
              </a:lnSpc>
              <a:spcBef>
                <a:spcPts val="10"/>
              </a:spcBef>
            </a:pPr>
            <a:r>
              <a:rPr dirty="0" sz="1800" b="1">
                <a:latin typeface="Courier New"/>
                <a:cs typeface="Courier New"/>
              </a:rPr>
              <a:t>using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namespace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std; </a:t>
            </a:r>
            <a:r>
              <a:rPr dirty="0" sz="1800" b="1">
                <a:latin typeface="Courier New"/>
                <a:cs typeface="Courier New"/>
              </a:rPr>
              <a:t>struct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StudentInfo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 </a:t>
            </a:r>
            <a:r>
              <a:rPr dirty="0" sz="1800" b="1">
                <a:latin typeface="Courier New"/>
                <a:cs typeface="Courier New"/>
              </a:rPr>
              <a:t>int</a:t>
            </a:r>
            <a:r>
              <a:rPr dirty="0" sz="1800" spc="-25" b="1">
                <a:latin typeface="Courier New"/>
                <a:cs typeface="Courier New"/>
              </a:rPr>
              <a:t> id;</a:t>
            </a:r>
            <a:endParaRPr sz="1800">
              <a:latin typeface="Courier New"/>
              <a:cs typeface="Courier New"/>
            </a:endParaRPr>
          </a:p>
          <a:p>
            <a:pPr algn="ctr" marR="3545840">
              <a:lnSpc>
                <a:spcPts val="2090"/>
              </a:lnSpc>
            </a:pPr>
            <a:r>
              <a:rPr dirty="0" sz="1800" b="1">
                <a:latin typeface="Courier New"/>
                <a:cs typeface="Courier New"/>
              </a:rPr>
              <a:t>char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name[20];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25" b="1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struct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Student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406463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int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score; </a:t>
            </a:r>
            <a:r>
              <a:rPr dirty="0" sz="1800" b="1">
                <a:latin typeface="Courier New"/>
                <a:cs typeface="Courier New"/>
              </a:rPr>
              <a:t>StudentInfo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info;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25" b="1"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typedef</a:t>
            </a:r>
            <a:r>
              <a:rPr dirty="0" sz="1800" spc="-18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multimap&lt;int,StudentInfo&gt;</a:t>
            </a:r>
            <a:r>
              <a:rPr dirty="0" sz="1800" spc="-1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MAP_STD;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  <a:tabLst>
                <a:tab pos="1015365" algn="l"/>
                <a:tab pos="2931160" algn="l"/>
              </a:tabLst>
            </a:pP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spc="-1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此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后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MAP_STD</a:t>
            </a:r>
            <a:r>
              <a:rPr dirty="0" sz="1800" spc="-7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等价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于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multimap&lt;int,StudentInfo&gt;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spc="-3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typedef</a:t>
            </a:r>
            <a:r>
              <a:rPr dirty="0" sz="1800" spc="-4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dirty="0" sz="1800" spc="-3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*</a:t>
            </a:r>
            <a:r>
              <a:rPr dirty="0" sz="1800" spc="-3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20" b="1">
                <a:solidFill>
                  <a:srgbClr val="00AF50"/>
                </a:solidFill>
                <a:latin typeface="Courier New"/>
                <a:cs typeface="Courier New"/>
              </a:rPr>
              <a:t>PINT;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243965" algn="l"/>
                <a:tab pos="2750185" algn="l"/>
                <a:tab pos="3796665" algn="l"/>
                <a:tab pos="4163060" algn="l"/>
                <a:tab pos="6214745" algn="l"/>
              </a:tabLst>
            </a:pP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则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此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后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PINT</a:t>
            </a:r>
            <a:r>
              <a:rPr dirty="0" sz="1800" spc="-4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等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价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于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dirty="0" sz="1800" spc="-3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*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。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即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PINT</a:t>
            </a:r>
            <a:r>
              <a:rPr dirty="0" sz="1800" spc="-4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p;</a:t>
            </a:r>
            <a:r>
              <a:rPr dirty="0" sz="1800" spc="-2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等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价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于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int</a:t>
            </a:r>
            <a:r>
              <a:rPr dirty="0" sz="1800" spc="-3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*</a:t>
            </a:r>
            <a:r>
              <a:rPr dirty="0" sz="1800" spc="-2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spc="-25" b="1">
                <a:solidFill>
                  <a:srgbClr val="00AF50"/>
                </a:solidFill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639" y="129666"/>
            <a:ext cx="881507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2780" algn="l"/>
              </a:tabLst>
            </a:pPr>
            <a:r>
              <a:rPr dirty="0" sz="1800" b="1">
                <a:latin typeface="Courier New"/>
                <a:cs typeface="Courier New"/>
              </a:rPr>
              <a:t>int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main()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610425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MAP_STD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mp; </a:t>
            </a:r>
            <a:r>
              <a:rPr dirty="0" sz="1800" b="1">
                <a:latin typeface="Courier New"/>
                <a:cs typeface="Courier New"/>
              </a:rPr>
              <a:t>Student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st; </a:t>
            </a:r>
            <a:r>
              <a:rPr dirty="0" sz="1800" b="1">
                <a:latin typeface="Courier New"/>
                <a:cs typeface="Courier New"/>
              </a:rPr>
              <a:t>char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cmd[20];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while(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cin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&gt;&gt;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cmd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)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tabLst>
                <a:tab pos="4572000" algn="l"/>
              </a:tabLst>
            </a:pPr>
            <a:r>
              <a:rPr dirty="0" sz="1800" b="1">
                <a:latin typeface="Courier New"/>
                <a:cs typeface="Courier New"/>
              </a:rPr>
              <a:t>if(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cmd[0]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'A')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5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388870" marR="508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cin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&gt;&gt;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st.info.name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&gt;&gt;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st.info.id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&gt;&gt;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st.score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; </a:t>
            </a:r>
            <a:r>
              <a:rPr dirty="0" sz="1800" spc="-10" b="1">
                <a:latin typeface="Courier New"/>
                <a:cs typeface="Courier New"/>
              </a:rPr>
              <a:t>mp.insert(</a:t>
            </a: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make_pair</a:t>
            </a:r>
            <a:r>
              <a:rPr dirty="0" sz="1800" spc="-10" b="1">
                <a:latin typeface="Courier New"/>
                <a:cs typeface="Courier New"/>
              </a:rPr>
              <a:t>(st.score,st.info</a:t>
            </a:r>
            <a:r>
              <a:rPr dirty="0" sz="1800" spc="2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));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5"/>
              </a:spcBef>
              <a:tabLst>
                <a:tab pos="4667250" algn="l"/>
              </a:tabLst>
            </a:pPr>
            <a:r>
              <a:rPr dirty="0" sz="1800" b="1">
                <a:latin typeface="Courier New"/>
                <a:cs typeface="Courier New"/>
              </a:rPr>
              <a:t>}</a:t>
            </a:r>
            <a:r>
              <a:rPr dirty="0" sz="1800" spc="6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//make_pair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生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成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一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个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pair&lt;int,StudentInfo&gt;</a:t>
            </a:r>
            <a:r>
              <a:rPr dirty="0" sz="1800" spc="-10" b="1">
                <a:solidFill>
                  <a:srgbClr val="00AF50"/>
                </a:solidFill>
                <a:latin typeface="Microsoft YaHei"/>
                <a:cs typeface="Microsoft YaHei"/>
              </a:rPr>
              <a:t>变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量</a:t>
            </a:r>
            <a:endParaRPr sz="1800">
              <a:latin typeface="Microsoft YaHei"/>
              <a:cs typeface="Microsoft YaHei"/>
            </a:endParaRPr>
          </a:p>
          <a:p>
            <a:pPr marL="1841500" marR="901700" indent="272415">
              <a:lnSpc>
                <a:spcPts val="2120"/>
              </a:lnSpc>
              <a:spcBef>
                <a:spcPts val="110"/>
              </a:spcBef>
              <a:tabLst>
                <a:tab pos="3206750" algn="l"/>
                <a:tab pos="4028440" algn="l"/>
                <a:tab pos="6944359" algn="l"/>
              </a:tabLst>
            </a:pP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其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first</a:t>
            </a:r>
            <a:r>
              <a:rPr dirty="0" sz="1800" spc="-4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等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于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st.score,</a:t>
            </a:r>
            <a:r>
              <a:rPr dirty="0" sz="1800" spc="-4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ourier New"/>
                <a:cs typeface="Courier New"/>
              </a:rPr>
              <a:t>second</a:t>
            </a:r>
            <a:r>
              <a:rPr dirty="0" sz="1800" spc="-65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等</a:t>
            </a:r>
            <a:r>
              <a:rPr dirty="0" sz="1800" spc="-50" b="1">
                <a:solidFill>
                  <a:srgbClr val="00AF50"/>
                </a:solidFill>
                <a:latin typeface="Microsoft YaHei"/>
                <a:cs typeface="Microsoft YaHei"/>
              </a:rPr>
              <a:t>于</a:t>
            </a:r>
            <a:r>
              <a:rPr dirty="0" sz="1800" b="1">
                <a:solidFill>
                  <a:srgbClr val="00AF50"/>
                </a:solidFill>
                <a:latin typeface="Microsoft YaHei"/>
                <a:cs typeface="Microsoft YaHei"/>
              </a:rPr>
              <a:t>	</a:t>
            </a:r>
            <a:r>
              <a:rPr dirty="0" sz="1800" spc="-10" b="1">
                <a:solidFill>
                  <a:srgbClr val="00AF50"/>
                </a:solidFill>
                <a:latin typeface="Courier New"/>
                <a:cs typeface="Courier New"/>
              </a:rPr>
              <a:t>st.info </a:t>
            </a:r>
            <a:r>
              <a:rPr dirty="0" sz="1800" b="1">
                <a:latin typeface="Courier New"/>
                <a:cs typeface="Courier New"/>
              </a:rPr>
              <a:t>else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if(</a:t>
            </a:r>
            <a:r>
              <a:rPr dirty="0" sz="1800" b="1">
                <a:latin typeface="Courier New"/>
                <a:cs typeface="Courier New"/>
              </a:rPr>
              <a:t>	cmd[0]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'Q'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  <a:p>
            <a:pPr marL="2388870">
              <a:lnSpc>
                <a:spcPts val="2100"/>
              </a:lnSpc>
            </a:pPr>
            <a:r>
              <a:rPr dirty="0" sz="1800" b="1">
                <a:latin typeface="Courier New"/>
                <a:cs typeface="Courier New"/>
              </a:rPr>
              <a:t>int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score;</a:t>
            </a:r>
            <a:endParaRPr sz="1800">
              <a:latin typeface="Courier New"/>
              <a:cs typeface="Courier New"/>
            </a:endParaRPr>
          </a:p>
          <a:p>
            <a:pPr marL="238887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cin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&gt;&gt;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score;</a:t>
            </a:r>
            <a:endParaRPr sz="1800">
              <a:latin typeface="Courier New"/>
              <a:cs typeface="Courier New"/>
            </a:endParaRPr>
          </a:p>
          <a:p>
            <a:pPr marL="238887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MAP_STD::iterator</a:t>
            </a:r>
            <a:r>
              <a:rPr dirty="0" sz="1800" spc="-10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p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mp.lower_bound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(score);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guowei</dc:creator>
  <dc:title>幻灯片 1</dc:title>
  <dcterms:created xsi:type="dcterms:W3CDTF">2023-04-21T06:30:00Z</dcterms:created>
  <dcterms:modified xsi:type="dcterms:W3CDTF">2023-04-21T06:30:00Z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2023-04-21T00:00:00Z</vt:filetime>
  </property>
  <property fmtid="{D5CDD505-2E9C-101B-9397-08002B2CF9AE}" pid="5" name="Producer">
    <vt:lpwstr>Microsoft® PowerPoint® 2016</vt:lpwstr>
  </property>
</Properties>
</file>