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6511" y="0"/>
            <a:ext cx="2351532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6214871" y="0"/>
                </a:moveTo>
                <a:lnTo>
                  <a:pt x="0" y="0"/>
                </a:lnTo>
                <a:lnTo>
                  <a:pt x="0" y="33527"/>
                </a:lnTo>
                <a:lnTo>
                  <a:pt x="6214871" y="33527"/>
                </a:lnTo>
                <a:lnTo>
                  <a:pt x="6214871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0" y="33527"/>
                </a:moveTo>
                <a:lnTo>
                  <a:pt x="6214871" y="33527"/>
                </a:lnTo>
                <a:lnTo>
                  <a:pt x="6214871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7429500" cy="106680"/>
          </a:xfrm>
          <a:custGeom>
            <a:avLst/>
            <a:gdLst/>
            <a:ahLst/>
            <a:cxnLst/>
            <a:rect l="l" t="t" r="r" b="b"/>
            <a:pathLst>
              <a:path w="7429500" h="106679">
                <a:moveTo>
                  <a:pt x="0" y="106680"/>
                </a:moveTo>
                <a:lnTo>
                  <a:pt x="7429500" y="106680"/>
                </a:lnTo>
                <a:lnTo>
                  <a:pt x="7429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1714500" y="0"/>
                </a:moveTo>
                <a:lnTo>
                  <a:pt x="0" y="0"/>
                </a:lnTo>
                <a:lnTo>
                  <a:pt x="0" y="106680"/>
                </a:lnTo>
                <a:lnTo>
                  <a:pt x="1714500" y="106680"/>
                </a:lnTo>
                <a:lnTo>
                  <a:pt x="1714500" y="0"/>
                </a:lnTo>
                <a:close/>
              </a:path>
            </a:pathLst>
          </a:custGeom>
          <a:solidFill>
            <a:srgbClr val="920A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0" y="106680"/>
                </a:moveTo>
                <a:lnTo>
                  <a:pt x="1714500" y="106680"/>
                </a:lnTo>
                <a:lnTo>
                  <a:pt x="1714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86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523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3987" y="0"/>
                </a:moveTo>
                <a:lnTo>
                  <a:pt x="0" y="0"/>
                </a:lnTo>
                <a:lnTo>
                  <a:pt x="0" y="52578"/>
                </a:lnTo>
                <a:lnTo>
                  <a:pt x="0" y="59436"/>
                </a:lnTo>
                <a:lnTo>
                  <a:pt x="9143987" y="59436"/>
                </a:lnTo>
                <a:lnTo>
                  <a:pt x="9143987" y="52578"/>
                </a:lnTo>
                <a:lnTo>
                  <a:pt x="91439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7786116" y="0"/>
                </a:moveTo>
                <a:lnTo>
                  <a:pt x="0" y="0"/>
                </a:lnTo>
                <a:lnTo>
                  <a:pt x="0" y="53339"/>
                </a:lnTo>
                <a:lnTo>
                  <a:pt x="7786116" y="53339"/>
                </a:lnTo>
                <a:lnTo>
                  <a:pt x="778611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0" y="53339"/>
                </a:moveTo>
                <a:lnTo>
                  <a:pt x="7786116" y="53339"/>
                </a:lnTo>
                <a:lnTo>
                  <a:pt x="7786116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9144000" y="0"/>
                </a:moveTo>
                <a:lnTo>
                  <a:pt x="0" y="0"/>
                </a:lnTo>
                <a:lnTo>
                  <a:pt x="0" y="106680"/>
                </a:lnTo>
                <a:lnTo>
                  <a:pt x="9144000" y="10668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187578"/>
            <a:ext cx="60236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487C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2516835"/>
            <a:ext cx="533273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hyperlink" Target="http://weibo.com/guoweiofpku" TargetMode="External"/><Relationship Id="rId5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786765"/>
            <a:chOff x="0" y="0"/>
            <a:chExt cx="9145270" cy="7867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6511" y="0"/>
              <a:ext cx="2351532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7" name="object 7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40101" y="1328420"/>
            <a:ext cx="4213225" cy="9779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程序设计与算法</a:t>
            </a:r>
            <a:r>
              <a:rPr dirty="0" sz="3800" spc="5">
                <a:latin typeface="Arial"/>
                <a:cs typeface="Arial"/>
              </a:rPr>
              <a:t>(</a:t>
            </a:r>
            <a:r>
              <a:rPr dirty="0" sz="3800"/>
              <a:t>一</a:t>
            </a:r>
            <a:r>
              <a:rPr dirty="0" sz="380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pc="-10">
                <a:latin typeface="Arial"/>
                <a:cs typeface="Arial"/>
              </a:rPr>
              <a:t>C</a:t>
            </a:r>
            <a:r>
              <a:rPr dirty="0"/>
              <a:t>语言程序设计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40200" y="2702509"/>
            <a:ext cx="611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404040"/>
                </a:solidFill>
                <a:latin typeface="Noto Sans CJK HK"/>
                <a:cs typeface="Noto Sans CJK HK"/>
              </a:rPr>
              <a:t>郭</a:t>
            </a:r>
            <a:r>
              <a:rPr dirty="0" sz="2000" spc="55" b="1">
                <a:solidFill>
                  <a:srgbClr val="404040"/>
                </a:solidFill>
                <a:latin typeface="Noto Sans CJK HK"/>
                <a:cs typeface="Noto Sans CJK HK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Noto Sans CJK HK"/>
                <a:cs typeface="Noto Sans CJK HK"/>
              </a:rPr>
              <a:t>炜</a:t>
            </a:r>
            <a:endParaRPr sz="2000">
              <a:latin typeface="Noto Sans CJK HK"/>
              <a:cs typeface="Noto Sans CJK H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7189" y="74802"/>
            <a:ext cx="6239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6175" algn="l"/>
              </a:tabLst>
            </a:pPr>
            <a:r>
              <a:rPr dirty="0" u="sng" sz="2000" spc="114">
                <a:uFill>
                  <a:solidFill>
                    <a:srgbClr val="385D8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385D89"/>
                  </a:solidFill>
                </a:uFill>
                <a:latin typeface="UKIJ CJK"/>
                <a:cs typeface="UKIJ CJK"/>
              </a:rPr>
              <a:t>信息科学技术学院</a:t>
            </a:r>
            <a:r>
              <a:rPr dirty="0" u="sng" sz="2000">
                <a:uFill>
                  <a:solidFill>
                    <a:srgbClr val="385D89"/>
                  </a:solidFill>
                </a:uFill>
                <a:latin typeface="UKIJ CJK"/>
                <a:cs typeface="UKIJ CJK"/>
              </a:rPr>
              <a:t>	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4681" y="422097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0970" y="3353180"/>
            <a:ext cx="422211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微博</a:t>
            </a:r>
            <a:r>
              <a:rPr dirty="0" sz="1800" spc="60">
                <a:latin typeface="UKIJ CJK"/>
                <a:cs typeface="UKIJ CJK"/>
              </a:rPr>
              <a:t>：</a:t>
            </a:r>
            <a:r>
              <a:rPr dirty="0" u="heavy" sz="180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KIJ CJK"/>
                <a:cs typeface="UKIJ CJK"/>
                <a:hlinkClick r:id="rId4"/>
              </a:rPr>
              <a:t>http://weibo.com/guoweiofpku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69977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Noto Sans CJK HK"/>
                <a:cs typeface="Noto Sans CJK HK"/>
              </a:rPr>
              <a:t>学会程序和算法，走遍天下都不</a:t>
            </a:r>
            <a:r>
              <a:rPr dirty="0" sz="1800" spc="-30" b="1">
                <a:solidFill>
                  <a:srgbClr val="FF0000"/>
                </a:solidFill>
                <a:latin typeface="Noto Sans CJK HK"/>
                <a:cs typeface="Noto Sans CJK HK"/>
              </a:rPr>
              <a:t>怕</a:t>
            </a:r>
            <a:r>
              <a:rPr dirty="0" sz="1800" spc="-40" b="1">
                <a:solidFill>
                  <a:srgbClr val="FF0000"/>
                </a:solidFill>
                <a:latin typeface="Noto Sans CJK HK"/>
                <a:cs typeface="Noto Sans CJK HK"/>
              </a:rPr>
              <a:t>!</a:t>
            </a:r>
            <a:endParaRPr sz="1800">
              <a:latin typeface="Noto Sans CJK HK"/>
              <a:cs typeface="Noto Sans CJK HK"/>
            </a:endParaRPr>
          </a:p>
          <a:p>
            <a:pPr marL="1405890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latin typeface="UKIJ CJK"/>
                <a:cs typeface="UKIJ CJK"/>
              </a:rPr>
              <a:t>讲义照片均为郭炜拍摄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991" y="3637669"/>
            <a:ext cx="882419" cy="883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3016" y="3360166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Noto Sans CJK HK"/>
                <a:cs typeface="Noto Sans CJK HK"/>
              </a:rPr>
              <a:t>微信公众号</a:t>
            </a:r>
            <a:endParaRPr sz="14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4555" y="481582"/>
            <a:ext cx="6219444" cy="4661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信息科学技术学院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1586" y="4684572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UKIJ CJK"/>
                <a:cs typeface="UKIJ CJK"/>
              </a:rPr>
              <a:t>韩国济州岛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036" y="2167508"/>
            <a:ext cx="2161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OJ</a:t>
            </a:r>
            <a:r>
              <a:rPr dirty="0"/>
              <a:t>编程题</a:t>
            </a:r>
          </a:p>
          <a:p>
            <a:pPr algn="ctr">
              <a:lnSpc>
                <a:spcPct val="100000"/>
              </a:lnSpc>
            </a:pPr>
            <a:r>
              <a:rPr dirty="0"/>
              <a:t>输入数据的处理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278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scanf</a:t>
            </a:r>
            <a:r>
              <a:rPr dirty="0" spc="-5"/>
              <a:t>表达式的值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95654"/>
            <a:ext cx="5710555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"/>
              <a:tabLst>
                <a:tab pos="185420" algn="l"/>
              </a:tabLst>
            </a:pPr>
            <a:r>
              <a:rPr dirty="0" sz="1800" spc="10">
                <a:solidFill>
                  <a:srgbClr val="6F2F9F"/>
                </a:solidFill>
                <a:latin typeface="UKIJ CJK"/>
                <a:cs typeface="UKIJ CJK"/>
              </a:rPr>
              <a:t>scanf(...)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表达式的值为</a:t>
            </a:r>
            <a:r>
              <a:rPr dirty="0" sz="1800" spc="25">
                <a:solidFill>
                  <a:srgbClr val="6F2F9F"/>
                </a:solidFill>
                <a:latin typeface="UKIJ CJK"/>
                <a:cs typeface="UKIJ CJK"/>
              </a:rPr>
              <a:t>int，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表示成功读入的变量个数。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50">
              <a:latin typeface="UKIJ CJK"/>
              <a:cs typeface="UKIJ CJK"/>
            </a:endParaRPr>
          </a:p>
          <a:p>
            <a:pPr marL="256540" marR="1419225" indent="-106680">
              <a:lnSpc>
                <a:spcPts val="191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int n,m;  printf("%d",scanf("%d%d",&amp;n,&amp;m));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211323"/>
            <a:ext cx="1440180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9495" y="2211323"/>
            <a:ext cx="1440180" cy="23088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91440">
              <a:lnSpc>
                <a:spcPts val="2255"/>
              </a:lnSpc>
              <a:spcBef>
                <a:spcPts val="85"/>
              </a:spcBef>
            </a:pP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4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56</a:t>
            </a:r>
            <a:r>
              <a:rPr dirty="0" u="heavy" sz="1900" spc="-40" b="1">
                <a:uFill>
                  <a:solidFill>
                    <a:srgbClr val="000000"/>
                  </a:solidFill>
                </a:uFill>
                <a:latin typeface="Noto Sans CJK HK"/>
                <a:cs typeface="Noto Sans CJK HK"/>
              </a:rPr>
              <a:t>↙</a:t>
            </a:r>
            <a:endParaRPr sz="1900">
              <a:latin typeface="Noto Sans CJK HK"/>
              <a:cs typeface="Noto Sans CJK HK"/>
            </a:endParaRPr>
          </a:p>
          <a:p>
            <a:pPr marL="91440">
              <a:lnSpc>
                <a:spcPts val="2135"/>
              </a:lnSpc>
            </a:pPr>
            <a:r>
              <a:rPr dirty="0" sz="1800" b="1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urier New"/>
              <a:cs typeface="Courier New"/>
            </a:endParaRPr>
          </a:p>
          <a:p>
            <a:pPr marL="91440">
              <a:lnSpc>
                <a:spcPts val="2245"/>
              </a:lnSpc>
            </a:pP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40</a:t>
            </a:r>
            <a:r>
              <a:rPr dirty="0" u="heavy" sz="1800" spc="-10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900" spc="-5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144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ourier New"/>
              <a:cs typeface="Courier New"/>
            </a:endParaRPr>
          </a:p>
          <a:p>
            <a:pPr marL="91440">
              <a:lnSpc>
                <a:spcPts val="2190"/>
              </a:lnSpc>
            </a:pPr>
            <a:r>
              <a:rPr dirty="0" u="heavy" sz="18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40</a:t>
            </a:r>
            <a:r>
              <a:rPr dirty="0" u="heavy" sz="1900" spc="-4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1440">
              <a:lnSpc>
                <a:spcPts val="2070"/>
              </a:lnSpc>
            </a:pPr>
            <a:r>
              <a:rPr dirty="0" sz="1800" b="1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6356" y="4797348"/>
            <a:ext cx="16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278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scanf</a:t>
            </a:r>
            <a:r>
              <a:rPr dirty="0" spc="-5"/>
              <a:t>表达式的值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95654"/>
            <a:ext cx="7546340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 spc="10">
                <a:solidFill>
                  <a:srgbClr val="6F2F9F"/>
                </a:solidFill>
                <a:latin typeface="UKIJ CJK"/>
                <a:cs typeface="UKIJ CJK"/>
              </a:rPr>
              <a:t>scanf(...)</a:t>
            </a:r>
            <a:r>
              <a:rPr dirty="0" sz="1800" spc="95">
                <a:solidFill>
                  <a:srgbClr val="6F2F9F"/>
                </a:solidFill>
                <a:latin typeface="UKIJ CJK"/>
                <a:cs typeface="UKIJ CJK"/>
              </a:rPr>
              <a:t> 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值为</a:t>
            </a:r>
            <a:r>
              <a:rPr dirty="0" sz="1800" spc="70">
                <a:solidFill>
                  <a:srgbClr val="FF0000"/>
                </a:solidFill>
                <a:latin typeface="UKIJ CJK"/>
                <a:cs typeface="UKIJ CJK"/>
              </a:rPr>
              <a:t>EOF</a:t>
            </a:r>
            <a:r>
              <a:rPr dirty="0" sz="1800" spc="70">
                <a:solidFill>
                  <a:srgbClr val="6F2F9F"/>
                </a:solidFill>
                <a:latin typeface="UKIJ CJK"/>
                <a:cs typeface="UKIJ CJK"/>
              </a:rPr>
              <a:t>(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即</a:t>
            </a:r>
            <a:r>
              <a:rPr dirty="0" sz="1800" spc="105">
                <a:solidFill>
                  <a:srgbClr val="6F2F9F"/>
                </a:solidFill>
                <a:latin typeface="UKIJ CJK"/>
                <a:cs typeface="UKIJ CJK"/>
              </a:rPr>
              <a:t>-1)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则说明输入数据已经结束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50">
              <a:latin typeface="UKIJ CJK"/>
              <a:cs typeface="UKIJ CJK"/>
            </a:endParaRPr>
          </a:p>
          <a:p>
            <a:pPr marL="857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n,m;</a:t>
            </a:r>
            <a:endParaRPr sz="1600">
              <a:latin typeface="Courier New"/>
              <a:cs typeface="Courier New"/>
            </a:endParaRPr>
          </a:p>
          <a:p>
            <a:pPr marL="573405" marR="5080" indent="-487680">
              <a:lnSpc>
                <a:spcPts val="1900"/>
              </a:lnSpc>
              <a:spcBef>
                <a:spcPts val="105"/>
              </a:spcBef>
            </a:pPr>
            <a:r>
              <a:rPr dirty="0" sz="1600" spc="-5" b="1">
                <a:latin typeface="Courier New"/>
                <a:cs typeface="Courier New"/>
              </a:rPr>
              <a:t>while(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scanf("%d%d",&amp;n,&amp;m)</a:t>
            </a:r>
            <a:r>
              <a:rPr dirty="0" sz="1600" spc="5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!=</a:t>
            </a:r>
            <a:r>
              <a:rPr dirty="0" sz="1600" spc="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EOF</a:t>
            </a:r>
            <a:r>
              <a:rPr dirty="0" sz="1600" b="1">
                <a:latin typeface="Courier New"/>
                <a:cs typeface="Courier New"/>
              </a:rPr>
              <a:t>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//EOF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是直接能拿来用的符号常量 </a:t>
            </a:r>
            <a:r>
              <a:rPr dirty="0" sz="1600" spc="-5" b="1">
                <a:latin typeface="Courier New"/>
                <a:cs typeface="Courier New"/>
              </a:rPr>
              <a:t>printf("%d",n+m);</a:t>
            </a:r>
            <a:endParaRPr sz="1600">
              <a:latin typeface="Courier New"/>
              <a:cs typeface="Courier New"/>
            </a:endParaRPr>
          </a:p>
          <a:p>
            <a:pPr marL="85725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4764" y="2572511"/>
            <a:ext cx="1333500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74764" y="2572511"/>
            <a:ext cx="1333500" cy="2307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92710">
              <a:lnSpc>
                <a:spcPts val="2245"/>
              </a:lnSpc>
              <a:spcBef>
                <a:spcPts val="90"/>
              </a:spcBef>
            </a:pP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r>
              <a:rPr dirty="0" u="heavy" sz="1800" spc="-10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00"/>
              </a:lnSpc>
            </a:pPr>
            <a:r>
              <a:rPr dirty="0" sz="1800" spc="-5" b="1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20"/>
              </a:lnSpc>
            </a:pPr>
            <a:r>
              <a:rPr dirty="0" u="heavy" sz="180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135"/>
              </a:lnSpc>
            </a:pPr>
            <a:r>
              <a:rPr dirty="0" sz="1800" spc="-5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55"/>
              </a:lnSpc>
            </a:pP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^Z</a:t>
            </a:r>
            <a:r>
              <a:rPr dirty="0" u="heavy" sz="1900" spc="-3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725673"/>
            <a:ext cx="57156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Windows</a:t>
            </a:r>
            <a:r>
              <a:rPr dirty="0" sz="1600" spc="-5" b="1">
                <a:latin typeface="Noto Sans CJK HK"/>
                <a:cs typeface="Noto Sans CJK HK"/>
              </a:rPr>
              <a:t>系统下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5" b="1">
                <a:latin typeface="Noto Sans CJK HK"/>
                <a:cs typeface="Noto Sans CJK HK"/>
              </a:rPr>
              <a:t>不停输入两个整</a:t>
            </a:r>
            <a:r>
              <a:rPr dirty="0" sz="1600" spc="5" b="1">
                <a:latin typeface="Noto Sans CJK HK"/>
                <a:cs typeface="Noto Sans CJK HK"/>
              </a:rPr>
              <a:t>数</a:t>
            </a:r>
            <a:r>
              <a:rPr dirty="0" sz="1600" spc="-5" b="1">
                <a:latin typeface="Noto Sans CJK HK"/>
                <a:cs typeface="Noto Sans CJK HK"/>
              </a:rPr>
              <a:t>再敲</a:t>
            </a:r>
            <a:r>
              <a:rPr dirty="0" sz="1600" spc="5" b="1">
                <a:latin typeface="Noto Sans CJK HK"/>
                <a:cs typeface="Noto Sans CJK HK"/>
              </a:rPr>
              <a:t>回</a:t>
            </a:r>
            <a:r>
              <a:rPr dirty="0" sz="1600" spc="-5" b="1">
                <a:latin typeface="Noto Sans CJK HK"/>
                <a:cs typeface="Noto Sans CJK HK"/>
              </a:rPr>
              <a:t>车，</a:t>
            </a:r>
            <a:endParaRPr sz="16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9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80055" algn="l"/>
              </a:tabLst>
            </a:pPr>
            <a:r>
              <a:rPr dirty="0" sz="1600" spc="-5" b="1">
                <a:latin typeface="Noto Sans CJK HK"/>
                <a:cs typeface="Noto Sans CJK HK"/>
              </a:rPr>
              <a:t>则不停输出它们的和，直到输入	</a:t>
            </a:r>
            <a:r>
              <a:rPr dirty="0" sz="1600" spc="-5" b="1">
                <a:latin typeface="Courier New"/>
                <a:cs typeface="Courier New"/>
              </a:rPr>
              <a:t>Ctrl+Z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然后</a:t>
            </a:r>
            <a:r>
              <a:rPr dirty="0" sz="1600" spc="210" b="1">
                <a:latin typeface="Noto Sans CJK HK"/>
                <a:cs typeface="Noto Sans CJK HK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回车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5" b="1">
                <a:latin typeface="Noto Sans CJK HK"/>
                <a:cs typeface="Noto Sans CJK HK"/>
              </a:rPr>
              <a:t>程序结束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278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scanf</a:t>
            </a:r>
            <a:r>
              <a:rPr dirty="0" spc="-5"/>
              <a:t>表达式的值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95654"/>
            <a:ext cx="4129404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也可以：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50">
              <a:latin typeface="UKIJ CJK"/>
              <a:cs typeface="UKIJ CJK"/>
            </a:endParaRPr>
          </a:p>
          <a:p>
            <a:pPr marL="857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n,m;</a:t>
            </a:r>
            <a:endParaRPr sz="1600">
              <a:latin typeface="Courier New"/>
              <a:cs typeface="Courier New"/>
            </a:endParaRPr>
          </a:p>
          <a:p>
            <a:pPr marL="573405" marR="5080" indent="-4876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while(scanf("%d%d",&amp;n,&amp;m)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== 2</a:t>
            </a:r>
            <a:r>
              <a:rPr dirty="0" sz="1600" spc="-5" b="1">
                <a:latin typeface="Courier New"/>
                <a:cs typeface="Courier New"/>
              </a:rPr>
              <a:t>) {  printf("%d",n+m);</a:t>
            </a:r>
            <a:endParaRPr sz="16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2725673"/>
            <a:ext cx="55041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Noto Sans CJK HK"/>
                <a:cs typeface="Noto Sans CJK HK"/>
              </a:rPr>
              <a:t>不停输入两个整数再敲回车，则不</a:t>
            </a:r>
            <a:r>
              <a:rPr dirty="0" sz="1600" spc="5" b="1">
                <a:latin typeface="Noto Sans CJK HK"/>
                <a:cs typeface="Noto Sans CJK HK"/>
              </a:rPr>
              <a:t>停</a:t>
            </a:r>
            <a:r>
              <a:rPr dirty="0" sz="1600" spc="-5" b="1">
                <a:latin typeface="Noto Sans CJK HK"/>
                <a:cs typeface="Noto Sans CJK HK"/>
              </a:rPr>
              <a:t>输出</a:t>
            </a:r>
            <a:r>
              <a:rPr dirty="0" sz="1600" spc="5" b="1">
                <a:latin typeface="Noto Sans CJK HK"/>
                <a:cs typeface="Noto Sans CJK HK"/>
              </a:rPr>
              <a:t>它</a:t>
            </a:r>
            <a:r>
              <a:rPr dirty="0" sz="1600" spc="-5" b="1">
                <a:latin typeface="Noto Sans CJK HK"/>
                <a:cs typeface="Noto Sans CJK HK"/>
              </a:rPr>
              <a:t>们的</a:t>
            </a:r>
            <a:r>
              <a:rPr dirty="0" sz="1600" spc="5" b="1">
                <a:latin typeface="Noto Sans CJK HK"/>
                <a:cs typeface="Noto Sans CJK HK"/>
              </a:rPr>
              <a:t>和</a:t>
            </a:r>
            <a:r>
              <a:rPr dirty="0" sz="1600" spc="-5" b="1">
                <a:latin typeface="Noto Sans CJK HK"/>
                <a:cs typeface="Noto Sans CJK HK"/>
              </a:rPr>
              <a:t>，直</a:t>
            </a:r>
            <a:r>
              <a:rPr dirty="0" sz="1600" spc="5" b="1">
                <a:latin typeface="Noto Sans CJK HK"/>
                <a:cs typeface="Noto Sans CJK HK"/>
              </a:rPr>
              <a:t>到</a:t>
            </a:r>
            <a:r>
              <a:rPr dirty="0" sz="1600" spc="-5" b="1">
                <a:latin typeface="Noto Sans CJK HK"/>
                <a:cs typeface="Noto Sans CJK HK"/>
              </a:rPr>
              <a:t>输入</a:t>
            </a:r>
            <a:endParaRPr sz="16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9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Ctrl+Z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然后</a:t>
            </a:r>
            <a:r>
              <a:rPr dirty="0" sz="1600" spc="245" b="1">
                <a:latin typeface="Noto Sans CJK HK"/>
                <a:cs typeface="Noto Sans CJK HK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回车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5" b="1">
                <a:latin typeface="Noto Sans CJK HK"/>
                <a:cs typeface="Noto Sans CJK HK"/>
              </a:rPr>
              <a:t>程序结束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4764" y="2572511"/>
            <a:ext cx="1333500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74764" y="2572511"/>
            <a:ext cx="1333500" cy="2307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92710">
              <a:lnSpc>
                <a:spcPts val="2245"/>
              </a:lnSpc>
              <a:spcBef>
                <a:spcPts val="90"/>
              </a:spcBef>
            </a:pP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r>
              <a:rPr dirty="0" u="heavy" sz="1800" spc="-10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00"/>
              </a:lnSpc>
            </a:pPr>
            <a:r>
              <a:rPr dirty="0" sz="1800" spc="-5" b="1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20"/>
              </a:lnSpc>
            </a:pPr>
            <a:r>
              <a:rPr dirty="0" u="heavy" sz="180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135"/>
              </a:lnSpc>
            </a:pPr>
            <a:r>
              <a:rPr dirty="0" sz="1800" spc="-5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55"/>
              </a:lnSpc>
            </a:pP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^Z</a:t>
            </a:r>
            <a:r>
              <a:rPr dirty="0" u="heavy" sz="1900" spc="-3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938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ci</a:t>
            </a:r>
            <a:r>
              <a:rPr dirty="0" spc="-10">
                <a:latin typeface="Arial"/>
                <a:cs typeface="Arial"/>
              </a:rPr>
              <a:t>n</a:t>
            </a:r>
            <a:r>
              <a:rPr dirty="0"/>
              <a:t>表达式的值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95654"/>
            <a:ext cx="4789805" cy="170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"/>
              <a:tabLst>
                <a:tab pos="185420" algn="l"/>
                <a:tab pos="2261870" algn="l"/>
              </a:tabLst>
            </a:pPr>
            <a:r>
              <a:rPr dirty="0" sz="1800" spc="-30" b="1">
                <a:solidFill>
                  <a:srgbClr val="6F2F9F"/>
                </a:solidFill>
                <a:latin typeface="Noto Sans CJK HK"/>
                <a:cs typeface="Noto Sans CJK HK"/>
              </a:rPr>
              <a:t>c</a:t>
            </a:r>
            <a:r>
              <a:rPr dirty="0" sz="1800" spc="-5" b="1">
                <a:solidFill>
                  <a:srgbClr val="6F2F9F"/>
                </a:solidFill>
                <a:latin typeface="Noto Sans CJK HK"/>
                <a:cs typeface="Noto Sans CJK HK"/>
              </a:rPr>
              <a:t>in</a:t>
            </a:r>
            <a:r>
              <a:rPr dirty="0" sz="1800" spc="135" b="1">
                <a:solidFill>
                  <a:srgbClr val="6F2F9F"/>
                </a:solidFill>
                <a:latin typeface="Noto Sans CJK HK"/>
                <a:cs typeface="Noto Sans CJK HK"/>
              </a:rPr>
              <a:t> </a:t>
            </a:r>
            <a:r>
              <a:rPr dirty="0" sz="1800" spc="305" b="1">
                <a:solidFill>
                  <a:srgbClr val="6F2F9F"/>
                </a:solidFill>
                <a:latin typeface="Noto Sans CJK HK"/>
                <a:cs typeface="Noto Sans CJK HK"/>
              </a:rPr>
              <a:t>&gt;</a:t>
            </a:r>
            <a:r>
              <a:rPr dirty="0" sz="1800" spc="310" b="1">
                <a:solidFill>
                  <a:srgbClr val="6F2F9F"/>
                </a:solidFill>
                <a:latin typeface="Noto Sans CJK HK"/>
                <a:cs typeface="Noto Sans CJK HK"/>
              </a:rPr>
              <a:t>&gt;</a:t>
            </a:r>
            <a:r>
              <a:rPr dirty="0" sz="1800" spc="125" b="1">
                <a:solidFill>
                  <a:srgbClr val="6F2F9F"/>
                </a:solidFill>
                <a:latin typeface="Noto Sans CJK HK"/>
                <a:cs typeface="Noto Sans CJK HK"/>
              </a:rPr>
              <a:t> </a:t>
            </a:r>
            <a:r>
              <a:rPr dirty="0" sz="1800" spc="30" b="1">
                <a:solidFill>
                  <a:srgbClr val="6F2F9F"/>
                </a:solidFill>
                <a:latin typeface="Noto Sans CJK HK"/>
                <a:cs typeface="Noto Sans CJK HK"/>
              </a:rPr>
              <a:t>m</a:t>
            </a:r>
            <a:r>
              <a:rPr dirty="0" sz="1800" spc="125" b="1">
                <a:solidFill>
                  <a:srgbClr val="6F2F9F"/>
                </a:solidFill>
                <a:latin typeface="Noto Sans CJK HK"/>
                <a:cs typeface="Noto Sans CJK HK"/>
              </a:rPr>
              <a:t> </a:t>
            </a:r>
            <a:r>
              <a:rPr dirty="0" sz="1800" spc="305" b="1">
                <a:solidFill>
                  <a:srgbClr val="6F2F9F"/>
                </a:solidFill>
                <a:latin typeface="Noto Sans CJK HK"/>
                <a:cs typeface="Noto Sans CJK HK"/>
              </a:rPr>
              <a:t>&gt;</a:t>
            </a:r>
            <a:r>
              <a:rPr dirty="0" sz="1800" spc="310" b="1">
                <a:solidFill>
                  <a:srgbClr val="6F2F9F"/>
                </a:solidFill>
                <a:latin typeface="Noto Sans CJK HK"/>
                <a:cs typeface="Noto Sans CJK HK"/>
              </a:rPr>
              <a:t>&gt;</a:t>
            </a:r>
            <a:r>
              <a:rPr dirty="0" sz="1800" spc="135" b="1">
                <a:solidFill>
                  <a:srgbClr val="6F2F9F"/>
                </a:solidFill>
                <a:latin typeface="Noto Sans CJK HK"/>
                <a:cs typeface="Noto Sans CJK HK"/>
              </a:rPr>
              <a:t> </a:t>
            </a:r>
            <a:r>
              <a:rPr dirty="0" sz="1800" spc="10" b="1">
                <a:solidFill>
                  <a:srgbClr val="6F2F9F"/>
                </a:solidFill>
                <a:latin typeface="Noto Sans CJK HK"/>
                <a:cs typeface="Noto Sans CJK HK"/>
              </a:rPr>
              <a:t>n</a:t>
            </a:r>
            <a:r>
              <a:rPr dirty="0" sz="1800" spc="125" b="1">
                <a:solidFill>
                  <a:srgbClr val="6F2F9F"/>
                </a:solidFill>
                <a:latin typeface="Noto Sans CJK HK"/>
                <a:cs typeface="Noto Sans CJK HK"/>
              </a:rPr>
              <a:t> </a:t>
            </a:r>
            <a:r>
              <a:rPr dirty="0" sz="1800" spc="-75" b="1">
                <a:solidFill>
                  <a:srgbClr val="6F2F9F"/>
                </a:solidFill>
                <a:latin typeface="Noto Sans CJK HK"/>
                <a:cs typeface="Noto Sans CJK HK"/>
              </a:rPr>
              <a:t>...</a:t>
            </a:r>
            <a:r>
              <a:rPr dirty="0" sz="1800" b="1">
                <a:solidFill>
                  <a:srgbClr val="6F2F9F"/>
                </a:solidFill>
                <a:latin typeface="Noto Sans CJK HK"/>
                <a:cs typeface="Noto Sans CJK HK"/>
              </a:rPr>
              <a:t>	表达式的值，在成功读入</a:t>
            </a:r>
            <a:endParaRPr sz="1800">
              <a:latin typeface="Noto Sans CJK HK"/>
              <a:cs typeface="Noto Sans CJK HK"/>
            </a:endParaRPr>
          </a:p>
          <a:p>
            <a:pPr marL="80645">
              <a:lnSpc>
                <a:spcPct val="100000"/>
              </a:lnSpc>
            </a:pPr>
            <a:r>
              <a:rPr dirty="0" sz="1800" spc="-5" b="1">
                <a:solidFill>
                  <a:srgbClr val="6F2F9F"/>
                </a:solidFill>
                <a:latin typeface="Noto Sans CJK HK"/>
                <a:cs typeface="Noto Sans CJK HK"/>
              </a:rPr>
              <a:t>所有变量时</a:t>
            </a:r>
            <a:r>
              <a:rPr dirty="0" sz="1800" b="1">
                <a:solidFill>
                  <a:srgbClr val="6F2F9F"/>
                </a:solidFill>
                <a:latin typeface="Noto Sans CJK HK"/>
                <a:cs typeface="Noto Sans CJK HK"/>
              </a:rPr>
              <a:t>为</a:t>
            </a:r>
            <a:r>
              <a:rPr dirty="0" sz="1800" spc="-10" b="1">
                <a:solidFill>
                  <a:srgbClr val="6F2F9F"/>
                </a:solidFill>
                <a:latin typeface="Noto Sans CJK HK"/>
                <a:cs typeface="Noto Sans CJK HK"/>
              </a:rPr>
              <a:t>true，</a:t>
            </a:r>
            <a:r>
              <a:rPr dirty="0" sz="1800" spc="-5" b="1">
                <a:solidFill>
                  <a:srgbClr val="6F2F9F"/>
                </a:solidFill>
                <a:latin typeface="Noto Sans CJK HK"/>
                <a:cs typeface="Noto Sans CJK HK"/>
              </a:rPr>
              <a:t>否则为false</a:t>
            </a:r>
            <a:endParaRPr sz="1800">
              <a:latin typeface="Noto Sans CJK HK"/>
              <a:cs typeface="Noto Sans CJK HK"/>
            </a:endParaRPr>
          </a:p>
          <a:p>
            <a:pPr marL="85725">
              <a:lnSpc>
                <a:spcPct val="100000"/>
              </a:lnSpc>
              <a:spcBef>
                <a:spcPts val="1245"/>
              </a:spcBef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n,m;</a:t>
            </a:r>
            <a:endParaRPr sz="1600">
              <a:latin typeface="Courier New"/>
              <a:cs typeface="Courier New"/>
            </a:endParaRPr>
          </a:p>
          <a:p>
            <a:pPr marL="573405" marR="1887220" indent="-4876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while(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cin &gt;&gt; n &gt;&gt; m </a:t>
            </a:r>
            <a:r>
              <a:rPr dirty="0" sz="1600" spc="-5" b="1">
                <a:latin typeface="Courier New"/>
                <a:cs typeface="Courier New"/>
              </a:rPr>
              <a:t>) {  printf("%d",n+m);</a:t>
            </a:r>
            <a:endParaRPr sz="16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2725673"/>
            <a:ext cx="56267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Noto Sans CJK HK"/>
                <a:cs typeface="Noto Sans CJK HK"/>
              </a:rPr>
              <a:t>不停输入两个整数再敲回车，则不</a:t>
            </a:r>
            <a:r>
              <a:rPr dirty="0" sz="1600" spc="5" b="1">
                <a:latin typeface="Noto Sans CJK HK"/>
                <a:cs typeface="Noto Sans CJK HK"/>
              </a:rPr>
              <a:t>停</a:t>
            </a:r>
            <a:r>
              <a:rPr dirty="0" sz="1600" spc="-5" b="1">
                <a:latin typeface="Noto Sans CJK HK"/>
                <a:cs typeface="Noto Sans CJK HK"/>
              </a:rPr>
              <a:t>输出</a:t>
            </a:r>
            <a:r>
              <a:rPr dirty="0" sz="1600" spc="5" b="1">
                <a:latin typeface="Noto Sans CJK HK"/>
                <a:cs typeface="Noto Sans CJK HK"/>
              </a:rPr>
              <a:t>它</a:t>
            </a:r>
            <a:r>
              <a:rPr dirty="0" sz="1600" spc="-5" b="1">
                <a:latin typeface="Noto Sans CJK HK"/>
                <a:cs typeface="Noto Sans CJK HK"/>
              </a:rPr>
              <a:t>们的</a:t>
            </a:r>
            <a:r>
              <a:rPr dirty="0" sz="1600" spc="5" b="1">
                <a:latin typeface="Noto Sans CJK HK"/>
                <a:cs typeface="Noto Sans CJK HK"/>
              </a:rPr>
              <a:t>和</a:t>
            </a:r>
            <a:r>
              <a:rPr dirty="0" sz="1600" spc="-5" b="1">
                <a:latin typeface="Noto Sans CJK HK"/>
                <a:cs typeface="Noto Sans CJK HK"/>
              </a:rPr>
              <a:t>，直</a:t>
            </a:r>
            <a:r>
              <a:rPr dirty="0" sz="1600" spc="5" b="1">
                <a:latin typeface="Noto Sans CJK HK"/>
                <a:cs typeface="Noto Sans CJK HK"/>
              </a:rPr>
              <a:t>到</a:t>
            </a:r>
            <a:r>
              <a:rPr dirty="0" sz="1600" spc="-5" b="1">
                <a:latin typeface="Noto Sans CJK HK"/>
                <a:cs typeface="Noto Sans CJK HK"/>
              </a:rPr>
              <a:t>输</a:t>
            </a:r>
            <a:r>
              <a:rPr dirty="0" sz="1600" spc="5" b="1">
                <a:latin typeface="Noto Sans CJK HK"/>
                <a:cs typeface="Noto Sans CJK HK"/>
              </a:rPr>
              <a:t>入</a:t>
            </a:r>
            <a:r>
              <a:rPr dirty="0" sz="1600" spc="-5" b="1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Ctrl+Z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然后</a:t>
            </a:r>
            <a:r>
              <a:rPr dirty="0" sz="1600" spc="245" b="1">
                <a:latin typeface="Noto Sans CJK HK"/>
                <a:cs typeface="Noto Sans CJK HK"/>
              </a:rPr>
              <a:t> </a:t>
            </a:r>
            <a:r>
              <a:rPr dirty="0" sz="1600" spc="-5" b="1">
                <a:latin typeface="Noto Sans CJK HK"/>
                <a:cs typeface="Noto Sans CJK HK"/>
              </a:rPr>
              <a:t>回车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5" b="1">
                <a:latin typeface="Noto Sans CJK HK"/>
                <a:cs typeface="Noto Sans CJK HK"/>
              </a:rPr>
              <a:t>程序结束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4764" y="2572511"/>
            <a:ext cx="1333500" cy="2307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74764" y="2572511"/>
            <a:ext cx="1333500" cy="2307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92710">
              <a:lnSpc>
                <a:spcPts val="2245"/>
              </a:lnSpc>
              <a:spcBef>
                <a:spcPts val="90"/>
              </a:spcBef>
            </a:pPr>
            <a:r>
              <a:rPr dirty="0" u="heavy" sz="1800" spc="-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r>
              <a:rPr dirty="0" u="heavy" sz="1800" spc="-10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00"/>
              </a:lnSpc>
            </a:pPr>
            <a:r>
              <a:rPr dirty="0" sz="1800" spc="-5" b="1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20"/>
              </a:lnSpc>
            </a:pPr>
            <a:r>
              <a:rPr dirty="0" u="heavy" sz="180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0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u="heavy" sz="1900" spc="-50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  <a:p>
            <a:pPr marL="9271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135"/>
              </a:lnSpc>
            </a:pPr>
            <a:r>
              <a:rPr dirty="0" sz="1800" spc="-5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2255"/>
              </a:lnSpc>
            </a:pPr>
            <a:r>
              <a:rPr dirty="0" u="heavy" sz="1800" spc="-35" b="1" i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^Z</a:t>
            </a:r>
            <a:r>
              <a:rPr dirty="0" u="heavy" sz="1900" spc="-35">
                <a:uFill>
                  <a:solidFill>
                    <a:srgbClr val="000000"/>
                  </a:solidFill>
                </a:uFill>
                <a:latin typeface="UKIJ CJK"/>
                <a:cs typeface="UKIJ CJK"/>
              </a:rPr>
              <a:t>↙</a:t>
            </a:r>
            <a:endParaRPr sz="19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4074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处理无结束标记的</a:t>
            </a:r>
            <a:r>
              <a:rPr dirty="0">
                <a:latin typeface="Arial"/>
                <a:cs typeface="Arial"/>
              </a:rPr>
              <a:t>OJ</a:t>
            </a:r>
            <a:r>
              <a:rPr dirty="0"/>
              <a:t>题目输入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5676900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41300">
              <a:lnSpc>
                <a:spcPts val="2105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>
                <a:latin typeface="UKIJ CJK"/>
                <a:cs typeface="UKIJ CJK"/>
              </a:rPr>
              <a:t>输入若干个</a:t>
            </a:r>
            <a:r>
              <a:rPr dirty="0" sz="1800" spc="50">
                <a:latin typeface="UKIJ CJK"/>
                <a:cs typeface="UKIJ CJK"/>
              </a:rPr>
              <a:t>(</a:t>
            </a:r>
            <a:r>
              <a:rPr dirty="0" sz="1800">
                <a:latin typeface="UKIJ CJK"/>
                <a:cs typeface="UKIJ CJK"/>
              </a:rPr>
              <a:t>不知道多少</a:t>
            </a:r>
            <a:r>
              <a:rPr dirty="0" sz="1800" spc="-10">
                <a:latin typeface="UKIJ CJK"/>
                <a:cs typeface="UKIJ CJK"/>
              </a:rPr>
              <a:t>个</a:t>
            </a:r>
            <a:r>
              <a:rPr dirty="0" sz="1800" spc="50">
                <a:latin typeface="UKIJ CJK"/>
                <a:cs typeface="UKIJ CJK"/>
              </a:rPr>
              <a:t>)</a:t>
            </a:r>
            <a:r>
              <a:rPr dirty="0" sz="1800">
                <a:latin typeface="UKIJ CJK"/>
                <a:cs typeface="UKIJ CJK"/>
              </a:rPr>
              <a:t>正整数，输出其中的最大值</a:t>
            </a:r>
            <a:endParaRPr sz="1800">
              <a:latin typeface="UKIJ CJK"/>
              <a:cs typeface="UKIJ CJK"/>
            </a:endParaRPr>
          </a:p>
          <a:p>
            <a:pPr marL="469900">
              <a:lnSpc>
                <a:spcPts val="1864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5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Input: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2 3 4 5 6 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787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r>
              <a:rPr dirty="0" sz="1600" spc="2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469900" marR="3612515">
              <a:lnSpc>
                <a:spcPct val="100000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-70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Output 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4074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处理无结束标记的</a:t>
            </a:r>
            <a:r>
              <a:rPr dirty="0">
                <a:latin typeface="Arial"/>
                <a:cs typeface="Arial"/>
              </a:rPr>
              <a:t>OJ</a:t>
            </a:r>
            <a:r>
              <a:rPr dirty="0"/>
              <a:t>题目输入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5676900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41300">
              <a:lnSpc>
                <a:spcPts val="2105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>
                <a:latin typeface="UKIJ CJK"/>
                <a:cs typeface="UKIJ CJK"/>
              </a:rPr>
              <a:t>输入若干个</a:t>
            </a:r>
            <a:r>
              <a:rPr dirty="0" sz="1800" spc="50">
                <a:latin typeface="UKIJ CJK"/>
                <a:cs typeface="UKIJ CJK"/>
              </a:rPr>
              <a:t>(</a:t>
            </a:r>
            <a:r>
              <a:rPr dirty="0" sz="1800">
                <a:latin typeface="UKIJ CJK"/>
                <a:cs typeface="UKIJ CJK"/>
              </a:rPr>
              <a:t>不知道多少</a:t>
            </a:r>
            <a:r>
              <a:rPr dirty="0" sz="1800" spc="-10">
                <a:latin typeface="UKIJ CJK"/>
                <a:cs typeface="UKIJ CJK"/>
              </a:rPr>
              <a:t>个</a:t>
            </a:r>
            <a:r>
              <a:rPr dirty="0" sz="1800" spc="50">
                <a:latin typeface="UKIJ CJK"/>
                <a:cs typeface="UKIJ CJK"/>
              </a:rPr>
              <a:t>)</a:t>
            </a:r>
            <a:r>
              <a:rPr dirty="0" sz="1800">
                <a:latin typeface="UKIJ CJK"/>
                <a:cs typeface="UKIJ CJK"/>
              </a:rPr>
              <a:t>正整数，输出其中的最大值</a:t>
            </a:r>
            <a:endParaRPr sz="1800">
              <a:latin typeface="UKIJ CJK"/>
              <a:cs typeface="UKIJ CJK"/>
            </a:endParaRPr>
          </a:p>
          <a:p>
            <a:pPr marL="469900">
              <a:lnSpc>
                <a:spcPts val="1864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5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Input: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2 3 4 5 6 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787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r>
              <a:rPr dirty="0" sz="1600" spc="2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469900" marR="3612515">
              <a:lnSpc>
                <a:spcPct val="100000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-70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Output 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endParaRPr sz="1600">
              <a:latin typeface="Courier New"/>
              <a:cs typeface="Courier New"/>
            </a:endParaRPr>
          </a:p>
          <a:p>
            <a:pPr marL="469900" marR="2758440">
              <a:lnSpc>
                <a:spcPct val="100000"/>
              </a:lnSpc>
              <a:tabLst>
                <a:tab pos="19342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#include &lt;cstdio&gt;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int n, mx 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while(scanf("%d",&amp;n) != EOF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 marR="749935" indent="-915035">
              <a:lnSpc>
                <a:spcPts val="19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或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while(scanf("%d",&amp;n) == 1)</a:t>
            </a:r>
            <a:r>
              <a:rPr dirty="0" sz="1600" spc="-66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{  </a:t>
            </a:r>
            <a:r>
              <a:rPr dirty="0" sz="1600" spc="-5" b="1">
                <a:latin typeface="Courier New"/>
                <a:cs typeface="Courier New"/>
              </a:rPr>
              <a:t>if( n &gt; mx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mx = n;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printf("%d",mx);</a:t>
            </a:r>
            <a:endParaRPr sz="16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 </a:t>
            </a:r>
            <a:r>
              <a:rPr dirty="0" sz="160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467" y="4814417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4074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处理无结束标记的</a:t>
            </a:r>
            <a:r>
              <a:rPr dirty="0">
                <a:latin typeface="Arial"/>
                <a:cs typeface="Arial"/>
              </a:rPr>
              <a:t>OJ</a:t>
            </a:r>
            <a:r>
              <a:rPr dirty="0"/>
              <a:t>题目输入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5835015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41300">
              <a:lnSpc>
                <a:spcPts val="2105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>
                <a:latin typeface="UKIJ CJK"/>
                <a:cs typeface="UKIJ CJK"/>
              </a:rPr>
              <a:t>输入若干个</a:t>
            </a:r>
            <a:r>
              <a:rPr dirty="0" sz="1800" spc="50">
                <a:latin typeface="UKIJ CJK"/>
                <a:cs typeface="UKIJ CJK"/>
              </a:rPr>
              <a:t>(</a:t>
            </a:r>
            <a:r>
              <a:rPr dirty="0" sz="1800">
                <a:latin typeface="UKIJ CJK"/>
                <a:cs typeface="UKIJ CJK"/>
              </a:rPr>
              <a:t>不知道多少个）正整数，输出其中的最大值</a:t>
            </a:r>
            <a:endParaRPr sz="1800">
              <a:latin typeface="UKIJ CJK"/>
              <a:cs typeface="UKIJ CJK"/>
            </a:endParaRPr>
          </a:p>
          <a:p>
            <a:pPr marL="469900">
              <a:lnSpc>
                <a:spcPts val="1864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5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Input: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2 3 4 5 6 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787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r>
              <a:rPr dirty="0" sz="1600" spc="2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469900" marR="3770629">
              <a:lnSpc>
                <a:spcPct val="100000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Sample</a:t>
            </a:r>
            <a:r>
              <a:rPr dirty="0" sz="1600" spc="-70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Output 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54532</a:t>
            </a:r>
            <a:endParaRPr sz="1600">
              <a:latin typeface="Courier New"/>
              <a:cs typeface="Courier New"/>
            </a:endParaRPr>
          </a:p>
          <a:p>
            <a:pPr marL="469900" marR="2916555">
              <a:lnSpc>
                <a:spcPct val="100000"/>
              </a:lnSpc>
              <a:tabLst>
                <a:tab pos="19342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#include &lt;cstdio&gt;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int n, mx 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while(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cin </a:t>
            </a:r>
            <a:r>
              <a:rPr dirty="0" sz="1600" spc="5" b="1">
                <a:solidFill>
                  <a:srgbClr val="FF0000"/>
                </a:solidFill>
                <a:latin typeface="Courier New"/>
                <a:cs typeface="Courier New"/>
              </a:rPr>
              <a:t>&gt;&gt;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 &gt; mx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mx = n;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printf("%d",mx);</a:t>
            </a:r>
            <a:endParaRPr sz="16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936" y="472438"/>
            <a:ext cx="6227064" cy="467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信息科学技术学院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1882" y="4692497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UKIJ CJK"/>
                <a:cs typeface="UKIJ CJK"/>
              </a:rPr>
              <a:t>韩国釜山龙头岩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741" y="2350389"/>
            <a:ext cx="1854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循环例题选讲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804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1.</a:t>
            </a:r>
            <a:r>
              <a:rPr dirty="0"/>
              <a:t>乘方计算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567" y="651128"/>
            <a:ext cx="8375650" cy="435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给出一个整数</a:t>
            </a:r>
            <a:r>
              <a:rPr dirty="0" sz="1800" spc="35">
                <a:latin typeface="UKIJ CJK"/>
                <a:cs typeface="UKIJ CJK"/>
              </a:rPr>
              <a:t>a</a:t>
            </a:r>
            <a:r>
              <a:rPr dirty="0" sz="1800">
                <a:latin typeface="UKIJ CJK"/>
                <a:cs typeface="UKIJ CJK"/>
              </a:rPr>
              <a:t>和一个正整数</a:t>
            </a:r>
            <a:r>
              <a:rPr dirty="0" sz="1800" spc="15">
                <a:latin typeface="UKIJ CJK"/>
                <a:cs typeface="UKIJ CJK"/>
              </a:rPr>
              <a:t>n，</a:t>
            </a:r>
            <a:r>
              <a:rPr dirty="0" sz="1800">
                <a:latin typeface="UKIJ CJK"/>
                <a:cs typeface="UKIJ CJK"/>
              </a:rPr>
              <a:t>求乘方</a:t>
            </a:r>
            <a:r>
              <a:rPr dirty="0" sz="1800" spc="35">
                <a:latin typeface="UKIJ CJK"/>
                <a:cs typeface="UKIJ CJK"/>
              </a:rPr>
              <a:t>a</a:t>
            </a:r>
            <a:r>
              <a:rPr dirty="0" baseline="25462" sz="1800" spc="52">
                <a:latin typeface="UKIJ CJK"/>
                <a:cs typeface="UKIJ CJK"/>
              </a:rPr>
              <a:t>n</a:t>
            </a:r>
            <a:r>
              <a:rPr dirty="0" sz="180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254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输入</a:t>
            </a:r>
            <a:r>
              <a:rPr dirty="0" sz="1800" spc="-55">
                <a:latin typeface="UKIJ CJK"/>
                <a:cs typeface="UKIJ CJK"/>
              </a:rPr>
              <a:t>:</a:t>
            </a:r>
            <a:endParaRPr sz="1800">
              <a:latin typeface="UKIJ CJK"/>
              <a:cs typeface="UKIJ CJK"/>
            </a:endParaRPr>
          </a:p>
          <a:p>
            <a:pPr marL="25400" marR="158115">
              <a:lnSpc>
                <a:spcPts val="4320"/>
              </a:lnSpc>
              <a:spcBef>
                <a:spcPts val="505"/>
              </a:spcBef>
            </a:pPr>
            <a:r>
              <a:rPr dirty="0" sz="1800">
                <a:latin typeface="UKIJ CJK"/>
                <a:cs typeface="UKIJ CJK"/>
              </a:rPr>
              <a:t>一行，包含两个整数</a:t>
            </a:r>
            <a:r>
              <a:rPr dirty="0" sz="1800" spc="35">
                <a:latin typeface="UKIJ CJK"/>
                <a:cs typeface="UKIJ CJK"/>
              </a:rPr>
              <a:t>a</a:t>
            </a:r>
            <a:r>
              <a:rPr dirty="0" sz="1800">
                <a:latin typeface="UKIJ CJK"/>
                <a:cs typeface="UKIJ CJK"/>
              </a:rPr>
              <a:t>和</a:t>
            </a:r>
            <a:r>
              <a:rPr dirty="0" sz="1800" spc="35">
                <a:latin typeface="UKIJ CJK"/>
                <a:cs typeface="UKIJ CJK"/>
              </a:rPr>
              <a:t>n</a:t>
            </a:r>
            <a:r>
              <a:rPr dirty="0" sz="1800">
                <a:latin typeface="UKIJ CJK"/>
                <a:cs typeface="UKIJ CJK"/>
              </a:rPr>
              <a:t>。</a:t>
            </a:r>
            <a:r>
              <a:rPr dirty="0" sz="1800" spc="75">
                <a:latin typeface="UKIJ CJK"/>
                <a:cs typeface="UKIJ CJK"/>
              </a:rPr>
              <a:t>-1000000</a:t>
            </a:r>
            <a:r>
              <a:rPr dirty="0" sz="1800" spc="30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&lt;=</a:t>
            </a:r>
            <a:r>
              <a:rPr dirty="0" sz="1800" spc="70">
                <a:latin typeface="UKIJ CJK"/>
                <a:cs typeface="UKIJ CJK"/>
              </a:rPr>
              <a:t> </a:t>
            </a:r>
            <a:r>
              <a:rPr dirty="0" sz="1800" spc="35">
                <a:latin typeface="UKIJ CJK"/>
                <a:cs typeface="UKIJ CJK"/>
              </a:rPr>
              <a:t>a</a:t>
            </a:r>
            <a:r>
              <a:rPr dirty="0" sz="1800" spc="65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&lt;=</a:t>
            </a:r>
            <a:r>
              <a:rPr dirty="0" sz="1800" spc="55">
                <a:latin typeface="UKIJ CJK"/>
                <a:cs typeface="UKIJ CJK"/>
              </a:rPr>
              <a:t> 1000000，1</a:t>
            </a:r>
            <a:r>
              <a:rPr dirty="0" sz="1800" spc="50">
                <a:latin typeface="UKIJ CJK"/>
                <a:cs typeface="UKIJ CJK"/>
              </a:rPr>
              <a:t> </a:t>
            </a:r>
            <a:r>
              <a:rPr dirty="0" sz="1800" spc="335">
                <a:latin typeface="UKIJ CJK"/>
                <a:cs typeface="UKIJ CJK"/>
              </a:rPr>
              <a:t>&lt;=</a:t>
            </a:r>
            <a:r>
              <a:rPr dirty="0" sz="1800" spc="50">
                <a:latin typeface="UKIJ CJK"/>
                <a:cs typeface="UKIJ CJK"/>
              </a:rPr>
              <a:t> </a:t>
            </a:r>
            <a:r>
              <a:rPr dirty="0" sz="1800" spc="45">
                <a:latin typeface="UKIJ CJK"/>
                <a:cs typeface="UKIJ CJK"/>
              </a:rPr>
              <a:t>n</a:t>
            </a:r>
            <a:r>
              <a:rPr dirty="0" sz="1800" spc="60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&lt;=</a:t>
            </a:r>
            <a:r>
              <a:rPr dirty="0" sz="1800" spc="75">
                <a:latin typeface="UKIJ CJK"/>
                <a:cs typeface="UKIJ CJK"/>
              </a:rPr>
              <a:t> </a:t>
            </a:r>
            <a:r>
              <a:rPr dirty="0" sz="1800" spc="60">
                <a:latin typeface="UKIJ CJK"/>
                <a:cs typeface="UKIJ CJK"/>
              </a:rPr>
              <a:t>10000</a:t>
            </a:r>
            <a:r>
              <a:rPr dirty="0" sz="1800">
                <a:latin typeface="UKIJ CJK"/>
                <a:cs typeface="UKIJ CJK"/>
              </a:rPr>
              <a:t>。 输出</a:t>
            </a:r>
            <a:r>
              <a:rPr dirty="0" sz="1800" spc="-55">
                <a:latin typeface="UKIJ CJK"/>
                <a:cs typeface="UKIJ CJK"/>
              </a:rPr>
              <a:t>:</a:t>
            </a:r>
            <a:endParaRPr sz="1800">
              <a:latin typeface="UKIJ CJK"/>
              <a:cs typeface="UKIJ CJK"/>
            </a:endParaRPr>
          </a:p>
          <a:p>
            <a:pPr marL="25400" marR="1229995">
              <a:lnSpc>
                <a:spcPts val="4320"/>
              </a:lnSpc>
            </a:pPr>
            <a:r>
              <a:rPr dirty="0" sz="1800">
                <a:latin typeface="UKIJ CJK"/>
                <a:cs typeface="UKIJ CJK"/>
              </a:rPr>
              <a:t>一个整数，即乘方结果。题目保证最终结果的绝对值不超</a:t>
            </a:r>
            <a:r>
              <a:rPr dirty="0" sz="1800" spc="5">
                <a:latin typeface="UKIJ CJK"/>
                <a:cs typeface="UKIJ CJK"/>
              </a:rPr>
              <a:t>过</a:t>
            </a:r>
            <a:r>
              <a:rPr dirty="0" sz="1800" spc="60">
                <a:latin typeface="UKIJ CJK"/>
                <a:cs typeface="UKIJ CJK"/>
              </a:rPr>
              <a:t>1000000</a:t>
            </a:r>
            <a:r>
              <a:rPr dirty="0" sz="1800">
                <a:latin typeface="UKIJ CJK"/>
                <a:cs typeface="UKIJ CJK"/>
              </a:rPr>
              <a:t>。 </a:t>
            </a:r>
            <a:r>
              <a:rPr dirty="0" sz="1800">
                <a:solidFill>
                  <a:srgbClr val="070CEB"/>
                </a:solidFill>
                <a:latin typeface="UKIJ CJK"/>
                <a:cs typeface="UKIJ CJK"/>
              </a:rPr>
              <a:t>样例输入</a:t>
            </a:r>
            <a:endParaRPr sz="1800">
              <a:latin typeface="UKIJ CJK"/>
              <a:cs typeface="UKIJ CJK"/>
            </a:endParaRPr>
          </a:p>
          <a:p>
            <a:pPr marL="25400">
              <a:lnSpc>
                <a:spcPts val="1660"/>
              </a:lnSpc>
            </a:pPr>
            <a:r>
              <a:rPr dirty="0" sz="1800" spc="60">
                <a:latin typeface="UKIJ CJK"/>
                <a:cs typeface="UKIJ CJK"/>
              </a:rPr>
              <a:t>2</a:t>
            </a:r>
            <a:r>
              <a:rPr dirty="0" sz="1800" spc="55">
                <a:latin typeface="UKIJ CJK"/>
                <a:cs typeface="UKIJ CJK"/>
              </a:rPr>
              <a:t> </a:t>
            </a:r>
            <a:r>
              <a:rPr dirty="0" sz="1800" spc="60">
                <a:latin typeface="UKIJ CJK"/>
                <a:cs typeface="UKIJ CJK"/>
              </a:rPr>
              <a:t>3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25400">
              <a:lnSpc>
                <a:spcPct val="100000"/>
              </a:lnSpc>
            </a:pPr>
            <a:r>
              <a:rPr dirty="0" sz="1800" spc="-5">
                <a:solidFill>
                  <a:srgbClr val="070CEB"/>
                </a:solidFill>
                <a:latin typeface="UKIJ CJK"/>
                <a:cs typeface="UKIJ CJK"/>
              </a:rPr>
              <a:t>样例输出</a:t>
            </a:r>
            <a:endParaRPr sz="1800">
              <a:latin typeface="UKIJ CJK"/>
              <a:cs typeface="UKIJ CJK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800" spc="60">
                <a:latin typeface="UKIJ CJK"/>
                <a:cs typeface="UKIJ CJK"/>
              </a:rPr>
              <a:t>8</a:t>
            </a:r>
            <a:endParaRPr sz="1800">
              <a:latin typeface="UKIJ CJK"/>
              <a:cs typeface="UKIJ CJK"/>
            </a:endParaRPr>
          </a:p>
          <a:p>
            <a:pPr algn="r" marR="17780">
              <a:lnSpc>
                <a:spcPct val="100000"/>
              </a:lnSpc>
              <a:spcBef>
                <a:spcPts val="235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786765"/>
            <a:chOff x="0" y="0"/>
            <a:chExt cx="9145270" cy="7867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6511" y="0"/>
              <a:ext cx="2351532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7" name="object 7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17189" y="74802"/>
            <a:ext cx="62395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6175" algn="l"/>
              </a:tabLst>
            </a:pPr>
            <a:r>
              <a:rPr dirty="0" u="sng" sz="2000" spc="114">
                <a:solidFill>
                  <a:srgbClr val="000000"/>
                </a:solidFill>
                <a:uFill>
                  <a:solidFill>
                    <a:srgbClr val="385D8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000000"/>
                </a:solidFill>
                <a:uFill>
                  <a:solidFill>
                    <a:srgbClr val="385D89"/>
                  </a:solidFill>
                </a:uFill>
              </a:rPr>
              <a:t>信息科学技术学院</a:t>
            </a:r>
            <a:r>
              <a:rPr dirty="0" u="sng" sz="2000">
                <a:solidFill>
                  <a:srgbClr val="000000"/>
                </a:solidFill>
                <a:uFill>
                  <a:solidFill>
                    <a:srgbClr val="385D89"/>
                  </a:solidFill>
                </a:uFill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6459" y="479734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0991" y="556259"/>
            <a:ext cx="3241548" cy="4320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10590" y="1516202"/>
            <a:ext cx="4048125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UKIJ CJK"/>
                <a:cs typeface="UKIJ CJK"/>
              </a:rPr>
              <a:t>指定教材：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2400" b="1">
                <a:latin typeface="Noto Sans CJK HK"/>
                <a:cs typeface="Noto Sans CJK HK"/>
              </a:rPr>
              <a:t>《新标</a:t>
            </a:r>
            <a:r>
              <a:rPr dirty="0" sz="2400" spc="-5" b="1">
                <a:latin typeface="Noto Sans CJK HK"/>
                <a:cs typeface="Noto Sans CJK HK"/>
              </a:rPr>
              <a:t>准</a:t>
            </a:r>
            <a:r>
              <a:rPr dirty="0" sz="2400" spc="285" b="1">
                <a:latin typeface="Noto Sans CJK HK"/>
                <a:cs typeface="Noto Sans CJK HK"/>
              </a:rPr>
              <a:t>C+</a:t>
            </a:r>
            <a:r>
              <a:rPr dirty="0" sz="2400" spc="275" b="1">
                <a:latin typeface="Noto Sans CJK HK"/>
                <a:cs typeface="Noto Sans CJK HK"/>
              </a:rPr>
              <a:t>+</a:t>
            </a:r>
            <a:r>
              <a:rPr dirty="0" sz="2400" b="1">
                <a:latin typeface="Noto Sans CJK HK"/>
                <a:cs typeface="Noto Sans CJK HK"/>
              </a:rPr>
              <a:t>程序设计教程》</a:t>
            </a:r>
            <a:endParaRPr sz="2400">
              <a:latin typeface="Noto Sans CJK HK"/>
              <a:cs typeface="Noto Sans CJK HK"/>
            </a:endParaRPr>
          </a:p>
          <a:p>
            <a:pPr algn="ctr">
              <a:lnSpc>
                <a:spcPct val="100000"/>
              </a:lnSpc>
              <a:spcBef>
                <a:spcPts val="2185"/>
              </a:spcBef>
            </a:pPr>
            <a:r>
              <a:rPr dirty="0" sz="1800">
                <a:latin typeface="UKIJ CJK"/>
                <a:cs typeface="UKIJ CJK"/>
              </a:rPr>
              <a:t>郭炜</a:t>
            </a:r>
            <a:r>
              <a:rPr dirty="0" sz="1800" spc="50">
                <a:latin typeface="UKIJ CJK"/>
                <a:cs typeface="UKIJ CJK"/>
              </a:rPr>
              <a:t> </a:t>
            </a:r>
            <a:r>
              <a:rPr dirty="0" sz="1800">
                <a:latin typeface="UKIJ CJK"/>
                <a:cs typeface="UKIJ CJK"/>
              </a:rPr>
              <a:t>编著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清华大学出版社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1142492"/>
            <a:ext cx="4237990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76730">
              <a:lnSpc>
                <a:spcPct val="100000"/>
              </a:lnSpc>
              <a:spcBef>
                <a:spcPts val="95"/>
              </a:spcBef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a,n;</a:t>
            </a:r>
            <a:endParaRPr sz="1600">
              <a:latin typeface="Courier New"/>
              <a:cs typeface="Courier New"/>
            </a:endParaRPr>
          </a:p>
          <a:p>
            <a:pPr marL="927100" marR="147256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cin &gt;&gt; a &gt;&gt; </a:t>
            </a:r>
            <a:r>
              <a:rPr dirty="0" sz="1600" spc="-10" b="1">
                <a:latin typeface="Courier New"/>
                <a:cs typeface="Courier New"/>
              </a:rPr>
              <a:t>n;  </a:t>
            </a:r>
            <a:r>
              <a:rPr dirty="0" sz="1600" spc="-5" b="1">
                <a:latin typeface="Courier New"/>
                <a:cs typeface="Courier New"/>
              </a:rPr>
              <a:t>int result =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for(int i = 0;i &lt; </a:t>
            </a:r>
            <a:r>
              <a:rPr dirty="0" sz="1600" b="1">
                <a:latin typeface="Courier New"/>
                <a:cs typeface="Courier New"/>
              </a:rPr>
              <a:t>n-1;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result *=</a:t>
            </a:r>
            <a:r>
              <a:rPr dirty="0" sz="1600" spc="-10" b="1">
                <a:latin typeface="Courier New"/>
                <a:cs typeface="Courier New"/>
              </a:rPr>
              <a:t> a;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cout &lt;&lt; result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804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1.</a:t>
            </a:r>
            <a:r>
              <a:rPr dirty="0"/>
              <a:t>乘方计算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4022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2.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输入若干个整数求最大值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925144"/>
            <a:ext cx="6713855" cy="153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6F2F9F"/>
                </a:solidFill>
                <a:latin typeface="UKIJ CJK"/>
                <a:cs typeface="UKIJ CJK"/>
              </a:rPr>
              <a:t>输入若干个整数（可正可负，不超</a:t>
            </a: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过</a:t>
            </a:r>
            <a:r>
              <a:rPr dirty="0" sz="1800" spc="35">
                <a:solidFill>
                  <a:srgbClr val="6F2F9F"/>
                </a:solidFill>
                <a:latin typeface="UKIJ CJK"/>
                <a:cs typeface="UKIJ CJK"/>
              </a:rPr>
              <a:t>int</a:t>
            </a:r>
            <a:r>
              <a:rPr dirty="0" sz="1800" spc="-5">
                <a:solidFill>
                  <a:srgbClr val="6F2F9F"/>
                </a:solidFill>
                <a:latin typeface="UKIJ CJK"/>
                <a:cs typeface="UKIJ CJK"/>
              </a:rPr>
              <a:t>的表示范围），输出最大值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600" spc="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Input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-100 </a:t>
            </a:r>
            <a:r>
              <a:rPr dirty="0" sz="1600" b="1">
                <a:latin typeface="Courier New"/>
                <a:cs typeface="Courier New"/>
              </a:rPr>
              <a:t>-20 </a:t>
            </a:r>
            <a:r>
              <a:rPr dirty="0" sz="1600" spc="-5" b="1">
                <a:latin typeface="Courier New"/>
                <a:cs typeface="Courier New"/>
              </a:rPr>
              <a:t>20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-2</a:t>
            </a:r>
            <a:endParaRPr sz="1600">
              <a:latin typeface="Courier New"/>
              <a:cs typeface="Courier New"/>
            </a:endParaRPr>
          </a:p>
          <a:p>
            <a:pPr marL="12700" marR="5106035">
              <a:lnSpc>
                <a:spcPct val="100000"/>
              </a:lnSpc>
            </a:pP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600" spc="-7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Output  </a:t>
            </a:r>
            <a:r>
              <a:rPr dirty="0" sz="1600" spc="-5" b="1">
                <a:latin typeface="Courier New"/>
                <a:cs typeface="Courier New"/>
              </a:rPr>
              <a:t>20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66166"/>
            <a:ext cx="5534025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72765">
              <a:lnSpc>
                <a:spcPct val="100000"/>
              </a:lnSpc>
              <a:spcBef>
                <a:spcPts val="95"/>
              </a:spcBef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n,mx;</a:t>
            </a:r>
            <a:endParaRPr sz="1600">
              <a:latin typeface="Courier New"/>
              <a:cs typeface="Courier New"/>
            </a:endParaRPr>
          </a:p>
          <a:p>
            <a:pPr marL="927100" marR="5080">
              <a:lnSpc>
                <a:spcPts val="1900"/>
              </a:lnSpc>
              <a:spcBef>
                <a:spcPts val="105"/>
              </a:spcBef>
            </a:pPr>
            <a:r>
              <a:rPr dirty="0" sz="1600" spc="-5" b="1">
                <a:latin typeface="Courier New"/>
                <a:cs typeface="Courier New"/>
              </a:rPr>
              <a:t>bool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first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true;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输入的是否是第一个数 </a:t>
            </a:r>
            <a:r>
              <a:rPr dirty="0" sz="1600" spc="-5" b="1">
                <a:latin typeface="Courier New"/>
                <a:cs typeface="Courier New"/>
              </a:rPr>
              <a:t>while(cin &gt;&gt; n)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if( first 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mx = n;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first = false;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 {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 &gt; mx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mx 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 marR="22809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 &lt;&lt; mx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  return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4022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2.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输入若干个整数求最大值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6023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3.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/>
              <a:t>输入至少</a:t>
            </a:r>
            <a:r>
              <a:rPr dirty="0" spc="-10">
                <a:latin typeface="Arial"/>
                <a:cs typeface="Arial"/>
              </a:rPr>
              <a:t>2</a:t>
            </a:r>
            <a:r>
              <a:rPr dirty="0"/>
              <a:t>个整数，求最大值和第二大值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81861"/>
            <a:ext cx="180086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16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800" spc="-9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Input  </a:t>
            </a:r>
            <a:r>
              <a:rPr dirty="0" sz="1800" b="1">
                <a:latin typeface="Courier New"/>
                <a:cs typeface="Courier New"/>
              </a:rPr>
              <a:t>1 5 6 3 4</a:t>
            </a:r>
            <a:r>
              <a:rPr dirty="0" sz="1800" spc="-1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800" spc="-8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Output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6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2700" marR="141605">
              <a:lnSpc>
                <a:spcPct val="100000"/>
              </a:lnSpc>
            </a:pP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800" spc="-9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Input  </a:t>
            </a:r>
            <a:r>
              <a:rPr dirty="0" sz="1800" b="1">
                <a:latin typeface="Courier New"/>
                <a:cs typeface="Courier New"/>
              </a:rPr>
              <a:t>1 5 6 3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Sample</a:t>
            </a:r>
            <a:r>
              <a:rPr dirty="0" sz="1800" spc="-8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Output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6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66166"/>
            <a:ext cx="5146675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85415">
              <a:lnSpc>
                <a:spcPct val="100000"/>
              </a:lnSpc>
              <a:spcBef>
                <a:spcPts val="95"/>
              </a:spcBef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n,max1,max2;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num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 0;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输入的是第几个数</a:t>
            </a:r>
            <a:endParaRPr sz="1600">
              <a:latin typeface="Noto Sans CJK HK"/>
              <a:cs typeface="Noto Sans CJK HK"/>
            </a:endParaRPr>
          </a:p>
          <a:p>
            <a:pPr marL="9271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while(cin &gt;&gt; n)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++num;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num ==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max1 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else </a:t>
            </a:r>
            <a:r>
              <a:rPr dirty="0" sz="1600" b="1">
                <a:latin typeface="Courier New"/>
                <a:cs typeface="Courier New"/>
              </a:rPr>
              <a:t>if( </a:t>
            </a:r>
            <a:r>
              <a:rPr dirty="0" sz="1600" spc="-5" b="1">
                <a:latin typeface="Courier New"/>
                <a:cs typeface="Courier New"/>
              </a:rPr>
              <a:t>num == 2) {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 &gt; max1)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max2 =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max1;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max1 =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max2 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3.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/>
              <a:t>输入至少</a:t>
            </a:r>
            <a:r>
              <a:rPr dirty="0" spc="-10">
                <a:latin typeface="Arial"/>
                <a:cs typeface="Arial"/>
              </a:rPr>
              <a:t>2</a:t>
            </a:r>
            <a:r>
              <a:rPr dirty="0"/>
              <a:t>个整数，求最大值和第二大值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744" y="810005"/>
            <a:ext cx="756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r>
              <a:rPr dirty="0" sz="1600" spc="-9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398" y="810005"/>
            <a:ext cx="240347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num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&gt;</a:t>
            </a:r>
            <a:r>
              <a:rPr dirty="0" sz="1600" spc="-2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 </a:t>
            </a:r>
            <a:r>
              <a:rPr dirty="0" sz="1600" b="1">
                <a:latin typeface="Courier New"/>
                <a:cs typeface="Courier New"/>
              </a:rPr>
              <a:t>&gt;= </a:t>
            </a:r>
            <a:r>
              <a:rPr dirty="0" sz="1600" spc="-5" b="1">
                <a:latin typeface="Courier New"/>
                <a:cs typeface="Courier New"/>
              </a:rPr>
              <a:t>max1)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max2 =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max1;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max1 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 </a:t>
            </a:r>
            <a:r>
              <a:rPr dirty="0" sz="1600" b="1">
                <a:latin typeface="Courier New"/>
                <a:cs typeface="Courier New"/>
              </a:rPr>
              <a:t>if( </a:t>
            </a:r>
            <a:r>
              <a:rPr dirty="0" sz="1600" spc="-5" b="1">
                <a:latin typeface="Courier New"/>
                <a:cs typeface="Courier New"/>
              </a:rPr>
              <a:t>n &gt; max2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max2 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}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}</a:t>
            </a:r>
          </a:p>
          <a:p>
            <a:pPr marL="927100" marR="5080">
              <a:lnSpc>
                <a:spcPct val="100000"/>
              </a:lnSpc>
            </a:pPr>
            <a:r>
              <a:rPr dirty="0" spc="-5"/>
              <a:t>cout &lt;&lt; max1 &lt;&lt; " " &lt;&lt; max2 &lt;&lt; endl;  return</a:t>
            </a:r>
            <a:r>
              <a:rPr dirty="0" spc="5"/>
              <a:t> </a:t>
            </a:r>
            <a:r>
              <a:rPr dirty="0" spc="-10"/>
              <a:t>0;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60236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3.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/>
              <a:t>输入至少</a:t>
            </a:r>
            <a:r>
              <a:rPr dirty="0" spc="-10">
                <a:latin typeface="Arial"/>
                <a:cs typeface="Arial"/>
              </a:rPr>
              <a:t>2</a:t>
            </a:r>
            <a:r>
              <a:rPr dirty="0"/>
              <a:t>个整数，求最大值和第二大值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498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4.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斐波那契数列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655256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990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菲波那契数列是指这样的数列</a:t>
            </a:r>
            <a:r>
              <a:rPr dirty="0" sz="1800" spc="-55">
                <a:latin typeface="UKIJ CJK"/>
                <a:cs typeface="UKIJ CJK"/>
              </a:rPr>
              <a:t>:</a:t>
            </a:r>
            <a:r>
              <a:rPr dirty="0" sz="1800" spc="-25">
                <a:latin typeface="UKIJ CJK"/>
                <a:cs typeface="UKIJ CJK"/>
              </a:rPr>
              <a:t> </a:t>
            </a:r>
            <a:r>
              <a:rPr dirty="0" sz="1800">
                <a:latin typeface="UKIJ CJK"/>
                <a:cs typeface="UKIJ CJK"/>
              </a:rPr>
              <a:t>数列的第一个和第二个数都</a:t>
            </a:r>
            <a:r>
              <a:rPr dirty="0" sz="1800" spc="5">
                <a:latin typeface="UKIJ CJK"/>
                <a:cs typeface="UKIJ CJK"/>
              </a:rPr>
              <a:t>为</a:t>
            </a:r>
            <a:r>
              <a:rPr dirty="0" sz="1800" spc="30">
                <a:latin typeface="UKIJ CJK"/>
                <a:cs typeface="UKIJ CJK"/>
              </a:rPr>
              <a:t>1，  </a:t>
            </a:r>
            <a:r>
              <a:rPr dirty="0" sz="1800" spc="-5">
                <a:latin typeface="UKIJ CJK"/>
                <a:cs typeface="UKIJ CJK"/>
              </a:rPr>
              <a:t>接下来每个数都等于前</a:t>
            </a:r>
            <a:r>
              <a:rPr dirty="0" sz="1800">
                <a:latin typeface="UKIJ CJK"/>
                <a:cs typeface="UKIJ CJK"/>
              </a:rPr>
              <a:t>面</a:t>
            </a:r>
            <a:r>
              <a:rPr dirty="0" sz="1800" spc="60">
                <a:latin typeface="UKIJ CJK"/>
                <a:cs typeface="UKIJ CJK"/>
              </a:rPr>
              <a:t>2</a:t>
            </a:r>
            <a:r>
              <a:rPr dirty="0" sz="1800" spc="-5">
                <a:latin typeface="UKIJ CJK"/>
                <a:cs typeface="UKIJ CJK"/>
              </a:rPr>
              <a:t>个数之和。给出一个正整</a:t>
            </a:r>
            <a:r>
              <a:rPr dirty="0" sz="1800">
                <a:latin typeface="UKIJ CJK"/>
                <a:cs typeface="UKIJ CJK"/>
              </a:rPr>
              <a:t>数</a:t>
            </a:r>
            <a:r>
              <a:rPr dirty="0" sz="1800" spc="40">
                <a:latin typeface="UKIJ CJK"/>
                <a:cs typeface="UKIJ CJK"/>
              </a:rPr>
              <a:t>k，</a:t>
            </a:r>
            <a:r>
              <a:rPr dirty="0" sz="1800" spc="-5">
                <a:latin typeface="UKIJ CJK"/>
                <a:cs typeface="UKIJ CJK"/>
              </a:rPr>
              <a:t>要求菲 </a:t>
            </a:r>
            <a:r>
              <a:rPr dirty="0" sz="1800">
                <a:latin typeface="UKIJ CJK"/>
                <a:cs typeface="UKIJ CJK"/>
              </a:rPr>
              <a:t>波那契数列中第</a:t>
            </a:r>
            <a:r>
              <a:rPr dirty="0" sz="1800" spc="85">
                <a:latin typeface="UKIJ CJK"/>
                <a:cs typeface="UKIJ CJK"/>
              </a:rPr>
              <a:t>k</a:t>
            </a:r>
            <a:r>
              <a:rPr dirty="0" sz="1800">
                <a:latin typeface="UKIJ CJK"/>
                <a:cs typeface="UKIJ CJK"/>
              </a:rPr>
              <a:t>个数是多少。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输入</a:t>
            </a:r>
            <a:r>
              <a:rPr dirty="0" sz="1800" spc="-55">
                <a:latin typeface="UKIJ CJK"/>
                <a:cs typeface="UKIJ CJK"/>
              </a:rPr>
              <a:t>: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UKIJ CJK"/>
                <a:cs typeface="UKIJ CJK"/>
              </a:rPr>
              <a:t>输入一行，包含一个正整</a:t>
            </a:r>
            <a:r>
              <a:rPr dirty="0" sz="1800">
                <a:latin typeface="UKIJ CJK"/>
                <a:cs typeface="UKIJ CJK"/>
              </a:rPr>
              <a:t>数</a:t>
            </a:r>
            <a:r>
              <a:rPr dirty="0" sz="1800" spc="85">
                <a:latin typeface="UKIJ CJK"/>
                <a:cs typeface="UKIJ CJK"/>
              </a:rPr>
              <a:t>k</a:t>
            </a:r>
            <a:r>
              <a:rPr dirty="0" sz="1800" spc="-5">
                <a:latin typeface="UKIJ CJK"/>
                <a:cs typeface="UKIJ CJK"/>
              </a:rPr>
              <a:t>。</a:t>
            </a:r>
            <a:r>
              <a:rPr dirty="0" sz="1800" spc="30">
                <a:latin typeface="UKIJ CJK"/>
                <a:cs typeface="UKIJ CJK"/>
              </a:rPr>
              <a:t>（1</a:t>
            </a:r>
            <a:r>
              <a:rPr dirty="0" sz="1800" spc="55">
                <a:latin typeface="UKIJ CJK"/>
                <a:cs typeface="UKIJ CJK"/>
              </a:rPr>
              <a:t> </a:t>
            </a:r>
            <a:r>
              <a:rPr dirty="0" sz="1800" spc="345">
                <a:latin typeface="UKIJ CJK"/>
                <a:cs typeface="UKIJ CJK"/>
              </a:rPr>
              <a:t>&lt;=</a:t>
            </a:r>
            <a:r>
              <a:rPr dirty="0" sz="1800" spc="60">
                <a:latin typeface="UKIJ CJK"/>
                <a:cs typeface="UKIJ CJK"/>
              </a:rPr>
              <a:t> </a:t>
            </a:r>
            <a:r>
              <a:rPr dirty="0" sz="1800" spc="85">
                <a:latin typeface="UKIJ CJK"/>
                <a:cs typeface="UKIJ CJK"/>
              </a:rPr>
              <a:t>k</a:t>
            </a:r>
            <a:r>
              <a:rPr dirty="0" sz="1800" spc="60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&lt;=</a:t>
            </a:r>
            <a:r>
              <a:rPr dirty="0" sz="1800" spc="75">
                <a:latin typeface="UKIJ CJK"/>
                <a:cs typeface="UKIJ CJK"/>
              </a:rPr>
              <a:t> </a:t>
            </a:r>
            <a:r>
              <a:rPr dirty="0" sz="1800" spc="35">
                <a:latin typeface="UKIJ CJK"/>
                <a:cs typeface="UKIJ CJK"/>
              </a:rPr>
              <a:t>46）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输出</a:t>
            </a:r>
            <a:r>
              <a:rPr dirty="0" sz="1800" spc="-55">
                <a:latin typeface="UKIJ CJK"/>
                <a:cs typeface="UKIJ CJK"/>
              </a:rPr>
              <a:t>: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输出一行，包含一个正整数，表示菲波那契数列中</a:t>
            </a:r>
            <a:r>
              <a:rPr dirty="0" sz="1800" spc="5">
                <a:latin typeface="UKIJ CJK"/>
                <a:cs typeface="UKIJ CJK"/>
              </a:rPr>
              <a:t>第</a:t>
            </a:r>
            <a:r>
              <a:rPr dirty="0" sz="1800" spc="85">
                <a:latin typeface="UKIJ CJK"/>
                <a:cs typeface="UKIJ CJK"/>
              </a:rPr>
              <a:t>k</a:t>
            </a:r>
            <a:r>
              <a:rPr dirty="0" sz="1800">
                <a:latin typeface="UKIJ CJK"/>
                <a:cs typeface="UKIJ CJK"/>
              </a:rPr>
              <a:t>个数的大小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 marR="561721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70CEB"/>
                </a:solidFill>
                <a:latin typeface="UKIJ CJK"/>
                <a:cs typeface="UKIJ CJK"/>
              </a:rPr>
              <a:t>样例输入  </a:t>
            </a:r>
            <a:r>
              <a:rPr dirty="0" sz="1800" spc="60">
                <a:latin typeface="UKIJ CJK"/>
                <a:cs typeface="UKIJ CJK"/>
              </a:rPr>
              <a:t>19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70CEB"/>
                </a:solidFill>
                <a:latin typeface="UKIJ CJK"/>
                <a:cs typeface="UKIJ CJK"/>
              </a:rPr>
              <a:t>样例输出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 spc="60">
                <a:latin typeface="UKIJ CJK"/>
                <a:cs typeface="UKIJ CJK"/>
              </a:rPr>
              <a:t>4181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66166"/>
            <a:ext cx="5396230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34970">
              <a:lnSpc>
                <a:spcPct val="100000"/>
              </a:lnSpc>
              <a:spcBef>
                <a:spcPts val="95"/>
              </a:spcBef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#include &lt;iostream&gt;  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 a1 = </a:t>
            </a:r>
            <a:r>
              <a:rPr dirty="0" sz="1600" b="1">
                <a:latin typeface="Courier New"/>
                <a:cs typeface="Courier New"/>
              </a:rPr>
              <a:t>1,a2 </a:t>
            </a:r>
            <a:r>
              <a:rPr dirty="0" sz="1600" spc="-5" b="1">
                <a:latin typeface="Courier New"/>
                <a:cs typeface="Courier New"/>
              </a:rPr>
              <a:t>= 1; 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cin &gt;&gt;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k;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k </a:t>
            </a:r>
            <a:r>
              <a:rPr dirty="0" sz="1600" b="1">
                <a:latin typeface="Courier New"/>
                <a:cs typeface="Courier New"/>
              </a:rPr>
              <a:t>== </a:t>
            </a:r>
            <a:r>
              <a:rPr dirty="0" sz="1600" spc="-5" b="1">
                <a:latin typeface="Courier New"/>
                <a:cs typeface="Courier New"/>
              </a:rPr>
              <a:t>1 </a:t>
            </a:r>
            <a:r>
              <a:rPr dirty="0" sz="1600" b="1">
                <a:latin typeface="Courier New"/>
                <a:cs typeface="Courier New"/>
              </a:rPr>
              <a:t>|| </a:t>
            </a:r>
            <a:r>
              <a:rPr dirty="0" sz="1600" spc="-5" b="1">
                <a:latin typeface="Courier New"/>
                <a:cs typeface="Courier New"/>
              </a:rPr>
              <a:t>k ==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 &lt;&lt; 1 &lt;&lt;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 {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sum;</a:t>
            </a:r>
            <a:endParaRPr sz="1600">
              <a:latin typeface="Courier New"/>
              <a:cs typeface="Courier New"/>
            </a:endParaRPr>
          </a:p>
          <a:p>
            <a:pPr marL="2755900" marR="5080" indent="-9150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for(int i = 0;i &lt; </a:t>
            </a:r>
            <a:r>
              <a:rPr dirty="0" sz="1600" spc="5" b="1">
                <a:latin typeface="Courier New"/>
                <a:cs typeface="Courier New"/>
              </a:rPr>
              <a:t>k-2; </a:t>
            </a:r>
            <a:r>
              <a:rPr dirty="0" sz="1600" b="1">
                <a:latin typeface="Courier New"/>
                <a:cs typeface="Courier New"/>
              </a:rPr>
              <a:t>++i) </a:t>
            </a:r>
            <a:r>
              <a:rPr dirty="0" sz="1600" spc="-5" b="1">
                <a:latin typeface="Courier New"/>
                <a:cs typeface="Courier New"/>
              </a:rPr>
              <a:t>{  sum 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a1+a2;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a1 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a2;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a2 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sum;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 &lt;&lt; a2 </a:t>
            </a:r>
            <a:r>
              <a:rPr dirty="0" sz="1600" b="1">
                <a:latin typeface="Courier New"/>
                <a:cs typeface="Courier New"/>
              </a:rPr>
              <a:t>&lt;&lt;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498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4.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斐波那契数列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93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5.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求阶乘的和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498094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给定正整数</a:t>
            </a:r>
            <a:r>
              <a:rPr dirty="0" sz="1800" spc="15">
                <a:latin typeface="UKIJ CJK"/>
                <a:cs typeface="UKIJ CJK"/>
              </a:rPr>
              <a:t>n，</a:t>
            </a:r>
            <a:r>
              <a:rPr dirty="0" sz="1800">
                <a:latin typeface="UKIJ CJK"/>
                <a:cs typeface="UKIJ CJK"/>
              </a:rPr>
              <a:t>求不大</a:t>
            </a:r>
            <a:r>
              <a:rPr dirty="0" sz="1800" spc="-10">
                <a:latin typeface="UKIJ CJK"/>
                <a:cs typeface="UKIJ CJK"/>
              </a:rPr>
              <a:t>于</a:t>
            </a:r>
            <a:r>
              <a:rPr dirty="0" sz="1800" spc="35">
                <a:latin typeface="UKIJ CJK"/>
                <a:cs typeface="UKIJ CJK"/>
              </a:rPr>
              <a:t>n</a:t>
            </a:r>
            <a:r>
              <a:rPr dirty="0" sz="1800">
                <a:latin typeface="UKIJ CJK"/>
                <a:cs typeface="UKIJ CJK"/>
              </a:rPr>
              <a:t>的正整数的阶乘的和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UKIJ CJK"/>
                <a:cs typeface="UKIJ CJK"/>
              </a:rPr>
              <a:t>（即求</a:t>
            </a:r>
            <a:r>
              <a:rPr dirty="0" sz="1800" spc="105">
                <a:latin typeface="UKIJ CJK"/>
                <a:cs typeface="UKIJ CJK"/>
              </a:rPr>
              <a:t>1!+2!+3!+...+n!）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输入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输入有一行，包含一个正整数</a:t>
            </a:r>
            <a:r>
              <a:rPr dirty="0" sz="1800" spc="30">
                <a:latin typeface="UKIJ CJK"/>
                <a:cs typeface="UKIJ CJK"/>
              </a:rPr>
              <a:t>n（1</a:t>
            </a:r>
            <a:r>
              <a:rPr dirty="0" sz="1800" spc="50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</a:t>
            </a:r>
            <a:r>
              <a:rPr dirty="0" sz="1800" spc="55">
                <a:latin typeface="UKIJ CJK"/>
                <a:cs typeface="UKIJ CJK"/>
              </a:rPr>
              <a:t> </a:t>
            </a:r>
            <a:r>
              <a:rPr dirty="0" sz="1800" spc="45">
                <a:latin typeface="UKIJ CJK"/>
                <a:cs typeface="UKIJ CJK"/>
              </a:rPr>
              <a:t>n</a:t>
            </a:r>
            <a:r>
              <a:rPr dirty="0" sz="1800" spc="60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</a:t>
            </a:r>
            <a:r>
              <a:rPr dirty="0" sz="1800" spc="50">
                <a:latin typeface="UKIJ CJK"/>
                <a:cs typeface="UKIJ CJK"/>
              </a:rPr>
              <a:t> </a:t>
            </a:r>
            <a:r>
              <a:rPr dirty="0" sz="1800" spc="35">
                <a:latin typeface="UKIJ CJK"/>
                <a:cs typeface="UKIJ CJK"/>
              </a:rPr>
              <a:t>12）</a:t>
            </a:r>
            <a:r>
              <a:rPr dirty="0" sz="180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输出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UKIJ CJK"/>
                <a:cs typeface="UKIJ CJK"/>
              </a:rPr>
              <a:t>输出有一行：阶乘的和。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70CEB"/>
                </a:solidFill>
                <a:latin typeface="UKIJ CJK"/>
                <a:cs typeface="UKIJ CJK"/>
              </a:rPr>
              <a:t>样例输入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60">
                <a:latin typeface="UKIJ CJK"/>
                <a:cs typeface="UKIJ CJK"/>
              </a:rPr>
              <a:t>5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solidFill>
                  <a:srgbClr val="070CEB"/>
                </a:solidFill>
                <a:latin typeface="UKIJ CJK"/>
                <a:cs typeface="UKIJ CJK"/>
              </a:rPr>
              <a:t>样例输出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dirty="0" sz="1800" spc="60">
                <a:latin typeface="UKIJ CJK"/>
                <a:cs typeface="UKIJ CJK"/>
              </a:rPr>
              <a:t>153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93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5.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求阶乘的和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7877175" cy="412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解法</a:t>
            </a:r>
            <a:r>
              <a:rPr dirty="0" sz="1800" spc="30">
                <a:solidFill>
                  <a:srgbClr val="6F2F9F"/>
                </a:solidFill>
                <a:latin typeface="UKIJ CJK"/>
                <a:cs typeface="UKIJ CJK"/>
              </a:rPr>
              <a:t>1：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2090"/>
              </a:lnSpc>
            </a:pPr>
            <a:r>
              <a:rPr dirty="0" sz="1800" spc="-10" b="1">
                <a:latin typeface="Courier New"/>
                <a:cs typeface="Courier New"/>
              </a:rPr>
              <a:t>#include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&lt;iostream&gt;</a:t>
            </a:r>
            <a:endParaRPr sz="1800">
              <a:latin typeface="Courier New"/>
              <a:cs typeface="Courier New"/>
            </a:endParaRPr>
          </a:p>
          <a:p>
            <a:pPr marL="12700" marR="5125720">
              <a:lnSpc>
                <a:spcPct val="100000"/>
              </a:lnSpc>
              <a:tabLst>
                <a:tab pos="1650364" algn="l"/>
              </a:tabLst>
            </a:pPr>
            <a:r>
              <a:rPr dirty="0" sz="1800" spc="-10" b="1">
                <a:latin typeface="Courier New"/>
                <a:cs typeface="Courier New"/>
              </a:rPr>
              <a:t>using namespace std;  </a:t>
            </a: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main()	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cin </a:t>
            </a:r>
            <a:r>
              <a:rPr dirty="0" sz="1800" spc="-10" b="1">
                <a:latin typeface="Courier New"/>
                <a:cs typeface="Courier New"/>
              </a:rPr>
              <a:t>&gt;&gt;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sum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for(int </a:t>
            </a:r>
            <a:r>
              <a:rPr dirty="0" sz="1800" b="1">
                <a:latin typeface="Courier New"/>
                <a:cs typeface="Courier New"/>
              </a:rPr>
              <a:t>i = </a:t>
            </a:r>
            <a:r>
              <a:rPr dirty="0" sz="1800" spc="-10" b="1">
                <a:latin typeface="Courier New"/>
                <a:cs typeface="Courier New"/>
              </a:rPr>
              <a:t>1;i </a:t>
            </a:r>
            <a:r>
              <a:rPr dirty="0" sz="1800" spc="-5" b="1">
                <a:latin typeface="Courier New"/>
                <a:cs typeface="Courier New"/>
              </a:rPr>
              <a:t>&lt;= n; </a:t>
            </a:r>
            <a:r>
              <a:rPr dirty="0" sz="1800" spc="-10" b="1">
                <a:latin typeface="Courier New"/>
                <a:cs typeface="Courier New"/>
              </a:rPr>
              <a:t>++i)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40"/>
              </a:lnSpc>
              <a:spcBef>
                <a:spcPts val="35"/>
              </a:spcBef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factorial=1;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</a:t>
            </a:r>
            <a:r>
              <a:rPr dirty="0" sz="1800" b="1">
                <a:solidFill>
                  <a:srgbClr val="00AF50"/>
                </a:solidFill>
                <a:latin typeface="Noto Sans CJK HK"/>
                <a:cs typeface="Noto Sans CJK HK"/>
              </a:rPr>
              <a:t>存放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dirty="0" sz="1800" b="1">
                <a:solidFill>
                  <a:srgbClr val="00AF50"/>
                </a:solidFill>
                <a:latin typeface="Noto Sans CJK HK"/>
                <a:cs typeface="Noto Sans CJK HK"/>
              </a:rPr>
              <a:t>阶乘</a:t>
            </a:r>
            <a:endParaRPr sz="1800">
              <a:latin typeface="Noto Sans CJK HK"/>
              <a:cs typeface="Noto Sans CJK HK"/>
            </a:endParaRPr>
          </a:p>
          <a:p>
            <a:pPr marL="1841500">
              <a:lnSpc>
                <a:spcPts val="2140"/>
              </a:lnSpc>
            </a:pPr>
            <a:r>
              <a:rPr dirty="0" sz="1800" spc="-10" b="1">
                <a:latin typeface="Courier New"/>
                <a:cs typeface="Courier New"/>
              </a:rPr>
              <a:t>for(int </a:t>
            </a:r>
            <a:r>
              <a:rPr dirty="0" sz="1800" b="1">
                <a:latin typeface="Courier New"/>
                <a:cs typeface="Courier New"/>
              </a:rPr>
              <a:t>j = </a:t>
            </a:r>
            <a:r>
              <a:rPr dirty="0" sz="1800" spc="-5" b="1">
                <a:latin typeface="Courier New"/>
                <a:cs typeface="Courier New"/>
              </a:rPr>
              <a:t>1; </a:t>
            </a:r>
            <a:r>
              <a:rPr dirty="0" sz="1800" b="1">
                <a:latin typeface="Courier New"/>
                <a:cs typeface="Courier New"/>
              </a:rPr>
              <a:t>j </a:t>
            </a:r>
            <a:r>
              <a:rPr dirty="0" sz="1800" spc="-5" b="1">
                <a:latin typeface="Courier New"/>
                <a:cs typeface="Courier New"/>
              </a:rPr>
              <a:t>&lt;= </a:t>
            </a:r>
            <a:r>
              <a:rPr dirty="0" sz="1800" spc="-10" b="1">
                <a:latin typeface="Courier New"/>
                <a:cs typeface="Courier New"/>
              </a:rPr>
              <a:t>i;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++j)</a:t>
            </a:r>
            <a:endParaRPr sz="1800">
              <a:latin typeface="Courier New"/>
              <a:cs typeface="Courier New"/>
            </a:endParaRPr>
          </a:p>
          <a:p>
            <a:pPr marL="1841500" marR="5080" indent="914400">
              <a:lnSpc>
                <a:spcPts val="2120"/>
              </a:lnSpc>
              <a:spcBef>
                <a:spcPts val="140"/>
              </a:spcBef>
            </a:pPr>
            <a:r>
              <a:rPr dirty="0" sz="1800" spc="-5" b="1">
                <a:latin typeface="Courier New"/>
                <a:cs typeface="Courier New"/>
              </a:rPr>
              <a:t>factorial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*=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j;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Noto Sans CJK HK"/>
                <a:cs typeface="Noto Sans CJK HK"/>
              </a:rPr>
              <a:t>此操作</a:t>
            </a:r>
            <a:r>
              <a:rPr dirty="0" sz="1800" spc="-5" b="1">
                <a:solidFill>
                  <a:srgbClr val="00AF50"/>
                </a:solidFill>
                <a:latin typeface="Noto Sans CJK HK"/>
                <a:cs typeface="Noto Sans CJK HK"/>
              </a:rPr>
              <a:t>做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1+2+3+...+n</a:t>
            </a:r>
            <a:r>
              <a:rPr dirty="0" sz="1800" b="1">
                <a:solidFill>
                  <a:srgbClr val="00AF50"/>
                </a:solidFill>
                <a:latin typeface="Noto Sans CJK HK"/>
                <a:cs typeface="Noto Sans CJK HK"/>
              </a:rPr>
              <a:t>次 </a:t>
            </a:r>
            <a:r>
              <a:rPr dirty="0" sz="1800" spc="-5" b="1">
                <a:latin typeface="Courier New"/>
                <a:cs typeface="Courier New"/>
              </a:rPr>
              <a:t>sum </a:t>
            </a:r>
            <a:r>
              <a:rPr dirty="0" sz="1800" spc="-10" b="1">
                <a:latin typeface="Courier New"/>
                <a:cs typeface="Courier New"/>
              </a:rPr>
              <a:t>+=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factorial;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cout </a:t>
            </a:r>
            <a:r>
              <a:rPr dirty="0" sz="1800" spc="-5" b="1">
                <a:latin typeface="Courier New"/>
                <a:cs typeface="Courier New"/>
              </a:rPr>
              <a:t>&lt;&lt; </a:t>
            </a:r>
            <a:r>
              <a:rPr dirty="0" sz="1800" spc="-10" b="1">
                <a:latin typeface="Courier New"/>
                <a:cs typeface="Courier New"/>
              </a:rPr>
              <a:t>sum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return 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4748885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80" y="481583"/>
            <a:ext cx="6217920" cy="466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UKIJ CJK"/>
                <a:cs typeface="UKIJ CJK"/>
              </a:rPr>
              <a:t>信息科学技术学院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6036" y="4684572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UKIJ CJK"/>
                <a:cs typeface="UKIJ CJK"/>
              </a:rPr>
              <a:t>河北白洋淀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541" y="1801190"/>
            <a:ext cx="12446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循环结构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3793" y="2533269"/>
            <a:ext cx="17862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1F487C"/>
                </a:solidFill>
                <a:latin typeface="Arial"/>
                <a:cs typeface="Arial"/>
              </a:rPr>
              <a:t>break</a:t>
            </a:r>
            <a:r>
              <a:rPr dirty="0" sz="2400">
                <a:solidFill>
                  <a:srgbClr val="1F487C"/>
                </a:solidFill>
                <a:latin typeface="UKIJ CJK"/>
                <a:cs typeface="UKIJ CJK"/>
              </a:rPr>
              <a:t>语句 </a:t>
            </a:r>
            <a:r>
              <a:rPr dirty="0" sz="2400">
                <a:solidFill>
                  <a:srgbClr val="1F487C"/>
                </a:solidFill>
                <a:latin typeface="Arial"/>
                <a:cs typeface="Arial"/>
              </a:rPr>
              <a:t>co</a:t>
            </a:r>
            <a:r>
              <a:rPr dirty="0" sz="2400" spc="-1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dirty="0" sz="2400">
                <a:solidFill>
                  <a:srgbClr val="1F487C"/>
                </a:solidFill>
                <a:latin typeface="Arial"/>
                <a:cs typeface="Arial"/>
              </a:rPr>
              <a:t>tin</a:t>
            </a:r>
            <a:r>
              <a:rPr dirty="0" sz="2400" spc="-1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dirty="0" sz="2400" spc="-5">
                <a:solidFill>
                  <a:srgbClr val="1F487C"/>
                </a:solidFill>
                <a:latin typeface="Arial"/>
                <a:cs typeface="Arial"/>
              </a:rPr>
              <a:t>e</a:t>
            </a:r>
            <a:r>
              <a:rPr dirty="0" sz="2400" spc="-5">
                <a:solidFill>
                  <a:srgbClr val="1F487C"/>
                </a:solidFill>
                <a:latin typeface="UKIJ CJK"/>
                <a:cs typeface="UKIJ CJK"/>
              </a:rPr>
              <a:t>语句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93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>
                <a:latin typeface="Arial"/>
                <a:cs typeface="Arial"/>
              </a:rPr>
              <a:t>5.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/>
              <a:t>求阶乘的和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4761230" cy="412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更快的解法</a:t>
            </a:r>
            <a:r>
              <a:rPr dirty="0" sz="1800" spc="30">
                <a:solidFill>
                  <a:srgbClr val="6F2F9F"/>
                </a:solidFill>
                <a:latin typeface="UKIJ CJK"/>
                <a:cs typeface="UKIJ CJK"/>
              </a:rPr>
              <a:t>2：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2090"/>
              </a:lnSpc>
            </a:pPr>
            <a:r>
              <a:rPr dirty="0" sz="1800" spc="-10" b="1">
                <a:latin typeface="Courier New"/>
                <a:cs typeface="Courier New"/>
              </a:rPr>
              <a:t>#include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&lt;iostream&gt;</a:t>
            </a:r>
            <a:endParaRPr sz="1800">
              <a:latin typeface="Courier New"/>
              <a:cs typeface="Courier New"/>
            </a:endParaRPr>
          </a:p>
          <a:p>
            <a:pPr marL="12700" marR="2009775">
              <a:lnSpc>
                <a:spcPct val="100000"/>
              </a:lnSpc>
              <a:tabLst>
                <a:tab pos="1650364" algn="l"/>
              </a:tabLst>
            </a:pPr>
            <a:r>
              <a:rPr dirty="0" sz="1800" spc="-10" b="1">
                <a:latin typeface="Courier New"/>
                <a:cs typeface="Courier New"/>
              </a:rPr>
              <a:t>using namespace std;  </a:t>
            </a: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main()	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cin </a:t>
            </a:r>
            <a:r>
              <a:rPr dirty="0" sz="1800" spc="-10" b="1">
                <a:latin typeface="Courier New"/>
                <a:cs typeface="Courier New"/>
              </a:rPr>
              <a:t>&gt;&gt;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sum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 </a:t>
            </a:r>
            <a:r>
              <a:rPr dirty="0" sz="1800" spc="-10" b="1">
                <a:latin typeface="Courier New"/>
                <a:cs typeface="Courier New"/>
              </a:rPr>
              <a:t>factorial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for(int </a:t>
            </a:r>
            <a:r>
              <a:rPr dirty="0" sz="1800" b="1">
                <a:latin typeface="Courier New"/>
                <a:cs typeface="Courier New"/>
              </a:rPr>
              <a:t>i = </a:t>
            </a:r>
            <a:r>
              <a:rPr dirty="0" sz="1800" spc="-10" b="1">
                <a:latin typeface="Courier New"/>
                <a:cs typeface="Courier New"/>
              </a:rPr>
              <a:t>1;i </a:t>
            </a:r>
            <a:r>
              <a:rPr dirty="0" sz="1800" spc="-5" b="1">
                <a:latin typeface="Courier New"/>
                <a:cs typeface="Courier New"/>
              </a:rPr>
              <a:t>&lt;= n; </a:t>
            </a:r>
            <a:r>
              <a:rPr dirty="0" sz="1800" spc="-10" b="1">
                <a:latin typeface="Courier New"/>
                <a:cs typeface="Courier New"/>
              </a:rPr>
              <a:t>++i)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factorial *=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sum </a:t>
            </a:r>
            <a:r>
              <a:rPr dirty="0" sz="1800" spc="-10" b="1">
                <a:latin typeface="Courier New"/>
                <a:cs typeface="Courier New"/>
              </a:rPr>
              <a:t>+=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factorial;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cout </a:t>
            </a:r>
            <a:r>
              <a:rPr dirty="0" sz="1800" spc="-5" b="1">
                <a:latin typeface="Courier New"/>
                <a:cs typeface="Courier New"/>
              </a:rPr>
              <a:t>&lt;&lt; </a:t>
            </a:r>
            <a:r>
              <a:rPr dirty="0" sz="1800" spc="-10" b="1">
                <a:latin typeface="Courier New"/>
                <a:cs typeface="Courier New"/>
              </a:rPr>
              <a:t>sum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04342"/>
            <a:ext cx="57353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例</a:t>
            </a:r>
            <a:r>
              <a:rPr dirty="0" sz="2200" spc="-5">
                <a:latin typeface="Arial"/>
                <a:cs typeface="Arial"/>
              </a:rPr>
              <a:t>6.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/>
              <a:t>输入正整数</a:t>
            </a:r>
            <a:r>
              <a:rPr dirty="0" sz="2200" spc="-5">
                <a:latin typeface="Arial"/>
                <a:cs typeface="Arial"/>
              </a:rPr>
              <a:t>n(n&gt;=2),</a:t>
            </a:r>
            <a:r>
              <a:rPr dirty="0" sz="2200" spc="-5"/>
              <a:t>求不大于</a:t>
            </a:r>
            <a:r>
              <a:rPr dirty="0" sz="2200" spc="10">
                <a:latin typeface="Arial"/>
                <a:cs typeface="Arial"/>
              </a:rPr>
              <a:t>n</a:t>
            </a:r>
            <a:r>
              <a:rPr dirty="0" sz="2200" spc="-5"/>
              <a:t>的全</a:t>
            </a:r>
            <a:r>
              <a:rPr dirty="0" sz="2200"/>
              <a:t>部</a:t>
            </a:r>
            <a:r>
              <a:rPr dirty="0" sz="2200" spc="-5"/>
              <a:t>质数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651128"/>
            <a:ext cx="6797675" cy="419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解法</a:t>
            </a:r>
            <a:r>
              <a:rPr dirty="0" sz="1800" spc="30">
                <a:solidFill>
                  <a:srgbClr val="6F2F9F"/>
                </a:solidFill>
                <a:latin typeface="UKIJ CJK"/>
                <a:cs typeface="UKIJ CJK"/>
              </a:rPr>
              <a:t>1：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ts val="1864"/>
              </a:lnSpc>
            </a:pPr>
            <a:r>
              <a:rPr dirty="0" sz="1600" spc="-5" b="1">
                <a:latin typeface="Courier New"/>
                <a:cs typeface="Courier New"/>
              </a:rPr>
              <a:t>#include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&lt;iostream&gt;</a:t>
            </a:r>
            <a:endParaRPr sz="1600">
              <a:latin typeface="Courier New"/>
              <a:cs typeface="Courier New"/>
            </a:endParaRPr>
          </a:p>
          <a:p>
            <a:pPr marL="12700" marR="4336415">
              <a:lnSpc>
                <a:spcPct val="100000"/>
              </a:lnSpc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using namespace std;  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 marR="47650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 n;  cin &gt;&gt;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for(int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2;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++i)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00AF50"/>
                </a:solidFill>
                <a:latin typeface="Noto Sans CJK HK"/>
                <a:cs typeface="Noto Sans CJK HK"/>
              </a:rPr>
              <a:t>每次判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断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dirty="0" sz="1600" spc="-10" b="1">
                <a:solidFill>
                  <a:srgbClr val="00AF50"/>
                </a:solidFill>
                <a:latin typeface="Noto Sans CJK HK"/>
                <a:cs typeface="Noto Sans CJK HK"/>
              </a:rPr>
              <a:t>是否是质数</a:t>
            </a:r>
            <a:endParaRPr sz="1600">
              <a:latin typeface="Noto Sans CJK HK"/>
              <a:cs typeface="Noto Sans CJK HK"/>
            </a:endParaRPr>
          </a:p>
          <a:p>
            <a:pPr marL="18415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int k;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for(k = 2; k &lt; i; ++k)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i % k ==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755900" marR="352425" indent="-914400">
              <a:lnSpc>
                <a:spcPts val="1900"/>
              </a:lnSpc>
              <a:spcBef>
                <a:spcPts val="100"/>
              </a:spcBef>
            </a:pP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k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i)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dirty="0" sz="1600" spc="1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==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 i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说明没有执行过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break  </a:t>
            </a:r>
            <a:r>
              <a:rPr dirty="0" sz="1600" spc="-5" b="1">
                <a:latin typeface="Courier New"/>
                <a:cs typeface="Courier New"/>
              </a:rPr>
              <a:t>cout &lt;&lt; i &lt;&lt;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061970" algn="l"/>
              </a:tabLst>
            </a:pPr>
            <a:r>
              <a:rPr dirty="0" sz="1600" spc="-5" b="1">
                <a:latin typeface="Courier New"/>
                <a:cs typeface="Courier New"/>
              </a:rPr>
              <a:t>}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FF0000"/>
                </a:solidFill>
                <a:latin typeface="Noto Sans CJK HK"/>
                <a:cs typeface="Noto Sans CJK HK"/>
              </a:rPr>
              <a:t>此解法做了没必要的尝试，	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k </a:t>
            </a:r>
            <a:r>
              <a:rPr dirty="0" sz="1600" spc="-5" b="1">
                <a:solidFill>
                  <a:srgbClr val="FF0000"/>
                </a:solidFill>
                <a:latin typeface="Noto Sans CJK HK"/>
                <a:cs typeface="Noto Sans CJK HK"/>
              </a:rPr>
              <a:t>大于</a:t>
            </a:r>
            <a:r>
              <a:rPr dirty="0" sz="1600" spc="235" b="1">
                <a:solidFill>
                  <a:srgbClr val="FF0000"/>
                </a:solidFill>
                <a:latin typeface="Noto Sans CJK HK"/>
                <a:cs typeface="Noto Sans CJK HK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z="1600" spc="-5" b="1">
                <a:solidFill>
                  <a:srgbClr val="FF0000"/>
                </a:solidFill>
                <a:latin typeface="Noto Sans CJK HK"/>
                <a:cs typeface="Noto Sans CJK HK"/>
              </a:rPr>
              <a:t>的平方根后就不必再试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04342"/>
            <a:ext cx="57353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例</a:t>
            </a:r>
            <a:r>
              <a:rPr dirty="0" sz="2200" spc="-5">
                <a:latin typeface="Arial"/>
                <a:cs typeface="Arial"/>
              </a:rPr>
              <a:t>6.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/>
              <a:t>输入正整数</a:t>
            </a:r>
            <a:r>
              <a:rPr dirty="0" sz="2200" spc="-5">
                <a:latin typeface="Arial"/>
                <a:cs typeface="Arial"/>
              </a:rPr>
              <a:t>n(n&gt;=2),</a:t>
            </a:r>
            <a:r>
              <a:rPr dirty="0" sz="2200" spc="-5"/>
              <a:t>求不大于</a:t>
            </a:r>
            <a:r>
              <a:rPr dirty="0" sz="2200" spc="10">
                <a:latin typeface="Arial"/>
                <a:cs typeface="Arial"/>
              </a:rPr>
              <a:t>n</a:t>
            </a:r>
            <a:r>
              <a:rPr dirty="0" sz="2200" spc="-5"/>
              <a:t>的全</a:t>
            </a:r>
            <a:r>
              <a:rPr dirty="0" sz="2200"/>
              <a:t>部</a:t>
            </a:r>
            <a:r>
              <a:rPr dirty="0" sz="2200" spc="-5"/>
              <a:t>质数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551179"/>
            <a:ext cx="6921500" cy="418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改进的解法</a:t>
            </a:r>
            <a:r>
              <a:rPr dirty="0" sz="1800" spc="30">
                <a:solidFill>
                  <a:srgbClr val="6F2F9F"/>
                </a:solidFill>
                <a:latin typeface="UKIJ CJK"/>
                <a:cs typeface="UKIJ CJK"/>
              </a:rPr>
              <a:t>2：</a:t>
            </a:r>
            <a:endParaRPr sz="1800">
              <a:latin typeface="UKIJ CJK"/>
              <a:cs typeface="UKIJ CJK"/>
            </a:endParaRPr>
          </a:p>
          <a:p>
            <a:pPr marL="12700" marR="5691505">
              <a:lnSpc>
                <a:spcPts val="960"/>
              </a:lnSpc>
              <a:spcBef>
                <a:spcPts val="20"/>
              </a:spcBef>
            </a:pPr>
            <a:r>
              <a:rPr dirty="0" sz="800" spc="-10" b="1">
                <a:latin typeface="Courier New"/>
                <a:cs typeface="Courier New"/>
              </a:rPr>
              <a:t>#include &lt;iostream&gt;  </a:t>
            </a:r>
            <a:r>
              <a:rPr dirty="0" sz="800" spc="-5" b="1">
                <a:latin typeface="Courier New"/>
                <a:cs typeface="Courier New"/>
              </a:rPr>
              <a:t>using </a:t>
            </a:r>
            <a:r>
              <a:rPr dirty="0" sz="800" spc="-10" b="1">
                <a:latin typeface="Courier New"/>
                <a:cs typeface="Courier New"/>
              </a:rPr>
              <a:t>namespace</a:t>
            </a:r>
            <a:r>
              <a:rPr dirty="0" sz="800" spc="-6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std;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1795"/>
              </a:lnSpc>
              <a:tabLst>
                <a:tab pos="1477645" algn="l"/>
              </a:tabLst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927100" marR="488823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 n;  cin &gt;&gt;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cout &lt;&lt; 2 &lt;&lt;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0"/>
              </a:spcBef>
            </a:pPr>
            <a:r>
              <a:rPr dirty="0" sz="1600" spc="-5" b="1">
                <a:latin typeface="Courier New"/>
                <a:cs typeface="Courier New"/>
              </a:rPr>
              <a:t>for(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1600" spc="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i =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dirty="0" sz="1600" b="1">
                <a:latin typeface="Courier New"/>
                <a:cs typeface="Courier New"/>
              </a:rPr>
              <a:t>;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&lt;= n;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i+=2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每次判断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是否是质数</a:t>
            </a:r>
            <a:endParaRPr sz="1600">
              <a:latin typeface="Noto Sans CJK HK"/>
              <a:cs typeface="Noto Sans CJK HK"/>
            </a:endParaRPr>
          </a:p>
          <a:p>
            <a:pPr marL="184150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int k;</a:t>
            </a:r>
            <a:endParaRPr sz="1600">
              <a:latin typeface="Courier New"/>
              <a:cs typeface="Courier New"/>
            </a:endParaRPr>
          </a:p>
          <a:p>
            <a:pPr marL="2755900" marR="2016760" indent="-9150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for(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k =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dirty="0" sz="1600" b="1">
                <a:latin typeface="Courier New"/>
                <a:cs typeface="Courier New"/>
              </a:rPr>
              <a:t>; </a:t>
            </a:r>
            <a:r>
              <a:rPr dirty="0" sz="1600" spc="-5" b="1">
                <a:latin typeface="Courier New"/>
                <a:cs typeface="Courier New"/>
              </a:rPr>
              <a:t>k &lt; i;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k+=2</a:t>
            </a:r>
            <a:r>
              <a:rPr dirty="0" sz="1600" b="1">
                <a:latin typeface="Courier New"/>
                <a:cs typeface="Courier New"/>
              </a:rPr>
              <a:t>) </a:t>
            </a:r>
            <a:r>
              <a:rPr dirty="0" sz="1600" spc="-5" b="1">
                <a:latin typeface="Courier New"/>
                <a:cs typeface="Courier New"/>
              </a:rPr>
              <a:t>{  if( i % k ==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k*k &gt;</a:t>
            </a:r>
            <a:r>
              <a:rPr dirty="0" sz="1600" spc="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z="1600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k*k &gt; </a:t>
            </a:r>
            <a:r>
              <a:rPr dirty="0" sz="160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z="1600" b="1">
                <a:latin typeface="Courier New"/>
                <a:cs typeface="Courier New"/>
              </a:rPr>
              <a:t>) </a:t>
            </a:r>
            <a:r>
              <a:rPr dirty="0" sz="1600" spc="-5" b="1">
                <a:latin typeface="Courier New"/>
                <a:cs typeface="Courier New"/>
              </a:rPr>
              <a:t>cout </a:t>
            </a:r>
            <a:r>
              <a:rPr dirty="0" sz="1600" b="1">
                <a:latin typeface="Courier New"/>
                <a:cs typeface="Courier New"/>
              </a:rPr>
              <a:t>&lt;&lt; </a:t>
            </a:r>
            <a:r>
              <a:rPr dirty="0" sz="1600" spc="-5" b="1">
                <a:latin typeface="Courier New"/>
                <a:cs typeface="Courier New"/>
              </a:rPr>
              <a:t>i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39" y="4714443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259" y="479734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397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break</a:t>
            </a:r>
            <a:r>
              <a:rPr dirty="0" spc="-5"/>
              <a:t>语句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069670"/>
            <a:ext cx="6981825" cy="3411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indent="-17272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"/>
              <a:tabLst>
                <a:tab pos="256540" algn="l"/>
              </a:tabLst>
            </a:pPr>
            <a:r>
              <a:rPr dirty="0" sz="1800" spc="-5">
                <a:latin typeface="UKIJ CJK"/>
                <a:cs typeface="UKIJ CJK"/>
              </a:rPr>
              <a:t>可以出现在循环体</a:t>
            </a:r>
            <a:r>
              <a:rPr dirty="0" sz="1800">
                <a:latin typeface="UKIJ CJK"/>
                <a:cs typeface="UKIJ CJK"/>
              </a:rPr>
              <a:t>中</a:t>
            </a:r>
            <a:r>
              <a:rPr dirty="0" sz="1800" spc="35">
                <a:latin typeface="UKIJ CJK"/>
                <a:cs typeface="UKIJ CJK"/>
              </a:rPr>
              <a:t>(for</a:t>
            </a:r>
            <a:r>
              <a:rPr dirty="0" sz="1800" spc="-5">
                <a:latin typeface="UKIJ CJK"/>
                <a:cs typeface="UKIJ CJK"/>
              </a:rPr>
              <a:t>、</a:t>
            </a:r>
            <a:r>
              <a:rPr dirty="0" sz="1800" spc="35">
                <a:latin typeface="UKIJ CJK"/>
                <a:cs typeface="UKIJ CJK"/>
              </a:rPr>
              <a:t>while</a:t>
            </a:r>
            <a:r>
              <a:rPr dirty="0" sz="1800" spc="-5">
                <a:latin typeface="UKIJ CJK"/>
                <a:cs typeface="UKIJ CJK"/>
              </a:rPr>
              <a:t>、</a:t>
            </a:r>
            <a:r>
              <a:rPr dirty="0" sz="1800" spc="50">
                <a:latin typeface="UKIJ CJK"/>
                <a:cs typeface="UKIJ CJK"/>
              </a:rPr>
              <a:t>do…while</a:t>
            </a:r>
            <a:r>
              <a:rPr dirty="0" sz="1800" spc="-5">
                <a:latin typeface="UKIJ CJK"/>
                <a:cs typeface="UKIJ CJK"/>
              </a:rPr>
              <a:t>循环均可</a:t>
            </a:r>
            <a:r>
              <a:rPr dirty="0" sz="1800" spc="25">
                <a:latin typeface="UKIJ CJK"/>
                <a:cs typeface="UKIJ CJK"/>
              </a:rPr>
              <a:t>)，</a:t>
            </a:r>
            <a:endParaRPr sz="1800">
              <a:latin typeface="UKIJ CJK"/>
              <a:cs typeface="UKIJ CJK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UKIJ CJK"/>
                <a:cs typeface="UKIJ CJK"/>
              </a:rPr>
              <a:t>其作用是跳出循环。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50">
              <a:latin typeface="UKIJ CJK"/>
              <a:cs typeface="UKIJ CJK"/>
            </a:endParaRPr>
          </a:p>
          <a:p>
            <a:pPr marL="998219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 n 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998219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while(true)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2620" marR="4022725" indent="-4267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if( n &gt;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100)  </a:t>
            </a:r>
            <a:r>
              <a:rPr dirty="0" sz="1600" spc="-5" b="1">
                <a:solidFill>
                  <a:srgbClr val="070CEB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14859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++n;</a:t>
            </a:r>
            <a:endParaRPr sz="1600">
              <a:latin typeface="Courier New"/>
              <a:cs typeface="Courier New"/>
            </a:endParaRPr>
          </a:p>
          <a:p>
            <a:pPr marL="998219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98219">
              <a:lnSpc>
                <a:spcPct val="100000"/>
              </a:lnSpc>
              <a:tabLst>
                <a:tab pos="2827655" algn="l"/>
              </a:tabLst>
            </a:pPr>
            <a:r>
              <a:rPr dirty="0" sz="1600" spc="-5" b="1">
                <a:latin typeface="Courier New"/>
                <a:cs typeface="Courier New"/>
              </a:rPr>
              <a:t>cout &lt;&lt;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;	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=&gt;</a:t>
            </a:r>
            <a:r>
              <a:rPr dirty="0" sz="1600" b="1">
                <a:solidFill>
                  <a:srgbClr val="920A08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101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urier New"/>
              <a:cs typeface="Courier New"/>
            </a:endParaRPr>
          </a:p>
          <a:p>
            <a:pPr marL="184785" indent="-172720">
              <a:lnSpc>
                <a:spcPct val="100000"/>
              </a:lnSpc>
              <a:buSzPct val="94444"/>
              <a:buFont typeface="Wingdings"/>
              <a:buChar char=""/>
              <a:tabLst>
                <a:tab pos="185420" algn="l"/>
              </a:tabLst>
            </a:pPr>
            <a:r>
              <a:rPr dirty="0" sz="1800" spc="-5">
                <a:latin typeface="UKIJ CJK"/>
                <a:cs typeface="UKIJ CJK"/>
              </a:rPr>
              <a:t>在多重循环的情况下</a:t>
            </a:r>
            <a:r>
              <a:rPr dirty="0" sz="1800" spc="35">
                <a:latin typeface="UKIJ CJK"/>
                <a:cs typeface="UKIJ CJK"/>
              </a:rPr>
              <a:t>，break</a:t>
            </a:r>
            <a:r>
              <a:rPr dirty="0" sz="1800" spc="-5">
                <a:latin typeface="UKIJ CJK"/>
                <a:cs typeface="UKIJ CJK"/>
              </a:rPr>
              <a:t>语句只能跳出直接包含它的那一重循环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397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break</a:t>
            </a:r>
            <a:r>
              <a:rPr dirty="0" spc="-5"/>
              <a:t>语句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803603"/>
            <a:ext cx="779018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24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UKIJ CJK"/>
                <a:cs typeface="UKIJ CJK"/>
              </a:rPr>
              <a:t>例题</a:t>
            </a:r>
            <a:r>
              <a:rPr dirty="0" sz="1800" spc="-60">
                <a:solidFill>
                  <a:srgbClr val="FF0000"/>
                </a:solidFill>
                <a:latin typeface="UKIJ CJK"/>
                <a:cs typeface="UKIJ CJK"/>
              </a:rPr>
              <a:t>:</a:t>
            </a:r>
            <a:r>
              <a:rPr dirty="0" sz="1800" spc="-5">
                <a:latin typeface="UKIJ CJK"/>
                <a:cs typeface="UKIJ CJK"/>
              </a:rPr>
              <a:t>如果两个不同的正整数，他们的和是他们的积的因子，就称这两个数 </a:t>
            </a:r>
            <a:r>
              <a:rPr dirty="0" sz="1800">
                <a:latin typeface="UKIJ CJK"/>
                <a:cs typeface="UKIJ CJK"/>
              </a:rPr>
              <a:t>为兄弟数，小的称为弟数，大的称为兄数。先后输入正整</a:t>
            </a:r>
            <a:r>
              <a:rPr dirty="0" sz="1800" spc="5">
                <a:latin typeface="UKIJ CJK"/>
                <a:cs typeface="UKIJ CJK"/>
              </a:rPr>
              <a:t>数</a:t>
            </a:r>
            <a:r>
              <a:rPr dirty="0" sz="1800" spc="35">
                <a:latin typeface="UKIJ CJK"/>
                <a:cs typeface="UKIJ CJK"/>
              </a:rPr>
              <a:t>n</a:t>
            </a:r>
            <a:r>
              <a:rPr dirty="0" sz="1800">
                <a:latin typeface="UKIJ CJK"/>
                <a:cs typeface="UKIJ CJK"/>
              </a:rPr>
              <a:t>和</a:t>
            </a:r>
            <a:r>
              <a:rPr dirty="0" sz="1800" spc="60">
                <a:latin typeface="UKIJ CJK"/>
                <a:cs typeface="UKIJ CJK"/>
              </a:rPr>
              <a:t>m(n</a:t>
            </a:r>
            <a:r>
              <a:rPr dirty="0" sz="1800" spc="45">
                <a:latin typeface="UKIJ CJK"/>
                <a:cs typeface="UKIJ CJK"/>
              </a:rPr>
              <a:t> </a:t>
            </a:r>
            <a:r>
              <a:rPr dirty="0" sz="1800" spc="340">
                <a:latin typeface="UKIJ CJK"/>
                <a:cs typeface="UKIJ CJK"/>
              </a:rPr>
              <a:t>&lt;</a:t>
            </a:r>
            <a:r>
              <a:rPr dirty="0" sz="1800" spc="40">
                <a:latin typeface="UKIJ CJK"/>
                <a:cs typeface="UKIJ CJK"/>
              </a:rPr>
              <a:t> </a:t>
            </a:r>
            <a:r>
              <a:rPr dirty="0" sz="1800" spc="70">
                <a:latin typeface="UKIJ CJK"/>
                <a:cs typeface="UKIJ CJK"/>
              </a:rPr>
              <a:t>m)</a:t>
            </a:r>
            <a:r>
              <a:rPr dirty="0" sz="1800" spc="45">
                <a:latin typeface="UKIJ CJK"/>
                <a:cs typeface="UKIJ CJK"/>
              </a:rPr>
              <a:t> </a:t>
            </a:r>
            <a:r>
              <a:rPr dirty="0" sz="1800" spc="-20">
                <a:latin typeface="UKIJ CJK"/>
                <a:cs typeface="UKIJ CJK"/>
              </a:rPr>
              <a:t>,</a:t>
            </a:r>
            <a:r>
              <a:rPr dirty="0" sz="1800" spc="55">
                <a:latin typeface="UKIJ CJK"/>
                <a:cs typeface="UKIJ CJK"/>
              </a:rPr>
              <a:t> </a:t>
            </a:r>
            <a:r>
              <a:rPr dirty="0" sz="1800">
                <a:latin typeface="UKIJ CJK"/>
                <a:cs typeface="UKIJ CJK"/>
              </a:rPr>
              <a:t>请 在</a:t>
            </a:r>
            <a:r>
              <a:rPr dirty="0" sz="1800" spc="35">
                <a:latin typeface="UKIJ CJK"/>
                <a:cs typeface="UKIJ CJK"/>
              </a:rPr>
              <a:t>n</a:t>
            </a:r>
            <a:r>
              <a:rPr dirty="0" sz="1800">
                <a:latin typeface="UKIJ CJK"/>
                <a:cs typeface="UKIJ CJK"/>
              </a:rPr>
              <a:t>至</a:t>
            </a:r>
            <a:r>
              <a:rPr dirty="0" sz="1800" spc="80">
                <a:latin typeface="UKIJ CJK"/>
                <a:cs typeface="UKIJ CJK"/>
              </a:rPr>
              <a:t>m</a:t>
            </a:r>
            <a:r>
              <a:rPr dirty="0" sz="1800">
                <a:latin typeface="UKIJ CJK"/>
                <a:cs typeface="UKIJ CJK"/>
              </a:rPr>
              <a:t>这</a:t>
            </a:r>
            <a:r>
              <a:rPr dirty="0" sz="1800" spc="140">
                <a:latin typeface="UKIJ CJK"/>
                <a:cs typeface="UKIJ CJK"/>
              </a:rPr>
              <a:t>m-n+1</a:t>
            </a:r>
            <a:r>
              <a:rPr dirty="0" sz="1800" spc="50">
                <a:latin typeface="UKIJ CJK"/>
                <a:cs typeface="UKIJ CJK"/>
              </a:rPr>
              <a:t>个数中，找出一对兄弟数。如果找不到，就输出</a:t>
            </a:r>
            <a:r>
              <a:rPr dirty="0" sz="1800" spc="90">
                <a:latin typeface="UKIJ CJK"/>
                <a:cs typeface="UKIJ CJK"/>
              </a:rPr>
              <a:t>“No  </a:t>
            </a:r>
            <a:r>
              <a:rPr dirty="0" sz="1800" spc="40">
                <a:latin typeface="UKIJ CJK"/>
                <a:cs typeface="UKIJ CJK"/>
              </a:rPr>
              <a:t>Solution.”。如果能找到，就找出和最小的那一对；如果有多对兄弟数和相 </a:t>
            </a:r>
            <a:r>
              <a:rPr dirty="0" sz="1800" spc="-5">
                <a:latin typeface="UKIJ CJK"/>
                <a:cs typeface="UKIJ CJK"/>
              </a:rPr>
              <a:t>同且都是最小，就找出弟数最小的那一对。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UKIJ CJK"/>
              <a:cs typeface="UKIJ CJK"/>
            </a:endParaRPr>
          </a:p>
          <a:p>
            <a:pPr marL="12700" marR="180975" indent="272415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UKIJ CJK"/>
                <a:cs typeface="UKIJ CJK"/>
              </a:rPr>
              <a:t>思路：</a:t>
            </a:r>
            <a:r>
              <a:rPr dirty="0" sz="1800">
                <a:latin typeface="UKIJ CJK"/>
                <a:cs typeface="UKIJ CJK"/>
              </a:rPr>
              <a:t>枚举每一对不同的数，看看是不是兄弟数。用两个变量记录当前已 经找到的最佳兄弟数，如果发现更佳的，就重新记录。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1859"/>
            <a:ext cx="8483600" cy="1301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3864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Courier New"/>
                <a:cs typeface="Courier New"/>
              </a:rPr>
              <a:t>#include &lt;iostream&gt;  using namespace</a:t>
            </a:r>
            <a:r>
              <a:rPr dirty="0" sz="1000" spc="-50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std;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  <a:tabLst>
                <a:tab pos="1477010" algn="l"/>
              </a:tabLst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main()	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n,m;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cin &gt;&gt; n &gt;&gt;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m;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25"/>
              </a:spcBef>
            </a:pP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 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+ 1,b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m +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1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;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//a,b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记录已经找到的最佳兄弟数</a:t>
            </a:r>
            <a:r>
              <a:rPr dirty="0" sz="1600" b="1">
                <a:solidFill>
                  <a:srgbClr val="00AF50"/>
                </a:solidFill>
                <a:latin typeface="Noto Sans CJK HK"/>
                <a:cs typeface="Noto Sans CJK HK"/>
              </a:rPr>
              <a:t>，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是</a:t>
            </a:r>
            <a:r>
              <a:rPr dirty="0" sz="1600" spc="5" b="1">
                <a:solidFill>
                  <a:srgbClr val="00AF50"/>
                </a:solidFill>
                <a:latin typeface="Noto Sans CJK HK"/>
                <a:cs typeface="Noto Sans CJK HK"/>
              </a:rPr>
              <a:t>弟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数</a:t>
            </a:r>
            <a:r>
              <a:rPr dirty="0" sz="1600" b="1">
                <a:solidFill>
                  <a:srgbClr val="00AF50"/>
                </a:solidFill>
                <a:latin typeface="Noto Sans CJK HK"/>
                <a:cs typeface="Noto Sans CJK HK"/>
              </a:rPr>
              <a:t>，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是兄数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3261" y="1417700"/>
            <a:ext cx="2506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{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取弟数，共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m-n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种取法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944" y="1417700"/>
            <a:ext cx="3567429" cy="7569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38150" marR="5080" indent="-426084">
              <a:lnSpc>
                <a:spcPts val="190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for( int i = n; i &lt; m ; ++i )  if( i &gt; (a + b)/2 +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880"/>
              </a:lnSpc>
              <a:tabLst>
                <a:tab pos="1903730" algn="l"/>
              </a:tabLst>
            </a:pP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break;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4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跳出外重循环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19" y="2148916"/>
            <a:ext cx="7632700" cy="2949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806450" marR="1809114" indent="-36766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for(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int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 =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 +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1; j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&lt;= m;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++j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 {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10" b="1">
                <a:solidFill>
                  <a:srgbClr val="00AF50"/>
                </a:solidFill>
                <a:latin typeface="Noto Sans CJK HK"/>
                <a:cs typeface="Noto Sans CJK HK"/>
              </a:rPr>
              <a:t>取兄数 </a:t>
            </a: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 j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&gt; a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 b )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Courier New"/>
                <a:cs typeface="Courier New"/>
              </a:rPr>
              <a:t>break;</a:t>
            </a:r>
            <a:r>
              <a:rPr dirty="0" sz="1600" spc="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跳出内重循环 </a:t>
            </a:r>
            <a:r>
              <a:rPr dirty="0" sz="1600" spc="-5" b="1">
                <a:latin typeface="Courier New"/>
                <a:cs typeface="Courier New"/>
              </a:rPr>
              <a:t>if( 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* j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% (i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 j)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== 0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 {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发现兄弟数</a:t>
            </a:r>
            <a:endParaRPr sz="1600">
              <a:latin typeface="Noto Sans CJK HK"/>
              <a:cs typeface="Noto Sans CJK HK"/>
            </a:endParaRPr>
          </a:p>
          <a:p>
            <a:pPr algn="just" marL="129413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if(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+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&lt;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 +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b) {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发现和更小的兄弟数</a:t>
            </a:r>
            <a:endParaRPr sz="1600">
              <a:latin typeface="Noto Sans CJK HK"/>
              <a:cs typeface="Noto Sans CJK HK"/>
            </a:endParaRPr>
          </a:p>
          <a:p>
            <a:pPr algn="ctr" marL="242570">
              <a:lnSpc>
                <a:spcPts val="1910"/>
              </a:lnSpc>
              <a:tabLst>
                <a:tab pos="1218565" algn="l"/>
              </a:tabLst>
            </a:pPr>
            <a:r>
              <a:rPr dirty="0" sz="1600" spc="-5" b="1">
                <a:latin typeface="Courier New"/>
                <a:cs typeface="Courier New"/>
              </a:rPr>
              <a:t>a 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i;	b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;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更新已找到的最佳兄弟数</a:t>
            </a:r>
            <a:endParaRPr sz="1600">
              <a:latin typeface="Noto Sans CJK HK"/>
              <a:cs typeface="Noto Sans CJK HK"/>
            </a:endParaRPr>
          </a:p>
          <a:p>
            <a:pPr marL="129413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3538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 </a:t>
            </a:r>
            <a:r>
              <a:rPr dirty="0" sz="1600" b="1">
                <a:latin typeface="Courier New"/>
                <a:cs typeface="Courier New"/>
              </a:rPr>
              <a:t>if( </a:t>
            </a:r>
            <a:r>
              <a:rPr dirty="0" sz="1600" spc="-5" b="1">
                <a:latin typeface="Courier New"/>
                <a:cs typeface="Courier New"/>
              </a:rPr>
              <a:t>i + j == a + b &amp;&amp; i &lt;</a:t>
            </a:r>
            <a:r>
              <a:rPr dirty="0" sz="1600" spc="6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a)</a:t>
            </a:r>
            <a:endParaRPr sz="1600">
              <a:latin typeface="Courier New"/>
              <a:cs typeface="Courier New"/>
            </a:endParaRPr>
          </a:p>
          <a:p>
            <a:pPr marL="1842770" marR="5080" indent="2694940">
              <a:lnSpc>
                <a:spcPct val="100000"/>
              </a:lnSpc>
              <a:spcBef>
                <a:spcPts val="25"/>
              </a:spcBef>
              <a:tabLst>
                <a:tab pos="3676650" algn="l"/>
              </a:tabLst>
            </a:pP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发现和相同但弟数更小的兄弟数  </a:t>
            </a:r>
            <a:r>
              <a:rPr dirty="0" sz="1600" spc="-5" b="1">
                <a:latin typeface="Courier New"/>
                <a:cs typeface="Courier New"/>
              </a:rPr>
              <a:t>a = i; b</a:t>
            </a:r>
            <a:r>
              <a:rPr dirty="0" sz="1600" spc="4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j;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更新已找到的最佳兄弟数</a:t>
            </a:r>
            <a:endParaRPr sz="1600">
              <a:latin typeface="Noto Sans CJK HK"/>
              <a:cs typeface="Noto Sans CJK HK"/>
            </a:endParaRPr>
          </a:p>
          <a:p>
            <a:pPr marL="805180">
              <a:lnSpc>
                <a:spcPts val="189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01292"/>
            <a:ext cx="4235450" cy="148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0">
              <a:lnSpc>
                <a:spcPts val="1910"/>
              </a:lnSpc>
              <a:spcBef>
                <a:spcPts val="95"/>
              </a:spcBef>
              <a:tabLst>
                <a:tab pos="2702560" algn="l"/>
              </a:tabLst>
            </a:pPr>
            <a:r>
              <a:rPr dirty="0" sz="1600" spc="-5" b="1">
                <a:latin typeface="Courier New"/>
                <a:cs typeface="Courier New"/>
              </a:rPr>
              <a:t>if( a == m +</a:t>
            </a:r>
            <a:r>
              <a:rPr dirty="0" sz="1600" spc="6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1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没找到兄弟数</a:t>
            </a:r>
            <a:endParaRPr sz="1600">
              <a:latin typeface="Noto Sans CJK HK"/>
              <a:cs typeface="Noto Sans CJK HK"/>
            </a:endParaRPr>
          </a:p>
          <a:p>
            <a:pPr marL="98933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cout &lt;&lt; "No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solution.";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00380" marR="5080" indent="9144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cout &lt;&lt; a &lt;&lt; </a:t>
            </a:r>
            <a:r>
              <a:rPr dirty="0" sz="1600" b="1">
                <a:latin typeface="Courier New"/>
                <a:cs typeface="Courier New"/>
              </a:rPr>
              <a:t>"," </a:t>
            </a:r>
            <a:r>
              <a:rPr dirty="0" sz="1600" spc="-5" b="1">
                <a:latin typeface="Courier New"/>
                <a:cs typeface="Courier New"/>
              </a:rPr>
              <a:t>&lt;&lt; b ;  return </a:t>
            </a:r>
            <a:r>
              <a:rPr dirty="0" sz="1600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786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contin</a:t>
            </a:r>
            <a:r>
              <a:rPr dirty="0" spc="-15">
                <a:latin typeface="Arial"/>
                <a:cs typeface="Arial"/>
              </a:rPr>
              <a:t>u</a:t>
            </a:r>
            <a:r>
              <a:rPr dirty="0" spc="-5">
                <a:latin typeface="Arial"/>
                <a:cs typeface="Arial"/>
              </a:rPr>
              <a:t>e</a:t>
            </a:r>
            <a:r>
              <a:rPr dirty="0"/>
              <a:t>语句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69670"/>
            <a:ext cx="6008370" cy="281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 spc="-5">
                <a:latin typeface="UKIJ CJK"/>
                <a:cs typeface="UKIJ CJK"/>
              </a:rPr>
              <a:t>可以出现在循环体</a:t>
            </a:r>
            <a:r>
              <a:rPr dirty="0" sz="1800">
                <a:latin typeface="UKIJ CJK"/>
                <a:cs typeface="UKIJ CJK"/>
              </a:rPr>
              <a:t>中</a:t>
            </a:r>
            <a:r>
              <a:rPr dirty="0" sz="1800" spc="35">
                <a:latin typeface="UKIJ CJK"/>
                <a:cs typeface="UKIJ CJK"/>
              </a:rPr>
              <a:t>(for</a:t>
            </a:r>
            <a:r>
              <a:rPr dirty="0" sz="1800" spc="-5">
                <a:latin typeface="UKIJ CJK"/>
                <a:cs typeface="UKIJ CJK"/>
              </a:rPr>
              <a:t>、</a:t>
            </a:r>
            <a:r>
              <a:rPr dirty="0" sz="1800" spc="35">
                <a:latin typeface="UKIJ CJK"/>
                <a:cs typeface="UKIJ CJK"/>
              </a:rPr>
              <a:t>while</a:t>
            </a:r>
            <a:r>
              <a:rPr dirty="0" sz="1800" spc="-5">
                <a:latin typeface="UKIJ CJK"/>
                <a:cs typeface="UKIJ CJK"/>
              </a:rPr>
              <a:t>、</a:t>
            </a:r>
            <a:r>
              <a:rPr dirty="0" sz="1800" spc="50">
                <a:latin typeface="UKIJ CJK"/>
                <a:cs typeface="UKIJ CJK"/>
              </a:rPr>
              <a:t>do…while</a:t>
            </a:r>
            <a:r>
              <a:rPr dirty="0" sz="1800" spc="-5">
                <a:latin typeface="UKIJ CJK"/>
                <a:cs typeface="UKIJ CJK"/>
              </a:rPr>
              <a:t>循环均可</a:t>
            </a:r>
            <a:r>
              <a:rPr dirty="0" sz="1800" spc="25">
                <a:latin typeface="UKIJ CJK"/>
                <a:cs typeface="UKIJ CJK"/>
              </a:rPr>
              <a:t>)，  </a:t>
            </a:r>
            <a:r>
              <a:rPr dirty="0" sz="1800">
                <a:latin typeface="UKIJ CJK"/>
                <a:cs typeface="UKIJ CJK"/>
              </a:rPr>
              <a:t>其作用是</a:t>
            </a:r>
            <a:r>
              <a:rPr dirty="0" sz="1800">
                <a:solidFill>
                  <a:srgbClr val="FF0000"/>
                </a:solidFill>
                <a:latin typeface="UKIJ CJK"/>
                <a:cs typeface="UKIJ CJK"/>
              </a:rPr>
              <a:t>立即结束本次循环，并回到循环开头判断是否要进 行下一次循环</a:t>
            </a:r>
            <a:r>
              <a:rPr dirty="0" sz="180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UKIJ CJK"/>
              <a:cs typeface="UKIJ CJK"/>
            </a:endParaRPr>
          </a:p>
          <a:p>
            <a:pPr marL="378460" marR="2205990" indent="-36576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for( </a:t>
            </a:r>
            <a:r>
              <a:rPr dirty="0" sz="1600" b="1">
                <a:latin typeface="Courier New"/>
                <a:cs typeface="Courier New"/>
              </a:rPr>
              <a:t>int </a:t>
            </a:r>
            <a:r>
              <a:rPr dirty="0" sz="1600" spc="-5" b="1">
                <a:latin typeface="Courier New"/>
                <a:cs typeface="Courier New"/>
              </a:rPr>
              <a:t>i = 1;i &lt;= 10 ;++i ) {  if( i % 2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910"/>
              </a:lnSpc>
              <a:spcBef>
                <a:spcPts val="20"/>
              </a:spcBef>
              <a:tabLst>
                <a:tab pos="2271395" algn="l"/>
              </a:tabLst>
            </a:pPr>
            <a:r>
              <a:rPr dirty="0" sz="1600" spc="-5" b="1">
                <a:latin typeface="Courier New"/>
                <a:cs typeface="Courier New"/>
              </a:rPr>
              <a:t>continue;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导致不执行后面的语句，回到</a:t>
            </a:r>
            <a:r>
              <a:rPr dirty="0" sz="1600" spc="5" b="1">
                <a:solidFill>
                  <a:srgbClr val="00AF50"/>
                </a:solidFill>
                <a:latin typeface="Noto Sans CJK HK"/>
                <a:cs typeface="Noto Sans CJK HK"/>
              </a:rPr>
              <a:t>循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环开头</a:t>
            </a:r>
            <a:endParaRPr sz="1600">
              <a:latin typeface="Noto Sans CJK HK"/>
              <a:cs typeface="Noto Sans CJK HK"/>
            </a:endParaRPr>
          </a:p>
          <a:p>
            <a:pPr marL="378460">
              <a:lnSpc>
                <a:spcPts val="1910"/>
              </a:lnSpc>
            </a:pPr>
            <a:r>
              <a:rPr dirty="0" sz="1600" spc="-5" b="1">
                <a:latin typeface="Courier New"/>
                <a:cs typeface="Courier New"/>
              </a:rPr>
              <a:t>cout &lt;&lt; i &lt;&lt;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",";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=&gt; 2,4,6,8,10,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786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contin</a:t>
            </a:r>
            <a:r>
              <a:rPr dirty="0" spc="-15">
                <a:latin typeface="Arial"/>
                <a:cs typeface="Arial"/>
              </a:rPr>
              <a:t>u</a:t>
            </a:r>
            <a:r>
              <a:rPr dirty="0" spc="-5">
                <a:latin typeface="Arial"/>
                <a:cs typeface="Arial"/>
              </a:rPr>
              <a:t>e</a:t>
            </a:r>
            <a:r>
              <a:rPr dirty="0"/>
              <a:t>语句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344548"/>
            <a:ext cx="7608570" cy="2799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800">
                <a:latin typeface="UKIJ CJK"/>
                <a:cs typeface="UKIJ CJK"/>
              </a:rPr>
              <a:t>可以出现在循环体中</a:t>
            </a:r>
            <a:r>
              <a:rPr dirty="0" sz="1800" spc="50">
                <a:latin typeface="UKIJ CJK"/>
                <a:cs typeface="UKIJ CJK"/>
              </a:rPr>
              <a:t>(f</a:t>
            </a:r>
            <a:r>
              <a:rPr dirty="0" sz="1800" spc="80">
                <a:latin typeface="UKIJ CJK"/>
                <a:cs typeface="UKIJ CJK"/>
              </a:rPr>
              <a:t>o</a:t>
            </a:r>
            <a:r>
              <a:rPr dirty="0" sz="1800" spc="-30">
                <a:latin typeface="UKIJ CJK"/>
                <a:cs typeface="UKIJ CJK"/>
              </a:rPr>
              <a:t>r</a:t>
            </a:r>
            <a:r>
              <a:rPr dirty="0" sz="1800">
                <a:latin typeface="UKIJ CJK"/>
                <a:cs typeface="UKIJ CJK"/>
              </a:rPr>
              <a:t>、</a:t>
            </a:r>
            <a:r>
              <a:rPr dirty="0" sz="1800" spc="70">
                <a:latin typeface="UKIJ CJK"/>
                <a:cs typeface="UKIJ CJK"/>
              </a:rPr>
              <a:t>w</a:t>
            </a:r>
            <a:r>
              <a:rPr dirty="0" sz="1800" spc="30">
                <a:latin typeface="UKIJ CJK"/>
                <a:cs typeface="UKIJ CJK"/>
              </a:rPr>
              <a:t>hil</a:t>
            </a:r>
            <a:r>
              <a:rPr dirty="0" sz="1800" spc="30">
                <a:latin typeface="UKIJ CJK"/>
                <a:cs typeface="UKIJ CJK"/>
              </a:rPr>
              <a:t>e</a:t>
            </a:r>
            <a:r>
              <a:rPr dirty="0" sz="1800">
                <a:latin typeface="UKIJ CJK"/>
                <a:cs typeface="UKIJ CJK"/>
              </a:rPr>
              <a:t>、</a:t>
            </a:r>
            <a:r>
              <a:rPr dirty="0" sz="1800" spc="70">
                <a:latin typeface="UKIJ CJK"/>
                <a:cs typeface="UKIJ CJK"/>
              </a:rPr>
              <a:t>do…</a:t>
            </a:r>
            <a:r>
              <a:rPr dirty="0" sz="1800" spc="65">
                <a:latin typeface="UKIJ CJK"/>
                <a:cs typeface="UKIJ CJK"/>
              </a:rPr>
              <a:t>w</a:t>
            </a:r>
            <a:r>
              <a:rPr dirty="0" sz="1800" spc="30">
                <a:latin typeface="UKIJ CJK"/>
                <a:cs typeface="UKIJ CJK"/>
              </a:rPr>
              <a:t>hil</a:t>
            </a:r>
            <a:r>
              <a:rPr dirty="0" sz="1800" spc="35">
                <a:latin typeface="UKIJ CJK"/>
                <a:cs typeface="UKIJ CJK"/>
              </a:rPr>
              <a:t>e</a:t>
            </a:r>
            <a:r>
              <a:rPr dirty="0" sz="1800">
                <a:latin typeface="UKIJ CJK"/>
                <a:cs typeface="UKIJ CJK"/>
              </a:rPr>
              <a:t>循环均可</a:t>
            </a:r>
            <a:r>
              <a:rPr dirty="0" sz="1800" spc="50">
                <a:latin typeface="UKIJ CJK"/>
                <a:cs typeface="UKIJ CJK"/>
              </a:rPr>
              <a:t>)</a:t>
            </a:r>
            <a:r>
              <a:rPr dirty="0" sz="1800">
                <a:latin typeface="UKIJ CJK"/>
                <a:cs typeface="UKIJ CJK"/>
              </a:rPr>
              <a:t>，其作用是</a:t>
            </a:r>
            <a:r>
              <a:rPr dirty="0" sz="1800">
                <a:solidFill>
                  <a:srgbClr val="FF0000"/>
                </a:solidFill>
                <a:latin typeface="UKIJ CJK"/>
                <a:cs typeface="UKIJ CJK"/>
              </a:rPr>
              <a:t>立即结 束本次循环，并回到循环开头判断是否要进行下一次循</a:t>
            </a:r>
            <a:r>
              <a:rPr dirty="0" sz="1800" spc="5">
                <a:solidFill>
                  <a:srgbClr val="FF0000"/>
                </a:solidFill>
                <a:latin typeface="UKIJ CJK"/>
                <a:cs typeface="UKIJ CJK"/>
              </a:rPr>
              <a:t>环</a:t>
            </a:r>
            <a:r>
              <a:rPr dirty="0" sz="180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1600" spc="-5" b="1">
                <a:latin typeface="Courier New"/>
                <a:cs typeface="Courier New"/>
              </a:rPr>
              <a:t>for( </a:t>
            </a:r>
            <a:r>
              <a:rPr dirty="0" sz="1600" b="1">
                <a:latin typeface="Courier New"/>
                <a:cs typeface="Courier New"/>
              </a:rPr>
              <a:t>int </a:t>
            </a:r>
            <a:r>
              <a:rPr dirty="0" sz="1600" spc="-5" b="1">
                <a:latin typeface="Courier New"/>
                <a:cs typeface="Courier New"/>
              </a:rPr>
              <a:t>i = 1;i &lt;= 10 </a:t>
            </a:r>
            <a:r>
              <a:rPr dirty="0" sz="1600" b="1">
                <a:latin typeface="Courier New"/>
                <a:cs typeface="Courier New"/>
              </a:rPr>
              <a:t>;++i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if( i % 2</a:t>
            </a:r>
            <a:r>
              <a:rPr dirty="0" sz="1600" spc="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378460" marR="1632585" indent="548640">
              <a:lnSpc>
                <a:spcPts val="1900"/>
              </a:lnSpc>
              <a:spcBef>
                <a:spcPts val="105"/>
              </a:spcBef>
              <a:tabLst>
                <a:tab pos="2271395" algn="l"/>
              </a:tabLst>
            </a:pPr>
            <a:r>
              <a:rPr dirty="0" sz="1600" spc="-5" b="1">
                <a:latin typeface="Courier New"/>
                <a:cs typeface="Courier New"/>
              </a:rPr>
              <a:t>continue;</a:t>
            </a:r>
            <a:r>
              <a:rPr dirty="0" sz="1600" spc="-5" b="1">
                <a:latin typeface="Courier New"/>
                <a:cs typeface="Courier New"/>
              </a:rPr>
              <a:t>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导致不执行后面的语句，回到</a:t>
            </a:r>
            <a:r>
              <a:rPr dirty="0" sz="1600" spc="5" b="1">
                <a:solidFill>
                  <a:srgbClr val="00AF50"/>
                </a:solidFill>
                <a:latin typeface="Noto Sans CJK HK"/>
                <a:cs typeface="Noto Sans CJK HK"/>
              </a:rPr>
              <a:t>循</a:t>
            </a:r>
            <a:r>
              <a:rPr dirty="0" sz="1600" spc="-5" b="1">
                <a:solidFill>
                  <a:srgbClr val="00AF50"/>
                </a:solidFill>
                <a:latin typeface="Noto Sans CJK HK"/>
                <a:cs typeface="Noto Sans CJK HK"/>
              </a:rPr>
              <a:t>环开头  </a:t>
            </a:r>
            <a:r>
              <a:rPr dirty="0" sz="1600" spc="-5" b="1">
                <a:latin typeface="Courier New"/>
                <a:cs typeface="Courier New"/>
              </a:rPr>
              <a:t>cout &lt;&lt; i &lt;&lt;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",";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920A08"/>
                </a:solidFill>
                <a:latin typeface="Courier New"/>
                <a:cs typeface="Courier New"/>
              </a:rPr>
              <a:t>=&gt; 2,4,6,8,10,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ourier New"/>
              <a:cs typeface="Courier New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dirty="0" sz="1800">
                <a:latin typeface="UKIJ CJK"/>
                <a:cs typeface="UKIJ CJK"/>
              </a:rPr>
              <a:t>在多重循环的情况下</a:t>
            </a:r>
            <a:r>
              <a:rPr dirty="0" sz="1800" spc="40">
                <a:latin typeface="UKIJ CJK"/>
                <a:cs typeface="UKIJ CJK"/>
              </a:rPr>
              <a:t>，continue</a:t>
            </a:r>
            <a:r>
              <a:rPr dirty="0" sz="1800">
                <a:latin typeface="UKIJ CJK"/>
                <a:cs typeface="UKIJ CJK"/>
              </a:rPr>
              <a:t>只对直接包含它的那重循环起作用。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guowei</dc:creator>
  <dc:title>幻灯片 1</dc:title>
  <dcterms:created xsi:type="dcterms:W3CDTF">2023-04-03T14:46:40Z</dcterms:created>
  <dcterms:modified xsi:type="dcterms:W3CDTF">2023-04-03T14:46:40Z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2023-04-03T00:00:00Z</vt:filetime>
  </property>
</Properties>
</file>