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15" r:id="rId2"/>
  </p:sldMasterIdLst>
  <p:notesMasterIdLst>
    <p:notesMasterId r:id="rId24"/>
  </p:notesMasterIdLst>
  <p:handoutMasterIdLst>
    <p:handoutMasterId r:id="rId25"/>
  </p:handoutMasterIdLst>
  <p:sldIdLst>
    <p:sldId id="417" r:id="rId3"/>
    <p:sldId id="362" r:id="rId4"/>
    <p:sldId id="416" r:id="rId5"/>
    <p:sldId id="363" r:id="rId6"/>
    <p:sldId id="364" r:id="rId7"/>
    <p:sldId id="365" r:id="rId8"/>
    <p:sldId id="409" r:id="rId9"/>
    <p:sldId id="410" r:id="rId10"/>
    <p:sldId id="411" r:id="rId11"/>
    <p:sldId id="412" r:id="rId12"/>
    <p:sldId id="414" r:id="rId13"/>
    <p:sldId id="415" r:id="rId14"/>
    <p:sldId id="413" r:id="rId15"/>
    <p:sldId id="418" r:id="rId16"/>
    <p:sldId id="424" r:id="rId17"/>
    <p:sldId id="419" r:id="rId18"/>
    <p:sldId id="421" r:id="rId19"/>
    <p:sldId id="422" r:id="rId20"/>
    <p:sldId id="423" r:id="rId21"/>
    <p:sldId id="420" r:id="rId22"/>
    <p:sldId id="408" r:id="rId2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0033CC"/>
    <a:srgbClr val="6600CC"/>
    <a:srgbClr val="FF3399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848E9-B457-4DF2-82F9-BAF90D48006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28A797A7-1BE0-4AC0-AD40-2513F829F866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62CE-E53F-4122-AF24-D0401755D924}" type="slidenum">
              <a:rPr lang="zh-CN" altLang="en-US" smtClean="0"/>
              <a:pPr/>
              <a:t>‹#›</a:t>
            </a:fld>
            <a:r>
              <a:rPr lang="en-US" altLang="zh-CN" smtClean="0"/>
              <a:t>/12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up.tsinghua.edu.cn/upload/smallbookimg/072421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71546"/>
            <a:ext cx="2428892" cy="348406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44" y="5572140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清华大学出版社链接地址：</a:t>
            </a:r>
            <a:r>
              <a:rPr lang="en-US" altLang="zh-CN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http://www.tup.tsinghua.edu.cn/booksCenter/book_07242101.html</a:t>
            </a:r>
            <a:endParaRPr lang="zh-CN" altLang="en-US" sz="200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357166"/>
            <a:ext cx="471490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数据结构教程（第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版）李春葆等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国家级十二五规划本科教材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1500174"/>
            <a:ext cx="5072098" cy="31522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爱课程网（中国大学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MOOC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数据结构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MOOC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课程使用教材。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武汉大学珞珈在线平台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数据结构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MOOC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课程使用教材。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清华大学出版社智学苑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数据结构微课使用教材。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785786" y="2214554"/>
            <a:ext cx="3643338" cy="278608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5786" y="1428736"/>
            <a:ext cx="7072362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理解各种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数据结构的逻辑特性和存储结构设计。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42859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47942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00166" y="567177"/>
            <a:ext cx="392909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“数据结构”</a:t>
            </a:r>
            <a:r>
              <a:rPr lang="zh-CN" altLang="en-US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的学习方法</a:t>
            </a:r>
            <a:endParaRPr lang="zh-CN" altLang="en-US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42976" y="250030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142976" y="307181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/>
          </a:p>
        </p:txBody>
      </p:sp>
      <p:sp>
        <p:nvSpPr>
          <p:cNvPr id="21" name="圆角矩形 20"/>
          <p:cNvSpPr/>
          <p:nvPr/>
        </p:nvSpPr>
        <p:spPr>
          <a:xfrm>
            <a:off x="1142976" y="367538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1142976" y="424688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2786050" y="250030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/>
          </a:p>
        </p:txBody>
      </p:sp>
      <p:sp>
        <p:nvSpPr>
          <p:cNvPr id="24" name="圆角矩形 23"/>
          <p:cNvSpPr/>
          <p:nvPr/>
        </p:nvSpPr>
        <p:spPr>
          <a:xfrm>
            <a:off x="2786050" y="307181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/>
          </a:p>
        </p:txBody>
      </p:sp>
      <p:sp>
        <p:nvSpPr>
          <p:cNvPr id="25" name="圆角矩形 24"/>
          <p:cNvSpPr/>
          <p:nvPr/>
        </p:nvSpPr>
        <p:spPr>
          <a:xfrm>
            <a:off x="2786050" y="367538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endParaRPr lang="zh-CN" altLang="en-US" sz="2000"/>
          </a:p>
        </p:txBody>
      </p:sp>
      <p:sp>
        <p:nvSpPr>
          <p:cNvPr id="26" name="圆角矩形 25"/>
          <p:cNvSpPr/>
          <p:nvPr/>
        </p:nvSpPr>
        <p:spPr>
          <a:xfrm>
            <a:off x="2786050" y="424688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endParaRPr lang="zh-CN" altLang="en-US" sz="2000"/>
          </a:p>
        </p:txBody>
      </p:sp>
      <p:sp>
        <p:nvSpPr>
          <p:cNvPr id="28" name="矩形 27"/>
          <p:cNvSpPr/>
          <p:nvPr/>
        </p:nvSpPr>
        <p:spPr>
          <a:xfrm>
            <a:off x="5000628" y="2714620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逻辑特性</a:t>
            </a:r>
            <a:endParaRPr lang="zh-CN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5000628" y="3786190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  <a:endParaRPr lang="zh-CN" altLang="en-US" sz="2000"/>
          </a:p>
        </p:txBody>
      </p:sp>
      <p:sp>
        <p:nvSpPr>
          <p:cNvPr id="30" name="下箭头 29"/>
          <p:cNvSpPr/>
          <p:nvPr/>
        </p:nvSpPr>
        <p:spPr>
          <a:xfrm>
            <a:off x="5715008" y="3286124"/>
            <a:ext cx="142876" cy="428628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29322" y="3329382"/>
            <a:ext cx="2571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映射：计算机中的表示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14348" y="1357298"/>
            <a:ext cx="3643338" cy="2786082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472" y="500042"/>
            <a:ext cx="6572296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掌握各种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数据结构算法设计的基本方法。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71538" y="164305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071538" y="221455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/>
          </a:p>
        </p:txBody>
      </p:sp>
      <p:sp>
        <p:nvSpPr>
          <p:cNvPr id="21" name="圆角矩形 20"/>
          <p:cNvSpPr/>
          <p:nvPr/>
        </p:nvSpPr>
        <p:spPr>
          <a:xfrm>
            <a:off x="1071538" y="281812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1071538" y="338962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2714612" y="164305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/>
          </a:p>
        </p:txBody>
      </p:sp>
      <p:sp>
        <p:nvSpPr>
          <p:cNvPr id="24" name="圆角矩形 23"/>
          <p:cNvSpPr/>
          <p:nvPr/>
        </p:nvSpPr>
        <p:spPr>
          <a:xfrm>
            <a:off x="2714612" y="221455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/>
          </a:p>
        </p:txBody>
      </p:sp>
      <p:sp>
        <p:nvSpPr>
          <p:cNvPr id="25" name="圆角矩形 24"/>
          <p:cNvSpPr/>
          <p:nvPr/>
        </p:nvSpPr>
        <p:spPr>
          <a:xfrm>
            <a:off x="2714612" y="281812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endParaRPr lang="zh-CN" altLang="en-US" sz="2000"/>
          </a:p>
        </p:txBody>
      </p:sp>
      <p:sp>
        <p:nvSpPr>
          <p:cNvPr id="26" name="圆角矩形 25"/>
          <p:cNvSpPr/>
          <p:nvPr/>
        </p:nvSpPr>
        <p:spPr>
          <a:xfrm>
            <a:off x="2714612" y="338962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endParaRPr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5000628" y="135729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逻辑特性</a:t>
            </a:r>
            <a:endParaRPr lang="zh-CN" altLang="en-US" sz="2000"/>
          </a:p>
        </p:txBody>
      </p:sp>
      <p:sp>
        <p:nvSpPr>
          <p:cNvPr id="17" name="矩形 16"/>
          <p:cNvSpPr/>
          <p:nvPr/>
        </p:nvSpPr>
        <p:spPr>
          <a:xfrm>
            <a:off x="5000628" y="242886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  <a:endParaRPr lang="zh-CN" altLang="en-US" sz="2000"/>
          </a:p>
        </p:txBody>
      </p:sp>
      <p:sp>
        <p:nvSpPr>
          <p:cNvPr id="18" name="下箭头 17"/>
          <p:cNvSpPr/>
          <p:nvPr/>
        </p:nvSpPr>
        <p:spPr>
          <a:xfrm>
            <a:off x="5715008" y="1928802"/>
            <a:ext cx="142876" cy="428628"/>
          </a:xfrm>
          <a:prstGeom prst="down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29322" y="1972060"/>
            <a:ext cx="2571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映射：计算机中的表示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715008" y="3000372"/>
            <a:ext cx="142876" cy="42862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9322" y="3043630"/>
            <a:ext cx="12858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运算实现</a:t>
            </a:r>
            <a:endParaRPr lang="zh-CN" altLang="en-US" sz="18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0628" y="350043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算法设计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224" y="4357694"/>
            <a:ext cx="721523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只有掌握了数据的存储结构表示，才能在此之上设计算法。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5572164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利用各种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数据结构来求解实际问题。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1802" y="3214686"/>
            <a:ext cx="4786346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数据如何表示（选择合适的数据结构）？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357554" y="2000240"/>
            <a:ext cx="1285884" cy="468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</a:t>
            </a:r>
            <a:endParaRPr lang="zh-CN" altLang="en-US" sz="2000"/>
          </a:p>
        </p:txBody>
      </p:sp>
      <p:sp>
        <p:nvSpPr>
          <p:cNvPr id="31" name="下箭头 30"/>
          <p:cNvSpPr/>
          <p:nvPr/>
        </p:nvSpPr>
        <p:spPr>
          <a:xfrm>
            <a:off x="3929058" y="2571744"/>
            <a:ext cx="142876" cy="54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71802" y="3857628"/>
            <a:ext cx="3143272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数据运算如何实现？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1802" y="4500570"/>
            <a:ext cx="3143272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数据运算如何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高效</a:t>
            </a: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1571612"/>
            <a:ext cx="2143140" cy="1500198"/>
            <a:chOff x="1214414" y="939959"/>
            <a:chExt cx="2143140" cy="1500198"/>
          </a:xfrm>
        </p:grpSpPr>
        <p:sp>
          <p:nvSpPr>
            <p:cNvPr id="15" name="椭圆形标注 14"/>
            <p:cNvSpPr/>
            <p:nvPr/>
          </p:nvSpPr>
          <p:spPr>
            <a:xfrm>
              <a:off x="1214414" y="939959"/>
              <a:ext cx="2143140" cy="1500198"/>
            </a:xfrm>
            <a:prstGeom prst="wedgeEllipseCallout">
              <a:avLst>
                <a:gd name="adj1" fmla="val 58179"/>
                <a:gd name="adj2" fmla="val -8987"/>
              </a:avLst>
            </a:prstGeom>
            <a:blipFill>
              <a:blip r:embed="rId3" cstate="print"/>
              <a:tile tx="0" ty="0" sx="100000" sy="100000" flip="none" algn="tl"/>
            </a:blip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形 17"/>
            <p:cNvSpPr/>
            <p:nvPr/>
          </p:nvSpPr>
          <p:spPr>
            <a:xfrm>
              <a:off x="1883638" y="1714488"/>
              <a:ext cx="857256" cy="64294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31770" y="1142984"/>
              <a:ext cx="115200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数据运算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18" idx="1"/>
            </p:cNvCxnSpPr>
            <p:nvPr/>
          </p:nvCxnSpPr>
          <p:spPr>
            <a:xfrm rot="16200000" flipH="1">
              <a:off x="2202861" y="1605083"/>
              <a:ext cx="214314" cy="449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stealt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3429024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演绎和归纳相结合。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3643306" y="1142984"/>
            <a:ext cx="1571636" cy="642942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00232" y="2357430"/>
            <a:ext cx="5357850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鱼（内容）：</a:t>
            </a:r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基本概念、基本原理和基本方法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86050" y="3500438"/>
            <a:ext cx="3357586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练习（作业和编程）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357686" y="1853992"/>
            <a:ext cx="214314" cy="432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500298" y="4604074"/>
            <a:ext cx="3929090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渔（方法）：</a:t>
            </a:r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求解问题的能力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900622"/>
            <a:ext cx="114300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演绎学习</a:t>
            </a:r>
            <a:endParaRPr lang="zh-CN" altLang="en-US" sz="1800"/>
          </a:p>
        </p:txBody>
      </p:sp>
      <p:sp>
        <p:nvSpPr>
          <p:cNvPr id="22" name="下箭头 21"/>
          <p:cNvSpPr/>
          <p:nvPr/>
        </p:nvSpPr>
        <p:spPr>
          <a:xfrm>
            <a:off x="4357686" y="2997000"/>
            <a:ext cx="214314" cy="432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357686" y="4071942"/>
            <a:ext cx="214314" cy="432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0" y="4118572"/>
            <a:ext cx="114300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归纳总结</a:t>
            </a:r>
            <a:endParaRPr lang="zh-CN" alt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214546" y="5500702"/>
            <a:ext cx="4786346" cy="387798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培根：方法是旧的，问题是新的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043630"/>
            <a:ext cx="78581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训练</a:t>
            </a:r>
            <a:endParaRPr lang="zh-CN" altLang="en-US" sz="180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推荐学习网站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85691"/>
            <a:ext cx="707236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https://www.nowcoder.com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7929586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71480"/>
            <a:ext cx="8072494" cy="605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42852"/>
            <a:ext cx="150019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专项练习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3" y="642918"/>
            <a:ext cx="7977211" cy="598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42852"/>
            <a:ext cx="457203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在线编程（你真的会编程吗？）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53553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 255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scanf("%s",str);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96" y="3000372"/>
            <a:ext cx="430887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endParaRPr lang="zh-CN" altLang="en-US" sz="2000" spc="6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 255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if ((pstr[i]&gt;='a' &amp;&amp; pstr[i]&lt;='z') ||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      (pstr[i]&gt;='A' &amp;&amp; pstr[i]&lt;='Z'))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scanf("%s",str);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96" y="3000372"/>
            <a:ext cx="430887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endParaRPr lang="zh-CN" altLang="en-US" sz="2000" spc="6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MAX 255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if ((pstr[i]&gt;='a' &amp;&amp; pstr[i]&lt;='z') ||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      (pstr[i]&gt;='A' &amp;&amp; pstr[i]&lt;='Z'))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gets(str);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96" y="3000372"/>
            <a:ext cx="430887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  <a:endParaRPr lang="zh-CN" altLang="en-US" sz="2000" spc="6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359" y="857232"/>
            <a:ext cx="342902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数据结构课程总览</a:t>
            </a:r>
            <a:endParaRPr lang="zh-CN" altLang="en-US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21506" name="Picture 2" descr="http://exiuims.tsci.com.cn/newsImg/2014-12-17/4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293" y="2376066"/>
            <a:ext cx="4782971" cy="18573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03673" y="4519206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大数据：如何组织？如何处理？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2289359" y="4304892"/>
            <a:ext cx="214314" cy="428628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6"/>
            <a:ext cx="847727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dirty="0">
                <a:solidFill>
                  <a:srgbClr val="FF00FF"/>
                </a:solidFill>
              </a:rPr>
              <a:t> </a:t>
            </a:r>
            <a:r>
              <a:rPr kumimoji="0"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70" y="1675836"/>
            <a:ext cx="6072230" cy="297537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各种数据的逻辑结构描述。</a:t>
            </a:r>
            <a:endParaRPr lang="en-US" altLang="zh-CN" sz="2200" smtClean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各种数据的存储结构表示。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各种数据结构的运算定义。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设计实现运算的算法。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分析算法的效率。</a:t>
            </a:r>
            <a:endParaRPr lang="zh-CN" altLang="en-US" sz="220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2976" y="571480"/>
            <a:ext cx="4000528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“数据结构”课程的内容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Oval 8"/>
          <p:cNvSpPr>
            <a:spLocks noChangeAspect="1" noChangeArrowheads="1"/>
          </p:cNvSpPr>
          <p:nvPr/>
        </p:nvSpPr>
        <p:spPr bwMode="auto">
          <a:xfrm>
            <a:off x="7140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Oval 9"/>
          <p:cNvSpPr>
            <a:spLocks noChangeAspect="1" noChangeArrowheads="1"/>
          </p:cNvSpPr>
          <p:nvPr/>
        </p:nvSpPr>
        <p:spPr bwMode="auto">
          <a:xfrm>
            <a:off x="12223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96" y="2231446"/>
            <a:ext cx="2000232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基本数据组织和数据处理方法</a:t>
            </a:r>
            <a:endParaRPr lang="zh-CN" altLang="en-US" sz="2000"/>
          </a:p>
        </p:txBody>
      </p:sp>
      <p:sp>
        <p:nvSpPr>
          <p:cNvPr id="8" name="右大括号 7"/>
          <p:cNvSpPr/>
          <p:nvPr/>
        </p:nvSpPr>
        <p:spPr>
          <a:xfrm>
            <a:off x="6357982" y="1588504"/>
            <a:ext cx="288000" cy="2412000"/>
          </a:xfrm>
          <a:prstGeom prst="rightBrace">
            <a:avLst/>
          </a:prstGeom>
          <a:ln w="38100">
            <a:solidFill>
              <a:srgbClr val="FF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>
          <a:xfrm>
            <a:off x="1016614" y="1905001"/>
            <a:ext cx="1555122" cy="3023761"/>
            <a:chOff x="157106" y="1428751"/>
            <a:chExt cx="1343060" cy="2267821"/>
          </a:xfrm>
        </p:grpSpPr>
        <p:sp>
          <p:nvSpPr>
            <p:cNvPr id="214018" name="Text Box 2"/>
            <p:cNvSpPr txBox="1">
              <a:spLocks noChangeArrowheads="1"/>
            </p:cNvSpPr>
            <p:nvPr/>
          </p:nvSpPr>
          <p:spPr bwMode="auto">
            <a:xfrm>
              <a:off x="204540" y="1428751"/>
              <a:ext cx="128588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前期课程</a:t>
              </a:r>
            </a:p>
          </p:txBody>
        </p:sp>
        <p:sp>
          <p:nvSpPr>
            <p:cNvPr id="214020" name="Text Box 4"/>
            <p:cNvSpPr txBox="1">
              <a:spLocks noChangeArrowheads="1"/>
            </p:cNvSpPr>
            <p:nvPr/>
          </p:nvSpPr>
          <p:spPr bwMode="auto">
            <a:xfrm>
              <a:off x="157106" y="2678910"/>
              <a:ext cx="1343060" cy="1017662"/>
            </a:xfrm>
            <a:prstGeom prst="rect">
              <a:avLst/>
            </a:prstGeom>
            <a:ln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计算机基础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语言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14021" name="AutoShape 5"/>
            <p:cNvSpPr>
              <a:spLocks noChangeArrowheads="1"/>
            </p:cNvSpPr>
            <p:nvPr/>
          </p:nvSpPr>
          <p:spPr bwMode="auto">
            <a:xfrm>
              <a:off x="698112" y="1982387"/>
              <a:ext cx="304800" cy="400050"/>
            </a:xfrm>
            <a:prstGeom prst="downArrow">
              <a:avLst>
                <a:gd name="adj1" fmla="val 50000"/>
                <a:gd name="adj2" fmla="val 437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190" y="1733125"/>
            <a:ext cx="2500330" cy="4131106"/>
            <a:chOff x="4071934" y="1733125"/>
            <a:chExt cx="2500330" cy="4131106"/>
          </a:xfrm>
        </p:grpSpPr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4929190" y="1733125"/>
              <a:ext cx="1285884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后期课程</a:t>
              </a:r>
            </a:p>
          </p:txBody>
        </p:sp>
        <p:sp>
          <p:nvSpPr>
            <p:cNvPr id="214023" name="AutoShape 7"/>
            <p:cNvSpPr>
              <a:spLocks noChangeArrowheads="1"/>
            </p:cNvSpPr>
            <p:nvPr/>
          </p:nvSpPr>
          <p:spPr bwMode="auto">
            <a:xfrm>
              <a:off x="5429256" y="2357434"/>
              <a:ext cx="304800" cy="533400"/>
            </a:xfrm>
            <a:prstGeom prst="downArrow">
              <a:avLst>
                <a:gd name="adj1" fmla="val 50000"/>
                <a:gd name="adj2" fmla="val 437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4" name="Text Box 8"/>
            <p:cNvSpPr txBox="1">
              <a:spLocks noChangeArrowheads="1"/>
            </p:cNvSpPr>
            <p:nvPr/>
          </p:nvSpPr>
          <p:spPr bwMode="auto">
            <a:xfrm>
              <a:off x="4572000" y="3214687"/>
              <a:ext cx="2000264" cy="2649544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t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算法设计与分析</a:t>
              </a:r>
              <a:endPara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操作系统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编译原理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数据库原理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软件工程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</a:p>
          </p:txBody>
        </p:sp>
        <p:sp>
          <p:nvSpPr>
            <p:cNvPr id="214027" name="AutoShape 11"/>
            <p:cNvSpPr>
              <a:spLocks noChangeArrowheads="1"/>
            </p:cNvSpPr>
            <p:nvPr/>
          </p:nvSpPr>
          <p:spPr bwMode="auto">
            <a:xfrm>
              <a:off x="4071934" y="3857628"/>
              <a:ext cx="360000" cy="360000"/>
            </a:xfrm>
            <a:prstGeom prst="notchedRightArrow">
              <a:avLst>
                <a:gd name="adj1" fmla="val 50000"/>
                <a:gd name="adj2" fmla="val 30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1000100" y="571480"/>
            <a:ext cx="7215238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“数据结构”在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计算机课程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体系（偏软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）中的地位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Oval 8"/>
          <p:cNvSpPr>
            <a:spLocks noChangeAspect="1" noChangeArrowheads="1"/>
          </p:cNvSpPr>
          <p:nvPr/>
        </p:nvSpPr>
        <p:spPr bwMode="auto">
          <a:xfrm>
            <a:off x="7140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Oval 9"/>
          <p:cNvSpPr>
            <a:spLocks noChangeAspect="1" noChangeArrowheads="1"/>
          </p:cNvSpPr>
          <p:nvPr/>
        </p:nvSpPr>
        <p:spPr bwMode="auto">
          <a:xfrm>
            <a:off x="12223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14025" name="AutoShape 9"/>
          <p:cNvSpPr>
            <a:spLocks noChangeArrowheads="1"/>
          </p:cNvSpPr>
          <p:nvPr/>
        </p:nvSpPr>
        <p:spPr bwMode="auto">
          <a:xfrm>
            <a:off x="3690934" y="2500317"/>
            <a:ext cx="881066" cy="928683"/>
          </a:xfrm>
          <a:prstGeom prst="wedgeEllipseCallout">
            <a:avLst>
              <a:gd name="adj1" fmla="val -43750"/>
              <a:gd name="adj2" fmla="val 70000"/>
            </a:avLst>
          </a:prstGeom>
          <a:ln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1209BD"/>
                </a:solidFill>
                <a:latin typeface="楷体" pitchFamily="49" charset="-122"/>
                <a:ea typeface="楷体" pitchFamily="49" charset="-122"/>
              </a:rPr>
              <a:t>承上启下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640364" y="3786192"/>
            <a:ext cx="2120776" cy="504000"/>
            <a:chOff x="2640364" y="3786192"/>
            <a:chExt cx="2120776" cy="504000"/>
          </a:xfrm>
        </p:grpSpPr>
        <p:sp>
          <p:nvSpPr>
            <p:cNvPr id="214019" name="Text Box 3"/>
            <p:cNvSpPr txBox="1">
              <a:spLocks noChangeArrowheads="1"/>
            </p:cNvSpPr>
            <p:nvPr/>
          </p:nvSpPr>
          <p:spPr bwMode="auto">
            <a:xfrm>
              <a:off x="3105140" y="3786192"/>
              <a:ext cx="1656000" cy="504000"/>
            </a:xfrm>
            <a:prstGeom prst="rect">
              <a:avLst/>
            </a:prstGeom>
            <a:ln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数据结构</a:t>
              </a:r>
            </a:p>
          </p:txBody>
        </p:sp>
        <p:sp>
          <p:nvSpPr>
            <p:cNvPr id="214026" name="AutoShape 10"/>
            <p:cNvSpPr>
              <a:spLocks noChangeArrowheads="1"/>
            </p:cNvSpPr>
            <p:nvPr/>
          </p:nvSpPr>
          <p:spPr bwMode="auto">
            <a:xfrm>
              <a:off x="2640364" y="3857628"/>
              <a:ext cx="360000" cy="360000"/>
            </a:xfrm>
            <a:prstGeom prst="notchedRightArrow">
              <a:avLst>
                <a:gd name="adj1" fmla="val 50000"/>
                <a:gd name="adj2" fmla="val 30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000100" y="1285860"/>
            <a:ext cx="6429420" cy="1428760"/>
            <a:chOff x="142844" y="1333485"/>
            <a:chExt cx="6429420" cy="1428760"/>
          </a:xfrm>
        </p:grpSpPr>
        <p:sp>
          <p:nvSpPr>
            <p:cNvPr id="32" name="TextBox 31"/>
            <p:cNvSpPr txBox="1"/>
            <p:nvPr/>
          </p:nvSpPr>
          <p:spPr>
            <a:xfrm>
              <a:off x="142844" y="1714488"/>
              <a:ext cx="1571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基本编程</a:t>
              </a:r>
              <a:endPara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上箭头 41"/>
            <p:cNvSpPr/>
            <p:nvPr/>
          </p:nvSpPr>
          <p:spPr bwMode="auto">
            <a:xfrm>
              <a:off x="90238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4546" y="1333485"/>
              <a:ext cx="22860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以</a:t>
              </a:r>
              <a:r>
                <a:rPr lang="zh-CN" altLang="en-US" sz="2000" b="1" dirty="0" smtClean="0">
                  <a:solidFill>
                    <a:srgbClr val="FF3399"/>
                  </a:solidFill>
                  <a:latin typeface="楷体" pitchFamily="49" charset="-122"/>
                  <a:ea typeface="楷体" pitchFamily="49" charset="-122"/>
                </a:rPr>
                <a:t>数据结构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为中心的算法</a:t>
              </a:r>
              <a:r>
                <a:rPr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smtClean="0">
                  <a:solidFill>
                    <a:srgbClr val="3333CC"/>
                  </a:solidFill>
                  <a:latin typeface="宋体"/>
                  <a:ea typeface="宋体"/>
                </a:rPr>
                <a:t>─</a:t>
              </a:r>
              <a:r>
                <a:rPr lang="zh-CN" altLang="en-US" sz="2000" b="1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基本算法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设计方法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上箭头 42"/>
            <p:cNvSpPr/>
            <p:nvPr/>
          </p:nvSpPr>
          <p:spPr bwMode="auto">
            <a:xfrm>
              <a:off x="3278531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094" y="1342144"/>
              <a:ext cx="1735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3399"/>
                  </a:solidFill>
                  <a:latin typeface="楷体" pitchFamily="49" charset="-122"/>
                  <a:ea typeface="楷体" pitchFamily="49" charset="-122"/>
                </a:rPr>
                <a:t>通用算法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宋体"/>
                  <a:ea typeface="宋体"/>
                </a:rPr>
                <a:t>─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算法设计方法学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上箭头 43"/>
            <p:cNvSpPr/>
            <p:nvPr/>
          </p:nvSpPr>
          <p:spPr bwMode="auto">
            <a:xfrm>
              <a:off x="564357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85850" y="4619635"/>
            <a:ext cx="6000794" cy="1690698"/>
            <a:chOff x="500034" y="4667260"/>
            <a:chExt cx="6000794" cy="1690698"/>
          </a:xfrm>
        </p:grpSpPr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876270" y="4695781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>
              <a:off x="3257536" y="4667260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5691190" y="4714888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00034" y="5146780"/>
              <a:ext cx="1000132" cy="33855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识字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786052" y="5163416"/>
              <a:ext cx="1214448" cy="33855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写小作文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5176858" y="5163416"/>
              <a:ext cx="1323970" cy="33855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写大文章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0232" y="5865515"/>
              <a:ext cx="27860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000" dirty="0" smtClean="0">
                  <a:solidFill>
                    <a:srgbClr val="1209BD"/>
                  </a:solidFill>
                  <a:latin typeface="Times New Roman" pitchFamily="18" charset="0"/>
                  <a:ea typeface="隶书" pitchFamily="49" charset="-122"/>
                </a:rPr>
                <a:t>与语文学习过程类比</a:t>
              </a:r>
              <a:endPara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左大括号 36"/>
            <p:cNvSpPr/>
            <p:nvPr/>
          </p:nvSpPr>
          <p:spPr>
            <a:xfrm rot="16200000">
              <a:off x="3284034" y="2788141"/>
              <a:ext cx="192000" cy="5760000"/>
            </a:xfrm>
            <a:prstGeom prst="leftBrac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1428728" y="380979"/>
            <a:ext cx="571504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“数据结构”与程序设计类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课程的关系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Oval 8"/>
          <p:cNvSpPr>
            <a:spLocks noChangeAspect="1" noChangeArrowheads="1"/>
          </p:cNvSpPr>
          <p:nvPr/>
        </p:nvSpPr>
        <p:spPr bwMode="auto">
          <a:xfrm>
            <a:off x="428596" y="195320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Oval 9"/>
          <p:cNvSpPr>
            <a:spLocks noChangeAspect="1" noChangeArrowheads="1"/>
          </p:cNvSpPr>
          <p:nvPr/>
        </p:nvSpPr>
        <p:spPr bwMode="auto">
          <a:xfrm>
            <a:off x="479427" y="245864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00100" y="2952747"/>
            <a:ext cx="6454809" cy="1676941"/>
            <a:chOff x="214284" y="3000372"/>
            <a:chExt cx="6454809" cy="1676941"/>
          </a:xfrm>
        </p:grpSpPr>
        <p:grpSp>
          <p:nvGrpSpPr>
            <p:cNvPr id="5" name="组合 46"/>
            <p:cNvGrpSpPr/>
            <p:nvPr/>
          </p:nvGrpSpPr>
          <p:grpSpPr>
            <a:xfrm>
              <a:off x="2616198" y="3429000"/>
              <a:ext cx="1768467" cy="1130304"/>
              <a:chOff x="3044825" y="2571750"/>
              <a:chExt cx="1768467" cy="847728"/>
            </a:xfrm>
          </p:grpSpPr>
          <p:sp>
            <p:nvSpPr>
              <p:cNvPr id="294940" name="Oval 28"/>
              <p:cNvSpPr>
                <a:spLocks noChangeArrowheads="1"/>
              </p:cNvSpPr>
              <p:nvPr/>
            </p:nvSpPr>
            <p:spPr bwMode="gray">
              <a:xfrm>
                <a:off x="3357554" y="3053956"/>
                <a:ext cx="1455738" cy="365522"/>
              </a:xfrm>
              <a:prstGeom prst="ellipse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46" name="Text Box 34"/>
              <p:cNvSpPr txBox="1">
                <a:spLocks noChangeArrowheads="1"/>
              </p:cNvSpPr>
              <p:nvPr/>
            </p:nvSpPr>
            <p:spPr bwMode="auto">
              <a:xfrm>
                <a:off x="3044825" y="2571750"/>
                <a:ext cx="1490667" cy="253913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1435" tIns="45718" rIns="91435" bIns="4571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数据结构</a:t>
                </a:r>
              </a:p>
            </p:txBody>
          </p:sp>
        </p:grpSp>
        <p:sp>
          <p:nvSpPr>
            <p:cNvPr id="294941" name="Oval 29"/>
            <p:cNvSpPr>
              <a:spLocks noChangeArrowheads="1"/>
            </p:cNvSpPr>
            <p:nvPr/>
          </p:nvSpPr>
          <p:spPr bwMode="gray">
            <a:xfrm>
              <a:off x="5214943" y="4154496"/>
              <a:ext cx="1454150" cy="488951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39" name="Oval 27"/>
            <p:cNvSpPr>
              <a:spLocks noChangeArrowheads="1"/>
            </p:cNvSpPr>
            <p:nvPr/>
          </p:nvSpPr>
          <p:spPr bwMode="gray">
            <a:xfrm>
              <a:off x="428597" y="4189950"/>
              <a:ext cx="1454150" cy="487363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1" name="Oval 9"/>
            <p:cNvSpPr>
              <a:spLocks noChangeArrowheads="1"/>
            </p:cNvSpPr>
            <p:nvPr/>
          </p:nvSpPr>
          <p:spPr bwMode="gray">
            <a:xfrm>
              <a:off x="2682873" y="3000372"/>
              <a:ext cx="1423992" cy="143510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2" name="Freeform 10"/>
            <p:cNvSpPr>
              <a:spLocks/>
            </p:cNvSpPr>
            <p:nvPr/>
          </p:nvSpPr>
          <p:spPr bwMode="gray">
            <a:xfrm>
              <a:off x="2845615" y="3024291"/>
              <a:ext cx="1098508" cy="541580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14284" y="3024365"/>
              <a:ext cx="1550977" cy="1441453"/>
              <a:chOff x="2016" y="1920"/>
              <a:chExt cx="1680" cy="1680"/>
            </a:xfrm>
          </p:grpSpPr>
          <p:sp>
            <p:nvSpPr>
              <p:cNvPr id="29493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32" name="Freeform 2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5002224" y="3098800"/>
              <a:ext cx="1544652" cy="1412886"/>
              <a:chOff x="2016" y="1920"/>
              <a:chExt cx="1680" cy="1680"/>
            </a:xfrm>
          </p:grpSpPr>
          <p:sp>
            <p:nvSpPr>
              <p:cNvPr id="294936" name="Oval 2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37" name="Freeform 25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4945" name="Text Box 33"/>
            <p:cNvSpPr txBox="1">
              <a:spLocks noChangeArrowheads="1"/>
            </p:cNvSpPr>
            <p:nvPr/>
          </p:nvSpPr>
          <p:spPr bwMode="auto">
            <a:xfrm>
              <a:off x="285722" y="3476625"/>
              <a:ext cx="1401772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程序设计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语言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4947" name="Text Box 35"/>
            <p:cNvSpPr txBox="1">
              <a:spLocks noChangeArrowheads="1"/>
            </p:cNvSpPr>
            <p:nvPr/>
          </p:nvSpPr>
          <p:spPr bwMode="auto">
            <a:xfrm>
              <a:off x="5072066" y="3500438"/>
              <a:ext cx="1450990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与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分析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1714481" y="3729768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152021" y="3749699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 Box 33"/>
            <p:cNvSpPr txBox="1">
              <a:spLocks noChangeArrowheads="1"/>
            </p:cNvSpPr>
            <p:nvPr/>
          </p:nvSpPr>
          <p:spPr bwMode="auto">
            <a:xfrm>
              <a:off x="2714613" y="3590515"/>
              <a:ext cx="1357322" cy="33855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数据结构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523987"/>
            <a:ext cx="7858180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掌握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数据结构的基本概念、基本原理和基本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42859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47942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00166" y="567177"/>
            <a:ext cx="3857652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“数据结构”的</a:t>
            </a:r>
            <a:r>
              <a:rPr lang="zh-CN" altLang="en-US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学习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目标</a:t>
            </a:r>
          </a:p>
        </p:txBody>
      </p:sp>
      <p:sp>
        <p:nvSpPr>
          <p:cNvPr id="7" name="棱台 6"/>
          <p:cNvSpPr/>
          <p:nvPr/>
        </p:nvSpPr>
        <p:spPr>
          <a:xfrm>
            <a:off x="3857620" y="2357430"/>
            <a:ext cx="1285884" cy="642942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学科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71670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基本概念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3857620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基本原理</a:t>
            </a:r>
            <a:endParaRPr lang="zh-CN" altLang="en-US" sz="2000"/>
          </a:p>
        </p:txBody>
      </p:sp>
      <p:sp>
        <p:nvSpPr>
          <p:cNvPr id="11" name="圆角矩形 10"/>
          <p:cNvSpPr/>
          <p:nvPr/>
        </p:nvSpPr>
        <p:spPr>
          <a:xfrm>
            <a:off x="5786446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基本方法</a:t>
            </a:r>
            <a:endParaRPr lang="zh-CN" altLang="en-US" sz="200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3143240" y="3000372"/>
            <a:ext cx="928694" cy="500066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10" idx="0"/>
          </p:cNvCxnSpPr>
          <p:nvPr/>
        </p:nvCxnSpPr>
        <p:spPr>
          <a:xfrm rot="5400000">
            <a:off x="4250529" y="3250405"/>
            <a:ext cx="500066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929190" y="3000372"/>
            <a:ext cx="1071570" cy="500066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4429124" y="4214818"/>
            <a:ext cx="214314" cy="57150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7620" y="4929198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求解问题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14414" y="939959"/>
            <a:ext cx="2143140" cy="1500198"/>
            <a:chOff x="1214414" y="939959"/>
            <a:chExt cx="2143140" cy="1500198"/>
          </a:xfrm>
        </p:grpSpPr>
        <p:sp>
          <p:nvSpPr>
            <p:cNvPr id="17" name="椭圆形标注 16"/>
            <p:cNvSpPr/>
            <p:nvPr/>
          </p:nvSpPr>
          <p:spPr>
            <a:xfrm>
              <a:off x="1214414" y="939959"/>
              <a:ext cx="2143140" cy="1500198"/>
            </a:xfrm>
            <a:prstGeom prst="wedgeEllipseCallout">
              <a:avLst>
                <a:gd name="adj1" fmla="val 58179"/>
                <a:gd name="adj2" fmla="val -8987"/>
              </a:avLst>
            </a:prstGeom>
            <a:blipFill>
              <a:blip r:embed="rId2" cstate="print"/>
              <a:tile tx="0" ty="0" sx="100000" sy="100000" flip="none" algn="tl"/>
            </a:blip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柱形 12"/>
            <p:cNvSpPr/>
            <p:nvPr/>
          </p:nvSpPr>
          <p:spPr>
            <a:xfrm>
              <a:off x="1883638" y="1714488"/>
              <a:ext cx="857256" cy="64294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1770" y="1142984"/>
              <a:ext cx="115200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数据运算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>
              <a:stCxn id="14" idx="2"/>
              <a:endCxn id="13" idx="1"/>
            </p:cNvCxnSpPr>
            <p:nvPr/>
          </p:nvCxnSpPr>
          <p:spPr>
            <a:xfrm rot="16200000" flipH="1">
              <a:off x="2202861" y="1605083"/>
              <a:ext cx="214314" cy="449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stealt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8596" y="214290"/>
            <a:ext cx="8143932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掌握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数据的逻辑结构、存储结构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及基本运算的实现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868" y="1428736"/>
            <a:ext cx="1285884" cy="468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3071802" y="2500306"/>
            <a:ext cx="2357454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数据逻辑结构</a:t>
            </a:r>
            <a:endParaRPr lang="zh-CN" altLang="en-US" sz="2000"/>
          </a:p>
        </p:txBody>
      </p:sp>
      <p:sp>
        <p:nvSpPr>
          <p:cNvPr id="5" name="下箭头 4"/>
          <p:cNvSpPr/>
          <p:nvPr/>
        </p:nvSpPr>
        <p:spPr>
          <a:xfrm>
            <a:off x="4143372" y="2000240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6248" y="2043498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提炼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143372" y="3140438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6248" y="3183696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设计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71802" y="3643314"/>
            <a:ext cx="2357454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数据存储结构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4143372" y="4244074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8" y="4287332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实现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8926" y="4746950"/>
            <a:ext cx="2571768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数据基本运算：算法</a:t>
            </a:r>
            <a:endParaRPr lang="zh-CN" altLang="en-US" sz="200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143932" cy="86241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掌握算法基本的时间复杂度与空间复杂度的分析方法，能够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设计出求解问题的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高效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同一求解问题通常有多种实现算法，通过</a:t>
            </a: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时间复杂度与空间复杂度的分析，找出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最好的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实现算法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357298"/>
            <a:ext cx="3571900" cy="430887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 algn="l" fontAlgn="ctr" latinLnBrk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+ 2 +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  <a:sym typeface="Symbol"/>
              </a:rPr>
              <a:t>…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518658"/>
            <a:ext cx="3143272" cy="234925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28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fun1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s=0;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(i=1;i&lt;=n;i++)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s+=i;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s;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2551411"/>
            <a:ext cx="3143272" cy="16290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28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(n+1)*n/2;</a:t>
            </a:r>
          </a:p>
          <a:p>
            <a:pPr algn="l"/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200024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FF3399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200024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FF3399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78" y="5786454"/>
            <a:ext cx="250033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好于算法</a:t>
            </a:r>
            <a:r>
              <a:rPr lang="en-US" altLang="zh-CN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286248" y="500063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5143512"/>
            <a:ext cx="13573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lang="zh-CN" altLang="en-US" sz="180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1348</Words>
  <Application>Microsoft Office PowerPoint</Application>
  <PresentationFormat>全屏显示(4:3)</PresentationFormat>
  <Paragraphs>226</Paragraphs>
  <Slides>21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900</cp:revision>
  <dcterms:created xsi:type="dcterms:W3CDTF">2004-03-31T23:50:14Z</dcterms:created>
  <dcterms:modified xsi:type="dcterms:W3CDTF">2018-04-12T23:44:47Z</dcterms:modified>
</cp:coreProperties>
</file>