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1"/>
  </p:notesMasterIdLst>
  <p:handoutMasterIdLst>
    <p:handoutMasterId r:id="rId32"/>
  </p:handout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8" r:id="rId13"/>
    <p:sldId id="380" r:id="rId14"/>
    <p:sldId id="377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408" r:id="rId3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33CC"/>
    <a:srgbClr val="FF3399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BB455-8EAD-4C4F-9329-1CDBC83526D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5312-96F3-4ECE-9699-8A62C49B3D5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0C289-2EC2-45A3-AD0F-955C0A68200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72581-AAB7-449E-94B1-0C00A0FA68A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C2069-30FD-4EDB-AA60-00B41E70CBD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B873-2FD7-4D3F-95FD-06692B2BE88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54B39-088D-489F-93EF-DD601804ACD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45E-918B-4275-9B67-DA606BFFD75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CF5D4-27D0-4858-B640-6AA5E994C15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82C4D-65C1-455F-8B95-23DDC917AD8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06C6E-2DBC-489D-9049-151247800BD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1DDBA-F02F-4E3D-970C-CC2D1DFAA31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9CCEC-F8CC-4A7E-9628-0CFF78E97D6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63782" y="2214554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是数据结构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00298" y="857232"/>
            <a:ext cx="3879858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绪 论</a:t>
            </a:r>
            <a:r>
              <a:rPr lang="zh-CN" altLang="en-US" sz="4000" b="0" dirty="0" smtClean="0">
                <a:solidFill>
                  <a:schemeClr val="tx2"/>
                </a:solidFill>
                <a:ea typeface="隶书" pitchFamily="49" charset="-122"/>
              </a:rPr>
              <a:t> </a:t>
            </a:r>
            <a:endParaRPr lang="zh-CN" altLang="en-US" sz="4000" dirty="0">
              <a:ea typeface="隶书" pitchFamily="49" charset="-122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2999711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及其描述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3785529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1.3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算法分析基础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4523063"/>
            <a:ext cx="42148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1.4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其他情况的算法分析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90478"/>
            <a:ext cx="32861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一个数据结构的构成：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85918" y="928670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785918" y="1882764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5" name="矩形 4"/>
          <p:cNvSpPr>
            <a:spLocks noChangeAspect="1"/>
          </p:cNvSpPr>
          <p:nvPr/>
        </p:nvSpPr>
        <p:spPr bwMode="auto">
          <a:xfrm>
            <a:off x="1806182" y="2857496"/>
            <a:ext cx="1980000" cy="510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数据运算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714612" y="1558912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714612" y="2525706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1538" y="3785906"/>
            <a:ext cx="7072362" cy="2000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数据元素之间的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000" b="1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逻辑结构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数据元素及其关系在计算机存储器中的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方式 </a:t>
            </a:r>
            <a:r>
              <a:rPr lang="zh-CN" altLang="en-US" sz="2000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0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（或</a:t>
            </a:r>
            <a:r>
              <a:rPr lang="zh-CN" altLang="en-US" sz="20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物理结构</a:t>
            </a:r>
            <a:r>
              <a:rPr lang="zh-CN" altLang="en-US" sz="2000" b="1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施加在该数据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的操作 </a:t>
            </a:r>
            <a:r>
              <a:rPr lang="zh-CN" altLang="en-US" sz="2000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运算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57158" y="285727"/>
            <a:ext cx="3786214" cy="612000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的逻辑结构表示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6438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数据的逻辑结构是面向用户的，它有多种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表示形式。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517" y="2628512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/>
                <a:gridCol w="1337386"/>
                <a:gridCol w="1337386"/>
                <a:gridCol w="1107523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8662" y="1771254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1-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表格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6286512" y="2786058"/>
            <a:ext cx="285752" cy="342902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3214686"/>
            <a:ext cx="430887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直接来源于现实世界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28662" y="2369005"/>
            <a:ext cx="8001056" cy="363176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一个二元组表示为：</a:t>
            </a:r>
            <a:endParaRPr lang="zh-CN" altLang="en-US" sz="22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B=(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是一种数据结构，它由数据元素的集合</a:t>
            </a:r>
            <a:r>
              <a:rPr lang="en-US" altLang="zh-CN" sz="22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上二元关系的集合</a:t>
            </a:r>
            <a:r>
              <a:rPr lang="en-US" altLang="zh-CN" sz="22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所组成。其中：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i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="1" i="1" baseline="-30000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i="1" baseline="-30000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数据元素的集合</a:t>
            </a:r>
            <a:endParaRPr lang="en-US" altLang="zh-CN" sz="2000" b="1" dirty="0">
              <a:solidFill>
                <a:srgbClr val="FF3399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b="1" i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i="1" baseline="-30000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i="1" baseline="-30000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dirty="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="1" dirty="0" err="1">
                <a:solidFill>
                  <a:srgbClr val="FF3399"/>
                </a:solidFill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关系的集合</a:t>
            </a:r>
            <a:r>
              <a:rPr lang="en-US" altLang="zh-CN" sz="20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lang="en-US" altLang="zh-CN" sz="20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14348" y="1522761"/>
            <a:ext cx="6357982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r>
              <a:rPr lang="zh-CN" altLang="en-US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kumimoji="0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一种通用的逻辑结构表示方法</a:t>
            </a:r>
            <a:endParaRPr kumimoji="0"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571480"/>
            <a:ext cx="5214974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2-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3224" y="1278941"/>
            <a:ext cx="7754990" cy="28083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序偶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b="1" i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 </a:t>
            </a:r>
            <a:r>
              <a:rPr lang="en-US" altLang="zh-CN" sz="2000" b="1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为第一元素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为第二元素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20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b="1" i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前驱元素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20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后继元素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若某个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没有前驱元素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，则称该元素为</a:t>
            </a:r>
            <a:r>
              <a:rPr lang="zh-CN" altLang="en-US" sz="20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开始元素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；若某个元素没有后继元素，则称该元素为</a:t>
            </a:r>
            <a:r>
              <a:rPr lang="zh-CN" altLang="en-US" sz="20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终端元素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9879" name="Text Box 1031"/>
          <p:cNvSpPr txBox="1">
            <a:spLocks noChangeArrowheads="1"/>
          </p:cNvSpPr>
          <p:nvPr/>
        </p:nvSpPr>
        <p:spPr bwMode="auto">
          <a:xfrm>
            <a:off x="428596" y="549275"/>
            <a:ext cx="492922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每个关系</a:t>
            </a:r>
            <a:r>
              <a:rPr kumimoji="0" lang="zh-CN" altLang="en-US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0" lang="zh-CN" altLang="en-US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用若干个序偶来表示</a:t>
            </a:r>
            <a:r>
              <a:rPr kumimoji="0" lang="zh-CN" altLang="en-US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4500570"/>
            <a:ext cx="8072494" cy="3631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序偶</a:t>
            </a:r>
            <a:r>
              <a:rPr lang="en-US" altLang="zh-CN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是有向的，序偶</a:t>
            </a:r>
            <a:r>
              <a:rPr lang="en-US" altLang="zh-CN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是无向的</a:t>
            </a:r>
            <a:endParaRPr lang="zh-CN" altLang="en-US" sz="2200">
              <a:solidFill>
                <a:srgbClr val="66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72747"/>
            <a:ext cx="266311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二元组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逻辑表示：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915689"/>
            <a:ext cx="7235146" cy="464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72000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&lt;1,8&gt;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&lt;8,34&gt;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&lt;34,20&gt;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&lt;20,12&gt;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&lt;12,26&gt;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&lt;26,5&gt;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7" y="214290"/>
          <a:ext cx="4000528" cy="316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045036"/>
                <a:gridCol w="1045036"/>
                <a:gridCol w="1045036"/>
                <a:gridCol w="865420"/>
              </a:tblGrid>
              <a:tr h="36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1934" y="3714752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每个学生记录用学号标识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3857620" y="3571876"/>
            <a:ext cx="142876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000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例如，如下数据为一</a:t>
            </a:r>
            <a:r>
              <a:rPr lang="zh-CN" altLang="en-US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个矩阵：    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28596" y="2492377"/>
            <a:ext cx="8358214" cy="33701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的二元组表示为</a:t>
            </a:r>
            <a:r>
              <a:rPr lang="en-US" altLang="zh-CN" sz="22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2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，其中：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b="1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 b="1" i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行关系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示列关系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b="1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b="1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={&lt;2,6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6,3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3,1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8,12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12,7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7,4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b="1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5,10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 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&lt;10,9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9,11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b="1" i="1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={&lt;2,8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8,5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6,12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12,10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3,7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7,9</a:t>
            </a:r>
            <a:r>
              <a:rPr lang="en-US" altLang="zh-CN" sz="2000" b="1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2000" b="1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1,4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&lt;4,11&gt;}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2826" y="1000108"/>
            <a:ext cx="2001852" cy="1144596"/>
            <a:chOff x="1212826" y="1000108"/>
            <a:chExt cx="2001852" cy="114459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642116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13620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13620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793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6562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3818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793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6562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3818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93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6562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598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3818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2642380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071008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71008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42910" y="1357298"/>
            <a:ext cx="74295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学生表中，用学号标识每个学生记录，其逻辑结构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用图形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表示如下：</a:t>
            </a:r>
            <a:endParaRPr lang="zh-CN" altLang="en-US" sz="22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0310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6036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7620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4876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138987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960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29749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032132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938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4664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56136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89454" y="3301875"/>
            <a:ext cx="36000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7107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 </a:t>
            </a:r>
            <a:r>
              <a:rPr kumimoji="0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3-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图形</a:t>
            </a:r>
            <a:endParaRPr kumimoji="0" lang="en-US" altLang="zh-CN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50826" y="347134"/>
            <a:ext cx="3678232" cy="612000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、数据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的存储结构表示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143932" cy="85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    数据</a:t>
            </a:r>
            <a:r>
              <a:rPr lang="zh-CN" altLang="en-US" sz="22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在计算机存储器中的存储方式就是</a:t>
            </a:r>
            <a:r>
              <a:rPr lang="zh-CN" altLang="en-US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2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2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。它是面向程序员的。       </a:t>
            </a:r>
            <a:endParaRPr lang="zh-CN" altLang="en-US" sz="2200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1263646" y="2530827"/>
            <a:ext cx="4951428" cy="1041049"/>
            <a:chOff x="1835150" y="1778000"/>
            <a:chExt cx="5257800" cy="720726"/>
          </a:xfrm>
        </p:grpSpPr>
        <p:sp>
          <p:nvSpPr>
            <p:cNvPr id="4" name="Rectangle 3"/>
            <p:cNvSpPr>
              <a:spLocks noChangeAspect="1" noChangeArrowheads="1"/>
            </p:cNvSpPr>
            <p:nvPr/>
          </p:nvSpPr>
          <p:spPr bwMode="auto">
            <a:xfrm>
              <a:off x="1835150" y="1778000"/>
              <a:ext cx="1657350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逻辑结构</a:t>
              </a:r>
            </a:p>
          </p:txBody>
        </p:sp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5508625" y="1778001"/>
              <a:ext cx="1584325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563938" y="2211388"/>
              <a:ext cx="19446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763" y="1866122"/>
              <a:ext cx="863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472" y="4001908"/>
            <a:ext cx="6143668" cy="578475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18800" bIns="1188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2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设计存储结构的这种</a:t>
            </a:r>
            <a:r>
              <a:rPr kumimoji="0" lang="zh-CN" altLang="en-US" sz="22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映射应满足两</a:t>
            </a:r>
            <a:r>
              <a:rPr kumimoji="0" lang="zh-CN" altLang="en-US" sz="2200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个要求： </a:t>
            </a:r>
            <a:endParaRPr kumimoji="0" lang="zh-CN" altLang="en-US" sz="2200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211" y="4742729"/>
            <a:ext cx="5491835" cy="107228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存储所有元素</a:t>
            </a:r>
          </a:p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存储数据元素间的关系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31858" y="1993900"/>
            <a:ext cx="5840406" cy="340359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       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存储学号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name[8];    </a:t>
            </a:r>
            <a:r>
              <a:rPr lang="en-US" altLang="zh-CN" sz="18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存储姓名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sex[2];  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存储性别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class[4];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存储班号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[7</a:t>
            </a:r>
            <a:r>
              <a:rPr lang="en-US" altLang="zh-CN" sz="18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1,“</a:t>
            </a:r>
            <a:r>
              <a:rPr lang="zh-CN" altLang="en-US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张斌”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,“</a:t>
            </a:r>
            <a:r>
              <a:rPr lang="zh-CN" altLang="en-US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男”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,“9901</a:t>
            </a: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”},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…,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5,"</a:t>
            </a:r>
            <a:r>
              <a:rPr lang="zh-CN" altLang="en-US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王萍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","</a:t>
            </a:r>
            <a:r>
              <a:rPr lang="zh-CN" altLang="en-US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女</a:t>
            </a:r>
            <a:r>
              <a:rPr lang="en-US" altLang="zh-CN" sz="18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","9901</a:t>
            </a:r>
            <a:r>
              <a:rPr lang="en-US" altLang="zh-CN" sz="1800" b="1" dirty="0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"}  } </a:t>
            </a:r>
            <a:r>
              <a:rPr lang="en-US" altLang="zh-CN" sz="18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b="1" dirty="0">
              <a:solidFill>
                <a:srgbClr val="3333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5214974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学生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表存储结构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－ 结构体数组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14349" y="1285860"/>
            <a:ext cx="600079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存放学生表的结构体数组</a:t>
            </a:r>
            <a:r>
              <a:rPr lang="en-US" altLang="zh-CN" sz="2200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定义如下：</a:t>
            </a:r>
            <a:endParaRPr lang="zh-CN" altLang="en-US" sz="22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857224" y="5357826"/>
            <a:ext cx="2143140" cy="857256"/>
            <a:chOff x="142844" y="4929198"/>
            <a:chExt cx="2143140" cy="85725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H="1" flipV="1">
              <a:off x="285720" y="4929198"/>
              <a:ext cx="0" cy="5040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42844" y="5417122"/>
              <a:ext cx="2143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Stud</a:t>
              </a:r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数组起始地址</a:t>
              </a: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870584" y="5030785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latin typeface="Consolas" pitchFamily="49" charset="0"/>
                <a:ea typeface="宋体" charset="-122"/>
                <a:cs typeface="Consolas" pitchFamily="49" charset="0"/>
              </a:rPr>
              <a:t>…</a:t>
            </a:r>
            <a:endParaRPr lang="en-US" altLang="zh-CN" sz="18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graphicFrame>
        <p:nvGraphicFramePr>
          <p:cNvPr id="208992" name="Group 96"/>
          <p:cNvGraphicFramePr>
            <a:graphicFrameLocks noGrp="1"/>
          </p:cNvGraphicFramePr>
          <p:nvPr/>
        </p:nvGraphicFramePr>
        <p:xfrm>
          <a:off x="785786" y="1026478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7"/>
                <a:gridCol w="1008063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>
            <a:endCxn id="208904" idx="0"/>
          </p:cNvCxnSpPr>
          <p:nvPr/>
        </p:nvCxnSpPr>
        <p:spPr>
          <a:xfrm rot="16200000" flipH="1">
            <a:off x="305165" y="2766612"/>
            <a:ext cx="2714644" cy="467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3306" y="5929330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存储结构建立完毕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30407" y="478776"/>
            <a:ext cx="2500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85786" y="4357694"/>
            <a:ext cx="2332054" cy="957256"/>
            <a:chOff x="71406" y="3929066"/>
            <a:chExt cx="2332054" cy="957256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14348" y="3929066"/>
              <a:ext cx="9350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Stud[0]</a:t>
              </a:r>
            </a:p>
          </p:txBody>
        </p:sp>
        <p:sp>
          <p:nvSpPr>
            <p:cNvPr id="208905" name="Rectangle 9"/>
            <p:cNvSpPr>
              <a:spLocks noChangeAspect="1" noChangeArrowheads="1"/>
            </p:cNvSpPr>
            <p:nvPr/>
          </p:nvSpPr>
          <p:spPr bwMode="auto">
            <a:xfrm>
              <a:off x="71406" y="4525959"/>
              <a:ext cx="4318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504794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1223931" y="4525959"/>
              <a:ext cx="4680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1684322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36" name="右大括号 35"/>
            <p:cNvSpPr>
              <a:spLocks noChangeAspect="1"/>
            </p:cNvSpPr>
            <p:nvPr/>
          </p:nvSpPr>
          <p:spPr>
            <a:xfrm rot="16200000">
              <a:off x="1125117" y="3303983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17840" y="4359282"/>
            <a:ext cx="2341589" cy="957255"/>
            <a:chOff x="2663796" y="3930654"/>
            <a:chExt cx="2341589" cy="957255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3600421" y="3930654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Stud[1]</a:t>
              </a:r>
            </a:p>
          </p:txBody>
        </p:sp>
        <p:sp>
          <p:nvSpPr>
            <p:cNvPr id="208912" name="Rectangle 16"/>
            <p:cNvSpPr>
              <a:spLocks noChangeAspect="1" noChangeArrowheads="1"/>
            </p:cNvSpPr>
            <p:nvPr/>
          </p:nvSpPr>
          <p:spPr bwMode="auto">
            <a:xfrm>
              <a:off x="2663796" y="4527546"/>
              <a:ext cx="4318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097183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816321" y="4527546"/>
              <a:ext cx="4680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4286248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37" name="右大括号 36"/>
            <p:cNvSpPr>
              <a:spLocks noChangeAspect="1"/>
            </p:cNvSpPr>
            <p:nvPr/>
          </p:nvSpPr>
          <p:spPr>
            <a:xfrm rot="16200000">
              <a:off x="3768322" y="3303984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50205" y="4344994"/>
            <a:ext cx="2336637" cy="971543"/>
            <a:chOff x="2651291" y="4814911"/>
            <a:chExt cx="2336637" cy="971543"/>
          </a:xfrm>
        </p:grpSpPr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3344854" y="4814911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Stud[6]</a:t>
              </a:r>
            </a:p>
          </p:txBody>
        </p:sp>
        <p:sp>
          <p:nvSpPr>
            <p:cNvPr id="208920" name="Rectangle 24"/>
            <p:cNvSpPr>
              <a:spLocks noChangeAspect="1" noChangeArrowheads="1"/>
            </p:cNvSpPr>
            <p:nvPr/>
          </p:nvSpPr>
          <p:spPr bwMode="auto">
            <a:xfrm>
              <a:off x="2651291" y="5426091"/>
              <a:ext cx="4318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7656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3795699" y="5426091"/>
              <a:ext cx="4680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426879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38" name="右大括号 37"/>
            <p:cNvSpPr>
              <a:spLocks noChangeAspect="1"/>
            </p:cNvSpPr>
            <p:nvPr/>
          </p:nvSpPr>
          <p:spPr>
            <a:xfrm rot="16200000">
              <a:off x="3696885" y="4219536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5" name="直接箭头连接符 44"/>
          <p:cNvCxnSpPr>
            <a:endCxn id="208911" idx="0"/>
          </p:cNvCxnSpPr>
          <p:nvPr/>
        </p:nvCxnSpPr>
        <p:spPr>
          <a:xfrm>
            <a:off x="1412859" y="1928802"/>
            <a:ext cx="3109125" cy="2430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08919" idx="0"/>
          </p:cNvCxnSpPr>
          <p:nvPr/>
        </p:nvCxnSpPr>
        <p:spPr>
          <a:xfrm>
            <a:off x="1492235" y="3532274"/>
            <a:ext cx="6119052" cy="812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214290"/>
            <a:ext cx="1928826" cy="5724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映射过程：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1714512" cy="17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357422" y="357166"/>
            <a:ext cx="442915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是数据结构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3567358"/>
            <a:ext cx="8358246" cy="861774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 algn="l">
              <a:lnSpc>
                <a:spcPts val="3000"/>
              </a:lnSpc>
              <a:spcBef>
                <a:spcPct val="0"/>
              </a:spcBef>
              <a:buBlip>
                <a:blip r:embed="rId3"/>
              </a:buBlip>
            </a:pPr>
            <a:r>
              <a:rPr lang="zh-CN" altLang="en-US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数据：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所有能够输入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到计算机中，且能被计算机处理的符号的集合。</a:t>
            </a:r>
          </a:p>
        </p:txBody>
      </p:sp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00034" y="1419323"/>
            <a:ext cx="4357718" cy="58477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1.1.1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数据结构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的定义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58" y="2610145"/>
            <a:ext cx="378621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数据结构中的几个概念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28662" y="2733256"/>
            <a:ext cx="5643601" cy="1725642"/>
            <a:chOff x="928662" y="2733256"/>
            <a:chExt cx="5643601" cy="1725642"/>
          </a:xfrm>
        </p:grpSpPr>
        <p:sp>
          <p:nvSpPr>
            <p:cNvPr id="210947" name="Text Box 3"/>
            <p:cNvSpPr txBox="1">
              <a:spLocks noChangeArrowheads="1"/>
            </p:cNvSpPr>
            <p:nvPr/>
          </p:nvSpPr>
          <p:spPr bwMode="auto">
            <a:xfrm>
              <a:off x="928662" y="2733256"/>
              <a:ext cx="3960813" cy="347763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tIns="76176" bIns="0">
              <a:spAutoFit/>
            </a:bodyPr>
            <a:lstStyle/>
            <a:p>
              <a:pPr marL="457200" indent="-457200" algn="l"/>
              <a:r>
                <a:rPr lang="zh-CN" altLang="en-US" sz="22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这种存储结构的</a:t>
              </a:r>
              <a:r>
                <a:rPr lang="zh-CN" altLang="en-US" sz="22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特点</a:t>
              </a:r>
              <a:r>
                <a:rPr lang="zh-CN" altLang="en-US" sz="22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　　</a:t>
              </a:r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000100" y="3304760"/>
              <a:ext cx="5572163" cy="1154138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所有元素占用一整块内存空间。</a:t>
              </a:r>
            </a:p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逻辑上相邻的元素，物理上也相邻。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42976" y="4714884"/>
            <a:ext cx="2143140" cy="1000132"/>
            <a:chOff x="1142976" y="4714884"/>
            <a:chExt cx="2143140" cy="1000132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5327218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顺序存储结构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2000232" y="4714884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9454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Stud[</a:t>
            </a:r>
            <a:r>
              <a:rPr lang="en-US" altLang="zh-CN" sz="20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9454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Stud[</a:t>
            </a:r>
            <a:r>
              <a:rPr lang="en-US" altLang="zh-CN" sz="20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71435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直接映射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00100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85918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928926" y="1142984"/>
            <a:ext cx="1928826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两个逻辑上相邻元素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存储空间也相邻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7215238" cy="281840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just"/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studnode</a:t>
            </a:r>
            <a:endParaRPr lang="en-US" altLang="zh-CN" sz="1800" b="1" dirty="0">
              <a:solidFill>
                <a:srgbClr val="3333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 	</a:t>
            </a:r>
            <a:r>
              <a:rPr lang="en-US" altLang="zh-CN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存储学号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name[8];      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存储姓名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sex[2];         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存储性别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class[4];       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存储班号</a:t>
            </a:r>
          </a:p>
          <a:p>
            <a:pPr algn="just"/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studnode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存储指向下一个学生的指针</a:t>
            </a: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</p:txBody>
      </p:sp>
      <p:sp>
        <p:nvSpPr>
          <p:cNvPr id="57456" name="Text Box 2160"/>
          <p:cNvSpPr txBox="1">
            <a:spLocks noChangeArrowheads="1"/>
          </p:cNvSpPr>
          <p:nvPr/>
        </p:nvSpPr>
        <p:spPr bwMode="auto">
          <a:xfrm>
            <a:off x="571472" y="1571612"/>
            <a:ext cx="696279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存放学生表的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的结点类型</a:t>
            </a:r>
            <a:r>
              <a:rPr lang="en-US" altLang="zh-CN" sz="2200" b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StudType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声明如下：</a:t>
            </a:r>
            <a:endParaRPr lang="zh-CN" altLang="en-US" sz="22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4286280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b="1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学生</a:t>
            </a:r>
            <a:r>
              <a:rPr lang="zh-CN" altLang="en-US" b="1" dirty="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表存储结构</a:t>
            </a:r>
            <a:r>
              <a:rPr lang="en-US" altLang="zh-CN" b="1" dirty="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－ 链表</a:t>
            </a:r>
            <a:endParaRPr lang="zh-CN" altLang="en-US" b="1" dirty="0">
              <a:solidFill>
                <a:srgbClr val="FF33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43152" y="4005264"/>
            <a:ext cx="2941638" cy="396875"/>
            <a:chOff x="1611301" y="4005264"/>
            <a:chExt cx="2941638" cy="396875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611301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039926" y="40052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01926" y="40052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230551" y="40052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067164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9801" y="4005264"/>
            <a:ext cx="1477952" cy="923934"/>
            <a:chOff x="107950" y="4005264"/>
            <a:chExt cx="1477952" cy="92393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07950" y="4005264"/>
              <a:ext cx="1035026" cy="92393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sm" len="sm"/>
            </a:ln>
            <a:effectLst/>
          </p:spPr>
          <p:txBody>
            <a:bodyPr tIns="0" bIns="0"/>
            <a:lstStyle/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  <a:r>
                <a:rPr kumimoji="0" lang="zh-CN" altLang="en-US" sz="18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首结点地址</a:t>
              </a: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head</a:t>
              </a:r>
            </a:p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9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182677" y="4203699"/>
              <a:ext cx="403225" cy="45719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32040" y="4233863"/>
            <a:ext cx="2952750" cy="777876"/>
            <a:chOff x="1600189" y="4233863"/>
            <a:chExt cx="2952750" cy="777876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1600189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039927" y="46148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801927" y="46148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3230552" y="46148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4067164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311639" y="423386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38392" y="5891213"/>
            <a:ext cx="2974975" cy="777875"/>
            <a:chOff x="1606541" y="5891213"/>
            <a:chExt cx="2974975" cy="777875"/>
          </a:xfrm>
        </p:grpSpPr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16065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2068504" y="6272213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2830504" y="6272213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3259129" y="6272213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40957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57451" name="Line 107"/>
            <p:cNvSpPr>
              <a:spLocks noChangeShapeType="1"/>
            </p:cNvSpPr>
            <p:nvPr/>
          </p:nvSpPr>
          <p:spPr bwMode="auto">
            <a:xfrm>
              <a:off x="4298940" y="589121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47516" name="Group 60"/>
          <p:cNvGraphicFramePr>
            <a:graphicFrameLocks noGrp="1"/>
          </p:cNvGraphicFramePr>
          <p:nvPr/>
        </p:nvGraphicFramePr>
        <p:xfrm>
          <a:off x="1246199" y="883603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8"/>
                <a:gridCol w="1008062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4550513" y="4767261"/>
            <a:ext cx="568331" cy="970333"/>
            <a:chOff x="4018662" y="4767261"/>
            <a:chExt cx="568331" cy="970333"/>
          </a:xfrm>
        </p:grpSpPr>
        <p:sp>
          <p:nvSpPr>
            <p:cNvPr id="57447" name="Line 103"/>
            <p:cNvSpPr>
              <a:spLocks noChangeShapeType="1"/>
            </p:cNvSpPr>
            <p:nvPr/>
          </p:nvSpPr>
          <p:spPr bwMode="auto">
            <a:xfrm>
              <a:off x="4311640" y="4767261"/>
              <a:ext cx="0" cy="5334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517" name="Text Box 61"/>
            <p:cNvSpPr txBox="1">
              <a:spLocks noChangeArrowheads="1"/>
            </p:cNvSpPr>
            <p:nvPr/>
          </p:nvSpPr>
          <p:spPr bwMode="auto">
            <a:xfrm>
              <a:off x="4018662" y="5439075"/>
              <a:ext cx="568331" cy="29851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/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┇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06" y="214290"/>
            <a:ext cx="1928826" cy="5724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映射过程：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1450" y="312098"/>
            <a:ext cx="257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5355" y="4071942"/>
            <a:ext cx="430887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存储结构建立完毕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813607" y="2432831"/>
            <a:ext cx="2647966" cy="49689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74689" y="2814625"/>
            <a:ext cx="2828938" cy="7715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70728" y="4461660"/>
            <a:ext cx="2843213" cy="77789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857224" y="785794"/>
            <a:ext cx="3857652" cy="347763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这种存储结构的特点：　　</a:t>
            </a: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714348" y="1357298"/>
            <a:ext cx="7072362" cy="146191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6176" rIns="216000" bIns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个逻辑元素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个结点存储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每个结点单独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所有结点的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地址不一定是连续的。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指针来表示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逻辑关系。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14414" y="3447636"/>
            <a:ext cx="2143140" cy="1012104"/>
            <a:chOff x="1214414" y="3447636"/>
            <a:chExt cx="2143140" cy="1012104"/>
          </a:xfrm>
        </p:grpSpPr>
        <p:sp>
          <p:nvSpPr>
            <p:cNvPr id="55" name="TextBox 54"/>
            <p:cNvSpPr txBox="1"/>
            <p:nvPr/>
          </p:nvSpPr>
          <p:spPr>
            <a:xfrm>
              <a:off x="1214414" y="4071942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链式存储结构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下箭头 55"/>
            <p:cNvSpPr/>
            <p:nvPr/>
          </p:nvSpPr>
          <p:spPr bwMode="auto">
            <a:xfrm>
              <a:off x="2000232" y="3447636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34" y="214289"/>
            <a:ext cx="2571768" cy="474938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3</a:t>
            </a:r>
            <a:r>
              <a:rPr lang="zh-CN" altLang="en-US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zh-CN" altLang="en-US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</a:t>
            </a:r>
            <a:endParaRPr lang="zh-CN" altLang="en-US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967721"/>
            <a:ext cx="8572560" cy="53245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数据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是对数据的操作。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分为两个层次：</a:t>
            </a:r>
            <a:r>
              <a:rPr lang="zh-CN" altLang="en-US" sz="22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运算描述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2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运算实现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8596" y="1643050"/>
            <a:ext cx="7929618" cy="3831299"/>
            <a:chOff x="428596" y="1928802"/>
            <a:chExt cx="7929618" cy="3831299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428596" y="1928802"/>
              <a:ext cx="7929618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2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对于</a:t>
              </a:r>
              <a:r>
                <a:rPr lang="zh-CN" altLang="en-US" sz="22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“学生表”这种数据结构，可以进行一系列的运算：</a:t>
              </a: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973219" y="2708688"/>
              <a:ext cx="4857784" cy="30514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 smtClean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查找序号为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2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的学生姓名</a:t>
              </a:r>
              <a:endParaRPr lang="en-US" altLang="zh-CN" sz="2000" b="1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 smtClean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增加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删除一个学生记录；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查找性别为“女”的学生记录；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查找班号为“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9902”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en-US" altLang="zh-CN" sz="2000" b="1" dirty="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……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6284253" y="3273435"/>
              <a:ext cx="430887" cy="158432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vert="eaVert" tIns="76176" bIns="0">
              <a:spAutoFit/>
            </a:bodyPr>
            <a:lstStyle/>
            <a:p>
              <a:pPr marL="457200" indent="-457200"/>
              <a:r>
                <a:rPr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运算描述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012279" y="2714620"/>
              <a:ext cx="144000" cy="2786082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14348" y="500042"/>
            <a:ext cx="7500990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 顺序</a:t>
            </a:r>
            <a:r>
              <a:rPr lang="zh-CN" altLang="en-US" b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存储结构中</a:t>
            </a:r>
            <a:r>
              <a:rPr lang="zh-CN" altLang="en-US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实现“查找序号为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的学生姓名”</a:t>
            </a:r>
            <a:endParaRPr lang="zh-CN" altLang="en-US" b="1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 flipV="1">
            <a:off x="1239853" y="2629911"/>
            <a:ext cx="0" cy="288000"/>
          </a:xfrm>
          <a:prstGeom prst="line">
            <a:avLst/>
          </a:prstGeom>
          <a:noFill/>
          <a:ln w="38100">
            <a:solidFill>
              <a:srgbClr val="CC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66780" y="2987101"/>
            <a:ext cx="22907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数组起始地址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424630" y="2272721"/>
            <a:ext cx="647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Consolas" pitchFamily="49" charset="0"/>
                <a:ea typeface="宋体" charset="-122"/>
                <a:cs typeface="Consolas" pitchFamily="49" charset="0"/>
              </a:rPr>
              <a:t>……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962164" y="1629779"/>
            <a:ext cx="935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Stud[0]</a:t>
            </a:r>
          </a:p>
        </p:txBody>
      </p:sp>
      <p:sp>
        <p:nvSpPr>
          <p:cNvPr id="32" name="Rectangle 9"/>
          <p:cNvSpPr>
            <a:spLocks noChangeAspect="1" noChangeArrowheads="1"/>
          </p:cNvSpPr>
          <p:nvPr/>
        </p:nvSpPr>
        <p:spPr bwMode="auto">
          <a:xfrm>
            <a:off x="1025539" y="2226672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58927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张斌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178064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男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898789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9901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554554" y="1631367"/>
            <a:ext cx="935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Stud[1]</a:t>
            </a:r>
          </a:p>
        </p:txBody>
      </p:sp>
      <p:sp>
        <p:nvSpPr>
          <p:cNvPr id="56" name="Rectangle 16"/>
          <p:cNvSpPr>
            <a:spLocks noChangeAspect="1" noChangeArrowheads="1"/>
          </p:cNvSpPr>
          <p:nvPr/>
        </p:nvSpPr>
        <p:spPr bwMode="auto">
          <a:xfrm>
            <a:off x="3617929" y="2228259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051316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刘丽</a:t>
            </a: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70454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女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491179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9902</a:t>
            </a:r>
          </a:p>
        </p:txBody>
      </p:sp>
      <p:sp>
        <p:nvSpPr>
          <p:cNvPr id="66" name="右大括号 65"/>
          <p:cNvSpPr>
            <a:spLocks noChangeAspect="1"/>
          </p:cNvSpPr>
          <p:nvPr/>
        </p:nvSpPr>
        <p:spPr>
          <a:xfrm rot="16200000">
            <a:off x="2293563" y="1004696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右大括号 66"/>
          <p:cNvSpPr>
            <a:spLocks noChangeAspect="1"/>
          </p:cNvSpPr>
          <p:nvPr/>
        </p:nvSpPr>
        <p:spPr>
          <a:xfrm rot="16200000">
            <a:off x="4865331" y="1004697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52796" y="2701349"/>
            <a:ext cx="2786082" cy="1747492"/>
            <a:chOff x="3352796" y="2701349"/>
            <a:chExt cx="2786082" cy="1747492"/>
          </a:xfrm>
        </p:grpSpPr>
        <p:sp>
          <p:nvSpPr>
            <p:cNvPr id="69" name="TextBox 68"/>
            <p:cNvSpPr txBox="1"/>
            <p:nvPr/>
          </p:nvSpPr>
          <p:spPr>
            <a:xfrm>
              <a:off x="3352796" y="3487167"/>
              <a:ext cx="2786082" cy="96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直接找到</a:t>
              </a:r>
              <a:r>
                <a:rPr lang="en-US" altLang="zh-CN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Stud[1]</a:t>
              </a:r>
              <a:r>
                <a:rPr lang="zh-CN" altLang="en-US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记录，返回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上箭头 69"/>
            <p:cNvSpPr/>
            <p:nvPr/>
          </p:nvSpPr>
          <p:spPr bwMode="auto">
            <a:xfrm>
              <a:off x="4375506" y="2701349"/>
              <a:ext cx="366960" cy="462421"/>
            </a:xfrm>
            <a:prstGeom prst="up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Arc 104"/>
          <p:cNvSpPr>
            <a:spLocks/>
          </p:cNvSpPr>
          <p:nvPr/>
        </p:nvSpPr>
        <p:spPr bwMode="auto">
          <a:xfrm>
            <a:off x="1857357" y="1194491"/>
            <a:ext cx="184730" cy="2985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1240696" y="992823"/>
            <a:ext cx="792162" cy="2215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head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14282" y="285729"/>
            <a:ext cx="7215238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链式</a:t>
            </a:r>
            <a:r>
              <a:rPr lang="zh-CN" altLang="en-US" b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存储结构中</a:t>
            </a:r>
            <a:r>
              <a:rPr lang="zh-CN" altLang="en-US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实现“查找序号为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的学生姓名”</a:t>
            </a:r>
            <a:endParaRPr lang="zh-CN" altLang="en-US" b="1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777" y="1523986"/>
            <a:ext cx="2941637" cy="396875"/>
            <a:chOff x="3102" y="720"/>
            <a:chExt cx="1853" cy="25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102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372" y="72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852" y="72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122" y="72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649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7662" y="2133586"/>
            <a:ext cx="2952750" cy="396875"/>
            <a:chOff x="3095" y="1104"/>
            <a:chExt cx="1860" cy="250"/>
          </a:xfrm>
        </p:grpSpPr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095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372" y="1104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3852" y="1104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22" y="1104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649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9727" y="2819386"/>
            <a:ext cx="2974975" cy="396875"/>
            <a:chOff x="3090" y="1536"/>
            <a:chExt cx="1874" cy="250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3090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381" y="1536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李英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861" y="1536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31" y="1536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4658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629112" y="17525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09727" y="3505186"/>
            <a:ext cx="2974975" cy="396875"/>
            <a:chOff x="3090" y="1968"/>
            <a:chExt cx="1874" cy="250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3090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381" y="19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陈华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861" y="19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131" y="19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4658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24014" y="5410186"/>
            <a:ext cx="2974975" cy="396875"/>
            <a:chOff x="3099" y="3168"/>
            <a:chExt cx="1874" cy="250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3099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90" y="31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870" y="31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4140" y="31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67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∧</a:t>
              </a:r>
            </a:p>
          </p:txBody>
        </p:sp>
      </p:grpSp>
      <p:sp>
        <p:nvSpPr>
          <p:cNvPr id="92" name="Line 35"/>
          <p:cNvSpPr>
            <a:spLocks noChangeShapeType="1"/>
          </p:cNvSpPr>
          <p:nvPr/>
        </p:nvSpPr>
        <p:spPr bwMode="auto">
          <a:xfrm>
            <a:off x="4629112" y="2387586"/>
            <a:ext cx="0" cy="432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4616412" y="30479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616412" y="37337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09727" y="4190985"/>
            <a:ext cx="2974975" cy="609600"/>
            <a:chOff x="3090" y="2400"/>
            <a:chExt cx="1874" cy="38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3090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3381" y="240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王奇</a:t>
              </a:r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861" y="240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131" y="240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658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795" y="2544"/>
              <a:ext cx="0" cy="24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tIns="36000"/>
            <a:lstStyle/>
            <a:p>
              <a:pPr algn="ctr"/>
              <a:endParaRPr lang="zh-CN" altLang="en-US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924014" y="4816461"/>
            <a:ext cx="2974975" cy="396875"/>
            <a:chOff x="2002" y="3169"/>
            <a:chExt cx="1874" cy="250"/>
          </a:xfrm>
        </p:grpSpPr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002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293" y="3169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董强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773" y="3169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043" y="3169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570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4616412" y="50291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23808" y="1436359"/>
            <a:ext cx="1682408" cy="492443"/>
            <a:chOff x="223808" y="1436359"/>
            <a:chExt cx="1682408" cy="492443"/>
          </a:xfrm>
        </p:grpSpPr>
        <p:cxnSp>
          <p:nvCxnSpPr>
            <p:cNvPr id="110" name="直接箭头连接符 109"/>
            <p:cNvCxnSpPr/>
            <p:nvPr/>
          </p:nvCxnSpPr>
          <p:spPr>
            <a:xfrm flipV="1">
              <a:off x="1263292" y="1714488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23808" y="1436359"/>
              <a:ext cx="11334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00628" y="1492248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2</a:t>
            </a:r>
            <a:endParaRPr lang="zh-CN" altLang="en-US" sz="2000" b="1" dirty="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49624" y="2000240"/>
            <a:ext cx="1652888" cy="492443"/>
            <a:chOff x="249624" y="2000240"/>
            <a:chExt cx="1652888" cy="492443"/>
          </a:xfrm>
        </p:grpSpPr>
        <p:cxnSp>
          <p:nvCxnSpPr>
            <p:cNvPr id="116" name="直接箭头连接符 115"/>
            <p:cNvCxnSpPr/>
            <p:nvPr/>
          </p:nvCxnSpPr>
          <p:spPr>
            <a:xfrm flipV="1">
              <a:off x="1259588" y="2338377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49624" y="2000240"/>
              <a:ext cx="10715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000628" y="2111630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endParaRPr lang="zh-CN" altLang="en-US" sz="2000" b="1" dirty="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15008" y="1738301"/>
            <a:ext cx="1000132" cy="4048153"/>
            <a:chOff x="6000760" y="1738301"/>
            <a:chExt cx="1000132" cy="4048153"/>
          </a:xfrm>
        </p:grpSpPr>
        <p:sp>
          <p:nvSpPr>
            <p:cNvPr id="120" name="TextBox 119"/>
            <p:cNvSpPr txBox="1"/>
            <p:nvPr/>
          </p:nvSpPr>
          <p:spPr>
            <a:xfrm>
              <a:off x="6416117" y="1738301"/>
              <a:ext cx="584775" cy="40481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找到序号为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的记录，返回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  <a:endPara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6000760" y="2285992"/>
              <a:ext cx="428628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4" grpId="0"/>
      <p:bldP spid="114" grpId="1"/>
      <p:bldP spid="119" grpId="0"/>
      <p:bldP spid="11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1285884" cy="743708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18800" bIns="154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0"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928802"/>
            <a:ext cx="8001056" cy="127326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同一逻辑结构可以对应多种存储结构。</a:t>
            </a:r>
          </a:p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同样的运算，在不同的存储结构中，其实现过程是不同的。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28662" y="2357430"/>
            <a:ext cx="7429552" cy="152191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如何根据数据</a:t>
            </a:r>
            <a:r>
              <a:rPr kumimoji="0"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0"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</a:t>
            </a:r>
            <a:r>
              <a:rPr kumimoji="0"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结构设计相应的存储结构？</a:t>
            </a:r>
            <a:endParaRPr kumimoji="0"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71011" name="Picture 3" descr="u=1127147582,2861971535&amp;fm=56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859" y="260349"/>
            <a:ext cx="1944687" cy="1944688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642918"/>
            <a:ext cx="1500198" cy="2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833420"/>
            <a:ext cx="1285884" cy="1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3182948"/>
            <a:ext cx="1428760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Word</a:t>
            </a: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2801946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图像文档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8" y="1643050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都是数据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4071942"/>
            <a:ext cx="5000660" cy="5724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而</a:t>
            </a: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数据结构中主要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结构化数据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右箭头 7"/>
          <p:cNvSpPr/>
          <p:nvPr/>
        </p:nvSpPr>
        <p:spPr>
          <a:xfrm>
            <a:off x="5072066" y="1690676"/>
            <a:ext cx="571504" cy="38100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8" y="1809739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/>
                <a:gridCol w="1005958"/>
                <a:gridCol w="928694"/>
                <a:gridCol w="1214446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28604"/>
            <a:ext cx="314327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结构化数据</a:t>
            </a:r>
            <a:r>
              <a:rPr lang="zh-CN" altLang="en-US" b="1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4546" y="1214422"/>
            <a:ext cx="2071702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一个学生表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5000628" y="2095491"/>
            <a:ext cx="500066" cy="21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9256" y="1714489"/>
            <a:ext cx="17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数据项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用于描述数据元素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)</a:t>
            </a:r>
            <a:endParaRPr lang="zh-CN" altLang="en-US" sz="2000" b="1" dirty="0" smtClean="0">
              <a:solidFill>
                <a:srgbClr val="3333CC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43504" y="2500306"/>
            <a:ext cx="285752" cy="295277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5986" y="3214687"/>
            <a:ext cx="58477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7786742" cy="3647152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数据元素：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是数据（集合）中的一个“个体”，它是数据的基本单位。 </a:t>
            </a:r>
            <a:endParaRPr lang="en-US" altLang="zh-CN" sz="2200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数据项：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数据项是用来描述数据元素的，它是数据的最小单位。  </a:t>
            </a:r>
            <a:endParaRPr lang="zh-CN" altLang="en-US" sz="2200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对象：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具有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的若干个数据元素的集合，如整数数据对象是所有整数的集合。    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 rot="21446212">
            <a:off x="647592" y="4520439"/>
            <a:ext cx="7286676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默认情况下，数据结构中讨论的数据都是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数据对象。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6643734" cy="535531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数据结构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数据元素的集合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8662" y="1857364"/>
            <a:ext cx="5786478" cy="347763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    ＝  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＋　　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857620" y="2264003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096011" y="2190355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2912128"/>
            <a:ext cx="1928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数据元素之间的关系构成结构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364" y="2912128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相同性质的数据元素的集合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428604"/>
            <a:ext cx="82868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元素之间的关系 </a:t>
            </a:r>
            <a:r>
              <a:rPr lang="zh-CN" altLang="en-US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en-US" altLang="zh-CN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现实世界的结构是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纷繁复杂的</a:t>
            </a:r>
            <a:endParaRPr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1233058"/>
            <a:ext cx="4000528" cy="3645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  <a:sym typeface="Wingdings"/>
              </a:rPr>
              <a:t>  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微观世界</a:t>
            </a:r>
            <a:r>
              <a:rPr lang="zh-CN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―</a:t>
            </a:r>
            <a:r>
              <a:rPr lang="en-US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DNA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结构</a:t>
            </a:r>
            <a:endParaRPr lang="zh-CN" altLang="en-US" sz="2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仿宋" pitchFamily="49" charset="-122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3" y="2054099"/>
            <a:ext cx="39161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http://img5.imgtn.bdimg.com/it/u=2020761679,4084874996&amp;fm=23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71548"/>
            <a:ext cx="3786214" cy="220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28662" y="357167"/>
            <a:ext cx="5143536" cy="3631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sym typeface="Wingdings"/>
              </a:rPr>
              <a:t> 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宏观世界</a:t>
            </a:r>
            <a:r>
              <a:rPr lang="en-US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―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建筑物的结构</a:t>
            </a:r>
            <a:endParaRPr lang="zh-CN" altLang="en-US" sz="2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24251"/>
            <a:ext cx="4929222" cy="28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472" y="928670"/>
            <a:ext cx="8143932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数据结构中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的元素关系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主要是指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相邻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关系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邻接关系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905" y="1785926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/>
                <a:gridCol w="951729"/>
                <a:gridCol w="951729"/>
                <a:gridCol w="788151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8477" y="2243130"/>
            <a:ext cx="584775" cy="9525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175" y="4275143"/>
            <a:ext cx="584775" cy="1238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不相邻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70242" y="4224343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70242" y="4795847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5" idx="1"/>
          </p:cNvCxnSpPr>
          <p:nvPr/>
        </p:nvCxnSpPr>
        <p:spPr>
          <a:xfrm>
            <a:off x="5170242" y="2433631"/>
            <a:ext cx="558235" cy="2857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1"/>
          </p:cNvCxnSpPr>
          <p:nvPr/>
        </p:nvCxnSpPr>
        <p:spPr>
          <a:xfrm flipV="1">
            <a:off x="5170242" y="2719384"/>
            <a:ext cx="558235" cy="38100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1531</Words>
  <Application>Microsoft Office PowerPoint</Application>
  <PresentationFormat>全屏显示(4:3)</PresentationFormat>
  <Paragraphs>465</Paragraphs>
  <Slides>29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856</cp:revision>
  <dcterms:created xsi:type="dcterms:W3CDTF">2004-03-31T23:50:14Z</dcterms:created>
  <dcterms:modified xsi:type="dcterms:W3CDTF">2017-11-30T00:43:31Z</dcterms:modified>
</cp:coreProperties>
</file>