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9"/>
  </p:notesMasterIdLst>
  <p:sldIdLst>
    <p:sldId id="395" r:id="rId2"/>
    <p:sldId id="396" r:id="rId3"/>
    <p:sldId id="397" r:id="rId4"/>
    <p:sldId id="398" r:id="rId5"/>
    <p:sldId id="407" r:id="rId6"/>
    <p:sldId id="399" r:id="rId7"/>
    <p:sldId id="400" r:id="rId8"/>
    <p:sldId id="401" r:id="rId9"/>
    <p:sldId id="402" r:id="rId10"/>
    <p:sldId id="411" r:id="rId11"/>
    <p:sldId id="403" r:id="rId12"/>
    <p:sldId id="404" r:id="rId13"/>
    <p:sldId id="405" r:id="rId14"/>
    <p:sldId id="410" r:id="rId15"/>
    <p:sldId id="412" r:id="rId16"/>
    <p:sldId id="409" r:id="rId17"/>
    <p:sldId id="408" r:id="rId18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33CC"/>
    <a:srgbClr val="FF3399"/>
    <a:srgbClr val="6600CC"/>
    <a:srgbClr val="339933"/>
    <a:srgbClr val="FF3300"/>
    <a:srgbClr val="3366CC"/>
    <a:srgbClr val="000000"/>
    <a:srgbClr val="8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 autoAdjust="0"/>
    <p:restoredTop sz="94581" autoAdjust="0"/>
  </p:normalViewPr>
  <p:slideViewPr>
    <p:cSldViewPr>
      <p:cViewPr varScale="1">
        <p:scale>
          <a:sx n="79" d="100"/>
          <a:sy n="79" d="100"/>
        </p:scale>
        <p:origin x="-5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D1E2EF4-146E-47B5-A412-FFD548A1AB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97A7-1BE0-4AC0-AD40-2513F829F86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F422-645C-4ED4-8734-7D79135394D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85CA-05B2-4046-AF45-4F61C14579F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67864EE2-EAB3-4814-A7EB-820BD7610F1E}" type="slidenum">
              <a:rPr lang="en-US" altLang="zh-CN" smtClean="0"/>
              <a:pPr/>
              <a:t>‹#›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F95A-A2B4-44EA-AA2F-BCF61930CCB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5032-ECC7-40E3-9D62-0C07379796D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0E8A-10DE-4D9C-8CF8-A9163F4655C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C76C-D154-405A-9147-E79A1B5BC17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pPr/>
              <a:t>‹#›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0631-DC23-48F2-899A-4F881ED2334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D206-56D3-47F7-A2D3-27C420DB58D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71472" y="2757280"/>
            <a:ext cx="7772424" cy="16073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76176" bIns="144000">
            <a:spAutoFit/>
          </a:bodyPr>
          <a:lstStyle/>
          <a:p>
            <a:pPr indent="2667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b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元素之间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关系</a:t>
            </a: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无</a:t>
            </a: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indent="2667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特点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数据元素之间</a:t>
            </a:r>
            <a:r>
              <a:rPr lang="zh-CN" altLang="en-US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除了</a:t>
            </a:r>
            <a:r>
              <a:rPr lang="zh-CN" altLang="en-US" sz="20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“属于同一</a:t>
            </a: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个集合”的</a:t>
            </a:r>
            <a:r>
              <a:rPr lang="zh-CN" altLang="en-US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关系</a:t>
            </a:r>
            <a:r>
              <a:rPr lang="zh-CN" altLang="en-US" sz="20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外，别</a:t>
            </a: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无其他逻辑关系。是最</a:t>
            </a:r>
            <a:r>
              <a:rPr lang="zh-CN" altLang="en-US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松散</a:t>
            </a:r>
            <a:r>
              <a:rPr lang="zh-CN" altLang="en-US" sz="20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的，不</a:t>
            </a: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受</a:t>
            </a:r>
            <a:r>
              <a:rPr lang="zh-CN" altLang="en-US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任何</a:t>
            </a:r>
            <a:r>
              <a:rPr lang="zh-CN" altLang="en-US" sz="20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制约</a:t>
            </a:r>
            <a:r>
              <a:rPr lang="zh-CN" altLang="en-US" sz="20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的关系</a:t>
            </a:r>
            <a:r>
              <a:rPr lang="zh-CN" altLang="en-US" sz="20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000" b="1" dirty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7412" name="Rectangle 4" descr="信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571472" y="428604"/>
            <a:ext cx="4286280" cy="512824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0"/>
              </a:spcBef>
            </a:pPr>
            <a:r>
              <a:rPr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1.1.2 </a:t>
            </a:r>
            <a:r>
              <a:rPr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</a:t>
            </a:r>
            <a:r>
              <a:rPr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逻辑</a:t>
            </a:r>
            <a:r>
              <a:rPr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结构类型</a:t>
            </a:r>
            <a:r>
              <a:rPr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751138" y="4754583"/>
            <a:ext cx="1820862" cy="1389061"/>
            <a:chOff x="2608262" y="3929066"/>
            <a:chExt cx="1820862" cy="1389061"/>
          </a:xfrm>
        </p:grpSpPr>
        <p:sp>
          <p:nvSpPr>
            <p:cNvPr id="17414" name="Oval 6"/>
            <p:cNvSpPr>
              <a:spLocks noChangeArrowheads="1"/>
            </p:cNvSpPr>
            <p:nvPr/>
          </p:nvSpPr>
          <p:spPr bwMode="auto">
            <a:xfrm>
              <a:off x="2608262" y="4505327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6" name="Oval 8"/>
            <p:cNvSpPr>
              <a:spLocks noChangeArrowheads="1"/>
            </p:cNvSpPr>
            <p:nvPr/>
          </p:nvSpPr>
          <p:spPr bwMode="auto">
            <a:xfrm>
              <a:off x="2824162" y="3929066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8" name="Oval 10"/>
            <p:cNvSpPr>
              <a:spLocks noChangeArrowheads="1"/>
            </p:cNvSpPr>
            <p:nvPr/>
          </p:nvSpPr>
          <p:spPr bwMode="auto">
            <a:xfrm>
              <a:off x="3327399" y="4362452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0" name="Oval 12"/>
            <p:cNvSpPr>
              <a:spLocks noChangeArrowheads="1"/>
            </p:cNvSpPr>
            <p:nvPr/>
          </p:nvSpPr>
          <p:spPr bwMode="auto">
            <a:xfrm>
              <a:off x="3040062" y="4937127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363" name="Oval 3"/>
            <p:cNvSpPr>
              <a:spLocks noChangeArrowheads="1"/>
            </p:cNvSpPr>
            <p:nvPr/>
          </p:nvSpPr>
          <p:spPr bwMode="auto">
            <a:xfrm>
              <a:off x="4048124" y="4002090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364" name="Oval 4"/>
            <p:cNvSpPr>
              <a:spLocks noChangeArrowheads="1"/>
            </p:cNvSpPr>
            <p:nvPr/>
          </p:nvSpPr>
          <p:spPr bwMode="auto">
            <a:xfrm>
              <a:off x="3976687" y="4794252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28662" y="1897063"/>
            <a:ext cx="1643074" cy="501470"/>
          </a:xfrm>
          <a:prstGeom prst="rect">
            <a:avLst/>
          </a:prstGeom>
          <a:solidFill>
            <a:srgbClr val="33993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10800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、集合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</a:t>
            </a:fld>
            <a:r>
              <a:rPr lang="en-US" altLang="zh-CN" smtClean="0"/>
              <a:t>/17</a:t>
            </a:r>
            <a:endParaRPr lang="en-US" altLang="zh-CN"/>
          </a:p>
        </p:txBody>
      </p:sp>
      <p:sp>
        <p:nvSpPr>
          <p:cNvPr id="13" name="TextBox 12"/>
          <p:cNvSpPr txBox="1"/>
          <p:nvPr/>
        </p:nvSpPr>
        <p:spPr>
          <a:xfrm>
            <a:off x="714348" y="1214422"/>
            <a:ext cx="7643866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各种各样的数据呈现出不同的逻辑结构，归纳为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种。</a:t>
            </a:r>
            <a:endParaRPr lang="zh-CN" altLang="en-US" sz="2200"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1142976" y="1071546"/>
            <a:ext cx="5429288" cy="1938992"/>
            <a:chOff x="500034" y="2428868"/>
            <a:chExt cx="5429288" cy="1938992"/>
          </a:xfrm>
        </p:grpSpPr>
        <p:sp>
          <p:nvSpPr>
            <p:cNvPr id="77827" name="Text Box 1027"/>
            <p:cNvSpPr txBox="1">
              <a:spLocks noChangeArrowheads="1"/>
            </p:cNvSpPr>
            <p:nvPr/>
          </p:nvSpPr>
          <p:spPr bwMode="auto">
            <a:xfrm>
              <a:off x="500034" y="2428868"/>
              <a:ext cx="1643074" cy="1938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  <a:spcBef>
                  <a:spcPts val="0"/>
                </a:spcBef>
              </a:pPr>
              <a:r>
                <a:rPr kumimoji="0" lang="en-US" altLang="zh-CN" sz="2000" b="1" err="1">
                  <a:solidFill>
                    <a:srgbClr val="FF3399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int</a:t>
              </a:r>
              <a:r>
                <a:rPr kumimoji="0" lang="en-US" altLang="zh-CN" sz="20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0" lang="en-US" altLang="zh-CN" sz="2000" b="1" i="1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0" lang="en-US" altLang="zh-CN" sz="2000" b="1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=2</a:t>
              </a:r>
              <a:r>
                <a:rPr kumimoji="0" lang="zh-CN" altLang="en-US" sz="2000" b="1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0" lang="en-US" altLang="zh-CN" sz="2000" b="1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0" lang="en-US" altLang="zh-CN" sz="2000" b="1" i="1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0" lang="en-US" altLang="zh-CN" sz="2000" b="1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=5</a:t>
              </a:r>
              <a:r>
                <a:rPr kumimoji="0" lang="zh-CN" altLang="en-US" sz="2000" b="1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0" lang="en-US" altLang="zh-CN" sz="2000" b="1" i="1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0" lang="en-US" altLang="zh-CN" sz="20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;</a:t>
              </a:r>
            </a:p>
            <a:p>
              <a:pPr algn="l">
                <a:lnSpc>
                  <a:spcPct val="150000"/>
                </a:lnSpc>
                <a:spcBef>
                  <a:spcPts val="0"/>
                </a:spcBef>
              </a:pPr>
              <a:r>
                <a:rPr kumimoji="0" lang="en-US" altLang="zh-CN" sz="2000" b="1" i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0" lang="en-US" altLang="zh-CN" sz="20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kumimoji="0" lang="en-US" altLang="zh-CN" sz="2000" b="1" i="1" dirty="0" err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0" lang="en-US" altLang="zh-CN" sz="2000" b="1" dirty="0" err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kumimoji="0" lang="en-US" altLang="zh-CN" sz="2000" b="1" i="1" dirty="0" err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0" lang="en-US" altLang="zh-CN" sz="20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;</a:t>
              </a:r>
            </a:p>
            <a:p>
              <a:pPr algn="l">
                <a:lnSpc>
                  <a:spcPct val="100000"/>
                </a:lnSpc>
              </a:pPr>
              <a:r>
                <a:rPr kumimoji="0" lang="en-US" altLang="zh-CN" sz="20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...</a:t>
              </a:r>
            </a:p>
          </p:txBody>
        </p:sp>
        <p:sp>
          <p:nvSpPr>
            <p:cNvPr id="77829" name="Text Box 1029"/>
            <p:cNvSpPr txBox="1">
              <a:spLocks noChangeArrowheads="1"/>
            </p:cNvSpPr>
            <p:nvPr/>
          </p:nvSpPr>
          <p:spPr bwMode="auto">
            <a:xfrm>
              <a:off x="3071802" y="2500306"/>
              <a:ext cx="2857520" cy="1508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0" lang="zh-CN" altLang="en-US" sz="3200" b="1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</a:t>
              </a:r>
              <a:r>
                <a:rPr kumimoji="0" lang="zh-CN" altLang="en-US" sz="2000" b="1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因为</a:t>
              </a:r>
              <a:r>
                <a:rPr kumimoji="0" lang="en-US" altLang="zh-CN" sz="2000" b="1" i="1" dirty="0" err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0" lang="zh-CN" altLang="en-US" sz="20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、</a:t>
              </a:r>
              <a:r>
                <a:rPr kumimoji="0" lang="en-US" altLang="zh-CN" sz="2000" b="1" i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kumimoji="0" lang="zh-CN" altLang="en-US" sz="20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和</a:t>
              </a:r>
              <a:r>
                <a:rPr kumimoji="0" lang="en-US" altLang="zh-CN" sz="2000" b="1" i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0" lang="zh-CN" altLang="en-US" sz="20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都</a:t>
              </a:r>
              <a:r>
                <a:rPr kumimoji="0" lang="zh-CN" altLang="en-US" sz="20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属于</a:t>
              </a:r>
              <a:r>
                <a:rPr kumimoji="0" lang="en-US" altLang="zh-CN" sz="2000" b="1" smtClean="0">
                  <a:solidFill>
                    <a:srgbClr val="FF3399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int</a:t>
              </a:r>
              <a:r>
                <a:rPr kumimoji="0" lang="zh-CN" altLang="en-US" sz="2000" b="1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，而</a:t>
              </a:r>
              <a:r>
                <a:rPr kumimoji="0" lang="en-US" altLang="zh-CN" sz="2000" b="1" dirty="0" err="1">
                  <a:solidFill>
                    <a:srgbClr val="FF3399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int</a:t>
              </a:r>
              <a:r>
                <a:rPr kumimoji="0" lang="zh-CN" altLang="en-US" sz="20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提供了</a:t>
              </a:r>
              <a:r>
                <a:rPr kumimoji="0" lang="zh-CN" altLang="en-US" sz="2000" b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各种</a:t>
              </a:r>
              <a:r>
                <a:rPr kumimoji="0" lang="zh-CN" altLang="en-US" sz="2000" b="1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运算，所以</a:t>
              </a:r>
              <a:r>
                <a:rPr kumimoji="0" lang="zh-CN" altLang="en-US" sz="20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可以进行相应运算。</a:t>
              </a:r>
            </a:p>
          </p:txBody>
        </p:sp>
        <p:sp>
          <p:nvSpPr>
            <p:cNvPr id="9" name="左箭头 8"/>
            <p:cNvSpPr/>
            <p:nvPr/>
          </p:nvSpPr>
          <p:spPr>
            <a:xfrm>
              <a:off x="2000232" y="3000372"/>
              <a:ext cx="857256" cy="214314"/>
            </a:xfrm>
            <a:prstGeom prst="leftArrow">
              <a:avLst/>
            </a:prstGeom>
            <a:ln>
              <a:tailEnd type="arrow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12"/>
          <p:cNvGrpSpPr/>
          <p:nvPr/>
        </p:nvGrpSpPr>
        <p:grpSpPr>
          <a:xfrm>
            <a:off x="1142976" y="3143248"/>
            <a:ext cx="3214710" cy="861774"/>
            <a:chOff x="500034" y="4000504"/>
            <a:chExt cx="3214710" cy="861774"/>
          </a:xfrm>
        </p:grpSpPr>
        <p:sp>
          <p:nvSpPr>
            <p:cNvPr id="77831" name="Text Box 1031"/>
            <p:cNvSpPr txBox="1">
              <a:spLocks noChangeArrowheads="1"/>
            </p:cNvSpPr>
            <p:nvPr/>
          </p:nvSpPr>
          <p:spPr bwMode="auto">
            <a:xfrm>
              <a:off x="500034" y="4000504"/>
              <a:ext cx="2500330" cy="861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0" lang="en-US" altLang="zh-CN" sz="2000" b="1" dirty="0" err="1">
                  <a:solidFill>
                    <a:srgbClr val="FF3399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int</a:t>
              </a:r>
              <a:r>
                <a:rPr kumimoji="0" lang="en-US" altLang="zh-CN" sz="20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0" lang="en-US" altLang="zh-CN" sz="2000" b="1" i="1" dirty="0" err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0" lang="en-US" altLang="zh-CN" sz="20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=9999999999;</a:t>
              </a:r>
            </a:p>
            <a:p>
              <a:pPr algn="l">
                <a:lnSpc>
                  <a:spcPct val="100000"/>
                </a:lnSpc>
              </a:pPr>
              <a:r>
                <a:rPr kumimoji="0" lang="en-US" altLang="zh-CN" sz="2000" b="1" i="1" dirty="0" err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0" lang="en-US" altLang="zh-CN" sz="20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**;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28926" y="4357694"/>
              <a:ext cx="785818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mtClean="0">
                  <a:latin typeface="Consolas" pitchFamily="49" charset="0"/>
                  <a:cs typeface="Consolas" pitchFamily="49" charset="0"/>
                  <a:sym typeface="Wingdings"/>
                </a:rPr>
                <a:t></a:t>
              </a:r>
              <a:endParaRPr lang="zh-CN" altLang="en-US" sz="3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左箭头 10"/>
            <p:cNvSpPr/>
            <p:nvPr/>
          </p:nvSpPr>
          <p:spPr>
            <a:xfrm>
              <a:off x="2071670" y="4429132"/>
              <a:ext cx="857256" cy="214314"/>
            </a:xfrm>
            <a:prstGeom prst="leftArrow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85786" y="357166"/>
            <a:ext cx="2928958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en-US" altLang="zh-CN" sz="2200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数据类型：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071538" y="4929198"/>
            <a:ext cx="6858048" cy="8577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tIns="76176" bIns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       数据类型和数据结构的关系：数据类型就是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已经实现了的数据结构。</a:t>
            </a:r>
          </a:p>
        </p:txBody>
      </p:sp>
      <p:sp>
        <p:nvSpPr>
          <p:cNvPr id="14" name="下箭头 13"/>
          <p:cNvSpPr/>
          <p:nvPr/>
        </p:nvSpPr>
        <p:spPr>
          <a:xfrm>
            <a:off x="3786182" y="4214818"/>
            <a:ext cx="214314" cy="500066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10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28596" y="1214422"/>
            <a:ext cx="8358246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抽象数据类型</a:t>
            </a:r>
            <a:r>
              <a:rPr lang="zh-CN" altLang="en-US" sz="2200" b="1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b="1" dirty="0" err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ADT</a:t>
            </a:r>
            <a:r>
              <a:rPr lang="zh-CN" altLang="en-US" sz="22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）指</a:t>
            </a:r>
            <a:r>
              <a:rPr lang="zh-CN" altLang="en-US" sz="22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2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是从</a:t>
            </a:r>
            <a:r>
              <a:rPr lang="zh-CN" altLang="en-US" sz="22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</a:t>
            </a:r>
            <a:r>
              <a:rPr lang="zh-CN" altLang="en-US" sz="2200" b="1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</a:t>
            </a:r>
            <a:r>
              <a:rPr lang="zh-CN" altLang="en-US" sz="22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的数学模型中抽象</a:t>
            </a:r>
            <a:r>
              <a:rPr lang="zh-CN" altLang="en-US" sz="22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出来</a:t>
            </a:r>
            <a:r>
              <a:rPr lang="zh-CN" altLang="en-US" sz="22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2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数据逻辑结构</a:t>
            </a:r>
            <a:r>
              <a:rPr lang="zh-CN" altLang="en-US" sz="22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zh-CN" altLang="en-US" sz="2200" b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运算</a:t>
            </a:r>
            <a:r>
              <a:rPr lang="zh-CN" altLang="en-US" sz="22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抽象运算</a:t>
            </a:r>
            <a:r>
              <a:rPr lang="zh-CN" altLang="en-US" sz="22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2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，而</a:t>
            </a:r>
            <a:r>
              <a:rPr lang="zh-CN" altLang="en-US" sz="22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不考虑计算机</a:t>
            </a:r>
            <a:r>
              <a:rPr lang="zh-CN" altLang="en-US" sz="22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2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具体实现。 </a:t>
            </a:r>
            <a:r>
              <a:rPr lang="zh-CN" altLang="en-US" sz="2200" b="1" smtClean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</a:t>
            </a:r>
            <a:endParaRPr lang="zh-CN" altLang="en-US" sz="2200" b="1" dirty="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500040"/>
            <a:ext cx="2928958" cy="70921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2</a:t>
            </a:r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、抽象数据类型</a:t>
            </a:r>
            <a:endParaRPr lang="zh-CN" altLang="en-US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11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728" y="3286124"/>
            <a:ext cx="6000792" cy="658981"/>
          </a:xfrm>
          <a:prstGeom prst="rect">
            <a:avLst/>
          </a:prstGeom>
          <a:scene3d>
            <a:camera prst="isometricOffAxis1Right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80000" rIns="144000" bIns="180000" rtlCol="0">
            <a:spAutoFit/>
          </a:bodyPr>
          <a:lstStyle/>
          <a:p>
            <a:r>
              <a:rPr lang="zh-CN" altLang="en-US" smtClean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抽象数据类型 </a:t>
            </a:r>
            <a:r>
              <a:rPr lang="en-US" altLang="zh-CN" smtClean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zh-CN" altLang="en-US" smtClean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逻辑结构 </a:t>
            </a:r>
            <a:r>
              <a:rPr lang="zh-CN" altLang="en-US" smtClean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＋ 抽象</a:t>
            </a:r>
            <a:r>
              <a:rPr lang="zh-CN" altLang="en-US" smtClean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运算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左弧形箭头 6"/>
          <p:cNvSpPr/>
          <p:nvPr/>
        </p:nvSpPr>
        <p:spPr>
          <a:xfrm>
            <a:off x="1928794" y="2571744"/>
            <a:ext cx="428628" cy="1000132"/>
          </a:xfrm>
          <a:prstGeom prst="curv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754065" y="2060576"/>
            <a:ext cx="7246959" cy="29069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2000" b="1" dirty="0" err="1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ADT</a:t>
            </a:r>
            <a:r>
              <a:rPr lang="en-US" altLang="zh-CN" sz="20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Complex</a:t>
            </a:r>
            <a:r>
              <a:rPr lang="en-US" altLang="zh-CN" sz="20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just">
              <a:lnSpc>
                <a:spcPct val="100000"/>
              </a:lnSpc>
            </a:pPr>
            <a:r>
              <a:rPr lang="en-US" altLang="zh-CN" sz="20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just">
              <a:lnSpc>
                <a:spcPct val="100000"/>
              </a:lnSpc>
            </a:pPr>
            <a:r>
              <a:rPr lang="zh-CN" altLang="en-US" sz="2000" b="1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数据对象：</a:t>
            </a:r>
          </a:p>
          <a:p>
            <a:pPr algn="just">
              <a:lnSpc>
                <a:spcPct val="100000"/>
              </a:lnSpc>
            </a:pPr>
            <a:r>
              <a:rPr lang="zh-CN" altLang="en-US" sz="20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2000" b="1" i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2000" b="1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={  </a:t>
            </a:r>
            <a:r>
              <a:rPr lang="en-US" altLang="zh-CN" sz="2000" b="1" i="1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000" b="1" baseline="-25000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baseline="-25000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b="1" i="1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000" b="1" baseline="-25000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   </a:t>
            </a:r>
            <a:r>
              <a:rPr lang="en-US" altLang="zh-CN" sz="2000" b="1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 </a:t>
            </a:r>
            <a:r>
              <a:rPr lang="en-US" altLang="zh-CN" sz="2000" b="1" i="1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000" b="1" baseline="-25000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baseline="-25000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b="1" i="1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000" b="1" baseline="-25000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均为</a:t>
            </a:r>
            <a:r>
              <a:rPr lang="zh-CN" altLang="en-US" sz="2000" b="1" dirty="0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实数 </a:t>
            </a:r>
            <a:r>
              <a:rPr lang="en-US" altLang="zh-CN" sz="2000" b="1" dirty="0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2000" b="1" dirty="0">
              <a:solidFill>
                <a:srgbClr val="3333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zh-CN" altLang="en-US" sz="2000" b="1" dirty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数据关系：</a:t>
            </a:r>
          </a:p>
          <a:p>
            <a:pPr algn="just">
              <a:lnSpc>
                <a:spcPct val="100000"/>
              </a:lnSpc>
            </a:pPr>
            <a:r>
              <a:rPr lang="zh-CN" altLang="en-US" sz="20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2000" b="1" i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000" b="1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={&lt;</a:t>
            </a:r>
            <a:r>
              <a:rPr lang="en-US" altLang="zh-CN" sz="2000" b="1" i="1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000" b="1" baseline="-25000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b="1" baseline="-25000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b="1" i="1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000" b="1" baseline="-25000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|  </a:t>
            </a:r>
            <a:r>
              <a:rPr lang="en-US" altLang="zh-CN" sz="2000" b="1" i="1" dirty="0" err="1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000" b="1" baseline="-25000" dirty="0" err="1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是复数</a:t>
            </a:r>
            <a:r>
              <a:rPr lang="zh-CN" altLang="en-US" sz="2000" b="1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2000" b="1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实部，</a:t>
            </a:r>
            <a:r>
              <a:rPr lang="en-US" altLang="zh-CN" sz="2000" b="1" i="1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000" b="1" baseline="-25000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b="1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0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是复</a:t>
            </a:r>
            <a:r>
              <a:rPr lang="zh-CN" altLang="en-US" sz="2000" b="1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</a:t>
            </a:r>
            <a:r>
              <a:rPr lang="zh-CN" altLang="en-US" sz="2000" b="1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虚部</a:t>
            </a:r>
            <a:r>
              <a:rPr lang="zh-CN" altLang="en-US" sz="2000" b="1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714348" y="1357298"/>
            <a:ext cx="557216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2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一个复数的形式</a:t>
            </a:r>
            <a:r>
              <a:rPr lang="zh-CN" altLang="en-US" sz="22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200" b="1" i="1" dirty="0" err="1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200" b="1" baseline="-25000" dirty="0" err="1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200" b="1" dirty="0" err="1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200" b="1" i="1" dirty="0" err="1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200" b="1" baseline="-25000" dirty="0" err="1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b="1" i="1" dirty="0" err="1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zh-CN" altLang="en-US" sz="2200" b="1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b="1" i="1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200" b="1" baseline="-25000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b="1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i="1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200" b="1" baseline="-25000" smtClean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b="1" dirty="0">
                <a:solidFill>
                  <a:srgbClr val="FF3399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714348" y="642918"/>
            <a:ext cx="6286544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00000"/>
              </a:lnSpc>
            </a:pPr>
            <a:r>
              <a:rPr lang="zh-CN" altLang="en-US" sz="22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，定义复数抽象数据类型</a:t>
            </a:r>
            <a:r>
              <a:rPr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Complex</a:t>
            </a:r>
            <a:endParaRPr lang="zh-CN" altLang="en-US" sz="2200" b="1" dirty="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026"/>
          <p:cNvSpPr txBox="1">
            <a:spLocks noChangeArrowheads="1"/>
          </p:cNvSpPr>
          <p:nvPr/>
        </p:nvSpPr>
        <p:spPr bwMode="auto">
          <a:xfrm>
            <a:off x="928662" y="918220"/>
            <a:ext cx="6286544" cy="41380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smtClean="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基本运算：</a:t>
            </a:r>
            <a:endParaRPr lang="zh-CN" altLang="en-US" sz="2000" b="1" dirty="0">
              <a:solidFill>
                <a:srgbClr val="FF3399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b="1" dirty="0" err="1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AssignComplex</a:t>
            </a:r>
            <a:r>
              <a:rPr lang="en-US" altLang="zh-CN" sz="1800" b="1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(&amp;</a:t>
            </a:r>
            <a:r>
              <a:rPr lang="en-US" altLang="zh-CN" sz="1800" b="1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zh-CN" altLang="en-US" sz="1800" b="1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v1</a:t>
            </a:r>
            <a:r>
              <a:rPr lang="zh-CN" altLang="en-US" sz="1800" b="1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v2</a:t>
            </a:r>
            <a:r>
              <a:rPr lang="en-US" altLang="zh-CN" sz="18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8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构造复数</a:t>
            </a:r>
            <a:r>
              <a:rPr lang="en-US" altLang="zh-CN" sz="18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zh-CN" altLang="en-US" sz="18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b="1" dirty="0" err="1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DestroyComplex</a:t>
            </a:r>
            <a:r>
              <a:rPr lang="en-US" altLang="zh-CN" sz="18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(&amp;z)</a:t>
            </a:r>
            <a:r>
              <a:rPr lang="zh-CN" altLang="en-US" sz="18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8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复数</a:t>
            </a:r>
            <a:r>
              <a:rPr lang="en-US" altLang="zh-CN" sz="18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zh-CN" altLang="en-US" sz="18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被销毁</a:t>
            </a:r>
            <a:r>
              <a:rPr lang="zh-CN" altLang="en-US" sz="18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 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b="1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b="1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GetReal(z</a:t>
            </a:r>
            <a:r>
              <a:rPr lang="zh-CN" altLang="en-US" sz="1800" b="1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lang="en-US" altLang="zh-CN" sz="1800" b="1" dirty="0" err="1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real</a:t>
            </a:r>
            <a:r>
              <a:rPr lang="en-US" altLang="zh-CN" sz="18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8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返回复数</a:t>
            </a:r>
            <a:r>
              <a:rPr lang="en-US" altLang="zh-CN" sz="18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zh-CN" altLang="en-US" sz="18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的实部值。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b="1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b="1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GetImag(z</a:t>
            </a:r>
            <a:r>
              <a:rPr lang="zh-CN" altLang="en-US" sz="1800" b="1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lang="en-US" altLang="zh-CN" sz="1800" b="1" dirty="0" err="1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Imag</a:t>
            </a:r>
            <a:r>
              <a:rPr lang="en-US" altLang="zh-CN" sz="18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8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返回复数</a:t>
            </a:r>
            <a:r>
              <a:rPr lang="en-US" altLang="zh-CN" sz="18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zh-CN" altLang="en-US" sz="18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的虚部值</a:t>
            </a:r>
            <a:r>
              <a:rPr lang="zh-CN" altLang="en-US" sz="18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b="1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b="1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Add(z1</a:t>
            </a:r>
            <a:r>
              <a:rPr lang="zh-CN" altLang="en-US" sz="1800" b="1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z2</a:t>
            </a:r>
            <a:r>
              <a:rPr lang="zh-CN" altLang="en-US" sz="1800" b="1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lang="en-US" altLang="zh-CN" sz="1800" b="1" dirty="0" err="1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</a:t>
            </a:r>
            <a:r>
              <a:rPr lang="en-US" altLang="zh-CN" sz="18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8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返回两个复数</a:t>
            </a:r>
            <a:r>
              <a:rPr lang="en-US" altLang="zh-CN" sz="1800" b="1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z1</a:t>
            </a:r>
            <a:r>
              <a:rPr lang="zh-CN" altLang="en-US" sz="18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b="1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z2</a:t>
            </a:r>
            <a:r>
              <a:rPr lang="zh-CN" altLang="en-US" sz="1800" b="1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的和。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2000" b="1" dirty="0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b="1" dirty="0" err="1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ADT</a:t>
            </a:r>
            <a:r>
              <a:rPr lang="en-US" altLang="zh-CN" sz="2000" b="1" dirty="0" smtClean="0">
                <a:solidFill>
                  <a:srgbClr val="33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Complex</a:t>
            </a:r>
          </a:p>
        </p:txBody>
      </p:sp>
      <p:sp>
        <p:nvSpPr>
          <p:cNvPr id="5" name="右大括号 4"/>
          <p:cNvSpPr/>
          <p:nvPr/>
        </p:nvSpPr>
        <p:spPr>
          <a:xfrm>
            <a:off x="7286644" y="1656391"/>
            <a:ext cx="214314" cy="2667019"/>
          </a:xfrm>
          <a:prstGeom prst="rightBrace">
            <a:avLst/>
          </a:prstGeom>
          <a:ln w="22225">
            <a:solidFill>
              <a:schemeClr val="accent5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98699" y="1942143"/>
            <a:ext cx="430887" cy="20002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运算功能描述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13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5918" y="428604"/>
            <a:ext cx="1643074" cy="731684"/>
          </a:xfrm>
          <a:prstGeom prst="rect">
            <a:avLst/>
          </a:prstGeom>
          <a:scene3d>
            <a:camera prst="isometricOffAxis1Right"/>
            <a:lightRig rig="threePt" dir="t"/>
          </a:scene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tIns="252000" bIns="180000" rtlCol="0">
            <a:spAutoFit/>
          </a:bodyPr>
          <a:lstStyle/>
          <a:p>
            <a:r>
              <a:rPr lang="en-US" altLang="zh-CN" dirty="0" smtClean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Complex</a:t>
            </a:r>
          </a:p>
        </p:txBody>
      </p:sp>
      <p:sp>
        <p:nvSpPr>
          <p:cNvPr id="3" name="下箭头 2"/>
          <p:cNvSpPr/>
          <p:nvPr/>
        </p:nvSpPr>
        <p:spPr>
          <a:xfrm>
            <a:off x="2500298" y="1357298"/>
            <a:ext cx="285752" cy="35719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http://img1.mydrivers.com/img/20140831/49fd56108a3e410db2307a0676bd584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857364"/>
            <a:ext cx="3254857" cy="264320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643306" y="3000372"/>
            <a:ext cx="3071834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编程实现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该数据结构</a:t>
            </a:r>
            <a:endParaRPr lang="zh-CN" alt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3643306" y="636932"/>
            <a:ext cx="928694" cy="367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ADT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71472" y="4143380"/>
            <a:ext cx="7572428" cy="1341698"/>
            <a:chOff x="571472" y="4143380"/>
            <a:chExt cx="7572428" cy="134169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左弧形箭头 7"/>
            <p:cNvSpPr/>
            <p:nvPr/>
          </p:nvSpPr>
          <p:spPr>
            <a:xfrm>
              <a:off x="571472" y="4143380"/>
              <a:ext cx="357190" cy="857256"/>
            </a:xfrm>
            <a:prstGeom prst="curved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00100" y="4572008"/>
              <a:ext cx="7143800" cy="91307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lnSpc>
                  <a:spcPts val="3200"/>
                </a:lnSpc>
              </a:pPr>
              <a:r>
                <a:rPr lang="zh-CN" altLang="en-US" sz="2200" smtClean="0">
                  <a:solidFill>
                    <a:srgbClr val="0033CC"/>
                  </a:solidFill>
                  <a:ea typeface="楷体" pitchFamily="49" charset="-122"/>
                  <a:cs typeface="Times New Roman" pitchFamily="18" charset="0"/>
                </a:rPr>
                <a:t>抽象数据类型实质上就是对一个求解问题的形式化描述</a:t>
              </a:r>
              <a:r>
                <a:rPr lang="zh-CN" altLang="en-US" sz="220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（与计算机无关），程序员可以在理解基础上实现它。</a:t>
              </a:r>
              <a:endParaRPr lang="zh-CN" altLang="en-US" sz="2200"/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14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714356"/>
            <a:ext cx="7858180" cy="1619826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44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zh-CN" altLang="en-US" sz="2200" smtClean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en-US" altLang="zh-CN" sz="2200" smtClean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C/C++</a:t>
            </a:r>
            <a:r>
              <a:rPr lang="zh-CN" altLang="en-US" sz="2200" smtClean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语言如何实现复数抽象数据类型</a:t>
            </a:r>
            <a:r>
              <a:rPr lang="en-US" altLang="zh-CN" sz="2200" smtClean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Complex</a:t>
            </a:r>
            <a:r>
              <a:rPr lang="zh-CN" altLang="en-US" sz="2200" smtClean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  <a:endParaRPr lang="zh-CN" altLang="en-US" sz="2200">
              <a:solidFill>
                <a:srgbClr val="00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15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115858" y="3741758"/>
            <a:ext cx="8742363" cy="479426"/>
            <a:chOff x="113" y="2276"/>
            <a:chExt cx="5507" cy="302"/>
          </a:xfrm>
        </p:grpSpPr>
        <p:sp>
          <p:nvSpPr>
            <p:cNvPr id="227368" name="Text Box 40"/>
            <p:cNvSpPr txBox="1">
              <a:spLocks noChangeArrowheads="1"/>
            </p:cNvSpPr>
            <p:nvPr/>
          </p:nvSpPr>
          <p:spPr bwMode="auto">
            <a:xfrm>
              <a:off x="4483" y="2325"/>
              <a:ext cx="1137" cy="25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108000">
              <a:spAutoFit/>
            </a:bodyPr>
            <a:lstStyle/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CN" sz="2000" b="1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</a:t>
              </a:r>
              <a:r>
                <a:rPr lang="en-US" altLang="zh-CN" sz="2000" b="1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zh-CN" altLang="en-US" sz="2000" b="1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</a:t>
              </a:r>
              <a:r>
                <a:rPr lang="zh-CN" altLang="en-US" sz="2000" b="1" dirty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设计</a:t>
              </a:r>
            </a:p>
          </p:txBody>
        </p:sp>
        <p:sp>
          <p:nvSpPr>
            <p:cNvPr id="227376" name="Rectangle 48"/>
            <p:cNvSpPr>
              <a:spLocks noChangeArrowheads="1"/>
            </p:cNvSpPr>
            <p:nvPr/>
          </p:nvSpPr>
          <p:spPr bwMode="auto">
            <a:xfrm>
              <a:off x="113" y="2276"/>
              <a:ext cx="3629" cy="29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A5002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27377" name="Line 49"/>
            <p:cNvSpPr>
              <a:spLocks noChangeShapeType="1"/>
            </p:cNvSpPr>
            <p:nvPr/>
          </p:nvSpPr>
          <p:spPr bwMode="auto">
            <a:xfrm>
              <a:off x="3742" y="2478"/>
              <a:ext cx="726" cy="0"/>
            </a:xfrm>
            <a:prstGeom prst="line">
              <a:avLst/>
            </a:prstGeom>
            <a:ln w="28575">
              <a:headEnd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547658" y="2498744"/>
            <a:ext cx="8353425" cy="647701"/>
            <a:chOff x="385" y="1493"/>
            <a:chExt cx="5262" cy="408"/>
          </a:xfrm>
        </p:grpSpPr>
        <p:sp>
          <p:nvSpPr>
            <p:cNvPr id="227367" name="Text Box 39"/>
            <p:cNvSpPr txBox="1">
              <a:spLocks noChangeArrowheads="1"/>
            </p:cNvSpPr>
            <p:nvPr/>
          </p:nvSpPr>
          <p:spPr bwMode="auto">
            <a:xfrm>
              <a:off x="4513" y="1493"/>
              <a:ext cx="1134" cy="40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108000">
              <a:spAutoFit/>
            </a:bodyPr>
            <a:lstStyle/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CN" sz="2000" b="1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</a:t>
              </a:r>
              <a:r>
                <a:rPr lang="en-US" altLang="zh-CN" sz="2000" b="1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zh-CN" altLang="en-US" sz="2000" b="1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设计</a:t>
              </a:r>
              <a:r>
                <a:rPr lang="zh-CN" altLang="en-US" sz="2000" b="1" dirty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存储结构</a:t>
              </a:r>
            </a:p>
          </p:txBody>
        </p:sp>
        <p:sp>
          <p:nvSpPr>
            <p:cNvPr id="227373" name="Rectangle 45"/>
            <p:cNvSpPr>
              <a:spLocks noChangeArrowheads="1"/>
            </p:cNvSpPr>
            <p:nvPr/>
          </p:nvSpPr>
          <p:spPr bwMode="auto">
            <a:xfrm>
              <a:off x="385" y="1522"/>
              <a:ext cx="3629" cy="30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A5002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27374" name="Line 46"/>
            <p:cNvSpPr>
              <a:spLocks noChangeShapeType="1"/>
            </p:cNvSpPr>
            <p:nvPr/>
          </p:nvSpPr>
          <p:spPr bwMode="auto">
            <a:xfrm>
              <a:off x="4014" y="1706"/>
              <a:ext cx="499" cy="0"/>
            </a:xfrm>
            <a:prstGeom prst="line">
              <a:avLst/>
            </a:prstGeom>
            <a:ln w="28575">
              <a:headEnd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260319" y="1109680"/>
            <a:ext cx="8696325" cy="417513"/>
            <a:chOff x="204" y="618"/>
            <a:chExt cx="5478" cy="263"/>
          </a:xfrm>
        </p:grpSpPr>
        <p:sp>
          <p:nvSpPr>
            <p:cNvPr id="227366" name="Text Box 38"/>
            <p:cNvSpPr txBox="1">
              <a:spLocks noChangeArrowheads="1"/>
            </p:cNvSpPr>
            <p:nvPr/>
          </p:nvSpPr>
          <p:spPr bwMode="auto">
            <a:xfrm>
              <a:off x="4534" y="628"/>
              <a:ext cx="1148" cy="25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108000">
              <a:spAutoFit/>
            </a:bodyPr>
            <a:lstStyle/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CN" sz="2000" b="1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</a:t>
              </a:r>
              <a:r>
                <a:rPr lang="en-US" altLang="zh-CN" sz="2000" b="1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zh-CN" altLang="en-US" sz="2000" b="1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问题描述</a:t>
              </a:r>
              <a:endParaRPr lang="zh-CN" altLang="en-US" sz="2000" b="1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27370" name="Rectangle 42"/>
            <p:cNvSpPr>
              <a:spLocks noChangeArrowheads="1"/>
            </p:cNvSpPr>
            <p:nvPr/>
          </p:nvSpPr>
          <p:spPr bwMode="auto">
            <a:xfrm>
              <a:off x="204" y="618"/>
              <a:ext cx="3981" cy="2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tIns="108000" anchor="ctr"/>
            <a:lstStyle/>
            <a:p>
              <a:pPr>
                <a:buNone/>
              </a:pPr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27371" name="Line 43"/>
            <p:cNvSpPr>
              <a:spLocks noChangeShapeType="1"/>
            </p:cNvSpPr>
            <p:nvPr/>
          </p:nvSpPr>
          <p:spPr bwMode="auto">
            <a:xfrm>
              <a:off x="4195" y="754"/>
              <a:ext cx="318" cy="0"/>
            </a:xfrm>
            <a:prstGeom prst="line">
              <a:avLst/>
            </a:prstGeom>
            <a:ln w="28575">
              <a:headEnd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477806" y="1155714"/>
            <a:ext cx="59594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  <a:buNone/>
            </a:pPr>
            <a:r>
              <a:rPr lang="en-US" altLang="zh-CN" sz="2000" b="1" dirty="0" err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ADT</a:t>
            </a:r>
            <a:r>
              <a:rPr lang="en-US" altLang="zh-CN" sz="20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＝  逻辑结构＋抽象运算（功能描述）</a:t>
            </a:r>
          </a:p>
        </p:txBody>
      </p: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620683" y="1757379"/>
            <a:ext cx="4384675" cy="1271588"/>
            <a:chOff x="431" y="1405"/>
            <a:chExt cx="2762" cy="801"/>
          </a:xfrm>
        </p:grpSpPr>
        <p:grpSp>
          <p:nvGrpSpPr>
            <p:cNvPr id="6" name="Group 31"/>
            <p:cNvGrpSpPr>
              <a:grpSpLocks/>
            </p:cNvGrpSpPr>
            <p:nvPr/>
          </p:nvGrpSpPr>
          <p:grpSpPr bwMode="auto">
            <a:xfrm>
              <a:off x="1475" y="1405"/>
              <a:ext cx="1089" cy="363"/>
              <a:chOff x="1565" y="1026"/>
              <a:chExt cx="1089" cy="363"/>
            </a:xfrm>
          </p:grpSpPr>
          <p:sp>
            <p:nvSpPr>
              <p:cNvPr id="227333" name="AutoShape 5"/>
              <p:cNvSpPr>
                <a:spLocks noChangeArrowheads="1"/>
              </p:cNvSpPr>
              <p:nvPr/>
            </p:nvSpPr>
            <p:spPr bwMode="auto">
              <a:xfrm>
                <a:off x="1565" y="1026"/>
                <a:ext cx="227" cy="363"/>
              </a:xfrm>
              <a:prstGeom prst="downArrow">
                <a:avLst>
                  <a:gd name="adj1" fmla="val 50000"/>
                  <a:gd name="adj2" fmla="val 39978"/>
                </a:avLst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buNone/>
                </a:pPr>
                <a:endParaRPr lang="zh-CN" altLang="en-US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227334" name="Text Box 6"/>
              <p:cNvSpPr txBox="1">
                <a:spLocks noChangeArrowheads="1"/>
              </p:cNvSpPr>
              <p:nvPr/>
            </p:nvSpPr>
            <p:spPr bwMode="auto">
              <a:xfrm>
                <a:off x="1883" y="1071"/>
                <a:ext cx="771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  <a:buNone/>
                </a:pPr>
                <a:r>
                  <a:rPr lang="zh-CN" altLang="en-US" sz="2200" dirty="0">
                    <a:solidFill>
                      <a:srgbClr val="FF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映射</a:t>
                </a:r>
              </a:p>
            </p:txBody>
          </p:sp>
        </p:grpSp>
        <p:grpSp>
          <p:nvGrpSpPr>
            <p:cNvPr id="7" name="Group 32"/>
            <p:cNvGrpSpPr>
              <a:grpSpLocks/>
            </p:cNvGrpSpPr>
            <p:nvPr/>
          </p:nvGrpSpPr>
          <p:grpSpPr bwMode="auto">
            <a:xfrm>
              <a:off x="431" y="1944"/>
              <a:ext cx="2762" cy="262"/>
              <a:chOff x="521" y="1565"/>
              <a:chExt cx="2762" cy="262"/>
            </a:xfrm>
          </p:grpSpPr>
          <p:sp>
            <p:nvSpPr>
              <p:cNvPr id="227335" name="Text Box 7"/>
              <p:cNvSpPr txBox="1">
                <a:spLocks noChangeArrowheads="1"/>
              </p:cNvSpPr>
              <p:nvPr/>
            </p:nvSpPr>
            <p:spPr bwMode="auto">
              <a:xfrm>
                <a:off x="521" y="1570"/>
                <a:ext cx="99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  <a:buNone/>
                </a:pPr>
                <a:r>
                  <a:rPr lang="zh-CN" altLang="en-US" sz="2000" b="1" dirty="0">
                    <a:solidFill>
                      <a:srgbClr val="3333CC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存储结构</a:t>
                </a:r>
                <a:r>
                  <a:rPr lang="en-US" altLang="zh-CN" sz="2000" b="1" baseline="-25000" dirty="0">
                    <a:solidFill>
                      <a:srgbClr val="3333CC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227336" name="Text Box 8"/>
              <p:cNvSpPr txBox="1">
                <a:spLocks noChangeArrowheads="1"/>
              </p:cNvSpPr>
              <p:nvPr/>
            </p:nvSpPr>
            <p:spPr bwMode="auto">
              <a:xfrm>
                <a:off x="2285" y="1565"/>
                <a:ext cx="99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  <a:buNone/>
                </a:pPr>
                <a:r>
                  <a:rPr lang="zh-CN" altLang="en-US" sz="2000" b="1" dirty="0">
                    <a:solidFill>
                      <a:srgbClr val="3333CC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存储结构</a:t>
                </a:r>
                <a:r>
                  <a:rPr lang="en-US" altLang="zh-CN" sz="2000" b="1" i="1" baseline="-25000" dirty="0">
                    <a:solidFill>
                      <a:srgbClr val="3333CC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n</a:t>
                </a:r>
              </a:p>
            </p:txBody>
          </p:sp>
          <p:sp>
            <p:nvSpPr>
              <p:cNvPr id="227337" name="Text Box 9"/>
              <p:cNvSpPr txBox="1">
                <a:spLocks noChangeArrowheads="1"/>
              </p:cNvSpPr>
              <p:nvPr/>
            </p:nvSpPr>
            <p:spPr bwMode="auto">
              <a:xfrm>
                <a:off x="1610" y="1583"/>
                <a:ext cx="499" cy="2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  <a:buNone/>
                </a:pPr>
                <a:r>
                  <a:rPr lang="en-US" altLang="zh-CN" dirty="0">
                    <a:solidFill>
                      <a:srgbClr val="0033CC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…</a:t>
                </a:r>
              </a:p>
            </p:txBody>
          </p:sp>
        </p:grp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71406" y="1674828"/>
            <a:ext cx="6742112" cy="2481262"/>
            <a:chOff x="204" y="983"/>
            <a:chExt cx="4247" cy="1563"/>
          </a:xfrm>
        </p:grpSpPr>
        <p:sp>
          <p:nvSpPr>
            <p:cNvPr id="227338" name="Text Box 10"/>
            <p:cNvSpPr txBox="1">
              <a:spLocks noChangeArrowheads="1"/>
            </p:cNvSpPr>
            <p:nvPr/>
          </p:nvSpPr>
          <p:spPr bwMode="auto">
            <a:xfrm>
              <a:off x="204" y="2296"/>
              <a:ext cx="72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 sz="20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</a:t>
              </a:r>
              <a:r>
                <a:rPr lang="en-US" altLang="zh-CN" sz="2000" b="1" baseline="-25000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11</a:t>
              </a:r>
            </a:p>
          </p:txBody>
        </p:sp>
        <p:sp>
          <p:nvSpPr>
            <p:cNvPr id="227339" name="Text Box 11"/>
            <p:cNvSpPr txBox="1">
              <a:spLocks noChangeArrowheads="1"/>
            </p:cNvSpPr>
            <p:nvPr/>
          </p:nvSpPr>
          <p:spPr bwMode="auto">
            <a:xfrm>
              <a:off x="839" y="2280"/>
              <a:ext cx="499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en-US" altLang="zh-CN" dirty="0">
                  <a:solidFill>
                    <a:srgbClr val="00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227340" name="Text Box 12"/>
            <p:cNvSpPr txBox="1">
              <a:spLocks noChangeArrowheads="1"/>
            </p:cNvSpPr>
            <p:nvPr/>
          </p:nvSpPr>
          <p:spPr bwMode="auto">
            <a:xfrm>
              <a:off x="1156" y="2296"/>
              <a:ext cx="72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 sz="20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</a:t>
              </a:r>
              <a:r>
                <a:rPr lang="en-US" altLang="zh-CN" sz="2000" b="1" baseline="-25000" dirty="0" err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 b="1" i="1" baseline="-25000" dirty="0" err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endParaRPr lang="en-US" altLang="zh-CN" sz="2000" b="1" i="1" baseline="-25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27341" name="Line 13"/>
            <p:cNvSpPr>
              <a:spLocks noChangeShapeType="1"/>
            </p:cNvSpPr>
            <p:nvPr/>
          </p:nvSpPr>
          <p:spPr bwMode="auto">
            <a:xfrm flipH="1">
              <a:off x="521" y="1866"/>
              <a:ext cx="318" cy="454"/>
            </a:xfrm>
            <a:prstGeom prst="line">
              <a:avLst/>
            </a:prstGeom>
            <a:noFill/>
            <a:ln w="28575">
              <a:solidFill>
                <a:srgbClr val="808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27342" name="Line 14"/>
            <p:cNvSpPr>
              <a:spLocks noChangeShapeType="1"/>
            </p:cNvSpPr>
            <p:nvPr/>
          </p:nvSpPr>
          <p:spPr bwMode="auto">
            <a:xfrm>
              <a:off x="1020" y="1877"/>
              <a:ext cx="0" cy="408"/>
            </a:xfrm>
            <a:prstGeom prst="line">
              <a:avLst/>
            </a:prstGeom>
            <a:noFill/>
            <a:ln w="28575">
              <a:solidFill>
                <a:srgbClr val="808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27343" name="Freeform 15"/>
            <p:cNvSpPr>
              <a:spLocks/>
            </p:cNvSpPr>
            <p:nvPr/>
          </p:nvSpPr>
          <p:spPr bwMode="auto">
            <a:xfrm>
              <a:off x="1200" y="1880"/>
              <a:ext cx="240" cy="4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24"/>
                </a:cxn>
              </a:cxnLst>
              <a:rect l="0" t="0" r="r" b="b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28575" cap="flat" cmpd="sng">
              <a:solidFill>
                <a:srgbClr val="8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27344" name="Text Box 16"/>
            <p:cNvSpPr txBox="1">
              <a:spLocks noChangeArrowheads="1"/>
            </p:cNvSpPr>
            <p:nvPr/>
          </p:nvSpPr>
          <p:spPr bwMode="auto">
            <a:xfrm>
              <a:off x="1928" y="2318"/>
              <a:ext cx="72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 sz="20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</a:t>
              </a:r>
              <a:r>
                <a:rPr lang="en-US" altLang="zh-CN" sz="2000" b="1" i="1" baseline="-25000" dirty="0" err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b="1" baseline="-25000" dirty="0" err="1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en-US" altLang="zh-CN" sz="2000" b="1" baseline="-250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27345" name="Text Box 17"/>
            <p:cNvSpPr txBox="1">
              <a:spLocks noChangeArrowheads="1"/>
            </p:cNvSpPr>
            <p:nvPr/>
          </p:nvSpPr>
          <p:spPr bwMode="auto">
            <a:xfrm>
              <a:off x="2590" y="2302"/>
              <a:ext cx="499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en-US" altLang="zh-CN" dirty="0">
                  <a:solidFill>
                    <a:srgbClr val="00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227346" name="Text Box 18"/>
            <p:cNvSpPr txBox="1">
              <a:spLocks noChangeArrowheads="1"/>
            </p:cNvSpPr>
            <p:nvPr/>
          </p:nvSpPr>
          <p:spPr bwMode="auto">
            <a:xfrm>
              <a:off x="2880" y="2318"/>
              <a:ext cx="72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 sz="2000" b="1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</a:t>
              </a:r>
              <a:r>
                <a:rPr lang="en-US" altLang="zh-CN" sz="2000" b="1" i="1" baseline="-25000" dirty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nm</a:t>
              </a:r>
            </a:p>
          </p:txBody>
        </p:sp>
        <p:sp>
          <p:nvSpPr>
            <p:cNvPr id="227347" name="Line 19"/>
            <p:cNvSpPr>
              <a:spLocks noChangeShapeType="1"/>
            </p:cNvSpPr>
            <p:nvPr/>
          </p:nvSpPr>
          <p:spPr bwMode="auto">
            <a:xfrm flipH="1">
              <a:off x="2245" y="1888"/>
              <a:ext cx="318" cy="454"/>
            </a:xfrm>
            <a:prstGeom prst="line">
              <a:avLst/>
            </a:prstGeom>
            <a:noFill/>
            <a:ln w="28575">
              <a:solidFill>
                <a:srgbClr val="808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27348" name="Line 20"/>
            <p:cNvSpPr>
              <a:spLocks noChangeShapeType="1"/>
            </p:cNvSpPr>
            <p:nvPr/>
          </p:nvSpPr>
          <p:spPr bwMode="auto">
            <a:xfrm>
              <a:off x="2744" y="1899"/>
              <a:ext cx="0" cy="408"/>
            </a:xfrm>
            <a:prstGeom prst="line">
              <a:avLst/>
            </a:prstGeom>
            <a:noFill/>
            <a:ln w="28575">
              <a:solidFill>
                <a:srgbClr val="808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27349" name="Freeform 21"/>
            <p:cNvSpPr>
              <a:spLocks/>
            </p:cNvSpPr>
            <p:nvPr/>
          </p:nvSpPr>
          <p:spPr bwMode="auto">
            <a:xfrm>
              <a:off x="2924" y="1902"/>
              <a:ext cx="240" cy="4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24"/>
                </a:cxn>
              </a:cxnLst>
              <a:rect l="0" t="0" r="r" b="b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28575" cap="flat" cmpd="sng">
              <a:solidFill>
                <a:srgbClr val="8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27350" name="Line 22"/>
            <p:cNvSpPr>
              <a:spLocks noChangeShapeType="1"/>
            </p:cNvSpPr>
            <p:nvPr/>
          </p:nvSpPr>
          <p:spPr bwMode="auto">
            <a:xfrm>
              <a:off x="4014" y="983"/>
              <a:ext cx="0" cy="145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27351" name="Line 23"/>
            <p:cNvSpPr>
              <a:spLocks noChangeShapeType="1"/>
            </p:cNvSpPr>
            <p:nvPr/>
          </p:nvSpPr>
          <p:spPr bwMode="auto">
            <a:xfrm flipH="1">
              <a:off x="3515" y="2432"/>
              <a:ext cx="499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27352" name="Text Box 24"/>
            <p:cNvSpPr txBox="1">
              <a:spLocks noChangeArrowheads="1"/>
            </p:cNvSpPr>
            <p:nvPr/>
          </p:nvSpPr>
          <p:spPr bwMode="auto">
            <a:xfrm>
              <a:off x="4149" y="1161"/>
              <a:ext cx="302" cy="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运算实现</a:t>
              </a:r>
            </a:p>
          </p:txBody>
        </p:sp>
      </p:grp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765143" y="4494230"/>
            <a:ext cx="4464050" cy="1395413"/>
            <a:chOff x="612" y="2750"/>
            <a:chExt cx="2812" cy="879"/>
          </a:xfrm>
        </p:grpSpPr>
        <p:sp>
          <p:nvSpPr>
            <p:cNvPr id="227353" name="AutoShape 25"/>
            <p:cNvSpPr>
              <a:spLocks/>
            </p:cNvSpPr>
            <p:nvPr/>
          </p:nvSpPr>
          <p:spPr bwMode="auto">
            <a:xfrm rot="16200000">
              <a:off x="1950" y="1412"/>
              <a:ext cx="136" cy="2812"/>
            </a:xfrm>
            <a:prstGeom prst="leftBrace">
              <a:avLst>
                <a:gd name="adj1" fmla="val 172304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7354" name="Text Box 26"/>
            <p:cNvSpPr txBox="1">
              <a:spLocks noChangeArrowheads="1"/>
            </p:cNvSpPr>
            <p:nvPr/>
          </p:nvSpPr>
          <p:spPr bwMode="auto">
            <a:xfrm>
              <a:off x="1610" y="3385"/>
              <a:ext cx="998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>
                  <a:solidFill>
                    <a:srgbClr val="FF330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最佳算法</a:t>
              </a:r>
              <a:endParaRPr lang="zh-CN" altLang="en-US" baseline="-25000">
                <a:solidFill>
                  <a:srgbClr val="FF3300"/>
                </a:solidFill>
                <a:latin typeface="Consolas" pitchFamily="49" charset="0"/>
                <a:ea typeface="黑体" pitchFamily="2" charset="-122"/>
                <a:cs typeface="Consolas" pitchFamily="49" charset="0"/>
              </a:endParaRPr>
            </a:p>
          </p:txBody>
        </p:sp>
        <p:sp>
          <p:nvSpPr>
            <p:cNvPr id="227355" name="AutoShape 27"/>
            <p:cNvSpPr>
              <a:spLocks noChangeArrowheads="1"/>
            </p:cNvSpPr>
            <p:nvPr/>
          </p:nvSpPr>
          <p:spPr bwMode="auto">
            <a:xfrm>
              <a:off x="1927" y="2976"/>
              <a:ext cx="227" cy="363"/>
            </a:xfrm>
            <a:prstGeom prst="downArrow">
              <a:avLst>
                <a:gd name="adj1" fmla="val 50000"/>
                <a:gd name="adj2" fmla="val 39978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7356" name="Text Box 28"/>
            <p:cNvSpPr txBox="1">
              <a:spLocks noChangeArrowheads="1"/>
            </p:cNvSpPr>
            <p:nvPr/>
          </p:nvSpPr>
          <p:spPr bwMode="auto">
            <a:xfrm>
              <a:off x="2245" y="3021"/>
              <a:ext cx="953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  <a:buNone/>
              </a:pPr>
              <a:r>
                <a:rPr lang="zh-CN" altLang="en-US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算法分析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008187" y="4730768"/>
            <a:ext cx="6869131" cy="1270000"/>
            <a:chOff x="2008187" y="4670452"/>
            <a:chExt cx="6869131" cy="1270000"/>
          </a:xfrm>
        </p:grpSpPr>
        <p:sp>
          <p:nvSpPr>
            <p:cNvPr id="227379" name="Rectangle 51"/>
            <p:cNvSpPr>
              <a:spLocks noChangeArrowheads="1"/>
            </p:cNvSpPr>
            <p:nvPr/>
          </p:nvSpPr>
          <p:spPr bwMode="auto">
            <a:xfrm>
              <a:off x="2008187" y="4670452"/>
              <a:ext cx="3492507" cy="1270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A5002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27369" name="Text Box 41"/>
            <p:cNvSpPr txBox="1">
              <a:spLocks noChangeArrowheads="1"/>
            </p:cNvSpPr>
            <p:nvPr/>
          </p:nvSpPr>
          <p:spPr bwMode="auto">
            <a:xfrm>
              <a:off x="7072330" y="4968902"/>
              <a:ext cx="1804988" cy="4016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108000">
              <a:spAutoFit/>
            </a:bodyPr>
            <a:lstStyle/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CN" sz="2000" b="1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</a:t>
              </a:r>
              <a:r>
                <a:rPr lang="en-US" altLang="zh-CN" sz="2000" b="1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zh-CN" altLang="en-US" sz="2000" b="1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算法分析</a:t>
              </a:r>
              <a:endParaRPr lang="zh-CN" altLang="en-US" sz="2000" b="1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27380" name="Line 52"/>
            <p:cNvSpPr>
              <a:spLocks noChangeShapeType="1"/>
            </p:cNvSpPr>
            <p:nvPr/>
          </p:nvSpPr>
          <p:spPr bwMode="auto">
            <a:xfrm>
              <a:off x="5481637" y="5173690"/>
              <a:ext cx="1584325" cy="0"/>
            </a:xfrm>
            <a:prstGeom prst="line">
              <a:avLst/>
            </a:prstGeom>
            <a:ln w="28575">
              <a:headEnd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buNone/>
              </a:pPr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49" name="Rectangle 7" descr="信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214282" y="191136"/>
            <a:ext cx="5643602" cy="52322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  <a:cs typeface="Times New Roman" pitchFamily="18" charset="0"/>
              </a:rPr>
              <a:t>1.1.5</a:t>
            </a:r>
            <a:r>
              <a:rPr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  </a:t>
            </a:r>
            <a:r>
              <a:rPr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数据结构求解问题的过程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16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2"/>
          <p:cNvSpPr txBox="1">
            <a:spLocks noChangeArrowheads="1"/>
          </p:cNvSpPr>
          <p:nvPr/>
        </p:nvSpPr>
        <p:spPr bwMode="auto">
          <a:xfrm>
            <a:off x="2071670" y="207167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altLang="zh-CN">
                <a:solidFill>
                  <a:srgbClr val="FF00FF"/>
                </a:solidFill>
              </a:rPr>
              <a:t> </a:t>
            </a:r>
            <a:r>
              <a:rPr kumimoji="0"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kumimoji="0"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kumimoji="0"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kumimoji="0"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17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ChangeArrowheads="1"/>
          </p:cNvSpPr>
          <p:nvPr/>
        </p:nvSpPr>
        <p:spPr bwMode="auto">
          <a:xfrm>
            <a:off x="428596" y="1542834"/>
            <a:ext cx="8201052" cy="167580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rIns="180000" bIns="144000">
            <a:spAutoFit/>
          </a:bodyPr>
          <a:lstStyle/>
          <a:p>
            <a:pPr indent="2667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  <a:r>
              <a:rPr lang="zh-CN" altLang="en-US" sz="20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之间</a:t>
            </a:r>
            <a:r>
              <a:rPr lang="zh-CN" altLang="en-US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关系：</a:t>
            </a:r>
            <a:r>
              <a:rPr lang="zh-CN" altLang="en-US" sz="2000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一对一</a:t>
            </a:r>
            <a:r>
              <a:rPr lang="zh-CN" altLang="en-US" sz="20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indent="2667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特点</a:t>
            </a:r>
            <a:r>
              <a: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开始元素和终端元素都是</a:t>
            </a:r>
            <a:r>
              <a:rPr lang="zh-CN" altLang="en-US" sz="20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唯一</a:t>
            </a:r>
            <a:r>
              <a:rPr lang="zh-CN" altLang="en-US" sz="20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的，除此之外，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其余元素都</a:t>
            </a:r>
            <a:r>
              <a:rPr lang="zh-CN" altLang="en-US" sz="20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有且仅有</a:t>
            </a:r>
            <a:r>
              <a:rPr lang="zh-CN" altLang="en-US" sz="20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20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个前驱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元素和</a:t>
            </a:r>
            <a:r>
              <a:rPr lang="zh-CN" altLang="en-US" sz="20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20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后继元素。</a:t>
            </a:r>
            <a:endParaRPr lang="zh-CN" altLang="en-US" sz="2000" b="1" dirty="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000232" y="3714752"/>
            <a:ext cx="4572000" cy="523220"/>
            <a:chOff x="1485880" y="3120094"/>
            <a:chExt cx="4572000" cy="523220"/>
          </a:xfrm>
        </p:grpSpPr>
        <p:sp>
          <p:nvSpPr>
            <p:cNvPr id="200709" name="Oval 5"/>
            <p:cNvSpPr>
              <a:spLocks noChangeArrowheads="1"/>
            </p:cNvSpPr>
            <p:nvPr/>
          </p:nvSpPr>
          <p:spPr bwMode="auto">
            <a:xfrm>
              <a:off x="1485880" y="3194706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0710" name="Line 6"/>
            <p:cNvSpPr>
              <a:spLocks noChangeShapeType="1"/>
            </p:cNvSpPr>
            <p:nvPr/>
          </p:nvSpPr>
          <p:spPr bwMode="auto">
            <a:xfrm>
              <a:off x="1866880" y="3372507"/>
              <a:ext cx="53340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0711" name="Oval 7"/>
            <p:cNvSpPr>
              <a:spLocks noChangeArrowheads="1"/>
            </p:cNvSpPr>
            <p:nvPr/>
          </p:nvSpPr>
          <p:spPr bwMode="auto">
            <a:xfrm>
              <a:off x="2400280" y="3194706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0712" name="Line 8"/>
            <p:cNvSpPr>
              <a:spLocks noChangeShapeType="1"/>
            </p:cNvSpPr>
            <p:nvPr/>
          </p:nvSpPr>
          <p:spPr bwMode="auto">
            <a:xfrm>
              <a:off x="2781280" y="3372507"/>
              <a:ext cx="53340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0713" name="Oval 9"/>
            <p:cNvSpPr>
              <a:spLocks noChangeArrowheads="1"/>
            </p:cNvSpPr>
            <p:nvPr/>
          </p:nvSpPr>
          <p:spPr bwMode="auto">
            <a:xfrm>
              <a:off x="3314680" y="3194706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0714" name="Line 10"/>
            <p:cNvSpPr>
              <a:spLocks noChangeShapeType="1"/>
            </p:cNvSpPr>
            <p:nvPr/>
          </p:nvSpPr>
          <p:spPr bwMode="auto">
            <a:xfrm>
              <a:off x="3695680" y="3372507"/>
              <a:ext cx="53340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0715" name="Oval 11"/>
            <p:cNvSpPr>
              <a:spLocks noChangeArrowheads="1"/>
            </p:cNvSpPr>
            <p:nvPr/>
          </p:nvSpPr>
          <p:spPr bwMode="auto">
            <a:xfrm>
              <a:off x="5676880" y="3194706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0716" name="Line 12"/>
            <p:cNvSpPr>
              <a:spLocks noChangeShapeType="1"/>
            </p:cNvSpPr>
            <p:nvPr/>
          </p:nvSpPr>
          <p:spPr bwMode="auto">
            <a:xfrm>
              <a:off x="5143480" y="3372507"/>
              <a:ext cx="533400" cy="0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0717" name="Text Box 13"/>
            <p:cNvSpPr txBox="1">
              <a:spLocks noChangeArrowheads="1"/>
            </p:cNvSpPr>
            <p:nvPr/>
          </p:nvSpPr>
          <p:spPr bwMode="auto">
            <a:xfrm>
              <a:off x="4381480" y="3120094"/>
              <a:ext cx="685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800" b="0">
                  <a:solidFill>
                    <a:schemeClr val="tx1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…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00034" y="428603"/>
            <a:ext cx="2571768" cy="524553"/>
          </a:xfrm>
          <a:prstGeom prst="rect">
            <a:avLst/>
          </a:prstGeom>
          <a:solidFill>
            <a:srgbClr val="339933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108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2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、线性结构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00034" y="1428736"/>
            <a:ext cx="8105802" cy="20689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76176" bIns="144000">
            <a:spAutoFit/>
          </a:bodyPr>
          <a:lstStyle/>
          <a:p>
            <a:pPr indent="2667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  <a:r>
              <a:rPr lang="zh-CN" altLang="en-US" sz="20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之间</a:t>
            </a:r>
            <a:r>
              <a:rPr lang="zh-CN" altLang="en-US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关系：</a:t>
            </a:r>
            <a:r>
              <a:rPr lang="zh-CN" altLang="en-US" sz="2000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一对多</a:t>
            </a:r>
            <a:r>
              <a:rPr lang="zh-CN" altLang="en-US" sz="20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indent="2667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特点</a:t>
            </a:r>
            <a:r>
              <a:rPr lang="zh-CN" altLang="en-US" sz="20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开始元素唯一</a:t>
            </a:r>
            <a:r>
              <a:rPr lang="zh-CN" altLang="en-US" sz="20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终端元素不</a:t>
            </a:r>
            <a:r>
              <a:rPr lang="zh-CN" altLang="en-US" sz="20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唯一。</a:t>
            </a:r>
            <a:r>
              <a:rPr lang="zh-CN" altLang="en-US" sz="20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除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终端元素</a:t>
            </a:r>
            <a:r>
              <a:rPr lang="zh-CN" altLang="en-US" sz="20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以外，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每个元素有</a:t>
            </a:r>
            <a:r>
              <a:rPr lang="zh-CN" altLang="en-US" sz="20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一个或多</a:t>
            </a:r>
            <a:r>
              <a:rPr lang="zh-CN" altLang="en-US" sz="20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后续元素；</a:t>
            </a:r>
            <a:r>
              <a:rPr lang="zh-CN" altLang="en-US" sz="20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除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开始元素外</a:t>
            </a:r>
            <a:r>
              <a:rPr lang="zh-CN" altLang="en-US" sz="20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每个元素有</a:t>
            </a:r>
            <a:r>
              <a:rPr lang="zh-CN" altLang="en-US" sz="20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且仅有</a:t>
            </a:r>
            <a:r>
              <a:rPr lang="zh-CN" altLang="en-US" sz="20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20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个前驱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元素。</a:t>
            </a:r>
            <a:endParaRPr lang="zh-CN" altLang="en-US" sz="2000" b="1" dirty="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571736" y="3890978"/>
            <a:ext cx="2019300" cy="1752600"/>
            <a:chOff x="2266948" y="2786058"/>
            <a:chExt cx="2019300" cy="1752600"/>
          </a:xfrm>
        </p:grpSpPr>
        <p:sp>
          <p:nvSpPr>
            <p:cNvPr id="18438" name="Oval 6"/>
            <p:cNvSpPr>
              <a:spLocks noChangeArrowheads="1"/>
            </p:cNvSpPr>
            <p:nvPr/>
          </p:nvSpPr>
          <p:spPr bwMode="auto">
            <a:xfrm>
              <a:off x="3181348" y="2786058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39" name="Oval 7"/>
            <p:cNvSpPr>
              <a:spLocks noChangeArrowheads="1"/>
            </p:cNvSpPr>
            <p:nvPr/>
          </p:nvSpPr>
          <p:spPr bwMode="auto">
            <a:xfrm>
              <a:off x="2647948" y="3471858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0" name="Oval 8"/>
            <p:cNvSpPr>
              <a:spLocks noChangeArrowheads="1"/>
            </p:cNvSpPr>
            <p:nvPr/>
          </p:nvSpPr>
          <p:spPr bwMode="auto">
            <a:xfrm>
              <a:off x="3257548" y="3471858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1" name="Oval 9"/>
            <p:cNvSpPr>
              <a:spLocks noChangeArrowheads="1"/>
            </p:cNvSpPr>
            <p:nvPr/>
          </p:nvSpPr>
          <p:spPr bwMode="auto">
            <a:xfrm>
              <a:off x="3867148" y="3471858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3" name="Oval 11"/>
            <p:cNvSpPr>
              <a:spLocks noChangeArrowheads="1"/>
            </p:cNvSpPr>
            <p:nvPr/>
          </p:nvSpPr>
          <p:spPr bwMode="auto">
            <a:xfrm>
              <a:off x="2952748" y="4157658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4" name="Oval 12"/>
            <p:cNvSpPr>
              <a:spLocks noChangeArrowheads="1"/>
            </p:cNvSpPr>
            <p:nvPr/>
          </p:nvSpPr>
          <p:spPr bwMode="auto">
            <a:xfrm>
              <a:off x="3409948" y="4157658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5" name="Oval 13"/>
            <p:cNvSpPr>
              <a:spLocks noChangeArrowheads="1"/>
            </p:cNvSpPr>
            <p:nvPr/>
          </p:nvSpPr>
          <p:spPr bwMode="auto">
            <a:xfrm>
              <a:off x="3905248" y="4157658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6" name="Freeform 14"/>
            <p:cNvSpPr>
              <a:spLocks/>
            </p:cNvSpPr>
            <p:nvPr/>
          </p:nvSpPr>
          <p:spPr bwMode="auto">
            <a:xfrm>
              <a:off x="2919411" y="3060695"/>
              <a:ext cx="274638" cy="420688"/>
            </a:xfrm>
            <a:custGeom>
              <a:avLst/>
              <a:gdLst/>
              <a:ahLst/>
              <a:cxnLst>
                <a:cxn ang="0">
                  <a:pos x="173" y="0"/>
                </a:cxn>
                <a:cxn ang="0">
                  <a:pos x="0" y="265"/>
                </a:cxn>
              </a:cxnLst>
              <a:rect l="0" t="0" r="r" b="b"/>
              <a:pathLst>
                <a:path w="173" h="265">
                  <a:moveTo>
                    <a:pt x="173" y="0"/>
                  </a:moveTo>
                  <a:lnTo>
                    <a:pt x="0" y="265"/>
                  </a:lnTo>
                </a:path>
              </a:pathLst>
            </a:custGeom>
            <a:noFill/>
            <a:ln w="28575" cap="flat" cmpd="sng">
              <a:solidFill>
                <a:srgbClr val="339933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7" name="Freeform 15"/>
            <p:cNvSpPr>
              <a:spLocks/>
            </p:cNvSpPr>
            <p:nvPr/>
          </p:nvSpPr>
          <p:spPr bwMode="auto">
            <a:xfrm>
              <a:off x="3409948" y="3167058"/>
              <a:ext cx="33338" cy="295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86"/>
                </a:cxn>
              </a:cxnLst>
              <a:rect l="0" t="0" r="r" b="b"/>
              <a:pathLst>
                <a:path w="21" h="186">
                  <a:moveTo>
                    <a:pt x="0" y="0"/>
                  </a:moveTo>
                  <a:lnTo>
                    <a:pt x="21" y="186"/>
                  </a:lnTo>
                </a:path>
              </a:pathLst>
            </a:custGeom>
            <a:noFill/>
            <a:ln w="28575" cap="flat" cmpd="sng">
              <a:solidFill>
                <a:srgbClr val="339933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8" name="Freeform 16"/>
            <p:cNvSpPr>
              <a:spLocks/>
            </p:cNvSpPr>
            <p:nvPr/>
          </p:nvSpPr>
          <p:spPr bwMode="auto">
            <a:xfrm>
              <a:off x="3548062" y="3019421"/>
              <a:ext cx="409575" cy="457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8" y="288"/>
                </a:cxn>
              </a:cxnLst>
              <a:rect l="0" t="0" r="r" b="b"/>
              <a:pathLst>
                <a:path w="258" h="288">
                  <a:moveTo>
                    <a:pt x="0" y="0"/>
                  </a:moveTo>
                  <a:lnTo>
                    <a:pt x="258" y="288"/>
                  </a:lnTo>
                </a:path>
              </a:pathLst>
            </a:custGeom>
            <a:noFill/>
            <a:ln w="28575" cap="flat" cmpd="sng">
              <a:solidFill>
                <a:srgbClr val="339933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9" name="Freeform 17"/>
            <p:cNvSpPr>
              <a:spLocks/>
            </p:cNvSpPr>
            <p:nvPr/>
          </p:nvSpPr>
          <p:spPr bwMode="auto">
            <a:xfrm>
              <a:off x="2952748" y="3819521"/>
              <a:ext cx="147638" cy="342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216"/>
                </a:cxn>
              </a:cxnLst>
              <a:rect l="0" t="0" r="r" b="b"/>
              <a:pathLst>
                <a:path w="93" h="216">
                  <a:moveTo>
                    <a:pt x="0" y="0"/>
                  </a:moveTo>
                  <a:lnTo>
                    <a:pt x="93" y="216"/>
                  </a:lnTo>
                </a:path>
              </a:pathLst>
            </a:custGeom>
            <a:noFill/>
            <a:ln w="28575" cap="flat" cmpd="sng">
              <a:solidFill>
                <a:srgbClr val="339933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50" name="Freeform 18"/>
            <p:cNvSpPr>
              <a:spLocks/>
            </p:cNvSpPr>
            <p:nvPr/>
          </p:nvSpPr>
          <p:spPr bwMode="auto">
            <a:xfrm>
              <a:off x="3486148" y="3852858"/>
              <a:ext cx="95250" cy="309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" y="195"/>
                </a:cxn>
              </a:cxnLst>
              <a:rect l="0" t="0" r="r" b="b"/>
              <a:pathLst>
                <a:path w="60" h="195">
                  <a:moveTo>
                    <a:pt x="0" y="0"/>
                  </a:moveTo>
                  <a:lnTo>
                    <a:pt x="60" y="195"/>
                  </a:lnTo>
                </a:path>
              </a:pathLst>
            </a:custGeom>
            <a:noFill/>
            <a:ln w="28575" cap="flat" cmpd="sng">
              <a:solidFill>
                <a:srgbClr val="339933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51" name="Line 19"/>
            <p:cNvSpPr>
              <a:spLocks noChangeShapeType="1"/>
            </p:cNvSpPr>
            <p:nvPr/>
          </p:nvSpPr>
          <p:spPr bwMode="auto">
            <a:xfrm>
              <a:off x="4095748" y="3852858"/>
              <a:ext cx="0" cy="30480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53" name="Oval 21"/>
            <p:cNvSpPr>
              <a:spLocks noChangeArrowheads="1"/>
            </p:cNvSpPr>
            <p:nvPr/>
          </p:nvSpPr>
          <p:spPr bwMode="auto">
            <a:xfrm>
              <a:off x="2266948" y="4157658"/>
              <a:ext cx="381000" cy="3810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54" name="Freeform 22"/>
            <p:cNvSpPr>
              <a:spLocks/>
            </p:cNvSpPr>
            <p:nvPr/>
          </p:nvSpPr>
          <p:spPr bwMode="auto">
            <a:xfrm>
              <a:off x="2495549" y="3800471"/>
              <a:ext cx="219075" cy="357188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0" y="225"/>
                </a:cxn>
              </a:cxnLst>
              <a:rect l="0" t="0" r="r" b="b"/>
              <a:pathLst>
                <a:path w="138" h="225">
                  <a:moveTo>
                    <a:pt x="138" y="0"/>
                  </a:moveTo>
                  <a:lnTo>
                    <a:pt x="0" y="225"/>
                  </a:lnTo>
                </a:path>
              </a:pathLst>
            </a:custGeom>
            <a:noFill/>
            <a:ln w="28575" cap="flat" cmpd="sng">
              <a:solidFill>
                <a:srgbClr val="339933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42910" y="428603"/>
            <a:ext cx="2428892" cy="524553"/>
          </a:xfrm>
          <a:prstGeom prst="rect">
            <a:avLst/>
          </a:prstGeom>
          <a:solidFill>
            <a:srgbClr val="339933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108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、树形结构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428596" y="642918"/>
            <a:ext cx="8215370" cy="35224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216000" bIns="72000">
            <a:spAutoFit/>
          </a:bodyPr>
          <a:lstStyle/>
          <a:p>
            <a:pPr indent="266700" algn="just">
              <a:lnSpc>
                <a:spcPts val="2000"/>
              </a:lnSpc>
            </a:pPr>
            <a:r>
              <a:rPr lang="en-US" altLang="zh-CN" sz="22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1-3</a:t>
            </a:r>
            <a:r>
              <a:rPr lang="zh-CN" altLang="en-US" sz="22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2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p5】</a:t>
            </a:r>
            <a:r>
              <a:rPr lang="zh-CN" altLang="en-US" sz="2200" b="1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zh-CN" altLang="en-US" sz="22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一种</a:t>
            </a:r>
            <a:r>
              <a:rPr lang="zh-CN" altLang="en-US" sz="22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数据结构</a:t>
            </a:r>
            <a:r>
              <a:rPr lang="en-US" altLang="zh-CN" sz="22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B2=</a:t>
            </a:r>
            <a:r>
              <a:rPr lang="zh-CN" altLang="en-US" sz="22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b="1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2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zh-CN" altLang="en-US" sz="22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），其中</a:t>
            </a:r>
            <a:endParaRPr lang="zh-CN" altLang="en-US" sz="2200" b="1" dirty="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indent="266700" algn="just">
              <a:lnSpc>
                <a:spcPts val="2600"/>
              </a:lnSpc>
            </a:pPr>
            <a:r>
              <a:rPr lang="en-US" altLang="zh-CN" sz="2200" b="1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200" b="1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2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</a:t>
            </a:r>
            <a:r>
              <a:rPr lang="en-US" altLang="zh-CN" sz="22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48</a:t>
            </a:r>
            <a:r>
              <a:rPr lang="zh-CN" altLang="en-US" sz="22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25</a:t>
            </a:r>
            <a:r>
              <a:rPr lang="zh-CN" altLang="en-US" sz="22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64</a:t>
            </a:r>
            <a:r>
              <a:rPr lang="zh-CN" altLang="en-US" sz="22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57</a:t>
            </a:r>
            <a:r>
              <a:rPr lang="zh-CN" altLang="en-US" sz="22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82</a:t>
            </a:r>
            <a:r>
              <a:rPr lang="zh-CN" altLang="en-US" sz="22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36</a:t>
            </a:r>
            <a:r>
              <a:rPr lang="zh-CN" altLang="en-US" sz="22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75</a:t>
            </a:r>
            <a:r>
              <a:rPr lang="en-US" altLang="zh-CN" sz="22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 indent="266700" algn="just">
              <a:lnSpc>
                <a:spcPts val="2000"/>
              </a:lnSpc>
            </a:pPr>
            <a:r>
              <a:rPr lang="en-US" altLang="zh-CN" sz="2200" b="1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200" b="1" i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2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</a:t>
            </a:r>
            <a:r>
              <a:rPr lang="en-US" altLang="zh-CN" sz="22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200" b="1" baseline="-25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200" b="1" baseline="-25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 indent="266700" algn="just">
              <a:lnSpc>
                <a:spcPct val="100000"/>
              </a:lnSpc>
            </a:pPr>
            <a:r>
              <a:rPr lang="en-US" altLang="zh-CN" sz="22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200" b="1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200" b="1" baseline="-25000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2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={&lt;</a:t>
            </a:r>
            <a:r>
              <a:rPr lang="en-US" altLang="zh-CN" sz="22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25</a:t>
            </a:r>
            <a:r>
              <a:rPr lang="zh-CN" altLang="en-US" sz="22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36&gt;</a:t>
            </a:r>
            <a:r>
              <a:rPr lang="zh-CN" altLang="en-US" sz="22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&lt;36</a:t>
            </a:r>
            <a:r>
              <a:rPr lang="zh-CN" altLang="en-US" sz="22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48&gt;</a:t>
            </a:r>
            <a:r>
              <a:rPr lang="zh-CN" altLang="en-US" sz="22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&lt;48</a:t>
            </a:r>
            <a:r>
              <a:rPr lang="zh-CN" altLang="en-US" sz="22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57&gt;</a:t>
            </a:r>
            <a:r>
              <a:rPr lang="zh-CN" altLang="en-US" sz="22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&lt;57</a:t>
            </a:r>
            <a:r>
              <a:rPr lang="zh-CN" altLang="en-US" sz="22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64&gt;</a:t>
            </a:r>
            <a:r>
              <a:rPr lang="zh-CN" altLang="en-US" sz="22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  <a:p>
            <a:pPr indent="266700" algn="just">
              <a:lnSpc>
                <a:spcPct val="100000"/>
              </a:lnSpc>
            </a:pPr>
            <a:r>
              <a:rPr lang="en-US" altLang="zh-CN" sz="22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22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&lt;64</a:t>
            </a:r>
            <a:r>
              <a:rPr lang="zh-CN" altLang="en-US" sz="22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75&gt;</a:t>
            </a:r>
            <a:r>
              <a:rPr lang="zh-CN" altLang="en-US" sz="22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&lt;75</a:t>
            </a:r>
            <a:r>
              <a:rPr lang="zh-CN" altLang="en-US" sz="22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82</a:t>
            </a:r>
            <a:r>
              <a:rPr lang="en-US" altLang="zh-CN" sz="22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&gt;}</a:t>
            </a:r>
          </a:p>
          <a:p>
            <a:pPr indent="266700" algn="just">
              <a:lnSpc>
                <a:spcPct val="100000"/>
              </a:lnSpc>
            </a:pPr>
            <a:r>
              <a:rPr lang="en-US" altLang="zh-CN" sz="2200" b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200" b="1" dirty="0" err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200" b="1" baseline="-25000" dirty="0" err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b="1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={&lt;</a:t>
            </a:r>
            <a:r>
              <a:rPr lang="en-US" altLang="zh-CN" sz="2200" b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48</a:t>
            </a:r>
            <a:r>
              <a:rPr lang="zh-CN" altLang="en-US" sz="2200" b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25&gt;</a:t>
            </a:r>
            <a:r>
              <a:rPr lang="zh-CN" altLang="en-US" sz="2200" b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&lt;48</a:t>
            </a:r>
            <a:r>
              <a:rPr lang="zh-CN" altLang="en-US" sz="2200" b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64&gt;</a:t>
            </a:r>
            <a:r>
              <a:rPr lang="zh-CN" altLang="en-US" sz="2200" b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&lt;64</a:t>
            </a:r>
            <a:r>
              <a:rPr lang="zh-CN" altLang="en-US" sz="2200" b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57&gt;</a:t>
            </a:r>
            <a:r>
              <a:rPr lang="zh-CN" altLang="en-US" sz="2200" b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&lt;64</a:t>
            </a:r>
            <a:r>
              <a:rPr lang="zh-CN" altLang="en-US" sz="2200" b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82&gt;</a:t>
            </a:r>
            <a:r>
              <a:rPr lang="zh-CN" altLang="en-US" sz="2200" b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endParaRPr lang="en-US" altLang="zh-CN" sz="2200" b="1" smtClean="0">
              <a:solidFill>
                <a:srgbClr val="00B05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indent="266700" algn="just">
              <a:lnSpc>
                <a:spcPct val="100000"/>
              </a:lnSpc>
            </a:pPr>
            <a:r>
              <a:rPr lang="en-US" altLang="zh-CN" sz="2200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2200" b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&lt;25</a:t>
            </a:r>
            <a:r>
              <a:rPr lang="zh-CN" altLang="en-US" sz="2200" b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36&gt;</a:t>
            </a:r>
            <a:r>
              <a:rPr lang="zh-CN" altLang="en-US" sz="2200" b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&lt;82</a:t>
            </a:r>
            <a:r>
              <a:rPr lang="zh-CN" altLang="en-US" sz="2200" b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75&gt;}</a:t>
            </a:r>
            <a:endParaRPr lang="en-US" altLang="zh-CN" sz="2200" b="1" dirty="0">
              <a:solidFill>
                <a:srgbClr val="00B05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</a:t>
            </a:fld>
            <a:r>
              <a:rPr lang="en-US" altLang="zh-CN" smtClean="0"/>
              <a:t>/17</a:t>
            </a:r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1214414" y="4500570"/>
            <a:ext cx="6000792" cy="36317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画出其逻辑结构表示，指出是什么类型？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3" name="Oval 5"/>
          <p:cNvSpPr>
            <a:spLocks noChangeArrowheads="1"/>
          </p:cNvSpPr>
          <p:nvPr/>
        </p:nvSpPr>
        <p:spPr bwMode="auto">
          <a:xfrm>
            <a:off x="3022568" y="2378905"/>
            <a:ext cx="630251" cy="428464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 marL="457200" indent="-457200" algn="ctr">
              <a:lnSpc>
                <a:spcPct val="110000"/>
              </a:lnSpc>
            </a:pPr>
            <a:r>
              <a:rPr lang="en-US" altLang="zh-CN" sz="1800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48</a:t>
            </a:r>
          </a:p>
        </p:txBody>
      </p:sp>
      <p:sp>
        <p:nvSpPr>
          <p:cNvPr id="201734" name="Oval 6"/>
          <p:cNvSpPr>
            <a:spLocks noChangeArrowheads="1"/>
          </p:cNvSpPr>
          <p:nvPr/>
        </p:nvSpPr>
        <p:spPr bwMode="auto">
          <a:xfrm>
            <a:off x="2078014" y="3147256"/>
            <a:ext cx="630251" cy="428464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 marL="457200" indent="-457200" algn="ctr">
              <a:lnSpc>
                <a:spcPct val="110000"/>
              </a:lnSpc>
            </a:pPr>
            <a:r>
              <a:rPr lang="en-US" altLang="zh-CN" sz="1800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201735" name="Oval 7"/>
          <p:cNvSpPr>
            <a:spLocks noChangeArrowheads="1"/>
          </p:cNvSpPr>
          <p:nvPr/>
        </p:nvSpPr>
        <p:spPr bwMode="auto">
          <a:xfrm>
            <a:off x="1214414" y="4010856"/>
            <a:ext cx="630251" cy="428464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 marL="457200" indent="-457200" algn="ctr">
              <a:lnSpc>
                <a:spcPct val="110000"/>
              </a:lnSpc>
            </a:pPr>
            <a:r>
              <a:rPr lang="en-US" altLang="zh-CN" sz="18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36</a:t>
            </a:r>
          </a:p>
        </p:txBody>
      </p:sp>
      <p:sp>
        <p:nvSpPr>
          <p:cNvPr id="201736" name="Oval 8"/>
          <p:cNvSpPr>
            <a:spLocks noChangeArrowheads="1"/>
          </p:cNvSpPr>
          <p:nvPr/>
        </p:nvSpPr>
        <p:spPr bwMode="auto">
          <a:xfrm>
            <a:off x="3949677" y="3218693"/>
            <a:ext cx="630251" cy="428464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 marL="457200" indent="-457200" algn="ctr">
              <a:lnSpc>
                <a:spcPct val="110000"/>
              </a:lnSpc>
            </a:pPr>
            <a:r>
              <a:rPr lang="en-US" altLang="zh-CN" sz="18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64</a:t>
            </a:r>
          </a:p>
        </p:txBody>
      </p:sp>
      <p:sp>
        <p:nvSpPr>
          <p:cNvPr id="201737" name="Oval 9"/>
          <p:cNvSpPr>
            <a:spLocks noChangeArrowheads="1"/>
          </p:cNvSpPr>
          <p:nvPr/>
        </p:nvSpPr>
        <p:spPr bwMode="auto">
          <a:xfrm>
            <a:off x="3160689" y="4010856"/>
            <a:ext cx="630251" cy="428464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 marL="457200" indent="-457200" algn="ctr">
              <a:lnSpc>
                <a:spcPct val="110000"/>
              </a:lnSpc>
            </a:pPr>
            <a:r>
              <a:rPr lang="en-US" altLang="zh-CN" sz="18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57</a:t>
            </a:r>
          </a:p>
        </p:txBody>
      </p:sp>
      <p:sp>
        <p:nvSpPr>
          <p:cNvPr id="201738" name="Oval 10"/>
          <p:cNvSpPr>
            <a:spLocks noChangeArrowheads="1"/>
          </p:cNvSpPr>
          <p:nvPr/>
        </p:nvSpPr>
        <p:spPr bwMode="auto">
          <a:xfrm>
            <a:off x="4671989" y="4010856"/>
            <a:ext cx="708033" cy="428464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 marL="457200" indent="-457200" algn="ctr">
              <a:lnSpc>
                <a:spcPct val="110000"/>
              </a:lnSpc>
            </a:pPr>
            <a:r>
              <a:rPr lang="en-US" altLang="zh-CN" sz="1800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82</a:t>
            </a:r>
          </a:p>
        </p:txBody>
      </p:sp>
      <p:sp>
        <p:nvSpPr>
          <p:cNvPr id="201739" name="Oval 11"/>
          <p:cNvSpPr>
            <a:spLocks noChangeArrowheads="1"/>
          </p:cNvSpPr>
          <p:nvPr/>
        </p:nvSpPr>
        <p:spPr bwMode="auto">
          <a:xfrm>
            <a:off x="5464151" y="4803019"/>
            <a:ext cx="630251" cy="428464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/>
          <a:p>
            <a:pPr marL="457200" indent="-457200" algn="ctr">
              <a:lnSpc>
                <a:spcPct val="110000"/>
              </a:lnSpc>
            </a:pPr>
            <a:r>
              <a:rPr lang="en-US" altLang="zh-CN" sz="18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75</a:t>
            </a:r>
          </a:p>
        </p:txBody>
      </p:sp>
      <p:sp>
        <p:nvSpPr>
          <p:cNvPr id="201755" name="Text Box 27"/>
          <p:cNvSpPr txBox="1">
            <a:spLocks noChangeArrowheads="1"/>
          </p:cNvSpPr>
          <p:nvPr/>
        </p:nvSpPr>
        <p:spPr bwMode="auto">
          <a:xfrm>
            <a:off x="1477962" y="1605661"/>
            <a:ext cx="1944688" cy="3231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tIns="76176" bIns="0">
            <a:spAutoFit/>
          </a:bodyPr>
          <a:lstStyle/>
          <a:p>
            <a:pPr marL="457200" indent="-457200" algn="just"/>
            <a:r>
              <a:rPr lang="en-US" altLang="zh-CN" sz="2000" b="1" dirty="0" err="1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b="1" baseline="-25000" dirty="0" err="1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b="1" dirty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关系表示</a:t>
            </a:r>
          </a:p>
        </p:txBody>
      </p:sp>
      <p:sp>
        <p:nvSpPr>
          <p:cNvPr id="201756" name="Text Box 28"/>
          <p:cNvSpPr txBox="1">
            <a:spLocks noChangeArrowheads="1"/>
          </p:cNvSpPr>
          <p:nvPr/>
        </p:nvSpPr>
        <p:spPr bwMode="auto">
          <a:xfrm>
            <a:off x="1477962" y="1071546"/>
            <a:ext cx="1944688" cy="3231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tIns="76176" bIns="0">
            <a:spAutoFit/>
          </a:bodyPr>
          <a:lstStyle/>
          <a:p>
            <a:pPr marL="457200" indent="-457200" algn="just"/>
            <a:r>
              <a:rPr lang="en-US" altLang="zh-CN" sz="2000" b="1" dirty="0" err="1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b="1" baseline="-25000" dirty="0" err="1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b="1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关系表示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85852" y="500042"/>
            <a:ext cx="4857784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en-US" altLang="zh-CN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B2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2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逻辑结构图如下。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529541" y="2816060"/>
            <a:ext cx="4026909" cy="2121143"/>
            <a:chOff x="1650213" y="2513775"/>
            <a:chExt cx="4026909" cy="2121143"/>
          </a:xfrm>
        </p:grpSpPr>
        <p:cxnSp>
          <p:nvCxnSpPr>
            <p:cNvPr id="25" name="直接箭头连接符 24"/>
            <p:cNvCxnSpPr>
              <a:stCxn id="201733" idx="3"/>
              <a:endCxn id="201734" idx="7"/>
            </p:cNvCxnSpPr>
            <p:nvPr/>
          </p:nvCxnSpPr>
          <p:spPr>
            <a:xfrm rot="5400000">
              <a:off x="2753399" y="2497016"/>
              <a:ext cx="465381" cy="498899"/>
            </a:xfrm>
            <a:prstGeom prst="straightConnector1">
              <a:avLst/>
            </a:prstGeom>
            <a:ln w="2222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201734" idx="3"/>
              <a:endCxn id="201735" idx="0"/>
            </p:cNvCxnSpPr>
            <p:nvPr/>
          </p:nvCxnSpPr>
          <p:spPr>
            <a:xfrm rot="5400000">
              <a:off x="1721657" y="3210681"/>
              <a:ext cx="497883" cy="640772"/>
            </a:xfrm>
            <a:prstGeom prst="straightConnector1">
              <a:avLst/>
            </a:prstGeom>
            <a:ln w="2222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201733" idx="5"/>
              <a:endCxn id="201736" idx="1"/>
            </p:cNvCxnSpPr>
            <p:nvPr/>
          </p:nvCxnSpPr>
          <p:spPr>
            <a:xfrm rot="16200000" flipH="1">
              <a:off x="3653511" y="2541457"/>
              <a:ext cx="536818" cy="481454"/>
            </a:xfrm>
            <a:prstGeom prst="straightConnector1">
              <a:avLst/>
            </a:prstGeom>
            <a:ln w="2222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201736" idx="5"/>
            </p:cNvCxnSpPr>
            <p:nvPr/>
          </p:nvCxnSpPr>
          <p:spPr>
            <a:xfrm rot="16200000" flipH="1">
              <a:off x="4467480" y="3604560"/>
              <a:ext cx="432627" cy="392326"/>
            </a:xfrm>
            <a:prstGeom prst="straightConnector1">
              <a:avLst/>
            </a:prstGeom>
            <a:ln w="2222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201736" idx="3"/>
            </p:cNvCxnSpPr>
            <p:nvPr/>
          </p:nvCxnSpPr>
          <p:spPr>
            <a:xfrm rot="5400000">
              <a:off x="3601711" y="3576772"/>
              <a:ext cx="432627" cy="447903"/>
            </a:xfrm>
            <a:prstGeom prst="straightConnector1">
              <a:avLst/>
            </a:prstGeom>
            <a:ln w="2222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201738" idx="5"/>
              <a:endCxn id="201739" idx="1"/>
            </p:cNvCxnSpPr>
            <p:nvPr/>
          </p:nvCxnSpPr>
          <p:spPr>
            <a:xfrm rot="16200000" flipH="1">
              <a:off x="5292467" y="4250264"/>
              <a:ext cx="489193" cy="280116"/>
            </a:xfrm>
            <a:prstGeom prst="straightConnector1">
              <a:avLst/>
            </a:prstGeom>
            <a:ln w="2222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1421327" y="2785841"/>
            <a:ext cx="4432770" cy="2571985"/>
            <a:chOff x="1541999" y="2483556"/>
            <a:chExt cx="4432770" cy="2571985"/>
          </a:xfrm>
        </p:grpSpPr>
        <p:sp>
          <p:nvSpPr>
            <p:cNvPr id="32" name="任意多边形 31"/>
            <p:cNvSpPr/>
            <p:nvPr/>
          </p:nvSpPr>
          <p:spPr>
            <a:xfrm>
              <a:off x="1541999" y="3048000"/>
              <a:ext cx="666044" cy="677333"/>
            </a:xfrm>
            <a:custGeom>
              <a:avLst/>
              <a:gdLst>
                <a:gd name="connsiteX0" fmla="*/ 666044 w 666044"/>
                <a:gd name="connsiteY0" fmla="*/ 0 h 677333"/>
                <a:gd name="connsiteX1" fmla="*/ 180622 w 666044"/>
                <a:gd name="connsiteY1" fmla="*/ 349955 h 677333"/>
                <a:gd name="connsiteX2" fmla="*/ 0 w 666044"/>
                <a:gd name="connsiteY2" fmla="*/ 677333 h 677333"/>
                <a:gd name="connsiteX0" fmla="*/ 666044 w 666044"/>
                <a:gd name="connsiteY0" fmla="*/ 0 h 677333"/>
                <a:gd name="connsiteX1" fmla="*/ 180622 w 666044"/>
                <a:gd name="connsiteY1" fmla="*/ 349955 h 677333"/>
                <a:gd name="connsiteX2" fmla="*/ 0 w 666044"/>
                <a:gd name="connsiteY2" fmla="*/ 677333 h 677333"/>
                <a:gd name="connsiteX0" fmla="*/ 666044 w 666044"/>
                <a:gd name="connsiteY0" fmla="*/ 0 h 677333"/>
                <a:gd name="connsiteX1" fmla="*/ 180622 w 666044"/>
                <a:gd name="connsiteY1" fmla="*/ 349955 h 677333"/>
                <a:gd name="connsiteX2" fmla="*/ 0 w 666044"/>
                <a:gd name="connsiteY2" fmla="*/ 677333 h 677333"/>
                <a:gd name="connsiteX0" fmla="*/ 666044 w 666044"/>
                <a:gd name="connsiteY0" fmla="*/ 0 h 677333"/>
                <a:gd name="connsiteX1" fmla="*/ 180622 w 666044"/>
                <a:gd name="connsiteY1" fmla="*/ 349955 h 677333"/>
                <a:gd name="connsiteX2" fmla="*/ 0 w 666044"/>
                <a:gd name="connsiteY2" fmla="*/ 677333 h 677333"/>
                <a:gd name="connsiteX0" fmla="*/ 666044 w 666044"/>
                <a:gd name="connsiteY0" fmla="*/ 0 h 677333"/>
                <a:gd name="connsiteX1" fmla="*/ 180622 w 666044"/>
                <a:gd name="connsiteY1" fmla="*/ 207055 h 677333"/>
                <a:gd name="connsiteX2" fmla="*/ 0 w 666044"/>
                <a:gd name="connsiteY2" fmla="*/ 677333 h 67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044" h="677333">
                  <a:moveTo>
                    <a:pt x="666044" y="0"/>
                  </a:moveTo>
                  <a:cubicBezTo>
                    <a:pt x="404425" y="19580"/>
                    <a:pt x="291629" y="94166"/>
                    <a:pt x="180622" y="207055"/>
                  </a:cubicBezTo>
                  <a:cubicBezTo>
                    <a:pt x="69615" y="319944"/>
                    <a:pt x="34807" y="570088"/>
                    <a:pt x="0" y="677333"/>
                  </a:cubicBezTo>
                </a:path>
              </a:pathLst>
            </a:cu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1948399" y="2517422"/>
              <a:ext cx="1501422" cy="1399822"/>
            </a:xfrm>
            <a:custGeom>
              <a:avLst/>
              <a:gdLst>
                <a:gd name="connsiteX0" fmla="*/ 0 w 1501422"/>
                <a:gd name="connsiteY0" fmla="*/ 1399822 h 1399822"/>
                <a:gd name="connsiteX1" fmla="*/ 361244 w 1501422"/>
                <a:gd name="connsiteY1" fmla="*/ 1264356 h 1399822"/>
                <a:gd name="connsiteX2" fmla="*/ 1117600 w 1501422"/>
                <a:gd name="connsiteY2" fmla="*/ 722489 h 1399822"/>
                <a:gd name="connsiteX3" fmla="*/ 1501422 w 1501422"/>
                <a:gd name="connsiteY3" fmla="*/ 0 h 1399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1422" h="1399822">
                  <a:moveTo>
                    <a:pt x="0" y="1399822"/>
                  </a:moveTo>
                  <a:cubicBezTo>
                    <a:pt x="87488" y="1388533"/>
                    <a:pt x="174977" y="1377245"/>
                    <a:pt x="361244" y="1264356"/>
                  </a:cubicBezTo>
                  <a:cubicBezTo>
                    <a:pt x="547511" y="1151467"/>
                    <a:pt x="927570" y="933215"/>
                    <a:pt x="1117600" y="722489"/>
                  </a:cubicBezTo>
                  <a:cubicBezTo>
                    <a:pt x="1307630" y="511763"/>
                    <a:pt x="1404526" y="255881"/>
                    <a:pt x="1501422" y="0"/>
                  </a:cubicBezTo>
                </a:path>
              </a:pathLst>
            </a:cu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3540132" y="2483556"/>
              <a:ext cx="11289" cy="1207911"/>
            </a:xfrm>
            <a:custGeom>
              <a:avLst/>
              <a:gdLst>
                <a:gd name="connsiteX0" fmla="*/ 0 w 11289"/>
                <a:gd name="connsiteY0" fmla="*/ 0 h 1207911"/>
                <a:gd name="connsiteX1" fmla="*/ 11289 w 11289"/>
                <a:gd name="connsiteY1" fmla="*/ 970844 h 1207911"/>
                <a:gd name="connsiteX2" fmla="*/ 0 w 11289"/>
                <a:gd name="connsiteY2" fmla="*/ 1207911 h 120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89" h="1207911">
                  <a:moveTo>
                    <a:pt x="0" y="0"/>
                  </a:moveTo>
                  <a:cubicBezTo>
                    <a:pt x="5644" y="384763"/>
                    <a:pt x="11289" y="769526"/>
                    <a:pt x="11289" y="970844"/>
                  </a:cubicBezTo>
                  <a:cubicBezTo>
                    <a:pt x="11289" y="1172162"/>
                    <a:pt x="5644" y="1190036"/>
                    <a:pt x="0" y="1207911"/>
                  </a:cubicBezTo>
                </a:path>
              </a:pathLst>
            </a:cu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3890088" y="3307644"/>
              <a:ext cx="474133" cy="643467"/>
            </a:xfrm>
            <a:custGeom>
              <a:avLst/>
              <a:gdLst>
                <a:gd name="connsiteX0" fmla="*/ 0 w 474133"/>
                <a:gd name="connsiteY0" fmla="*/ 643467 h 643467"/>
                <a:gd name="connsiteX1" fmla="*/ 349955 w 474133"/>
                <a:gd name="connsiteY1" fmla="*/ 428978 h 643467"/>
                <a:gd name="connsiteX2" fmla="*/ 474133 w 474133"/>
                <a:gd name="connsiteY2" fmla="*/ 0 h 64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4133" h="643467">
                  <a:moveTo>
                    <a:pt x="0" y="643467"/>
                  </a:moveTo>
                  <a:cubicBezTo>
                    <a:pt x="135466" y="589844"/>
                    <a:pt x="270933" y="536222"/>
                    <a:pt x="349955" y="428978"/>
                  </a:cubicBezTo>
                  <a:cubicBezTo>
                    <a:pt x="428977" y="321734"/>
                    <a:pt x="451555" y="160867"/>
                    <a:pt x="474133" y="0"/>
                  </a:cubicBezTo>
                </a:path>
              </a:pathLst>
            </a:cu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5064132" y="4109156"/>
              <a:ext cx="654756" cy="946385"/>
            </a:xfrm>
            <a:custGeom>
              <a:avLst/>
              <a:gdLst>
                <a:gd name="connsiteX0" fmla="*/ 654756 w 654756"/>
                <a:gd name="connsiteY0" fmla="*/ 801511 h 946385"/>
                <a:gd name="connsiteX1" fmla="*/ 237067 w 654756"/>
                <a:gd name="connsiteY1" fmla="*/ 812800 h 946385"/>
                <a:gd name="connsiteX2" fmla="*/ 0 w 654756"/>
                <a:gd name="connsiteY2" fmla="*/ 0 h 94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756" h="946385">
                  <a:moveTo>
                    <a:pt x="654756" y="801511"/>
                  </a:moveTo>
                  <a:cubicBezTo>
                    <a:pt x="500474" y="873948"/>
                    <a:pt x="346193" y="946385"/>
                    <a:pt x="237067" y="812800"/>
                  </a:cubicBezTo>
                  <a:cubicBezTo>
                    <a:pt x="127941" y="679215"/>
                    <a:pt x="63970" y="339607"/>
                    <a:pt x="0" y="0"/>
                  </a:cubicBezTo>
                </a:path>
              </a:pathLst>
            </a:cu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4691599" y="3078104"/>
              <a:ext cx="1283170" cy="1414874"/>
            </a:xfrm>
            <a:custGeom>
              <a:avLst/>
              <a:gdLst>
                <a:gd name="connsiteX0" fmla="*/ 0 w 1283170"/>
                <a:gd name="connsiteY0" fmla="*/ 3763 h 1414874"/>
                <a:gd name="connsiteX1" fmla="*/ 688622 w 1283170"/>
                <a:gd name="connsiteY1" fmla="*/ 139229 h 1414874"/>
                <a:gd name="connsiteX2" fmla="*/ 1185333 w 1283170"/>
                <a:gd name="connsiteY2" fmla="*/ 839140 h 1414874"/>
                <a:gd name="connsiteX3" fmla="*/ 1275644 w 1283170"/>
                <a:gd name="connsiteY3" fmla="*/ 1414874 h 141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3170" h="1414874">
                  <a:moveTo>
                    <a:pt x="0" y="3763"/>
                  </a:moveTo>
                  <a:cubicBezTo>
                    <a:pt x="245533" y="1881"/>
                    <a:pt x="491067" y="0"/>
                    <a:pt x="688622" y="139229"/>
                  </a:cubicBezTo>
                  <a:cubicBezTo>
                    <a:pt x="886177" y="278458"/>
                    <a:pt x="1087496" y="626533"/>
                    <a:pt x="1185333" y="839140"/>
                  </a:cubicBezTo>
                  <a:cubicBezTo>
                    <a:pt x="1283170" y="1051747"/>
                    <a:pt x="1279407" y="1233310"/>
                    <a:pt x="1275644" y="1414874"/>
                  </a:cubicBezTo>
                </a:path>
              </a:pathLst>
            </a:cu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5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214678" y="1071546"/>
            <a:ext cx="3021034" cy="338554"/>
            <a:chOff x="3500430" y="1071546"/>
            <a:chExt cx="3021034" cy="338554"/>
          </a:xfrm>
        </p:grpSpPr>
        <p:sp>
          <p:nvSpPr>
            <p:cNvPr id="27" name="右箭头 26"/>
            <p:cNvSpPr/>
            <p:nvPr/>
          </p:nvSpPr>
          <p:spPr>
            <a:xfrm>
              <a:off x="3500430" y="1142984"/>
              <a:ext cx="500066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64010" y="1071546"/>
              <a:ext cx="2357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为线性结构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214678" y="1591026"/>
            <a:ext cx="3021034" cy="338554"/>
            <a:chOff x="3500430" y="1591026"/>
            <a:chExt cx="3021034" cy="338554"/>
          </a:xfrm>
        </p:grpSpPr>
        <p:sp>
          <p:nvSpPr>
            <p:cNvPr id="38" name="右箭头 37"/>
            <p:cNvSpPr/>
            <p:nvPr/>
          </p:nvSpPr>
          <p:spPr>
            <a:xfrm>
              <a:off x="3500430" y="1637064"/>
              <a:ext cx="500066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164010" y="1591026"/>
              <a:ext cx="2357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000" baseline="-25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为树形结构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55" grpId="0"/>
      <p:bldP spid="2017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71472" y="1285860"/>
            <a:ext cx="7747025" cy="121414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 indent="2667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  <a:r>
              <a:rPr lang="zh-CN" altLang="en-US" sz="20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之间</a:t>
            </a:r>
            <a:r>
              <a:rPr lang="zh-CN" altLang="en-US" sz="20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关系：</a:t>
            </a:r>
            <a:r>
              <a:rPr lang="zh-CN" altLang="en-US" sz="2000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多对多</a:t>
            </a:r>
            <a:r>
              <a:rPr lang="zh-CN" altLang="en-US" sz="20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indent="26670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特点</a:t>
            </a:r>
            <a:r>
              <a:rPr lang="zh-CN" altLang="en-US" sz="20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所有元素</a:t>
            </a:r>
            <a:r>
              <a:rPr lang="zh-CN" altLang="en-US" sz="20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都</a:t>
            </a:r>
            <a:r>
              <a:rPr lang="zh-CN" altLang="en-US" sz="20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可能有</a:t>
            </a:r>
            <a:r>
              <a:rPr lang="zh-CN" altLang="en-US" sz="20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多</a:t>
            </a:r>
            <a:r>
              <a:rPr lang="zh-CN" altLang="en-US" sz="20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个前驱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  <a:r>
              <a:rPr lang="zh-CN" altLang="en-US" sz="20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zh-CN" altLang="en-US" sz="20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多</a:t>
            </a:r>
            <a:r>
              <a:rPr lang="zh-CN" altLang="en-US" sz="20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后继元素</a:t>
            </a:r>
            <a:r>
              <a:rPr lang="zh-CN" altLang="en-US" sz="20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b="1" dirty="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908175" y="3214686"/>
            <a:ext cx="2592388" cy="1738325"/>
            <a:chOff x="1908175" y="3214686"/>
            <a:chExt cx="2592388" cy="1738325"/>
          </a:xfrm>
        </p:grpSpPr>
        <p:sp>
          <p:nvSpPr>
            <p:cNvPr id="19462" name="Oval 6"/>
            <p:cNvSpPr>
              <a:spLocks noChangeArrowheads="1"/>
            </p:cNvSpPr>
            <p:nvPr/>
          </p:nvSpPr>
          <p:spPr bwMode="auto">
            <a:xfrm>
              <a:off x="1908175" y="3214686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3" name="Oval 7"/>
            <p:cNvSpPr>
              <a:spLocks noChangeArrowheads="1"/>
            </p:cNvSpPr>
            <p:nvPr/>
          </p:nvSpPr>
          <p:spPr bwMode="auto">
            <a:xfrm>
              <a:off x="3203575" y="3214686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4" name="Oval 8"/>
            <p:cNvSpPr>
              <a:spLocks noChangeArrowheads="1"/>
            </p:cNvSpPr>
            <p:nvPr/>
          </p:nvSpPr>
          <p:spPr bwMode="auto">
            <a:xfrm>
              <a:off x="1908175" y="3919548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5" name="Oval 9"/>
            <p:cNvSpPr>
              <a:spLocks noChangeArrowheads="1"/>
            </p:cNvSpPr>
            <p:nvPr/>
          </p:nvSpPr>
          <p:spPr bwMode="auto">
            <a:xfrm>
              <a:off x="2746375" y="3919549"/>
              <a:ext cx="385763" cy="3937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6" name="Oval 10"/>
            <p:cNvSpPr>
              <a:spLocks noChangeArrowheads="1"/>
            </p:cNvSpPr>
            <p:nvPr/>
          </p:nvSpPr>
          <p:spPr bwMode="auto">
            <a:xfrm>
              <a:off x="3355975" y="4452948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7" name="Oval 11"/>
            <p:cNvSpPr>
              <a:spLocks noChangeArrowheads="1"/>
            </p:cNvSpPr>
            <p:nvPr/>
          </p:nvSpPr>
          <p:spPr bwMode="auto">
            <a:xfrm>
              <a:off x="1908175" y="4592648"/>
              <a:ext cx="360363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9" name="Freeform 13"/>
            <p:cNvSpPr>
              <a:spLocks/>
            </p:cNvSpPr>
            <p:nvPr/>
          </p:nvSpPr>
          <p:spPr bwMode="auto">
            <a:xfrm>
              <a:off x="2225675" y="3525848"/>
              <a:ext cx="563563" cy="460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5" y="290"/>
                </a:cxn>
              </a:cxnLst>
              <a:rect l="0" t="0" r="r" b="b"/>
              <a:pathLst>
                <a:path w="355" h="290">
                  <a:moveTo>
                    <a:pt x="0" y="0"/>
                  </a:moveTo>
                  <a:lnTo>
                    <a:pt x="355" y="290"/>
                  </a:lnTo>
                </a:path>
              </a:pathLst>
            </a:cu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72" name="Freeform 16"/>
            <p:cNvSpPr>
              <a:spLocks/>
            </p:cNvSpPr>
            <p:nvPr/>
          </p:nvSpPr>
          <p:spPr bwMode="auto">
            <a:xfrm>
              <a:off x="2270124" y="4667260"/>
              <a:ext cx="1085850" cy="90488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684" y="0"/>
                </a:cxn>
              </a:cxnLst>
              <a:rect l="0" t="0" r="r" b="b"/>
              <a:pathLst>
                <a:path w="684" h="57">
                  <a:moveTo>
                    <a:pt x="0" y="57"/>
                  </a:moveTo>
                  <a:lnTo>
                    <a:pt x="684" y="0"/>
                  </a:lnTo>
                </a:path>
              </a:pathLst>
            </a:custGeom>
            <a:noFill/>
            <a:ln w="28575" cap="flat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73" name="Freeform 17"/>
            <p:cNvSpPr>
              <a:spLocks/>
            </p:cNvSpPr>
            <p:nvPr/>
          </p:nvSpPr>
          <p:spPr bwMode="auto">
            <a:xfrm>
              <a:off x="3419474" y="3582999"/>
              <a:ext cx="88900" cy="8699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548"/>
                </a:cxn>
              </a:cxnLst>
              <a:rect l="0" t="0" r="r" b="b"/>
              <a:pathLst>
                <a:path w="56" h="548">
                  <a:moveTo>
                    <a:pt x="0" y="0"/>
                  </a:moveTo>
                  <a:lnTo>
                    <a:pt x="56" y="548"/>
                  </a:lnTo>
                </a:path>
              </a:pathLst>
            </a:custGeom>
            <a:noFill/>
            <a:ln w="28575" cap="flat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824" name="Oval 0"/>
            <p:cNvSpPr>
              <a:spLocks noChangeArrowheads="1"/>
            </p:cNvSpPr>
            <p:nvPr/>
          </p:nvSpPr>
          <p:spPr bwMode="auto">
            <a:xfrm>
              <a:off x="4114800" y="3810011"/>
              <a:ext cx="385763" cy="3937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连接符 21"/>
            <p:cNvCxnSpPr>
              <a:stCxn id="19462" idx="4"/>
              <a:endCxn id="19464" idx="0"/>
            </p:cNvCxnSpPr>
            <p:nvPr/>
          </p:nvCxnSpPr>
          <p:spPr>
            <a:xfrm rot="5400000">
              <a:off x="1916108" y="3747298"/>
              <a:ext cx="344499" cy="1588"/>
            </a:xfrm>
            <a:prstGeom prst="line">
              <a:avLst/>
            </a:prstGeom>
            <a:ln w="28575">
              <a:solidFill>
                <a:srgbClr val="3333C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9464" idx="4"/>
              <a:endCxn id="19467" idx="0"/>
            </p:cNvCxnSpPr>
            <p:nvPr/>
          </p:nvCxnSpPr>
          <p:spPr>
            <a:xfrm rot="5400000">
              <a:off x="1931988" y="4436543"/>
              <a:ext cx="312737" cy="1588"/>
            </a:xfrm>
            <a:prstGeom prst="line">
              <a:avLst/>
            </a:prstGeom>
            <a:ln w="28575">
              <a:solidFill>
                <a:srgbClr val="3333C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9463" idx="6"/>
              <a:endCxn id="205824" idx="1"/>
            </p:cNvCxnSpPr>
            <p:nvPr/>
          </p:nvCxnSpPr>
          <p:spPr>
            <a:xfrm>
              <a:off x="3563938" y="3394868"/>
              <a:ext cx="607356" cy="472799"/>
            </a:xfrm>
            <a:prstGeom prst="line">
              <a:avLst/>
            </a:prstGeom>
            <a:ln w="28575">
              <a:solidFill>
                <a:srgbClr val="3333C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9462" idx="6"/>
              <a:endCxn id="19463" idx="2"/>
            </p:cNvCxnSpPr>
            <p:nvPr/>
          </p:nvCxnSpPr>
          <p:spPr>
            <a:xfrm>
              <a:off x="2268538" y="3394868"/>
              <a:ext cx="935037" cy="1588"/>
            </a:xfrm>
            <a:prstGeom prst="line">
              <a:avLst/>
            </a:prstGeom>
            <a:ln w="28575">
              <a:solidFill>
                <a:srgbClr val="3333C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571472" y="428604"/>
            <a:ext cx="2357454" cy="524553"/>
          </a:xfrm>
          <a:prstGeom prst="rect">
            <a:avLst/>
          </a:prstGeom>
          <a:solidFill>
            <a:srgbClr val="339933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108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、图形结构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6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7" name="Text Box 5" descr="信纸"/>
          <p:cNvSpPr txBox="1">
            <a:spLocks noChangeArrowheads="1"/>
          </p:cNvSpPr>
          <p:nvPr/>
        </p:nvSpPr>
        <p:spPr bwMode="auto">
          <a:xfrm>
            <a:off x="785786" y="571480"/>
            <a:ext cx="4214842" cy="58477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1.1.3 </a:t>
            </a:r>
            <a:r>
              <a:rPr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</a:t>
            </a:r>
            <a:r>
              <a:rPr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存储</a:t>
            </a:r>
            <a:r>
              <a:rPr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结构类型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1142976" y="2571744"/>
            <a:ext cx="4070409" cy="201993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44000" tIns="180000" bIns="144000">
            <a:spAutoFit/>
          </a:bodyPr>
          <a:lstStyle/>
          <a:p>
            <a:pPr marL="457200" indent="-457200" algn="l" fontAlgn="t">
              <a:lnSpc>
                <a:spcPct val="100000"/>
              </a:lnSpc>
              <a:buBlip>
                <a:blip r:embed="rId3"/>
              </a:buBlip>
            </a:pPr>
            <a:r>
              <a:rPr lang="zh-CN" altLang="en-US" sz="2000" b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顺序存储结构</a:t>
            </a:r>
            <a:endParaRPr lang="en-US" altLang="zh-CN" sz="2000" b="1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 fontAlgn="t">
              <a:lnSpc>
                <a:spcPct val="100000"/>
              </a:lnSpc>
              <a:buBlip>
                <a:blip r:embed="rId3"/>
              </a:buBlip>
            </a:pP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链式存储结构</a:t>
            </a:r>
            <a:endParaRPr lang="en-US" altLang="zh-CN" sz="2000" smtClean="0">
              <a:ea typeface="楷体" pitchFamily="49" charset="-122"/>
              <a:cs typeface="Times New Roman" pitchFamily="18" charset="0"/>
            </a:endParaRPr>
          </a:p>
          <a:p>
            <a:pPr marL="457200" indent="-457200" algn="l" fontAlgn="t">
              <a:lnSpc>
                <a:spcPct val="100000"/>
              </a:lnSpc>
              <a:buBlip>
                <a:blip r:embed="rId3"/>
              </a:buBlip>
            </a:pP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索引存储结构</a:t>
            </a:r>
            <a:endParaRPr lang="en-US" altLang="zh-CN" sz="2000" smtClean="0">
              <a:ea typeface="楷体" pitchFamily="49" charset="-122"/>
              <a:cs typeface="Times New Roman" pitchFamily="18" charset="0"/>
            </a:endParaRPr>
          </a:p>
          <a:p>
            <a:pPr marL="457200" indent="-457200" algn="l" fontAlgn="t">
              <a:lnSpc>
                <a:spcPct val="100000"/>
              </a:lnSpc>
              <a:buBlip>
                <a:blip r:embed="rId3"/>
              </a:buBlip>
            </a:pP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哈希（散列）存储结构</a:t>
            </a:r>
            <a:endParaRPr lang="zh-CN" altLang="en-US" sz="20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</a:t>
            </a:fld>
            <a:r>
              <a:rPr lang="en-US" altLang="zh-CN" smtClean="0"/>
              <a:t>/17</a:t>
            </a:r>
            <a:endParaRPr lang="en-US" altLang="zh-CN"/>
          </a:p>
        </p:txBody>
      </p:sp>
      <p:sp>
        <p:nvSpPr>
          <p:cNvPr id="10" name="TextBox 9"/>
          <p:cNvSpPr txBox="1"/>
          <p:nvPr/>
        </p:nvSpPr>
        <p:spPr>
          <a:xfrm>
            <a:off x="571472" y="1428736"/>
            <a:ext cx="7858180" cy="87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  在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软件开发中，人们设计了各种存储结构。归纳为</a:t>
            </a: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种基本的存储结构。</a:t>
            </a:r>
            <a:endParaRPr lang="zh-CN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785786" y="2498892"/>
            <a:ext cx="7715304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在高级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程序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语言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中提供了多种</a:t>
            </a:r>
            <a:r>
              <a:rPr lang="zh-CN" altLang="en-US" sz="2200" b="1" smtClean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数据类型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不同数据类型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变量，其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所能取的值的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范围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不同，所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能进行的操作不同。       </a:t>
            </a:r>
          </a:p>
        </p:txBody>
      </p:sp>
      <p:sp>
        <p:nvSpPr>
          <p:cNvPr id="22532" name="Rectangle 4" descr="信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14348" y="500042"/>
            <a:ext cx="6286544" cy="58477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1.1.4 </a:t>
            </a:r>
            <a:r>
              <a:rPr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</a:t>
            </a:r>
            <a:r>
              <a:rPr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数据类型和抽象数据类型</a:t>
            </a:r>
            <a:r>
              <a:rPr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1071538" y="3821202"/>
            <a:ext cx="7143800" cy="11079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9388" lvl="1" algn="l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数据类型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是一个值的集合和定义在此集合上的一组操作的总称。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1538" y="1500171"/>
            <a:ext cx="2571768" cy="648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、数据类型</a:t>
            </a:r>
            <a:endParaRPr lang="zh-CN" altLang="en-US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8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500034" y="714356"/>
            <a:ext cx="8286808" cy="540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en-US" altLang="zh-CN" sz="22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C/C</a:t>
            </a:r>
            <a:r>
              <a:rPr lang="en-US" altLang="zh-CN" sz="22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</a:t>
            </a:r>
            <a:r>
              <a:rPr lang="zh-CN" altLang="en-US" sz="22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</a:t>
            </a:r>
            <a:r>
              <a:rPr lang="en-US" altLang="zh-CN" sz="2200" b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zh-CN" altLang="en-US" sz="22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就是</a:t>
            </a:r>
            <a:r>
              <a:rPr lang="zh-CN" altLang="en-US" sz="22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整型</a:t>
            </a:r>
            <a:r>
              <a:rPr lang="zh-CN" altLang="en-US" sz="22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数据类型</a:t>
            </a:r>
            <a:r>
              <a:rPr lang="zh-CN" altLang="en-US" sz="22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lang="zh-CN" altLang="en-US" sz="2200" b="1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</a:t>
            </a:r>
            <a:r>
              <a:rPr lang="zh-CN" altLang="en-US" sz="2200" b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计算机）</a:t>
            </a:r>
            <a:r>
              <a:rPr lang="zh-CN" altLang="en-US" sz="2200" b="1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4" name="椭圆 13"/>
          <p:cNvSpPr/>
          <p:nvPr/>
        </p:nvSpPr>
        <p:spPr>
          <a:xfrm>
            <a:off x="2143108" y="2643182"/>
            <a:ext cx="2500330" cy="1143008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32768~32767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3108" y="1947438"/>
            <a:ext cx="2571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＋、－、*、／  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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3286116" y="2357430"/>
            <a:ext cx="214314" cy="285752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656138" y="1928802"/>
            <a:ext cx="1987564" cy="1500198"/>
            <a:chOff x="4656138" y="1928802"/>
            <a:chExt cx="1987564" cy="1500198"/>
          </a:xfrm>
        </p:grpSpPr>
        <p:sp>
          <p:nvSpPr>
            <p:cNvPr id="18" name="TextBox 17"/>
            <p:cNvSpPr txBox="1"/>
            <p:nvPr/>
          </p:nvSpPr>
          <p:spPr>
            <a:xfrm>
              <a:off x="5214942" y="3090446"/>
              <a:ext cx="1428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FF3399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值的集合</a:t>
              </a:r>
              <a:endParaRPr lang="zh-CN" altLang="en-US" sz="2000">
                <a:solidFill>
                  <a:srgbClr val="FF3399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14942" y="1928802"/>
              <a:ext cx="1357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FF3399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一组操作</a:t>
              </a:r>
              <a:endParaRPr lang="zh-CN" altLang="en-US" sz="2000">
                <a:solidFill>
                  <a:srgbClr val="FF3399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4656138" y="2084378"/>
              <a:ext cx="500066" cy="1588"/>
            </a:xfrm>
            <a:prstGeom prst="line">
              <a:avLst/>
            </a:prstGeom>
            <a:ln w="38100">
              <a:solidFill>
                <a:srgbClr val="66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4727576" y="3227386"/>
              <a:ext cx="500066" cy="1588"/>
            </a:xfrm>
            <a:prstGeom prst="line">
              <a:avLst/>
            </a:prstGeom>
            <a:ln w="38100">
              <a:solidFill>
                <a:srgbClr val="66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9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1949</TotalTime>
  <Words>851</Words>
  <Application>Microsoft Office PowerPoint</Application>
  <PresentationFormat>全屏显示(4:3)</PresentationFormat>
  <Paragraphs>121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849</cp:revision>
  <dcterms:created xsi:type="dcterms:W3CDTF">2004-03-31T23:50:14Z</dcterms:created>
  <dcterms:modified xsi:type="dcterms:W3CDTF">2017-11-27T23:30:48Z</dcterms:modified>
</cp:coreProperties>
</file>