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26"/>
  </p:notesMasterIdLst>
  <p:sldIdLst>
    <p:sldId id="276" r:id="rId2"/>
    <p:sldId id="277" r:id="rId3"/>
    <p:sldId id="297" r:id="rId4"/>
    <p:sldId id="299" r:id="rId5"/>
    <p:sldId id="346" r:id="rId6"/>
    <p:sldId id="359" r:id="rId7"/>
    <p:sldId id="358" r:id="rId8"/>
    <p:sldId id="313" r:id="rId9"/>
    <p:sldId id="314" r:id="rId10"/>
    <p:sldId id="312" r:id="rId11"/>
    <p:sldId id="354" r:id="rId12"/>
    <p:sldId id="355" r:id="rId13"/>
    <p:sldId id="300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57" r:id="rId25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33FF"/>
    <a:srgbClr val="FF00FF"/>
    <a:srgbClr val="0033CC"/>
    <a:srgbClr val="000000"/>
    <a:srgbClr val="6600CC"/>
    <a:srgbClr val="FF3300"/>
    <a:srgbClr val="3366CC"/>
    <a:srgbClr val="8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81" autoAdjust="0"/>
  </p:normalViewPr>
  <p:slideViewPr>
    <p:cSldViewPr>
      <p:cViewPr varScale="1">
        <p:scale>
          <a:sx n="79" d="100"/>
          <a:sy n="79" d="100"/>
        </p:scale>
        <p:origin x="-5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99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9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9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99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charset="-122"/>
              </a:defRPr>
            </a:lvl1pPr>
          </a:lstStyle>
          <a:p>
            <a:fld id="{FFE8885E-5C04-41F6-A4F6-04D6656FD9E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E6847B-A071-429B-AA33-FCB19504000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097FA-8DFA-42D6-B51D-9968372B6D2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07CA03-422F-4176-8E43-A5E55FCB4DFB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4AF408-B4CC-40EF-963E-5320722B617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5998C5-F899-4198-B151-F9BCCB4CB2E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751C7C-E57A-4787-9ACE-A5E9E62B516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751C7C-E57A-4787-9ACE-A5E9E62B516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44CE43-288E-4587-814C-AA6B2B3A9F00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25BF9-3DB7-4854-B9AA-E4BFBB7CFFD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6554-A054-4FA3-B080-00CEEEBD61B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AB6A-E5E1-48AC-8C68-6CB249DA94B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5890-DD90-404F-AAF8-F313525ED42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DAF6-C938-4945-9503-BE101DEA6F0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A587-6507-4F5A-97AA-ADDD71AB750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A999-C6BF-423B-84BD-8C93F995F07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9EB82ADC-86F9-4083-A975-DECCCA18E059}" type="slidenum">
              <a:rPr lang="en-US" altLang="zh-CN" smtClean="0"/>
              <a:pPr/>
              <a:t>‹#›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28602-FDCF-4E15-9652-C93ACA4F45C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95288" y="2330466"/>
            <a:ext cx="8569325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0"/>
              </a:spcBef>
            </a:pPr>
            <a:r>
              <a:rPr lang="en-US" altLang="zh-CN" sz="2200" dirty="0"/>
              <a:t>         </a:t>
            </a:r>
            <a:r>
              <a:rPr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数据元素之间的关系有逻辑关系和</a:t>
            </a:r>
            <a:r>
              <a:rPr lang="zh-CN" altLang="en-US" sz="22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物理</a:t>
            </a:r>
            <a:r>
              <a:rPr lang="zh-CN" altLang="en-US" sz="22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关系，对应的运算有</a:t>
            </a:r>
            <a:r>
              <a:rPr lang="zh-CN" altLang="en-US" sz="22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基于逻辑结构的运算描述</a:t>
            </a:r>
            <a:r>
              <a:rPr lang="zh-CN" altLang="en-US" sz="22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22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基于存储结构的运算实现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。        </a:t>
            </a:r>
          </a:p>
        </p:txBody>
      </p:sp>
      <p:sp>
        <p:nvSpPr>
          <p:cNvPr id="67590" name="Text Box 6" descr="蓝色面巾纸"/>
          <p:cNvSpPr txBox="1">
            <a:spLocks noChangeArrowheads="1"/>
          </p:cNvSpPr>
          <p:nvPr/>
        </p:nvSpPr>
        <p:spPr bwMode="auto">
          <a:xfrm>
            <a:off x="571472" y="1500174"/>
            <a:ext cx="3857652" cy="63402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ctr" eaLnBrk="0" hangingPunct="0">
              <a:spcBef>
                <a:spcPct val="0"/>
              </a:spcBef>
            </a:pPr>
            <a:r>
              <a:rPr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1.2.1 </a:t>
            </a:r>
            <a:r>
              <a:rPr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</a:t>
            </a:r>
            <a:r>
              <a:rPr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什么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是算法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1000100" y="3643314"/>
            <a:ext cx="7704137" cy="4192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r>
              <a:rPr lang="zh-CN" altLang="en-US" sz="22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通常</a:t>
            </a:r>
            <a:r>
              <a:rPr lang="zh-CN" altLang="en-US" sz="22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把</a:t>
            </a:r>
            <a:r>
              <a:rPr lang="zh-CN" altLang="en-US" sz="22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基于存储结构</a:t>
            </a:r>
            <a:r>
              <a:rPr lang="zh-CN" altLang="en-US" sz="22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的运算实现的步骤</a:t>
            </a:r>
            <a:r>
              <a:rPr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或过程称为</a:t>
            </a:r>
            <a:r>
              <a:rPr lang="zh-CN" altLang="en-US" sz="2200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算法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7" name="Rectangle 4" descr="新闻纸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285984" y="357166"/>
            <a:ext cx="4648200" cy="6413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1.2 </a:t>
            </a:r>
            <a:r>
              <a:rPr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算法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及其描述</a:t>
            </a:r>
            <a:r>
              <a:rPr lang="zh-CN" altLang="en-US" sz="36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285852" y="4500570"/>
            <a:ext cx="6357982" cy="1000132"/>
            <a:chOff x="1285852" y="4857760"/>
            <a:chExt cx="6357982" cy="1000132"/>
          </a:xfrm>
        </p:grpSpPr>
        <p:sp>
          <p:nvSpPr>
            <p:cNvPr id="6" name="矩形 5"/>
            <p:cNvSpPr/>
            <p:nvPr/>
          </p:nvSpPr>
          <p:spPr>
            <a:xfrm>
              <a:off x="1285852" y="4857760"/>
              <a:ext cx="1357322" cy="1000132"/>
            </a:xfrm>
            <a:prstGeom prst="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运算功能</a:t>
              </a:r>
              <a:r>
                <a:rPr lang="zh-CN" altLang="en-US" sz="2200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描述</a:t>
              </a:r>
              <a:endParaRPr lang="zh-CN" altLang="en-US" sz="2200" dirty="0">
                <a:solidFill>
                  <a:srgbClr val="3333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143504" y="4929198"/>
              <a:ext cx="1428760" cy="928694"/>
            </a:xfrm>
            <a:prstGeom prst="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运算功能</a:t>
              </a:r>
              <a:r>
                <a:rPr lang="zh-CN" altLang="en-US" sz="2200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</a:rPr>
                <a:t>实现</a:t>
              </a:r>
              <a:endParaRPr lang="zh-CN" altLang="en-US" sz="2200" dirty="0">
                <a:solidFill>
                  <a:srgbClr val="3333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0" name="直接箭头连接符 9"/>
            <p:cNvCxnSpPr>
              <a:endCxn id="8" idx="1"/>
            </p:cNvCxnSpPr>
            <p:nvPr/>
          </p:nvCxnSpPr>
          <p:spPr>
            <a:xfrm>
              <a:off x="2428860" y="5357826"/>
              <a:ext cx="2664000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928926" y="4926939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基于存储</a:t>
              </a:r>
              <a:r>
                <a:rPr lang="zh-CN" altLang="en-US" sz="2000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结构</a:t>
              </a:r>
              <a:endParaRPr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椭圆形标注 11"/>
            <p:cNvSpPr/>
            <p:nvPr/>
          </p:nvSpPr>
          <p:spPr>
            <a:xfrm>
              <a:off x="6715140" y="4857760"/>
              <a:ext cx="928694" cy="571504"/>
            </a:xfrm>
            <a:prstGeom prst="wedgeEllipseCallout">
              <a:avLst>
                <a:gd name="adj1" fmla="val -82371"/>
                <a:gd name="adj2" fmla="val 55833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000" dirty="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算法</a:t>
              </a:r>
              <a:endParaRPr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1285852" y="1285860"/>
            <a:ext cx="4572032" cy="197749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08000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&amp;y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</a:t>
            </a:r>
          </a:p>
          <a:p>
            <a:pPr algn="just">
              <a:lnSpc>
                <a:spcPct val="7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形参前的“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&amp;”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符号不是指针运算符</a:t>
            </a:r>
          </a:p>
          <a:p>
            <a:pPr algn="just">
              <a:lnSpc>
                <a:spcPct val="70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int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=x;</a:t>
            </a:r>
          </a:p>
          <a:p>
            <a:pPr algn="just">
              <a:lnSpc>
                <a:spcPct val="700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x=y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y=</a:t>
            </a:r>
            <a:r>
              <a:rPr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7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  </a:t>
            </a:r>
            <a:endParaRPr lang="en-US" altLang="zh-CN" sz="1800" b="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95288" y="260350"/>
            <a:ext cx="8462992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改正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方法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引用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形参  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将输出型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形参改为引用类型。</a:t>
            </a:r>
            <a:endParaRPr lang="zh-CN" altLang="en-US" sz="22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857224" y="3786190"/>
            <a:ext cx="7632700" cy="22006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当执行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语句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swap(</a:t>
            </a:r>
            <a:r>
              <a:rPr lang="en-US" altLang="zh-CN" sz="22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时，形、实参的匹配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相当于：</a:t>
            </a: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&amp;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x=a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   //a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的引用</a:t>
            </a:r>
            <a:endParaRPr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&amp;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y=b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   //b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的引用</a:t>
            </a:r>
            <a:endParaRPr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这样，</a:t>
            </a:r>
            <a:r>
              <a:rPr lang="en-US" altLang="zh-CN" sz="22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lang="en-US" altLang="zh-CN" sz="22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共享存储空间、</a:t>
            </a:r>
            <a:r>
              <a:rPr lang="en-US" altLang="zh-CN" sz="22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lang="en-US" altLang="zh-CN" sz="22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共享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存储空间，因此执行函数后</a:t>
            </a:r>
            <a:r>
              <a:rPr lang="en-US" altLang="zh-CN" sz="22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的值发生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了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交换  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简单明了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5929322" y="2285992"/>
            <a:ext cx="214314" cy="785818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5074" y="2428868"/>
            <a:ext cx="2428892" cy="4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交换形参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10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504855" y="1339850"/>
            <a:ext cx="3352765" cy="216982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/>
            <a:r>
              <a:rPr lang="en-US" altLang="zh-CN" sz="1800" dirty="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fun1</a:t>
            </a:r>
            <a:r>
              <a:rPr lang="en-US" altLang="zh-CN" sz="1800" dirty="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marL="457200" indent="-457200" algn="just"/>
            <a:r>
              <a:rPr lang="en-US" altLang="zh-CN" sz="180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m=2;</a:t>
            </a:r>
          </a:p>
          <a:p>
            <a:pPr marL="457200" indent="-457200" algn="just"/>
            <a:r>
              <a:rPr lang="en-US" altLang="zh-CN" sz="180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fun2(</a:t>
            </a:r>
            <a:r>
              <a:rPr lang="en-US" altLang="zh-CN" sz="1800" u="sng" smtClean="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u="sng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 </a:t>
            </a:r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en-US" altLang="zh-CN" sz="1800" dirty="0">
              <a:solidFill>
                <a:srgbClr val="0033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/>
            <a:r>
              <a:rPr lang="en-US" altLang="zh-CN" sz="180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printf</a:t>
            </a:r>
            <a:r>
              <a:rPr lang="en-US" altLang="zh-CN" sz="1800" dirty="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(“%</a:t>
            </a:r>
            <a:r>
              <a:rPr lang="en-US" altLang="zh-CN" sz="180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d\</a:t>
            </a:r>
            <a:r>
              <a:rPr lang="en-US" altLang="zh-CN" sz="1800" err="1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zh-CN" altLang="en-US" sz="1800" smtClean="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dirty="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marL="457200" indent="-457200" algn="just"/>
            <a:r>
              <a:rPr lang="en-US" altLang="zh-CN" sz="1800" dirty="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4610130" y="1663661"/>
            <a:ext cx="3457575" cy="172662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just"/>
            <a:r>
              <a:rPr lang="en-US" altLang="zh-CN" sz="1800" dirty="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fun2</a:t>
            </a:r>
            <a:r>
              <a:rPr lang="en-US" altLang="zh-CN" sz="1800" dirty="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u="sng" dirty="0" err="1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u="sng" dirty="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u="sng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dirty="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marL="457200" indent="-457200" algn="just"/>
            <a:r>
              <a:rPr lang="en-US" altLang="zh-CN" sz="180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</a:t>
            </a:r>
            <a:r>
              <a:rPr lang="en-US" altLang="zh-CN" sz="1800" dirty="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marL="457200" indent="-457200" algn="just"/>
            <a:r>
              <a:rPr lang="en-US" altLang="zh-CN" sz="180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printf</a:t>
            </a:r>
            <a:r>
              <a:rPr lang="en-US" altLang="zh-CN" sz="1800" dirty="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(“%</a:t>
            </a:r>
            <a:r>
              <a:rPr lang="en-US" altLang="zh-CN" sz="180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d\</a:t>
            </a:r>
            <a:r>
              <a:rPr lang="en-US" altLang="zh-CN" sz="1800" err="1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zh-CN" altLang="en-US" sz="1800" smtClean="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dirty="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marL="457200" indent="-457200" algn="just"/>
            <a:r>
              <a:rPr lang="en-US" altLang="zh-CN" sz="1800" dirty="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2563806" y="1785926"/>
            <a:ext cx="1079500" cy="389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/>
            <a:r>
              <a:rPr lang="zh-CN" altLang="en-US" sz="2000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实参</a:t>
            </a:r>
          </a:p>
        </p:txBody>
      </p:sp>
      <p:sp>
        <p:nvSpPr>
          <p:cNvPr id="184325" name="Line 5"/>
          <p:cNvSpPr>
            <a:spLocks noChangeShapeType="1"/>
          </p:cNvSpPr>
          <p:nvPr/>
        </p:nvSpPr>
        <p:spPr bwMode="auto">
          <a:xfrm flipH="1">
            <a:off x="1852598" y="2000240"/>
            <a:ext cx="647700" cy="288925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6488137" y="2166898"/>
            <a:ext cx="1298573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zh-CN" altLang="en-US" sz="2000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普通形参</a:t>
            </a:r>
          </a:p>
        </p:txBody>
      </p:sp>
      <p:sp>
        <p:nvSpPr>
          <p:cNvPr id="184327" name="Line 7"/>
          <p:cNvSpPr>
            <a:spLocks noChangeShapeType="1"/>
          </p:cNvSpPr>
          <p:nvPr/>
        </p:nvSpPr>
        <p:spPr bwMode="auto">
          <a:xfrm flipH="1" flipV="1">
            <a:off x="6200800" y="2024023"/>
            <a:ext cx="360362" cy="287338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1447824" y="4564522"/>
            <a:ext cx="1254125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457200" indent="-457200" algn="ctr"/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fun1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5675329" y="4553409"/>
            <a:ext cx="1254125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457200" indent="-457200" algn="ctr"/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fun2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84330" name="Line 10"/>
          <p:cNvSpPr>
            <a:spLocks noChangeShapeType="1"/>
          </p:cNvSpPr>
          <p:nvPr/>
        </p:nvSpPr>
        <p:spPr bwMode="auto">
          <a:xfrm>
            <a:off x="2701948" y="4751389"/>
            <a:ext cx="2941621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2786051" y="4286256"/>
            <a:ext cx="2786081" cy="389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实参到形参单向值传递</a:t>
            </a: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504855" y="549275"/>
            <a:ext cx="2852699" cy="498598"/>
          </a:xfrm>
          <a:prstGeom prst="rect">
            <a:avLst/>
          </a:prstGeom>
          <a:solidFill>
            <a:srgbClr val="6600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en-US" altLang="zh-CN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普通的参数传递</a:t>
            </a:r>
          </a:p>
        </p:txBody>
      </p:sp>
      <p:sp>
        <p:nvSpPr>
          <p:cNvPr id="14" name="上弧形箭头 13"/>
          <p:cNvSpPr/>
          <p:nvPr/>
        </p:nvSpPr>
        <p:spPr>
          <a:xfrm>
            <a:off x="4071934" y="1285860"/>
            <a:ext cx="571504" cy="285752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11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8" grpId="0" animBg="1"/>
      <p:bldP spid="184329" grpId="0" animBg="1"/>
      <p:bldP spid="184330" grpId="0" animBg="1"/>
      <p:bldP spid="1843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500034" y="1268413"/>
            <a:ext cx="3457575" cy="214776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just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fun1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marL="457200" indent="-457200" algn="just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m=2;</a:t>
            </a:r>
          </a:p>
          <a:p>
            <a:pPr marL="457200" indent="-457200" algn="just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fun2(</a:t>
            </a:r>
            <a:r>
              <a:rPr lang="en-US" altLang="zh-CN" sz="1800" u="sng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u="sng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(“%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d\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marL="457200" indent="-457200" algn="just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4605309" y="1663661"/>
            <a:ext cx="3457575" cy="172662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just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fun2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u="sng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u="sng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u="sng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&amp;x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marL="457200" indent="-457200" algn="just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x++;</a:t>
            </a:r>
          </a:p>
          <a:p>
            <a:pPr marL="457200" indent="-457200" algn="just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printf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(“%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d\</a:t>
            </a: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marL="457200" indent="-457200" algn="just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2492368" y="1714488"/>
            <a:ext cx="1079500" cy="389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/>
            <a:r>
              <a:rPr lang="zh-CN" altLang="en-US" sz="2000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实参</a:t>
            </a:r>
          </a:p>
        </p:txBody>
      </p:sp>
      <p:sp>
        <p:nvSpPr>
          <p:cNvPr id="185349" name="Line 5"/>
          <p:cNvSpPr>
            <a:spLocks noChangeShapeType="1"/>
          </p:cNvSpPr>
          <p:nvPr/>
        </p:nvSpPr>
        <p:spPr bwMode="auto">
          <a:xfrm flipH="1">
            <a:off x="1852598" y="1928802"/>
            <a:ext cx="647700" cy="288925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6430973" y="2095741"/>
            <a:ext cx="1584325" cy="389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/>
            <a:r>
              <a:rPr lang="zh-CN" altLang="en-US" sz="2000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引用型形参</a:t>
            </a:r>
          </a:p>
        </p:txBody>
      </p:sp>
      <p:sp>
        <p:nvSpPr>
          <p:cNvPr id="185351" name="Line 7"/>
          <p:cNvSpPr>
            <a:spLocks noChangeShapeType="1"/>
          </p:cNvSpPr>
          <p:nvPr/>
        </p:nvSpPr>
        <p:spPr bwMode="auto">
          <a:xfrm flipH="1" flipV="1">
            <a:off x="6143636" y="1952866"/>
            <a:ext cx="360362" cy="287337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5356" name="Text Box 12"/>
          <p:cNvSpPr txBox="1">
            <a:spLocks noChangeArrowheads="1"/>
          </p:cNvSpPr>
          <p:nvPr/>
        </p:nvSpPr>
        <p:spPr bwMode="auto">
          <a:xfrm>
            <a:off x="357158" y="430072"/>
            <a:ext cx="3498875" cy="498598"/>
          </a:xfrm>
          <a:prstGeom prst="rect">
            <a:avLst/>
          </a:prstGeom>
          <a:solidFill>
            <a:srgbClr val="6600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en-US" altLang="zh-CN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引用类型的参数传递</a:t>
            </a:r>
          </a:p>
        </p:txBody>
      </p:sp>
      <p:sp>
        <p:nvSpPr>
          <p:cNvPr id="185352" name="Rectangle 8"/>
          <p:cNvSpPr>
            <a:spLocks noChangeArrowheads="1"/>
          </p:cNvSpPr>
          <p:nvPr/>
        </p:nvSpPr>
        <p:spPr bwMode="auto">
          <a:xfrm>
            <a:off x="1703337" y="4407373"/>
            <a:ext cx="1254125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457200" indent="-457200" algn="ctr"/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fun1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85353" name="Rectangle 9"/>
          <p:cNvSpPr>
            <a:spLocks noChangeArrowheads="1"/>
          </p:cNvSpPr>
          <p:nvPr/>
        </p:nvSpPr>
        <p:spPr bwMode="auto">
          <a:xfrm>
            <a:off x="6116609" y="4396260"/>
            <a:ext cx="1254125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457200" indent="-457200" algn="ctr"/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fun2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85354" name="Line 10"/>
          <p:cNvSpPr>
            <a:spLocks noChangeShapeType="1"/>
          </p:cNvSpPr>
          <p:nvPr/>
        </p:nvSpPr>
        <p:spPr bwMode="auto">
          <a:xfrm flipV="1">
            <a:off x="2963820" y="4572008"/>
            <a:ext cx="31680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85355" name="Text Box 11"/>
          <p:cNvSpPr txBox="1">
            <a:spLocks noChangeArrowheads="1"/>
          </p:cNvSpPr>
          <p:nvPr/>
        </p:nvSpPr>
        <p:spPr bwMode="auto">
          <a:xfrm>
            <a:off x="3143240" y="4141121"/>
            <a:ext cx="2822625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zh-CN" altLang="en-US" sz="20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  <a:sym typeface="Wingdings"/>
              </a:rPr>
              <a:t></a:t>
            </a:r>
            <a:r>
              <a:rPr lang="zh-CN" altLang="en-US" sz="18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实参</a:t>
            </a:r>
            <a:r>
              <a:rPr lang="zh-CN" altLang="en-US" sz="18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到形参单向值传递</a:t>
            </a:r>
          </a:p>
        </p:txBody>
      </p:sp>
      <p:sp>
        <p:nvSpPr>
          <p:cNvPr id="185357" name="Freeform 13"/>
          <p:cNvSpPr>
            <a:spLocks/>
          </p:cNvSpPr>
          <p:nvPr/>
        </p:nvSpPr>
        <p:spPr bwMode="auto">
          <a:xfrm>
            <a:off x="2939093" y="4727591"/>
            <a:ext cx="3168000" cy="0"/>
          </a:xfrm>
          <a:custGeom>
            <a:avLst/>
            <a:gdLst/>
            <a:ahLst/>
            <a:cxnLst>
              <a:cxn ang="0">
                <a:pos x="1600" y="0"/>
              </a:cxn>
              <a:cxn ang="0">
                <a:pos x="0" y="7"/>
              </a:cxn>
            </a:cxnLst>
            <a:rect l="0" t="0" r="r" b="b"/>
            <a:pathLst>
              <a:path w="1600" h="7">
                <a:moveTo>
                  <a:pt x="1600" y="0"/>
                </a:moveTo>
                <a:lnTo>
                  <a:pt x="0" y="7"/>
                </a:lnTo>
              </a:path>
            </a:pathLst>
          </a:custGeom>
          <a:noFill/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5358" name="Text Box 14"/>
          <p:cNvSpPr txBox="1">
            <a:spLocks noChangeArrowheads="1"/>
          </p:cNvSpPr>
          <p:nvPr/>
        </p:nvSpPr>
        <p:spPr bwMode="auto">
          <a:xfrm>
            <a:off x="3035259" y="4857760"/>
            <a:ext cx="3097213" cy="7355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/>
            <a:r>
              <a:rPr lang="zh-CN" altLang="en-US" sz="20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  <a:sym typeface="Wingdings"/>
              </a:rPr>
              <a:t></a:t>
            </a:r>
            <a:r>
              <a:rPr lang="zh-CN" altLang="en-US" sz="18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形参</a:t>
            </a:r>
            <a:r>
              <a:rPr lang="zh-CN" altLang="en-US" sz="18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回传</a:t>
            </a:r>
            <a:r>
              <a:rPr lang="zh-CN" altLang="en-US" sz="18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给</a:t>
            </a:r>
            <a:r>
              <a:rPr lang="zh-CN" altLang="en-US" sz="18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实参，实参</a:t>
            </a:r>
            <a:r>
              <a:rPr lang="zh-CN" altLang="en-US" sz="18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18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形参同步</a:t>
            </a:r>
            <a:r>
              <a:rPr lang="zh-CN" altLang="en-US" sz="18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发生改变</a:t>
            </a:r>
          </a:p>
        </p:txBody>
      </p:sp>
      <p:sp>
        <p:nvSpPr>
          <p:cNvPr id="16" name="上弧形箭头 15"/>
          <p:cNvSpPr/>
          <p:nvPr/>
        </p:nvSpPr>
        <p:spPr>
          <a:xfrm>
            <a:off x="4071934" y="1357298"/>
            <a:ext cx="571504" cy="285752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12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2" grpId="0" animBg="1"/>
      <p:bldP spid="185353" grpId="0" animBg="1"/>
      <p:bldP spid="185354" grpId="0" animBg="1"/>
      <p:bldP spid="185355" grpId="0"/>
      <p:bldP spid="185357" grpId="0" animBg="1"/>
      <p:bldP spid="1853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026"/>
          <p:cNvSpPr txBox="1">
            <a:spLocks noChangeArrowheads="1"/>
          </p:cNvSpPr>
          <p:nvPr/>
        </p:nvSpPr>
        <p:spPr bwMode="auto">
          <a:xfrm>
            <a:off x="428596" y="1357298"/>
            <a:ext cx="8501122" cy="46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1-5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p17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设计一个算法：求一元二次方程</a:t>
            </a:r>
            <a:r>
              <a:rPr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ax</a:t>
            </a:r>
            <a:r>
              <a:rPr lang="en-US" altLang="zh-CN" sz="2200" baseline="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bx</a:t>
            </a:r>
            <a:r>
              <a:rPr lang="en-US" altLang="zh-CN" sz="22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根。      </a:t>
            </a:r>
            <a:endParaRPr lang="zh-CN" altLang="en-US" sz="22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71472" y="571480"/>
            <a:ext cx="2881312" cy="457200"/>
          </a:xfrm>
          <a:prstGeom prst="rect">
            <a:avLst/>
          </a:prstGeom>
          <a:solidFill>
            <a:srgbClr val="0033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描述算法示例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755650" y="2498366"/>
            <a:ext cx="7959754" cy="439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算法可以采用自然语言、流程图或者表格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方式等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描述。</a:t>
            </a:r>
            <a:endParaRPr lang="zh-CN" altLang="en-US" sz="22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3219090"/>
            <a:ext cx="8215370" cy="1352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但是，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2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个学习计算机的学生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应该使用某种计算机</a:t>
            </a:r>
            <a:r>
              <a:rPr lang="zh-CN" altLang="en-US" sz="22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语言来描述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算法。本课程采用</a:t>
            </a:r>
            <a:r>
              <a:rPr lang="en-US" altLang="zh-CN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C/C++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语言描述算法。</a:t>
            </a:r>
            <a:endParaRPr lang="en-US" altLang="zh-CN" sz="220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2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lang="en-US" altLang="zh-CN" sz="22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</a:t>
            </a:r>
            <a:r>
              <a:rPr lang="en-US" altLang="zh-CN" sz="22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++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的作用是在描述算法时使用其提供的引用类型！</a:t>
            </a:r>
            <a:endParaRPr lang="zh-CN" altLang="en-US" sz="2200" dirty="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13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571768" y="257156"/>
            <a:ext cx="6072198" cy="5956796"/>
            <a:chOff x="2571768" y="257156"/>
            <a:chExt cx="6072198" cy="5956796"/>
          </a:xfrm>
        </p:grpSpPr>
        <p:sp>
          <p:nvSpPr>
            <p:cNvPr id="70658" name="Text Box 2"/>
            <p:cNvSpPr txBox="1">
              <a:spLocks noChangeArrowheads="1"/>
            </p:cNvSpPr>
            <p:nvPr/>
          </p:nvSpPr>
          <p:spPr bwMode="auto">
            <a:xfrm>
              <a:off x="3467122" y="568716"/>
              <a:ext cx="5176844" cy="564523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2700000" scaled="1"/>
              <a:tileRect/>
            </a:gradFill>
            <a:ln>
              <a:headEnd/>
              <a:tailEnd/>
            </a:ln>
            <a:scene3d>
              <a:camera prst="isometricOffAxis2Left"/>
              <a:lightRig rig="threePt" dir="t"/>
            </a:scene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altLang="zh-CN" sz="1800" err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int</a:t>
              </a:r>
              <a:r>
                <a:rPr lang="en-US" altLang="zh-CN" sz="1800" smtClean="0">
                  <a:solidFill>
                    <a:srgbClr val="0033CC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仿宋" pitchFamily="49" charset="-122"/>
                  <a:cs typeface="Consolas" pitchFamily="49" charset="0"/>
                </a:rPr>
                <a:t>solution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(float a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float b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float c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  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float &amp;x1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float </a:t>
              </a:r>
              <a:r>
                <a:rPr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&amp;</a:t>
              </a:r>
              <a:r>
                <a:rPr lang="en-US" altLang="zh-CN" sz="1800" dirty="0" err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x2</a:t>
              </a:r>
              <a:r>
                <a:rPr lang="en-US" altLang="zh-CN" sz="1800" dirty="0" smtClean="0">
                  <a:solidFill>
                    <a:srgbClr val="0033CC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en-US" altLang="zh-CN" sz="1800" dirty="0">
                <a:solidFill>
                  <a:srgbClr val="00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 float  d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x2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;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d=b*b-4*a*c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;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if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(d&gt;0)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 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x1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=(-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b+sqrt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(d))/(2*a);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x2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=(-b-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sqrt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(d))/(2*a);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return 2;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</a:t>
              </a:r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个实根</a:t>
              </a:r>
              <a:endPara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}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else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if (d==0)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 </a:t>
              </a:r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x1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=(-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b)/(2*a);</a:t>
              </a:r>
            </a:p>
            <a:p>
              <a:pPr>
                <a:lnSpc>
                  <a:spcPts val="17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return 1;	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//</a:t>
              </a:r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个实根</a:t>
              </a:r>
              <a:endPara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ts val="17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else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	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</a:t>
              </a:r>
              <a:r>
                <a:rPr lang="en-US" altLang="zh-CN" sz="18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d&lt;0</a:t>
              </a:r>
              <a:r>
                <a:rPr lang="zh-CN" altLang="en-US" sz="18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的情况</a:t>
              </a:r>
            </a:p>
            <a:p>
              <a:pPr>
                <a:lnSpc>
                  <a:spcPts val="1700"/>
                </a:lnSpc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return 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0;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</a:t>
              </a:r>
              <a:r>
                <a:rPr lang="zh-CN" altLang="en-US" sz="18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不存在实根</a:t>
              </a:r>
              <a:endPara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</a:t>
              </a:r>
            </a:p>
          </p:txBody>
        </p:sp>
        <p:sp>
          <p:nvSpPr>
            <p:cNvPr id="139266" name="Text Box 2"/>
            <p:cNvSpPr txBox="1">
              <a:spLocks noChangeArrowheads="1"/>
            </p:cNvSpPr>
            <p:nvPr/>
          </p:nvSpPr>
          <p:spPr bwMode="auto">
            <a:xfrm>
              <a:off x="4252940" y="257156"/>
              <a:ext cx="324801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perspectiveHeroicExtremeLeftFacing"/>
              <a:lightRig rig="threePt" dir="t"/>
            </a:scene3d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zh-CN" altLang="en-US" sz="22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用</a:t>
              </a:r>
              <a:r>
                <a:rPr kumimoji="0" lang="en-US" altLang="zh-CN" sz="22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C/C++</a:t>
              </a:r>
              <a:r>
                <a:rPr kumimoji="0" lang="zh-CN" altLang="en-US" sz="2200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描述如下：</a:t>
              </a:r>
            </a:p>
          </p:txBody>
        </p:sp>
        <p:sp>
          <p:nvSpPr>
            <p:cNvPr id="16" name="燕尾形箭头 15"/>
            <p:cNvSpPr/>
            <p:nvPr/>
          </p:nvSpPr>
          <p:spPr>
            <a:xfrm>
              <a:off x="2571768" y="3140484"/>
              <a:ext cx="785818" cy="357190"/>
            </a:xfrm>
            <a:prstGeom prst="notched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00034" y="1640286"/>
            <a:ext cx="2214578" cy="3493968"/>
            <a:chOff x="6429388" y="1785926"/>
            <a:chExt cx="2214578" cy="3493968"/>
          </a:xfrm>
        </p:grpSpPr>
        <p:sp>
          <p:nvSpPr>
            <p:cNvPr id="5" name="圆角矩形 4"/>
            <p:cNvSpPr/>
            <p:nvPr/>
          </p:nvSpPr>
          <p:spPr>
            <a:xfrm>
              <a:off x="6786578" y="2857496"/>
              <a:ext cx="1143008" cy="6429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solution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29388" y="1785926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输入：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 b 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29454" y="4199287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输出：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7286644" y="2285992"/>
              <a:ext cx="142876" cy="50006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下箭头 13"/>
            <p:cNvSpPr/>
            <p:nvPr/>
          </p:nvSpPr>
          <p:spPr>
            <a:xfrm>
              <a:off x="7286644" y="3643314"/>
              <a:ext cx="142876" cy="50006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72330" y="4572008"/>
              <a:ext cx="1571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00000"/>
                </a:lnSpc>
                <a:spcBef>
                  <a:spcPts val="0"/>
                </a:spcBef>
                <a:buBlip>
                  <a:blip r:embed="rId2"/>
                </a:buBlip>
              </a:pP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根个数</a:t>
              </a:r>
            </a:p>
            <a:p>
              <a:pPr marL="457200" indent="-457200">
                <a:lnSpc>
                  <a:spcPct val="100000"/>
                </a:lnSpc>
                <a:spcBef>
                  <a:spcPts val="0"/>
                </a:spcBef>
                <a:buBlip>
                  <a:blip r:embed="rId2"/>
                </a:buBlip>
              </a:pP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x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x</a:t>
              </a:r>
              <a:r>
                <a:rPr lang="en-US" altLang="zh-CN" sz="2000" baseline="-25000" smtClean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7158" y="836891"/>
            <a:ext cx="1785950" cy="40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算法框架：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14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714356"/>
            <a:ext cx="8143932" cy="2368304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在用</a:t>
            </a:r>
            <a:r>
              <a:rPr lang="en-US" altLang="zh-CN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C/C++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语言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描述算法时，输入型参数和输出型参数如何设计？</a:t>
            </a:r>
            <a:endParaRPr lang="en-US" altLang="zh-CN" sz="220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一个算法只能用</a:t>
            </a:r>
            <a:r>
              <a:rPr lang="en-US" altLang="zh-CN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C/C++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语言中的一个函数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描述吗？</a:t>
            </a:r>
            <a:endParaRPr lang="zh-CN" altLang="en-US" sz="22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15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38443"/>
            <a:ext cx="364333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补充几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个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问题说明（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1/2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endParaRPr lang="zh-CN" altLang="en-US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1214422"/>
            <a:ext cx="7858180" cy="540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算法描述方式：自然语言、伪码、计算机语言？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2000240"/>
            <a:ext cx="7143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spc="30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计算机专业学生应该具备熟练地采用计算机语言描述算法的</a:t>
            </a:r>
            <a:r>
              <a:rPr lang="zh-CN" altLang="en-US" sz="2000" spc="3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能力</a:t>
            </a:r>
            <a:r>
              <a:rPr lang="zh-CN" altLang="en-US" sz="2000" spc="30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！</a:t>
            </a:r>
            <a:endParaRPr lang="zh-CN" altLang="en-US" sz="2000" spc="300" smtClean="0">
              <a:solidFill>
                <a:srgbClr val="99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143248"/>
            <a:ext cx="4933962" cy="310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16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714488"/>
            <a:ext cx="7858180" cy="540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采用什么语言描述算法：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C++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C#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Java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Python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2643182"/>
            <a:ext cx="4500594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spc="30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均可。</a:t>
            </a:r>
            <a:endParaRPr lang="en-US" altLang="zh-CN" sz="2000" spc="300" smtClean="0">
              <a:solidFill>
                <a:srgbClr val="9900CC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spc="30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计算机专业学生最好采用</a:t>
            </a:r>
            <a:r>
              <a:rPr lang="en-US" altLang="zh-CN" sz="2000" spc="3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C/C++</a:t>
            </a:r>
            <a:r>
              <a:rPr lang="zh-CN" altLang="en-US" sz="2000" spc="30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！</a:t>
            </a:r>
            <a:endParaRPr lang="zh-CN" altLang="en-US" sz="2000" spc="300" smtClean="0">
              <a:solidFill>
                <a:srgbClr val="99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857232"/>
            <a:ext cx="364333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补充几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个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问题说明（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2/2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endParaRPr lang="zh-CN" altLang="en-US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17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1036134"/>
            <a:ext cx="4286280" cy="504171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fun()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i,j,k;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a[60][250][1000];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(i=0;i&lt;60;i++)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(k=0;k&lt;1000;k++)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(j=0;j&lt;250;j++)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a[i][j][k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 </a:t>
            </a:r>
            <a:endParaRPr lang="en-US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fun();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1;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357166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  <a:sym typeface="Wingdings"/>
              </a:rPr>
              <a:t>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请问下面程序有什么错误？</a:t>
            </a:r>
            <a:r>
              <a:rPr 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 </a:t>
            </a:r>
            <a:endParaRPr lang="zh-CN" altLang="en-US" sz="22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18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500042"/>
            <a:ext cx="314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  <a:sym typeface="Wingdings"/>
              </a:rPr>
              <a:t></a:t>
            </a:r>
            <a:r>
              <a:rPr lang="en-US" altLang="zh-CN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  <a:sym typeface="Wingdings"/>
              </a:rPr>
              <a:t>执行时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栈溢出。</a:t>
            </a:r>
            <a:endParaRPr lang="zh-CN" altLang="en-US" sz="22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421481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2029" y="1500174"/>
            <a:ext cx="3914813" cy="3593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357290" y="5286388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VC++ 6.0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00760" y="5286388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Dev-C++ 5.11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19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900113" y="981075"/>
            <a:ext cx="3802062" cy="457200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算法的五个重要的特性</a:t>
            </a:r>
            <a:r>
              <a:rPr lang="zh-CN" altLang="en-US" b="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095375" y="1905000"/>
            <a:ext cx="69056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 </a:t>
            </a:r>
            <a:r>
              <a:rPr lang="zh-CN" altLang="en-US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有穷性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：在有穷步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之后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结束，算法能够停机。</a:t>
            </a:r>
            <a:endParaRPr lang="zh-CN" altLang="en-US" sz="22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085850" y="2500306"/>
            <a:ext cx="6858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 </a:t>
            </a:r>
            <a:r>
              <a:rPr lang="zh-CN" altLang="en-US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确定性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：无二义性。 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100138" y="4119563"/>
            <a:ext cx="2895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 </a:t>
            </a:r>
            <a:r>
              <a:rPr lang="zh-CN" altLang="en-US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有输入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100138" y="4786322"/>
            <a:ext cx="3505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 </a:t>
            </a:r>
            <a:r>
              <a:rPr lang="zh-CN" altLang="en-US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有输出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</p:txBody>
      </p:sp>
      <p:sp>
        <p:nvSpPr>
          <p:cNvPr id="62469" name="AutoShape 5"/>
          <p:cNvSpPr>
            <a:spLocks/>
          </p:cNvSpPr>
          <p:nvPr/>
        </p:nvSpPr>
        <p:spPr bwMode="auto">
          <a:xfrm>
            <a:off x="3143240" y="4286256"/>
            <a:ext cx="215900" cy="792000"/>
          </a:xfrm>
          <a:prstGeom prst="rightBrace">
            <a:avLst>
              <a:gd name="adj1" fmla="val 38909"/>
              <a:gd name="adj2" fmla="val 50000"/>
            </a:avLst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19475" y="4437063"/>
            <a:ext cx="29527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表示存在数据处理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071538" y="3159248"/>
            <a:ext cx="7397777" cy="84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 </a:t>
            </a:r>
            <a:r>
              <a:rPr lang="zh-CN" altLang="en-US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可行性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：可通过基本运算有限次执行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实现， </a:t>
            </a:r>
            <a:endParaRPr lang="en-US" altLang="zh-CN" sz="220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zh-CN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也就是算法中每一个动作能够被机械地执行。</a:t>
            </a:r>
            <a:endParaRPr lang="zh-CN" altLang="en-US" sz="22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2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8"/>
            <a:ext cx="1785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出错原因：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0694" y="1665920"/>
            <a:ext cx="3357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数组在栈空间中分配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通常栈空间比较小，导致溢出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596" y="785794"/>
            <a:ext cx="4286280" cy="504171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fun()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i,j,k;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a[60][250][1000];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(i=0;i&lt;60;i++)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(k=0;k&lt;1000;k++)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(j=0;j&lt;250;j++)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a[i][j][k]=0; 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fun();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1;</a:t>
            </a:r>
          </a:p>
          <a:p>
            <a:pPr>
              <a:lnSpc>
                <a:spcPct val="1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rot="10800000">
            <a:off x="3643306" y="2214554"/>
            <a:ext cx="1928826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20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4480" y="214290"/>
            <a:ext cx="4286280" cy="356439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a[60][250][1000];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fun()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i,j,k;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(i=0;i&lt;60;i++)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(k=0;k&lt;1000;k++)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(j=0;j&lt;250;j++)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a[i][j][k]=0;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1;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428604"/>
            <a:ext cx="128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改正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071942"/>
            <a:ext cx="5286412" cy="257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左弧形箭头 6"/>
          <p:cNvSpPr/>
          <p:nvPr/>
        </p:nvSpPr>
        <p:spPr bwMode="auto">
          <a:xfrm>
            <a:off x="857224" y="3000372"/>
            <a:ext cx="571504" cy="1571636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rot="10800000">
            <a:off x="4286248" y="784205"/>
            <a:ext cx="2160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446248" y="571480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BBS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中分配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21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4480" y="214290"/>
            <a:ext cx="4286280" cy="369776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a[60][250][1000];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fun()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i,j,k;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(i=0;i&lt;60;i++)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(j=0;j&lt;250;j++)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for (k=0;k&lt;1000;k++)	      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a[i][j][k]=0; 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fun();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1;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428604"/>
            <a:ext cx="1214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改正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</a:p>
        </p:txBody>
      </p:sp>
      <p:sp>
        <p:nvSpPr>
          <p:cNvPr id="7" name="左弧形箭头 6"/>
          <p:cNvSpPr/>
          <p:nvPr/>
        </p:nvSpPr>
        <p:spPr bwMode="auto">
          <a:xfrm>
            <a:off x="857224" y="3000372"/>
            <a:ext cx="571504" cy="1571636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143380"/>
            <a:ext cx="5991972" cy="242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429388" y="2143116"/>
            <a:ext cx="2428892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执行时间减少为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0.083/0.268=31%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上箭头 9"/>
          <p:cNvSpPr/>
          <p:nvPr/>
        </p:nvSpPr>
        <p:spPr bwMode="auto">
          <a:xfrm>
            <a:off x="7143768" y="3286124"/>
            <a:ext cx="285752" cy="642942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22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28794" y="4929198"/>
            <a:ext cx="550072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C/C++</a:t>
            </a: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有助于培养学生的计算机系统观，为计算机组成、操作系统打下基础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142976" y="785794"/>
            <a:ext cx="1857388" cy="15716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rPr>
              <a:t>内存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5929322" y="1214422"/>
            <a:ext cx="1071570" cy="7143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rPr>
              <a:t>CPU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714744" y="1071546"/>
            <a:ext cx="1357322" cy="10001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Cache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直接箭头连接符 7"/>
          <p:cNvCxnSpPr>
            <a:stCxn id="6" idx="6"/>
            <a:endCxn id="5" idx="1"/>
          </p:cNvCxnSpPr>
          <p:nvPr/>
        </p:nvCxnSpPr>
        <p:spPr bwMode="auto">
          <a:xfrm>
            <a:off x="5072066" y="1571612"/>
            <a:ext cx="857256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0" name="直接箭头连接符 9"/>
          <p:cNvCxnSpPr>
            <a:stCxn id="4" idx="3"/>
            <a:endCxn id="6" idx="2"/>
          </p:cNvCxnSpPr>
          <p:nvPr/>
        </p:nvCxnSpPr>
        <p:spPr bwMode="auto">
          <a:xfrm>
            <a:off x="3000364" y="1571612"/>
            <a:ext cx="71438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286116" y="35716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数组</a:t>
            </a:r>
            <a:r>
              <a:rPr lang="zh-CN" altLang="en-US" sz="20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按行序为主序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排列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71736" y="2571744"/>
            <a:ext cx="3643338" cy="11182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for (i=0;i&lt;60;i++)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(j=0;j&lt;250;j++)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for (k=0;k&lt;1000;k++)      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a[i][j][k]=0; </a:t>
            </a:r>
            <a:endParaRPr lang="zh-CN" altLang="en-US" sz="16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7950" y="2857496"/>
            <a:ext cx="2000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按</a:t>
            </a:r>
            <a:r>
              <a:rPr lang="zh-CN" altLang="en-US" sz="20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行序为主序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操作数组元素</a:t>
            </a:r>
          </a:p>
        </p:txBody>
      </p:sp>
      <p:sp>
        <p:nvSpPr>
          <p:cNvPr id="14" name="下箭头 13"/>
          <p:cNvSpPr/>
          <p:nvPr/>
        </p:nvSpPr>
        <p:spPr bwMode="auto">
          <a:xfrm>
            <a:off x="4286248" y="4000504"/>
            <a:ext cx="357190" cy="78581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720" y="285728"/>
            <a:ext cx="1000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原因：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23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altLang="zh-CN">
                <a:solidFill>
                  <a:srgbClr val="FF00FF"/>
                </a:solidFill>
              </a:rPr>
              <a:t> </a:t>
            </a:r>
            <a:r>
              <a:rPr kumimoji="0"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kumimoji="0"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kumimoji="0"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24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800105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2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sz="22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考虑下列两</a:t>
            </a:r>
            <a:r>
              <a:rPr lang="zh-CN" altLang="en-US" sz="22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段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描述</a:t>
            </a:r>
            <a:r>
              <a:rPr lang="zh-CN" altLang="en-US" sz="22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，这</a:t>
            </a:r>
            <a:r>
              <a:rPr lang="zh-CN" altLang="en-US" sz="2200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两段描述均不能满足</a:t>
            </a:r>
            <a:r>
              <a:rPr lang="zh-CN" altLang="en-US" sz="22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算法的特性，试问</a:t>
            </a:r>
            <a:r>
              <a:rPr lang="zh-CN" altLang="en-US" sz="2200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它们违反</a:t>
            </a:r>
            <a:r>
              <a:rPr lang="zh-CN" altLang="en-US" sz="22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了哪些特性？</a:t>
            </a:r>
            <a:endParaRPr lang="zh-CN" altLang="en-US" sz="2200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71604" y="2214554"/>
            <a:ext cx="3286148" cy="224020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HeroicExtremeRightFacing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exam1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 </a:t>
            </a:r>
          </a:p>
          <a:p>
            <a:pPr algn="just">
              <a:lnSpc>
                <a:spcPct val="80000"/>
              </a:lnSpc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 </a:t>
            </a:r>
            <a:r>
              <a:rPr lang="en-US" altLang="zh-CN" sz="1800" dirty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＝</a:t>
            </a:r>
            <a:r>
              <a:rPr lang="en-US" altLang="zh-CN" sz="1800" dirty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2;</a:t>
            </a:r>
          </a:p>
          <a:p>
            <a:pPr algn="just">
              <a:lnSpc>
                <a:spcPct val="80000"/>
              </a:lnSpc>
            </a:pPr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n%2</a:t>
            </a:r>
            <a:r>
              <a:rPr lang="zh-CN" altLang="en-US" sz="1800" dirty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＝＝</a:t>
            </a:r>
            <a:r>
              <a:rPr lang="en-US" altLang="zh-CN" sz="1800" dirty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0)    </a:t>
            </a:r>
          </a:p>
          <a:p>
            <a:pPr algn="just">
              <a:lnSpc>
                <a:spcPct val="80000"/>
              </a:lnSpc>
            </a:pPr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1800" dirty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＝</a:t>
            </a:r>
            <a:r>
              <a:rPr lang="en-US" altLang="zh-CN" sz="1800" dirty="0" err="1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n+2</a:t>
            </a:r>
            <a:r>
              <a:rPr lang="en-US" altLang="zh-CN" sz="1800" dirty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</a:t>
            </a:r>
          </a:p>
          <a:p>
            <a:pPr algn="just">
              <a:lnSpc>
                <a:spcPct val="80000"/>
              </a:lnSpc>
            </a:pPr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("%</a:t>
            </a:r>
            <a:r>
              <a:rPr lang="en-US" altLang="zh-CN" sz="180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d\</a:t>
            </a:r>
            <a:r>
              <a:rPr lang="en-US" altLang="zh-CN" sz="1800" err="1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zh-CN" altLang="en-US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80000"/>
              </a:lnSpc>
            </a:pP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4643438" y="2143116"/>
            <a:ext cx="142876" cy="2071702"/>
          </a:xfrm>
          <a:prstGeom prst="righ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29190" y="2714620"/>
            <a:ext cx="3357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其中有一</a:t>
            </a:r>
            <a:r>
              <a:rPr lang="zh-CN" altLang="en-US" sz="2000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z="20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死循环，违反</a:t>
            </a:r>
            <a:r>
              <a:rPr lang="zh-CN" altLang="en-US" sz="2000" dirty="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了算法的</a:t>
            </a:r>
            <a:r>
              <a:rPr lang="zh-CN" altLang="en-US" sz="20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有</a:t>
            </a:r>
            <a:r>
              <a:rPr lang="zh-CN" altLang="en-US" sz="20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穷性</a:t>
            </a:r>
            <a:r>
              <a:rPr lang="zh-CN" altLang="en-US" sz="20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特性。</a:t>
            </a:r>
            <a:endParaRPr lang="zh-CN" altLang="en-US" sz="2000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1458545"/>
            <a:ext cx="2571768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2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2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）描述一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3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000100" y="1721421"/>
            <a:ext cx="3786214" cy="188010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isometricOffAxis1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exam2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y=0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x=5/y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printf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("%d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%d\n"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右大括号 2"/>
          <p:cNvSpPr/>
          <p:nvPr/>
        </p:nvSpPr>
        <p:spPr>
          <a:xfrm>
            <a:off x="4929190" y="1428736"/>
            <a:ext cx="142876" cy="2071702"/>
          </a:xfrm>
          <a:prstGeom prst="righ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4942" y="2071678"/>
            <a:ext cx="3357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其中包含</a:t>
            </a:r>
            <a:r>
              <a:rPr lang="zh-CN" altLang="en-US" sz="2000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除</a:t>
            </a:r>
            <a:r>
              <a:rPr lang="zh-CN" altLang="en-US" sz="20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零错误，违反</a:t>
            </a:r>
            <a:r>
              <a:rPr lang="zh-CN" altLang="en-US" sz="2000" dirty="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了算法</a:t>
            </a:r>
            <a:r>
              <a:rPr lang="zh-CN" altLang="en-US" sz="20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000" smtClean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可行性</a:t>
            </a:r>
            <a:r>
              <a:rPr lang="zh-CN" altLang="en-US" sz="20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特性</a:t>
            </a:r>
            <a:endParaRPr lang="zh-CN" altLang="en-US" sz="2000" dirty="0">
              <a:solidFill>
                <a:srgbClr val="3333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857232"/>
            <a:ext cx="2357454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2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2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 描述二</a:t>
            </a:r>
            <a:endParaRPr lang="zh-CN" altLang="en-US" sz="2200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4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1619250" y="3500438"/>
            <a:ext cx="4752975" cy="1015663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思考题：</a:t>
            </a:r>
          </a:p>
          <a:p>
            <a:pPr>
              <a:lnSpc>
                <a:spcPct val="100000"/>
              </a:lnSpc>
            </a:pPr>
            <a:r>
              <a:rPr kumimoji="0" lang="zh-CN" altLang="en-US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　　</a:t>
            </a:r>
            <a:r>
              <a:rPr kumimoji="0" lang="zh-CN" altLang="en-US" sz="2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算法和程序有什么不同？</a:t>
            </a:r>
          </a:p>
        </p:txBody>
      </p:sp>
      <p:sp>
        <p:nvSpPr>
          <p:cNvPr id="173060" name="AutoShape 4" descr="u=4258728283,3178642197&amp;fm=21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73062" name="AutoShape 6" descr="u=4258728283,3178642197&amp;fm=21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pic>
        <p:nvPicPr>
          <p:cNvPr id="173064" name="Picture 8" descr="u=3610239989,1255231598&amp;fm=21&amp;gp=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8175" y="476250"/>
            <a:ext cx="3816350" cy="2698750"/>
          </a:xfrm>
          <a:prstGeom prst="rect">
            <a:avLst/>
          </a:prstGeom>
          <a:noFill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5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 descr="蓝色面巾纸"/>
          <p:cNvSpPr txBox="1">
            <a:spLocks noChangeArrowheads="1"/>
          </p:cNvSpPr>
          <p:nvPr/>
        </p:nvSpPr>
        <p:spPr bwMode="auto">
          <a:xfrm>
            <a:off x="428596" y="214290"/>
            <a:ext cx="3571900" cy="58477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</a:pPr>
            <a:r>
              <a:rPr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1.2.2 </a:t>
            </a:r>
            <a:r>
              <a:rPr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</a:t>
            </a:r>
            <a:r>
              <a:rPr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算法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描述</a:t>
            </a:r>
          </a:p>
        </p:txBody>
      </p:sp>
      <p:grpSp>
        <p:nvGrpSpPr>
          <p:cNvPr id="2" name="组合 22"/>
          <p:cNvGrpSpPr/>
          <p:nvPr/>
        </p:nvGrpSpPr>
        <p:grpSpPr>
          <a:xfrm>
            <a:off x="714348" y="2428868"/>
            <a:ext cx="6023946" cy="2157102"/>
            <a:chOff x="714348" y="2428868"/>
            <a:chExt cx="6023946" cy="2157102"/>
          </a:xfrm>
        </p:grpSpPr>
        <p:sp>
          <p:nvSpPr>
            <p:cNvPr id="4" name="TextBox 3"/>
            <p:cNvSpPr txBox="1"/>
            <p:nvPr/>
          </p:nvSpPr>
          <p:spPr>
            <a:xfrm>
              <a:off x="714348" y="2428868"/>
              <a:ext cx="5000660" cy="2157102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2700000" scaled="1"/>
              <a:tileRect/>
            </a:gradFill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80000" tIns="108000" rIns="180000" bIns="10800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rgbClr val="66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楷体" pitchFamily="49" charset="-122"/>
                  <a:cs typeface="Consolas" pitchFamily="49" charset="0"/>
                </a:rPr>
                <a:t>返回值</a:t>
              </a:r>
              <a:r>
                <a:rPr lang="zh-CN" altLang="en-US" sz="1800" dirty="0" smtClean="0">
                  <a:solidFill>
                    <a:srgbClr val="00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算法对应的函数名</a:t>
              </a:r>
              <a:r>
                <a:rPr lang="en-US" altLang="zh-CN" sz="1800" dirty="0" smtClean="0">
                  <a:solidFill>
                    <a:srgbClr val="00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zh-CN" altLang="en-US" sz="18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楷体" pitchFamily="49" charset="-122"/>
                  <a:cs typeface="Consolas" pitchFamily="49" charset="0"/>
                </a:rPr>
                <a:t>形参列表</a:t>
              </a:r>
              <a:r>
                <a:rPr lang="en-US" altLang="zh-CN" sz="1800" dirty="0" smtClean="0">
                  <a:solidFill>
                    <a:srgbClr val="00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smtClean="0">
                  <a:solidFill>
                    <a:srgbClr val="00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 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//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临时变量的定义</a:t>
              </a:r>
              <a:endPara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//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实现由输入参数到输出参数的操作</a:t>
              </a:r>
              <a:endParaRPr lang="en-US" altLang="zh-CN" sz="1800" dirty="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rgbClr val="00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…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rgbClr val="00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}</a:t>
              </a:r>
              <a:endParaRPr lang="zh-CN" altLang="en-US" sz="1800" dirty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" name="右大括号 4"/>
            <p:cNvSpPr/>
            <p:nvPr/>
          </p:nvSpPr>
          <p:spPr>
            <a:xfrm>
              <a:off x="5929322" y="2928934"/>
              <a:ext cx="142876" cy="1357322"/>
            </a:xfrm>
            <a:prstGeom prst="righ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15074" y="3143248"/>
              <a:ext cx="523220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函数体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23"/>
          <p:cNvGrpSpPr/>
          <p:nvPr/>
        </p:nvGrpSpPr>
        <p:grpSpPr>
          <a:xfrm>
            <a:off x="642910" y="5003786"/>
            <a:ext cx="7358114" cy="1655875"/>
            <a:chOff x="642910" y="5003786"/>
            <a:chExt cx="7358114" cy="1655875"/>
          </a:xfrm>
        </p:grpSpPr>
        <p:sp>
          <p:nvSpPr>
            <p:cNvPr id="7" name="TextBox 6"/>
            <p:cNvSpPr txBox="1"/>
            <p:nvPr/>
          </p:nvSpPr>
          <p:spPr>
            <a:xfrm>
              <a:off x="642910" y="5003786"/>
              <a:ext cx="7358114" cy="92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2600"/>
                </a:lnSpc>
                <a:buBlip>
                  <a:blip r:embed="rId4"/>
                </a:buBlip>
              </a:pPr>
              <a:r>
                <a:rPr lang="zh-CN" altLang="en-US" sz="2200" dirty="0" smtClean="0">
                  <a:solidFill>
                    <a:srgbClr val="66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楷体" pitchFamily="49" charset="-122"/>
                  <a:cs typeface="Consolas" pitchFamily="49" charset="0"/>
                </a:rPr>
                <a:t>返回值</a:t>
              </a:r>
              <a:r>
                <a:rPr lang="zh-CN" altLang="en-US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zh-CN" altLang="en-US" sz="22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通常为</a:t>
              </a:r>
              <a:r>
                <a:rPr lang="en-US" altLang="zh-CN" sz="220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bool</a:t>
              </a:r>
              <a:r>
                <a:rPr lang="zh-CN" altLang="en-US" sz="22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类型，表示</a:t>
              </a:r>
              <a:r>
                <a:rPr lang="zh-CN" altLang="en-US" sz="22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算法是否成功执行。</a:t>
              </a:r>
              <a:endParaRPr lang="en-US" altLang="zh-CN" sz="22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marL="457200" indent="-457200">
                <a:lnSpc>
                  <a:spcPts val="2600"/>
                </a:lnSpc>
                <a:buBlip>
                  <a:blip r:embed="rId4"/>
                </a:buBlip>
              </a:pPr>
              <a:r>
                <a:rPr lang="zh-CN" altLang="en-US" sz="22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楷体" pitchFamily="49" charset="-122"/>
                  <a:cs typeface="Consolas" pitchFamily="49" charset="0"/>
                </a:rPr>
                <a:t>形参列表</a:t>
              </a:r>
              <a:r>
                <a:rPr lang="zh-CN" altLang="en-US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lang="zh-CN" altLang="en-US" sz="22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由</a:t>
              </a:r>
              <a:r>
                <a:rPr lang="zh-CN" altLang="en-US" sz="2200" u="heavy" dirty="0" smtClean="0">
                  <a:solidFill>
                    <a:srgbClr val="000000"/>
                  </a:solidFill>
                  <a:uFill>
                    <a:solidFill>
                      <a:srgbClr val="6600CC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输入型参数</a:t>
              </a:r>
              <a:r>
                <a:rPr lang="zh-CN" altLang="en-US" sz="22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和</a:t>
              </a:r>
              <a:r>
                <a:rPr lang="zh-CN" altLang="en-US" sz="2200" u="heavy" dirty="0" smtClean="0">
                  <a:solidFill>
                    <a:srgbClr val="000000"/>
                  </a:solidFill>
                  <a:uFill>
                    <a:solidFill>
                      <a:srgbClr val="7030A0"/>
                    </a:solidFill>
                  </a:u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输出型参数</a:t>
              </a:r>
              <a:r>
                <a:rPr lang="zh-CN" altLang="en-US" sz="22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构成。</a:t>
              </a:r>
              <a:endPara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28926" y="6228774"/>
              <a:ext cx="14287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算法输入</a:t>
              </a:r>
              <a:endParaRPr lang="zh-CN" altLang="en-US" sz="200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3438" y="6228774"/>
              <a:ext cx="14287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算法输出</a:t>
              </a:r>
              <a:endParaRPr lang="zh-CN" altLang="en-US" sz="200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5400000">
              <a:off x="3320033" y="6083527"/>
              <a:ext cx="360000" cy="794"/>
            </a:xfrm>
            <a:prstGeom prst="straightConnector1">
              <a:avLst/>
            </a:prstGeom>
            <a:ln w="28575">
              <a:solidFill>
                <a:srgbClr val="6600C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rot="5400000">
              <a:off x="5034545" y="6083527"/>
              <a:ext cx="360000" cy="794"/>
            </a:xfrm>
            <a:prstGeom prst="straightConnector1">
              <a:avLst/>
            </a:prstGeom>
            <a:ln w="28575">
              <a:solidFill>
                <a:srgbClr val="6600C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20"/>
          <p:cNvGrpSpPr/>
          <p:nvPr/>
        </p:nvGrpSpPr>
        <p:grpSpPr>
          <a:xfrm>
            <a:off x="1071538" y="1000108"/>
            <a:ext cx="4429156" cy="642942"/>
            <a:chOff x="1071538" y="1000108"/>
            <a:chExt cx="4429156" cy="642942"/>
          </a:xfrm>
        </p:grpSpPr>
        <p:sp>
          <p:nvSpPr>
            <p:cNvPr id="13" name="圆角矩形 12"/>
            <p:cNvSpPr/>
            <p:nvPr/>
          </p:nvSpPr>
          <p:spPr>
            <a:xfrm>
              <a:off x="2428860" y="1000108"/>
              <a:ext cx="1571636" cy="6429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785918" y="1214422"/>
              <a:ext cx="571504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1538" y="1109646"/>
              <a:ext cx="7858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输入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4071934" y="1247760"/>
              <a:ext cx="571504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14876" y="1142984"/>
              <a:ext cx="7858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输出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1" name="组合 21"/>
          <p:cNvGrpSpPr/>
          <p:nvPr/>
        </p:nvGrpSpPr>
        <p:grpSpPr>
          <a:xfrm>
            <a:off x="2926116" y="1714488"/>
            <a:ext cx="3146082" cy="576000"/>
            <a:chOff x="2926116" y="1714488"/>
            <a:chExt cx="3146082" cy="576000"/>
          </a:xfrm>
        </p:grpSpPr>
        <p:sp>
          <p:nvSpPr>
            <p:cNvPr id="19" name="燕尾形 18"/>
            <p:cNvSpPr/>
            <p:nvPr/>
          </p:nvSpPr>
          <p:spPr>
            <a:xfrm rot="5400000">
              <a:off x="2818116" y="1822488"/>
              <a:ext cx="576000" cy="360000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57554" y="1811302"/>
              <a:ext cx="27146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算法描述的一般格式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6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1392621"/>
            <a:ext cx="8143932" cy="46474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2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</a:t>
            </a:r>
            <a:r>
              <a:rPr lang="zh-CN" altLang="en-US" sz="22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语言中提供了一种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引用</a:t>
            </a:r>
            <a:r>
              <a:rPr lang="zh-CN" altLang="en-US" sz="22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运算符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&amp;”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用于描述输出型参数。</a:t>
            </a:r>
            <a:endParaRPr lang="zh-CN" altLang="en-US" sz="22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2825156"/>
            <a:ext cx="17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a=10;</a:t>
            </a:r>
          </a:p>
          <a:p>
            <a:r>
              <a:rPr lang="en-US" altLang="zh-CN" sz="2000" dirty="0" err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&amp;b=a;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714480" y="3683206"/>
            <a:ext cx="785818" cy="1073035"/>
            <a:chOff x="1928794" y="3326016"/>
            <a:chExt cx="785818" cy="1073035"/>
          </a:xfrm>
        </p:grpSpPr>
        <p:cxnSp>
          <p:nvCxnSpPr>
            <p:cNvPr id="7" name="直接箭头连接符 6"/>
            <p:cNvCxnSpPr/>
            <p:nvPr/>
          </p:nvCxnSpPr>
          <p:spPr>
            <a:xfrm rot="5400000" flipH="1" flipV="1">
              <a:off x="2000232" y="3610974"/>
              <a:ext cx="57150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28794" y="3968164"/>
              <a:ext cx="7858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引用</a:t>
              </a:r>
              <a:endPara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14414" y="2143116"/>
            <a:ext cx="157163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引用示例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7884" y="2643183"/>
            <a:ext cx="2143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43636" y="2714620"/>
            <a:ext cx="1071570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endParaRPr lang="zh-CN" altLang="en-US" sz="2000" dirty="0">
              <a:solidFill>
                <a:srgbClr val="00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7884" y="2947570"/>
            <a:ext cx="21431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643438" y="3357562"/>
            <a:ext cx="3214710" cy="764866"/>
            <a:chOff x="4643438" y="3000372"/>
            <a:chExt cx="3214710" cy="764866"/>
          </a:xfrm>
        </p:grpSpPr>
        <p:sp>
          <p:nvSpPr>
            <p:cNvPr id="14" name="TextBox 13"/>
            <p:cNvSpPr txBox="1"/>
            <p:nvPr/>
          </p:nvSpPr>
          <p:spPr>
            <a:xfrm>
              <a:off x="4643438" y="3357562"/>
              <a:ext cx="3214710" cy="40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两个变量共享内存空间</a:t>
              </a:r>
              <a:endParaRPr lang="zh-CN" altLang="en-US" sz="20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5" name="上箭头 14"/>
            <p:cNvSpPr/>
            <p:nvPr/>
          </p:nvSpPr>
          <p:spPr>
            <a:xfrm>
              <a:off x="5857884" y="3000372"/>
              <a:ext cx="142876" cy="35719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00034" y="430072"/>
            <a:ext cx="3429024" cy="49859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如何描述输出型参数？</a:t>
            </a:r>
            <a:endParaRPr lang="zh-CN" altLang="en-US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643438" y="4214818"/>
            <a:ext cx="2714644" cy="979180"/>
            <a:chOff x="4643438" y="4214818"/>
            <a:chExt cx="2714644" cy="979180"/>
          </a:xfrm>
        </p:grpSpPr>
        <p:sp>
          <p:nvSpPr>
            <p:cNvPr id="19" name="下箭头 18"/>
            <p:cNvSpPr/>
            <p:nvPr/>
          </p:nvSpPr>
          <p:spPr>
            <a:xfrm>
              <a:off x="5857884" y="4214818"/>
              <a:ext cx="214314" cy="50006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3438" y="4786322"/>
              <a:ext cx="2714644" cy="40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a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、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b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同步发生改变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7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00034" y="285728"/>
            <a:ext cx="70723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示例：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设计一个交换两个整数的算法。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571612"/>
            <a:ext cx="3714776" cy="1777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bIns="108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swap1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x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tmp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tmp=x; x=y; 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y=</a:t>
            </a:r>
            <a:r>
              <a:rPr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tmp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}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4643438" y="2143116"/>
            <a:ext cx="214314" cy="785818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9190" y="2285992"/>
            <a:ext cx="2428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交换形参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85720" y="3500438"/>
            <a:ext cx="7715304" cy="939289"/>
            <a:chOff x="285720" y="3500438"/>
            <a:chExt cx="7715304" cy="939289"/>
          </a:xfrm>
        </p:grpSpPr>
        <p:sp>
          <p:nvSpPr>
            <p:cNvPr id="3" name="TextBox 2"/>
            <p:cNvSpPr txBox="1"/>
            <p:nvPr/>
          </p:nvSpPr>
          <p:spPr>
            <a:xfrm>
              <a:off x="285720" y="4000504"/>
              <a:ext cx="7715304" cy="439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当执行语句</a:t>
              </a:r>
              <a:r>
                <a:rPr lang="en-US" altLang="zh-CN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swap1(</a:t>
              </a:r>
              <a:r>
                <a:rPr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2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sz="22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时，</a:t>
              </a:r>
              <a:r>
                <a:rPr lang="en-US" altLang="zh-CN" sz="22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22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和</a:t>
              </a:r>
              <a:r>
                <a:rPr lang="en-US" altLang="zh-CN" sz="2200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22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实参值不会发生了交换。</a:t>
              </a:r>
              <a:endParaRPr lang="zh-CN" altLang="en-US" sz="22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928926" y="3500438"/>
              <a:ext cx="214314" cy="428628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57224" y="4786322"/>
            <a:ext cx="7000924" cy="43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分析：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既是输入型参数，也是输出型参数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48" y="928670"/>
            <a:ext cx="4500594" cy="43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编写一个函数</a:t>
            </a:r>
            <a:r>
              <a:rPr lang="en-US" altLang="zh-CN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swap1(</a:t>
            </a:r>
            <a:r>
              <a:rPr lang="en-US" altLang="zh-CN" sz="22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8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050"/>
          <p:cNvSpPr txBox="1">
            <a:spLocks noChangeArrowheads="1"/>
          </p:cNvSpPr>
          <p:nvPr/>
        </p:nvSpPr>
        <p:spPr bwMode="auto">
          <a:xfrm>
            <a:off x="395288" y="642918"/>
            <a:ext cx="8229600" cy="87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改正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方法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指针的方式来回传形参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值，需</a:t>
            </a:r>
            <a:r>
              <a:rPr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将上述函数改为</a:t>
            </a:r>
            <a:r>
              <a:rPr lang="zh-CN" altLang="en-US" sz="22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4735503"/>
            <a:ext cx="7643866" cy="43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上述函数的调用改为</a:t>
            </a:r>
            <a:r>
              <a:rPr lang="en-US" altLang="zh-CN" sz="2200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swap2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(&amp;</a:t>
            </a:r>
            <a:r>
              <a:rPr lang="en-US" altLang="zh-CN" sz="22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lang="en-US" altLang="zh-CN" sz="2200" i="1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</a:t>
            </a:r>
            <a:r>
              <a:rPr lang="zh-CN" altLang="en-US" sz="22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复杂。</a:t>
            </a:r>
            <a:endParaRPr lang="zh-CN" altLang="en-US" sz="22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735107"/>
            <a:ext cx="4929222" cy="2645303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rIns="180000" bIns="144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swap2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*x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*y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tmp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=*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的值放在</a:t>
            </a:r>
            <a:r>
              <a:rPr lang="en-US" altLang="zh-CN" sz="1800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>
              <a:lnSpc>
                <a:spcPct val="100000"/>
              </a:lnSpc>
            </a:pP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*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x=*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所指的值改为*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*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y=</a:t>
            </a:r>
            <a:r>
              <a:rPr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所指的值改为</a:t>
            </a:r>
            <a:r>
              <a:rPr lang="en-US" altLang="zh-CN" sz="1800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endParaRPr lang="en-US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5928198" y="2949553"/>
            <a:ext cx="144000" cy="1000132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43636" y="3092429"/>
            <a:ext cx="1643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交换形参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所指向的值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  <a:pPr/>
              <a:t>9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</TotalTime>
  <Words>1267</Words>
  <Application>Microsoft Office PowerPoint</Application>
  <PresentationFormat>全屏显示(4:3)</PresentationFormat>
  <Paragraphs>267</Paragraphs>
  <Slides>24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669</cp:revision>
  <dcterms:created xsi:type="dcterms:W3CDTF">2004-03-31T23:50:14Z</dcterms:created>
  <dcterms:modified xsi:type="dcterms:W3CDTF">2017-11-27T23:48:50Z</dcterms:modified>
</cp:coreProperties>
</file>