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5"/>
  </p:notesMasterIdLst>
  <p:sldIdLst>
    <p:sldId id="295" r:id="rId2"/>
    <p:sldId id="278" r:id="rId3"/>
    <p:sldId id="356" r:id="rId4"/>
    <p:sldId id="294" r:id="rId5"/>
    <p:sldId id="375" r:id="rId6"/>
    <p:sldId id="376" r:id="rId7"/>
    <p:sldId id="377" r:id="rId8"/>
    <p:sldId id="381" r:id="rId9"/>
    <p:sldId id="387" r:id="rId10"/>
    <p:sldId id="379" r:id="rId11"/>
    <p:sldId id="380" r:id="rId12"/>
    <p:sldId id="309" r:id="rId13"/>
    <p:sldId id="317" r:id="rId14"/>
    <p:sldId id="282" r:id="rId15"/>
    <p:sldId id="283" r:id="rId16"/>
    <p:sldId id="386" r:id="rId17"/>
    <p:sldId id="318" r:id="rId18"/>
    <p:sldId id="319" r:id="rId19"/>
    <p:sldId id="284" r:id="rId20"/>
    <p:sldId id="303" r:id="rId21"/>
    <p:sldId id="366" r:id="rId22"/>
    <p:sldId id="388" r:id="rId23"/>
    <p:sldId id="368" r:id="rId24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00FF"/>
    <a:srgbClr val="6600CC"/>
    <a:srgbClr val="FF3300"/>
    <a:srgbClr val="808000"/>
    <a:srgbClr val="0033CC"/>
    <a:srgbClr val="669900"/>
    <a:srgbClr val="3366CC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81" autoAdjust="0"/>
  </p:normalViewPr>
  <p:slideViewPr>
    <p:cSldViewPr>
      <p:cViewPr varScale="1">
        <p:scale>
          <a:sx n="79" d="100"/>
          <a:sy n="79" d="100"/>
        </p:scale>
        <p:origin x="-5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4783F-EE0E-4BD9-8341-40946418330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D1C12-5579-4337-94A7-C0F941C4AEE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F394C0-77C6-4507-91F0-D4F495D2EBA0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CA85BF-1C94-495A-9365-AFC7673617B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DF844-AA5B-4969-A23E-2CD4BE852AD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AC9C9-BDC4-4683-BCEE-2D64DE49F66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86FE0-99DD-448C-828C-AC7DAD44176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E3814-40D1-482A-B7AC-ED093B7A04E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A06AF-A3F5-4A72-BF91-4EF4EEB603E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0E30F-263D-4B22-AC12-68B212D02C2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C58D7-6708-4C29-AD38-2DFC832E5A3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C58D7-6708-4C29-AD38-2DFC832E5A3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500298" y="642918"/>
            <a:ext cx="4214842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1.3   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算法分析基础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2714620"/>
            <a:ext cx="3071834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分析算法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占用的资源</a:t>
            </a:r>
            <a:endParaRPr lang="zh-CN" altLang="en-US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左大括号 5"/>
          <p:cNvSpPr/>
          <p:nvPr/>
        </p:nvSpPr>
        <p:spPr bwMode="auto">
          <a:xfrm>
            <a:off x="3500430" y="2357430"/>
            <a:ext cx="214314" cy="1214446"/>
          </a:xfrm>
          <a:prstGeom prst="leftBrace">
            <a:avLst/>
          </a:prstGeom>
          <a:noFill/>
          <a:ln w="19050" cap="flat" cmpd="sng" algn="ctr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4744" y="2223960"/>
            <a:ext cx="157163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CPU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</a:t>
            </a:r>
            <a:endParaRPr lang="zh-CN" altLang="en-US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6182" y="3216154"/>
            <a:ext cx="150019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内存空间</a:t>
            </a:r>
            <a:endParaRPr lang="zh-CN" altLang="en-US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429256" y="2239954"/>
            <a:ext cx="3286148" cy="498598"/>
            <a:chOff x="5429256" y="2239954"/>
            <a:chExt cx="3286148" cy="498598"/>
          </a:xfrm>
        </p:grpSpPr>
        <p:sp>
          <p:nvSpPr>
            <p:cNvPr id="9" name="右箭头 8"/>
            <p:cNvSpPr/>
            <p:nvPr/>
          </p:nvSpPr>
          <p:spPr>
            <a:xfrm>
              <a:off x="5429256" y="2357430"/>
              <a:ext cx="571504" cy="28575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43636" y="2239954"/>
              <a:ext cx="2571768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时间性能分析</a:t>
              </a:r>
              <a:endPara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429256" y="3201986"/>
            <a:ext cx="3286148" cy="498598"/>
            <a:chOff x="5429256" y="3201986"/>
            <a:chExt cx="3286148" cy="498598"/>
          </a:xfrm>
        </p:grpSpPr>
        <p:sp>
          <p:nvSpPr>
            <p:cNvPr id="11" name="右箭头 10"/>
            <p:cNvSpPr/>
            <p:nvPr/>
          </p:nvSpPr>
          <p:spPr>
            <a:xfrm>
              <a:off x="5429256" y="3294062"/>
              <a:ext cx="571504" cy="28575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43636" y="3201986"/>
              <a:ext cx="2571768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空间性能分析</a:t>
              </a:r>
              <a:endPara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0034" y="4214818"/>
            <a:ext cx="7715304" cy="498598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算法分析目的：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分析算法的时空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效率以便改进算法性能。</a:t>
            </a:r>
            <a:endParaRPr lang="zh-CN" altLang="en-US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571472" y="1857364"/>
            <a:ext cx="8001056" cy="136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也就是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只求出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最高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阶，忽略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其低阶项和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常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系数，这样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既可简化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计算，又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能比较客观地反映出当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很大时算法的时间性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    </a:t>
            </a:r>
            <a:endParaRPr lang="en-US" altLang="zh-CN" sz="2200" dirty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1971" name="AutoShape 3"/>
          <p:cNvSpPr>
            <a:spLocks noChangeArrowheads="1"/>
          </p:cNvSpPr>
          <p:nvPr/>
        </p:nvSpPr>
        <p:spPr bwMode="auto">
          <a:xfrm>
            <a:off x="4929190" y="636574"/>
            <a:ext cx="2643206" cy="863600"/>
          </a:xfrm>
          <a:prstGeom prst="wedgeRectCallout">
            <a:avLst>
              <a:gd name="adj1" fmla="val -64643"/>
              <a:gd name="adj2" fmla="val 101288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2600"/>
              </a:lnSpc>
              <a:spcBef>
                <a:spcPct val="0"/>
              </a:spcBef>
            </a:pP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本质</a:t>
            </a:r>
            <a:r>
              <a:rPr lang="zh-CN" altLang="en-US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讲，是</a:t>
            </a:r>
            <a:r>
              <a:rPr lang="zh-CN" altLang="en-US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最高</a:t>
            </a: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数量级的比较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414" y="3857628"/>
            <a:ext cx="5143536" cy="43088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例如 ：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</a:t>
            </a:r>
            <a:r>
              <a:rPr lang="en-US" altLang="zh-CN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+2</a:t>
            </a:r>
            <a:r>
              <a:rPr lang="en-US" altLang="zh-CN" sz="22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 = O(</a:t>
            </a:r>
            <a:r>
              <a:rPr lang="en-US" altLang="zh-CN" sz="22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215931" y="1000108"/>
            <a:ext cx="8785225" cy="33685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一个没有循环的算法的执行时间与问题规模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无关，记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称作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常数阶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一个只有一重循环的算法的执行时间与问题规模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的增长呈线性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增大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关系，记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其余常用的算法时间复杂度还有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平方阶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立方阶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对数阶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指数阶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1285884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一般地：</a:t>
            </a:r>
            <a:endParaRPr lang="zh-CN" altLang="en-US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539750" y="428604"/>
            <a:ext cx="83820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各种不同算法时间复杂度的比较关系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O(1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!)</a:t>
            </a:r>
            <a:endParaRPr lang="en-US" altLang="zh-CN" sz="2000" b="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571472" y="4000504"/>
            <a:ext cx="8143932" cy="172085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algn="l"/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算法时间性能比较：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假如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求同一问题有两个算法：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，如果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的平均时间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，而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的平均时间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/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一般</a:t>
            </a:r>
            <a:r>
              <a:rPr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，认为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的时间性能好比算法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715140" y="1701788"/>
            <a:ext cx="1071570" cy="968820"/>
            <a:chOff x="6715140" y="1701788"/>
            <a:chExt cx="1071570" cy="968820"/>
          </a:xfrm>
        </p:grpSpPr>
        <p:sp>
          <p:nvSpPr>
            <p:cNvPr id="5" name="右大括号 4"/>
            <p:cNvSpPr/>
            <p:nvPr/>
          </p:nvSpPr>
          <p:spPr>
            <a:xfrm rot="5400000">
              <a:off x="7108049" y="1308879"/>
              <a:ext cx="142876" cy="928694"/>
            </a:xfrm>
            <a:prstGeom prst="rightBrac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15140" y="1928802"/>
              <a:ext cx="1071570" cy="74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指数阶：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NP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问题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00100" y="1714488"/>
            <a:ext cx="5143536" cy="983755"/>
            <a:chOff x="1000100" y="1714488"/>
            <a:chExt cx="5143536" cy="983755"/>
          </a:xfrm>
        </p:grpSpPr>
        <p:sp>
          <p:nvSpPr>
            <p:cNvPr id="7" name="右大括号 6"/>
            <p:cNvSpPr/>
            <p:nvPr/>
          </p:nvSpPr>
          <p:spPr>
            <a:xfrm rot="5400000">
              <a:off x="3536149" y="-821561"/>
              <a:ext cx="71438" cy="5143536"/>
            </a:xfrm>
            <a:prstGeom prst="rightBrac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4678" y="1928802"/>
              <a:ext cx="13573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多项式阶：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问题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00496" y="2786058"/>
            <a:ext cx="3143272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NP = P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？是目前计算机科学的难题之一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026"/>
          <p:cNvSpPr txBox="1">
            <a:spLocks noChangeArrowheads="1"/>
          </p:cNvSpPr>
          <p:nvPr/>
        </p:nvSpPr>
        <p:spPr bwMode="auto">
          <a:xfrm>
            <a:off x="642910" y="1228539"/>
            <a:ext cx="8143932" cy="113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算法中的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基本操作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一般是最深层循环内的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原操作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600"/>
              </a:lnSpc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执行时间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大致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操作所需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×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次数。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84213" y="408263"/>
            <a:ext cx="4530729" cy="4707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简化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的算法时间复杂度分析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71472" y="2571744"/>
            <a:ext cx="8143932" cy="1153603"/>
            <a:chOff x="571472" y="2571744"/>
            <a:chExt cx="8143932" cy="1153603"/>
          </a:xfrm>
        </p:grpSpPr>
        <p:sp>
          <p:nvSpPr>
            <p:cNvPr id="5" name="TextBox 4"/>
            <p:cNvSpPr txBox="1"/>
            <p:nvPr/>
          </p:nvSpPr>
          <p:spPr>
            <a:xfrm>
              <a:off x="571472" y="3286124"/>
              <a:ext cx="8143932" cy="439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在算法分析时，计算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时仅仅考虑基本操作的运算次数。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3857620" y="2571744"/>
              <a:ext cx="214314" cy="57150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4810" y="2668558"/>
              <a:ext cx="1000132" cy="40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转化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55650" y="1500174"/>
            <a:ext cx="7959754" cy="3277820"/>
          </a:xfrm>
          <a:prstGeom prst="rect">
            <a:avLst/>
          </a:prstGeom>
          <a:ln>
            <a:headEnd/>
            <a:tailEnd/>
          </a:ln>
          <a:scene3d>
            <a:camera prst="perspectiveContrastingRightFacing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   20 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定义最大的方阶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matrixadd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A[MAX][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B[MAX][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C[MAX][MAX])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][j]=A[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][j]+B[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][j]; 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6195" name="AutoShape 3"/>
          <p:cNvSpPr>
            <a:spLocks/>
          </p:cNvSpPr>
          <p:nvPr/>
        </p:nvSpPr>
        <p:spPr bwMode="auto">
          <a:xfrm>
            <a:off x="4859338" y="5243499"/>
            <a:ext cx="1570050" cy="484205"/>
          </a:xfrm>
          <a:prstGeom prst="borderCallout2">
            <a:avLst>
              <a:gd name="adj1" fmla="val 21556"/>
              <a:gd name="adj2" fmla="val -4597"/>
              <a:gd name="adj3" fmla="val 21556"/>
              <a:gd name="adj4" fmla="val -4597"/>
              <a:gd name="adj5" fmla="val -123056"/>
              <a:gd name="adj6" fmla="val -17625"/>
            </a:avLst>
          </a:prstGeom>
          <a:ln w="38100">
            <a:solidFill>
              <a:srgbClr val="92D05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基本操作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 rot="21340484">
            <a:off x="307792" y="509936"/>
            <a:ext cx="8135937" cy="76944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1-6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p19】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求两个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阶方阵的相加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如下，分析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其时间复杂度。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38150" y="546101"/>
            <a:ext cx="8382000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该算法中的基本操作是两重循环中最深层的语句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C[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][j]=A[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][j]+B[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，分析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频度，即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just">
              <a:lnSpc>
                <a:spcPct val="150000"/>
              </a:lnSpc>
            </a:pP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</a:t>
            </a:r>
            <a:endParaRPr lang="en-US" altLang="zh-CN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736864" y="1571612"/>
          <a:ext cx="3763962" cy="798512"/>
        </p:xfrm>
        <a:graphic>
          <a:graphicData uri="http://schemas.openxmlformats.org/presentationml/2006/ole">
            <p:oleObj spid="_x0000_s31747" name="公式" r:id="rId3" imgW="2095200" imgH="444240" progId="Equation.3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4514850" y="2384425"/>
          <a:ext cx="114300" cy="215900"/>
        </p:xfrm>
        <a:graphic>
          <a:graphicData uri="http://schemas.openxmlformats.org/presentationml/2006/ole">
            <p:oleObj spid="_x0000_s31748" name="公式" r:id="rId4" imgW="114120" imgH="215640" progId="Equation.3">
              <p:embed/>
            </p:oleObj>
          </a:graphicData>
        </a:graphic>
      </p:graphicFrame>
      <p:sp>
        <p:nvSpPr>
          <p:cNvPr id="71685" name="Text Box 2053"/>
          <p:cNvSpPr txBox="1">
            <a:spLocks noChangeArrowheads="1"/>
          </p:cNvSpPr>
          <p:nvPr/>
        </p:nvSpPr>
        <p:spPr bwMode="auto">
          <a:xfrm>
            <a:off x="571472" y="3214686"/>
            <a:ext cx="7920037" cy="8116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这种简化的时间复杂度分析方法得到的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结果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相同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，但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分析过程更简单。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6286544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下列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程序段的时间复杂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是（  ）。</a:t>
            </a:r>
            <a:endParaRPr lang="en-US" altLang="zh-CN" sz="22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3859096"/>
            <a:ext cx="7500990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A.O</a:t>
            </a: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B.O(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C.O(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D.O</a:t>
            </a: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1604" y="1573080"/>
            <a:ext cx="3286148" cy="170456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count=0;</a:t>
            </a: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for(k=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1;k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n;k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*=2)</a:t>
            </a: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for(j=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1;j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count++;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57290" y="4573476"/>
            <a:ext cx="5184775" cy="40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说明：本题为</a:t>
            </a:r>
            <a:r>
              <a:rPr lang="en-US" altLang="zh-CN" sz="20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2014</a:t>
            </a: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全国考研题 </a:t>
            </a:r>
          </a:p>
        </p:txBody>
      </p:sp>
      <p:sp>
        <p:nvSpPr>
          <p:cNvPr id="8" name="AutoShape 3"/>
          <p:cNvSpPr>
            <a:spLocks/>
          </p:cNvSpPr>
          <p:nvPr/>
        </p:nvSpPr>
        <p:spPr bwMode="auto">
          <a:xfrm>
            <a:off x="5429256" y="3087671"/>
            <a:ext cx="1570050" cy="484205"/>
          </a:xfrm>
          <a:prstGeom prst="borderCallout2">
            <a:avLst>
              <a:gd name="adj1" fmla="val 21556"/>
              <a:gd name="adj2" fmla="val -4597"/>
              <a:gd name="adj3" fmla="val 21556"/>
              <a:gd name="adj4" fmla="val -4597"/>
              <a:gd name="adj5" fmla="val 8087"/>
              <a:gd name="adj6" fmla="val -70586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基本操作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476375" y="1341438"/>
            <a:ext cx="3024187" cy="309715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(s&lt;n)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s+i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543304" y="2913313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基本操作</a:t>
            </a:r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714348" y="620713"/>
            <a:ext cx="655320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1-7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p20】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分析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以下算法的时间复杂度。</a:t>
            </a:r>
          </a:p>
        </p:txBody>
      </p:sp>
      <p:sp>
        <p:nvSpPr>
          <p:cNvPr id="6" name="右大括号 5"/>
          <p:cNvSpPr/>
          <p:nvPr/>
        </p:nvSpPr>
        <p:spPr>
          <a:xfrm>
            <a:off x="3328990" y="2701834"/>
            <a:ext cx="142876" cy="857256"/>
          </a:xfrm>
          <a:prstGeom prst="righ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357158" y="857232"/>
            <a:ext cx="7972428" cy="9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语句，设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执行的次数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，变量</a:t>
            </a:r>
            <a:r>
              <a:rPr lang="en-US" altLang="zh-CN" sz="22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递增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，直到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为止，有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205826" name="Object 2"/>
          <p:cNvGraphicFramePr>
            <a:graphicFrameLocks noChangeAspect="1"/>
          </p:cNvGraphicFramePr>
          <p:nvPr/>
        </p:nvGraphicFramePr>
        <p:xfrm>
          <a:off x="4521200" y="5198956"/>
          <a:ext cx="101600" cy="177800"/>
        </p:xfrm>
        <a:graphic>
          <a:graphicData uri="http://schemas.openxmlformats.org/presentationml/2006/ole">
            <p:oleObj spid="_x0000_s205826" name="Equation" r:id="rId3" imgW="101520" imgH="177480" progId="Equation.3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071538" y="1928802"/>
            <a:ext cx="7429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循环结束：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+1)/2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≥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，或者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+1)/2+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       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357290" y="4502038"/>
            <a:ext cx="3000396" cy="488596"/>
            <a:chOff x="1357290" y="2895897"/>
            <a:chExt cx="3000396" cy="488596"/>
          </a:xfrm>
        </p:grpSpPr>
        <p:grpSp>
          <p:nvGrpSpPr>
            <p:cNvPr id="19" name="组合 18"/>
            <p:cNvGrpSpPr/>
            <p:nvPr/>
          </p:nvGrpSpPr>
          <p:grpSpPr>
            <a:xfrm>
              <a:off x="3038317" y="3012083"/>
              <a:ext cx="462113" cy="372410"/>
              <a:chOff x="6005523" y="4329116"/>
              <a:chExt cx="462113" cy="372410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V="1">
                <a:off x="6143636" y="4357694"/>
                <a:ext cx="32400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6143636" y="4329116"/>
                <a:ext cx="324000" cy="3724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dirty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n</a:t>
                </a:r>
                <a:endParaRPr lang="zh-CN" altLang="en-US" sz="22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 rot="5400000">
                <a:off x="5969804" y="4464851"/>
                <a:ext cx="285752" cy="7143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rot="16200000" flipH="1">
                <a:off x="6005523" y="4572008"/>
                <a:ext cx="71438" cy="7143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1357290" y="2895897"/>
              <a:ext cx="3000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T(</a:t>
              </a:r>
              <a:r>
                <a:rPr lang="en-US" altLang="zh-CN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  <a:r>
                <a:rPr lang="en-US" altLang="zh-CN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m=</a:t>
              </a:r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    </a:t>
              </a:r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285852" y="5143512"/>
            <a:ext cx="5715040" cy="464743"/>
            <a:chOff x="1428728" y="4822437"/>
            <a:chExt cx="5715040" cy="464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5572132" y="4857760"/>
              <a:ext cx="462113" cy="372410"/>
              <a:chOff x="6005523" y="4329116"/>
              <a:chExt cx="462113" cy="372410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6143636" y="4357694"/>
                <a:ext cx="32400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143636" y="4329116"/>
                <a:ext cx="324000" cy="3724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dirty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n</a:t>
                </a:r>
                <a:endParaRPr lang="zh-CN" altLang="en-US" sz="22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5969804" y="4464851"/>
                <a:ext cx="285752" cy="7143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16200000" flipH="1">
                <a:off x="6005523" y="4572008"/>
                <a:ext cx="71438" cy="7143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1428728" y="4822437"/>
              <a:ext cx="5715040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所以，该</a:t>
              </a:r>
              <a:r>
                <a:rPr lang="zh-CN" altLang="en-US" sz="22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算法的时间复杂度为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     )</a:t>
              </a:r>
              <a:r>
                <a:rPr lang="zh-CN" altLang="en-US" sz="22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lang="zh-CN" alt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285852" y="3038773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则：       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857884" y="2413909"/>
            <a:ext cx="2143140" cy="729339"/>
            <a:chOff x="6429388" y="2344730"/>
            <a:chExt cx="2143140" cy="729339"/>
          </a:xfrm>
        </p:grpSpPr>
        <p:cxnSp>
          <p:nvCxnSpPr>
            <p:cNvPr id="28" name="直接箭头连接符 27"/>
            <p:cNvCxnSpPr/>
            <p:nvPr/>
          </p:nvCxnSpPr>
          <p:spPr>
            <a:xfrm rot="5400000" flipH="1" flipV="1">
              <a:off x="7331888" y="2486812"/>
              <a:ext cx="285752" cy="1588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29388" y="2643182"/>
              <a:ext cx="21431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用于修正的常量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357290" y="3587049"/>
            <a:ext cx="2714644" cy="857303"/>
            <a:chOff x="1357290" y="3587049"/>
            <a:chExt cx="2714644" cy="857303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2620948" y="3597276"/>
              <a:ext cx="1224000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95535" y="3628094"/>
              <a:ext cx="1433523" cy="3724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n+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- 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22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2447116" y="3707611"/>
              <a:ext cx="285752" cy="7143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 flipH="1">
              <a:off x="2482835" y="3814768"/>
              <a:ext cx="71438" cy="7143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357290" y="3752852"/>
              <a:ext cx="785818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28795" y="3587049"/>
              <a:ext cx="642941" cy="3724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1+</a:t>
              </a:r>
              <a:endParaRPr lang="zh-CN" altLang="en-US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14612" y="4071942"/>
              <a:ext cx="500066" cy="3724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2000232" y="4016319"/>
              <a:ext cx="2071702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5442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108000" bIns="180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空间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复杂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度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用于量度一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个算法在运行过程中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临时占用的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存储空间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大小。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一般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也作为问题规模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函数，采用数量级形式描述，记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作：</a:t>
            </a:r>
          </a:p>
          <a:p>
            <a:pPr algn="just">
              <a:lnSpc>
                <a:spcPct val="12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lang="en-US" altLang="zh-CN" sz="2200" dirty="0">
                <a:solidFill>
                  <a:srgbClr val="8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S(</a:t>
            </a:r>
            <a:r>
              <a:rPr lang="en-US" altLang="zh-CN" sz="2200" i="1" dirty="0">
                <a:solidFill>
                  <a:srgbClr val="8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8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</a:t>
            </a:r>
            <a:r>
              <a:rPr lang="en-US" altLang="zh-CN" sz="2200">
                <a:solidFill>
                  <a:srgbClr val="8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O(g(</a:t>
            </a:r>
            <a:r>
              <a:rPr lang="en-US" altLang="zh-CN" sz="2200" i="1">
                <a:solidFill>
                  <a:srgbClr val="8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8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771" name="Rectangle 3" descr="信纸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4348" y="428604"/>
            <a:ext cx="5357850" cy="5794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1.3.2  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算法空间复杂度分析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285720" y="3786190"/>
            <a:ext cx="8572560" cy="80675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一个算法的空间复杂度为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，则称此算法为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原地工作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就地工作算法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1255713"/>
            <a:ext cx="7783513" cy="136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一个算法是由控制结构（顺序、分支和循环三种）和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操作（指固有数据类型的操作，如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等）构成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算法执行时间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取决于两者的综合效果。</a:t>
            </a:r>
          </a:p>
        </p:txBody>
      </p:sp>
      <p:sp>
        <p:nvSpPr>
          <p:cNvPr id="26628" name="Rectangle 4" descr="信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5650" y="403225"/>
            <a:ext cx="5745176" cy="584775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1.3.1   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算法时间复杂度分析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357290" y="3143248"/>
            <a:ext cx="3529013" cy="47077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一个算法的基本构成：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665288" y="4005263"/>
            <a:ext cx="6219825" cy="914400"/>
            <a:chOff x="1665288" y="4005263"/>
            <a:chExt cx="6219825" cy="914400"/>
          </a:xfrm>
        </p:grpSpPr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1665288" y="4005263"/>
              <a:ext cx="15240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808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控制语句</a:t>
              </a:r>
              <a:r>
                <a:rPr lang="en-US" altLang="zh-CN" sz="2000" dirty="0">
                  <a:solidFill>
                    <a:srgbClr val="808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808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原操作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6361113" y="4005263"/>
              <a:ext cx="15240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808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控制语句</a:t>
              </a:r>
              <a:r>
                <a:rPr lang="en-US" altLang="zh-CN" sz="2000" i="1" dirty="0">
                  <a:solidFill>
                    <a:srgbClr val="808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808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原操作</a:t>
              </a:r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5370513" y="4081463"/>
              <a:ext cx="68580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320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3624263" y="4005263"/>
              <a:ext cx="15240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808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控制语句</a:t>
              </a:r>
              <a:r>
                <a:rPr lang="en-US" altLang="zh-CN" sz="2000" dirty="0">
                  <a:solidFill>
                    <a:srgbClr val="808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808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原操作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0326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分析如下算法的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空间复杂度。      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428596" y="5000636"/>
            <a:ext cx="8286808" cy="86600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临时分配的变量个数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与问题规模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无关，所以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空间复杂度均为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928662" y="1071546"/>
            <a:ext cx="3913189" cy="325012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fun(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n)</a:t>
            </a:r>
          </a:p>
          <a:p>
            <a:pPr algn="just">
              <a:lnSpc>
                <a:spcPct val="8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 i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 </a:t>
            </a:r>
          </a:p>
          <a:p>
            <a:pPr algn="just">
              <a:lnSpc>
                <a:spcPct val="8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++)           </a:t>
            </a:r>
          </a:p>
          <a:p>
            <a:pPr algn="just">
              <a:lnSpc>
                <a:spcPct val="8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++)  	</a:t>
            </a:r>
          </a:p>
          <a:p>
            <a:pPr algn="just">
              <a:lnSpc>
                <a:spcPct val="8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(k=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++)     </a:t>
            </a:r>
          </a:p>
          <a:p>
            <a:pPr algn="just">
              <a:lnSpc>
                <a:spcPct val="8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++; </a:t>
            </a:r>
          </a:p>
          <a:p>
            <a:pPr algn="just">
              <a:lnSpc>
                <a:spcPct val="8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return(s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984726" y="1728762"/>
            <a:ext cx="1801851" cy="2357454"/>
            <a:chOff x="4984727" y="1728762"/>
            <a:chExt cx="1491488" cy="2357454"/>
          </a:xfrm>
        </p:grpSpPr>
        <p:sp>
          <p:nvSpPr>
            <p:cNvPr id="6" name="右大括号 5"/>
            <p:cNvSpPr/>
            <p:nvPr/>
          </p:nvSpPr>
          <p:spPr>
            <a:xfrm>
              <a:off x="4984727" y="1728762"/>
              <a:ext cx="142876" cy="235745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99039" y="2143116"/>
              <a:ext cx="127717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临时占用的存储空间：</a:t>
              </a:r>
              <a:r>
                <a:rPr lang="zh-CN" altLang="en-US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函数体内分配的空间</a:t>
              </a:r>
              <a:endParaRPr lang="zh-CN" altLang="en-US" sz="2000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214282" y="313485"/>
            <a:ext cx="7464447" cy="4723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/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为什么空间复杂度分析只考虑</a:t>
            </a: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临时占用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存储空间？</a:t>
            </a:r>
            <a:endParaRPr lang="en-US" altLang="zh-CN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85720" y="1211240"/>
            <a:ext cx="7964513" cy="4789528"/>
            <a:chOff x="322263" y="908050"/>
            <a:chExt cx="7964513" cy="478952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5634432" y="3988226"/>
              <a:ext cx="2159566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marL="457200" indent="-457200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maxfun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()  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906041" y="2165836"/>
              <a:ext cx="1736374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marL="457200" indent="-457200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max()  </a:t>
              </a: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823122" y="2554306"/>
              <a:ext cx="71437" cy="14287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00"/>
                </a:cxn>
              </a:cxnLst>
              <a:rect l="0" t="0" r="r" b="b"/>
              <a:pathLst>
                <a:path w="1" h="700">
                  <a:moveTo>
                    <a:pt x="0" y="0"/>
                  </a:moveTo>
                  <a:lnTo>
                    <a:pt x="0" y="700"/>
                  </a:lnTo>
                </a:path>
              </a:pathLst>
            </a:custGeom>
            <a:noFill/>
            <a:ln w="57150" cap="flat" cmpd="sng">
              <a:solidFill>
                <a:srgbClr val="6600CC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wrap="square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918351" y="3087763"/>
              <a:ext cx="1368425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max(b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97636" name="Text Box 4"/>
            <p:cNvSpPr txBox="1">
              <a:spLocks noChangeArrowheads="1"/>
            </p:cNvSpPr>
            <p:nvPr/>
          </p:nvSpPr>
          <p:spPr bwMode="auto">
            <a:xfrm>
              <a:off x="357158" y="908050"/>
              <a:ext cx="3532184" cy="251545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44000" bIns="144000">
              <a:spAutoFit/>
            </a:bodyPr>
            <a:lstStyle/>
            <a:p>
              <a:pPr marL="457200" indent="-457200" algn="just">
                <a:lnSpc>
                  <a:spcPct val="70000"/>
                </a:lnSpc>
              </a:pPr>
              <a:r>
                <a:rPr lang="en-US" altLang="zh-CN" sz="180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max(int a[]</a:t>
              </a: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int </a:t>
              </a: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n)</a:t>
              </a: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 int i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maxi=0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for </a:t>
              </a:r>
              <a:r>
                <a:rPr lang="nb-NO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(i=1;i&lt;=n;i++)</a:t>
              </a:r>
            </a:p>
            <a:p>
              <a:pPr marL="457200" indent="-457200" algn="just">
                <a:lnSpc>
                  <a:spcPct val="70000"/>
                </a:lnSpc>
              </a:pP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if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(a[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]&gt;a[maxi])</a:t>
              </a: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maxi=i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return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a[maxi];</a:t>
              </a: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97637" name="Text Box 5"/>
            <p:cNvSpPr txBox="1">
              <a:spLocks noChangeArrowheads="1"/>
            </p:cNvSpPr>
            <p:nvPr/>
          </p:nvSpPr>
          <p:spPr bwMode="auto">
            <a:xfrm>
              <a:off x="322263" y="3772472"/>
              <a:ext cx="4500594" cy="192510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44000" bIns="144000">
              <a:spAutoFit/>
            </a:bodyPr>
            <a:lstStyle/>
            <a:p>
              <a:pPr marL="457200" indent="-457200" algn="just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n-US" altLang="zh-CN" sz="18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maxfun</a:t>
              </a: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()</a:t>
              </a:r>
              <a:endParaRPr lang="pt-BR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  <a:p>
              <a:pPr marL="457200" indent="-457200" algn="just"/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 int </a:t>
              </a:r>
              <a:r>
                <a:rPr lang="pt-BR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pt-BR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[]={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pt-BR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pt-BR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pt-BR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pt-BR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5}</a:t>
              </a:r>
              <a:r>
                <a:rPr lang="zh-CN" altLang="pt-BR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n=5</a:t>
              </a:r>
              <a:r>
                <a:rPr lang="pt-BR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457200" indent="-457200" algn="just"/>
              <a:r>
                <a:rPr lang="pt-BR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printf</a:t>
              </a:r>
              <a:r>
                <a:rPr lang="pt-BR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("Max=%</a:t>
              </a:r>
              <a:r>
                <a:rPr lang="pt-BR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d\n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zh-CN" altLang="pt-BR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max(b</a:t>
              </a:r>
              <a:r>
                <a:rPr lang="zh-CN" altLang="pt-BR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pt-BR" altLang="zh-CN" sz="18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pt-BR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);</a:t>
              </a:r>
            </a:p>
            <a:p>
              <a:pPr marL="457200" indent="-457200" algn="just"/>
              <a:r>
                <a:rPr lang="pt-BR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 flipH="1" flipV="1">
              <a:off x="1745078" y="3593638"/>
              <a:ext cx="288000" cy="158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143372" y="1109088"/>
            <a:ext cx="5000628" cy="83715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函数中再考虑形参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的空间，就重复累计了执行整个算法所需的空间。</a:t>
            </a:r>
            <a:endParaRPr lang="zh-CN" altLang="en-US" sz="22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 smtClean="0"/>
              <a:t>/23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3976653" y="1971640"/>
            <a:ext cx="4916490" cy="430887"/>
            <a:chOff x="4013196" y="1668450"/>
            <a:chExt cx="4916490" cy="430887"/>
          </a:xfrm>
        </p:grpSpPr>
        <p:sp>
          <p:nvSpPr>
            <p:cNvPr id="10" name="TextBox 9"/>
            <p:cNvSpPr txBox="1"/>
            <p:nvPr/>
          </p:nvSpPr>
          <p:spPr>
            <a:xfrm>
              <a:off x="5214942" y="1668450"/>
              <a:ext cx="37147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</a:t>
              </a:r>
              <a:r>
                <a:rPr lang="zh-CN" altLang="pt-BR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zh-CN" altLang="pt-BR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空间复杂度为</a:t>
              </a:r>
              <a:r>
                <a:rPr lang="pt-BR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O(1)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4013196" y="1819264"/>
              <a:ext cx="1071570" cy="14287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678333" y="4905134"/>
            <a:ext cx="4429188" cy="769441"/>
            <a:chOff x="4714876" y="4516947"/>
            <a:chExt cx="4429188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5072066" y="4516947"/>
              <a:ext cx="40719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maxfun</a:t>
              </a:r>
              <a:r>
                <a:rPr lang="zh-CN" altLang="pt-BR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算法中为</a:t>
              </a:r>
              <a:r>
                <a:rPr lang="pt-BR" altLang="zh-CN" sz="2000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pt-BR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数组分配了相应的</a:t>
              </a:r>
              <a:r>
                <a:rPr lang="zh-CN" altLang="pt-BR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内存空间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zh-CN" altLang="pt-BR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</a:t>
              </a:r>
              <a:r>
                <a:rPr lang="zh-CN" altLang="pt-BR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空间复杂度为</a:t>
              </a:r>
              <a:r>
                <a:rPr lang="pt-BR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pt-BR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pt-BR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4714876" y="4799022"/>
              <a:ext cx="357190" cy="14287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857232"/>
            <a:ext cx="7858180" cy="13243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144000" bIns="180000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为什么算法的时、空分析都采用复杂度的形式表示？</a:t>
            </a:r>
            <a:endParaRPr lang="zh-CN" altLang="en-US" sz="22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>
                <a:solidFill>
                  <a:srgbClr val="FF00FF"/>
                </a:solidFill>
              </a:rPr>
              <a:t> </a:t>
            </a:r>
            <a:r>
              <a:rPr kumimoji="0"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kumimoji="0"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kumimoji="0"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23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468313" y="333375"/>
            <a:ext cx="1727200" cy="4489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57224" y="1063608"/>
            <a:ext cx="4000528" cy="34994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marL="457200" indent="-457200" algn="just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]=2*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printf("%d"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printf("\n");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214414" y="1499420"/>
            <a:ext cx="6143668" cy="2632682"/>
            <a:chOff x="1214414" y="1499420"/>
            <a:chExt cx="6143668" cy="2632682"/>
          </a:xfrm>
        </p:grpSpPr>
        <p:sp>
          <p:nvSpPr>
            <p:cNvPr id="16" name="矩形 15"/>
            <p:cNvSpPr/>
            <p:nvPr/>
          </p:nvSpPr>
          <p:spPr>
            <a:xfrm>
              <a:off x="1714480" y="3190622"/>
              <a:ext cx="2571768" cy="428628"/>
            </a:xfrm>
            <a:prstGeom prst="rect">
              <a:avLst/>
            </a:prstGeom>
            <a:solidFill>
              <a:srgbClr val="6600CC">
                <a:alpha val="22000"/>
              </a:srgbClr>
            </a:solidFill>
            <a:ln>
              <a:solidFill>
                <a:schemeClr val="accent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00166" y="2357430"/>
              <a:ext cx="1500198" cy="428628"/>
            </a:xfrm>
            <a:prstGeom prst="rect">
              <a:avLst/>
            </a:prstGeom>
            <a:solidFill>
              <a:srgbClr val="6600CC">
                <a:alpha val="25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14414" y="3703474"/>
              <a:ext cx="2214578" cy="428628"/>
            </a:xfrm>
            <a:prstGeom prst="rect">
              <a:avLst/>
            </a:prstGeom>
            <a:solidFill>
              <a:srgbClr val="6600CC">
                <a:alpha val="21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285852" y="1499420"/>
              <a:ext cx="1143008" cy="428628"/>
            </a:xfrm>
            <a:prstGeom prst="rect">
              <a:avLst/>
            </a:prstGeom>
            <a:solidFill>
              <a:srgbClr val="6600CC">
                <a:alpha val="23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383" name="Text Box 15"/>
            <p:cNvSpPr txBox="1">
              <a:spLocks noChangeArrowheads="1"/>
            </p:cNvSpPr>
            <p:nvPr/>
          </p:nvSpPr>
          <p:spPr bwMode="auto">
            <a:xfrm>
              <a:off x="5845194" y="2816042"/>
              <a:ext cx="1512888" cy="41928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200" dirty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原操作</a:t>
              </a: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10800000">
              <a:off x="2416828" y="1725766"/>
              <a:ext cx="3726808" cy="120316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5" idx="3"/>
            </p:cNvCxnSpPr>
            <p:nvPr/>
          </p:nvCxnSpPr>
          <p:spPr>
            <a:xfrm rot="10800000">
              <a:off x="3000364" y="2571744"/>
              <a:ext cx="3143272" cy="42862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6" idx="3"/>
            </p:cNvCxnSpPr>
            <p:nvPr/>
          </p:nvCxnSpPr>
          <p:spPr>
            <a:xfrm rot="10800000" flipV="1">
              <a:off x="4286248" y="3143248"/>
              <a:ext cx="1857388" cy="2616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17" idx="3"/>
            </p:cNvCxnSpPr>
            <p:nvPr/>
          </p:nvCxnSpPr>
          <p:spPr>
            <a:xfrm rot="10800000" flipV="1">
              <a:off x="3428992" y="3214686"/>
              <a:ext cx="2714644" cy="70310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720" y="285728"/>
            <a:ext cx="2786082" cy="4489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算法分析方式：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073014"/>
            <a:ext cx="8429684" cy="434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事后分析统计方法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：编写算法对应程序，统计其执行时间。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42910" y="1939424"/>
            <a:ext cx="3500462" cy="13938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buFontTx/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编写程序的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语言不同</a:t>
            </a:r>
          </a:p>
          <a:p>
            <a:pPr marL="457200" indent="-457200" algn="just">
              <a:buFontTx/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执行程序的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环境不同</a:t>
            </a:r>
          </a:p>
          <a:p>
            <a:pPr marL="457200" indent="-457200" algn="just">
              <a:buFontTx/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其他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因素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4082564"/>
            <a:ext cx="8358246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事前估算分析方法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：撇开上述因素，认为算法的执行时间是问题规模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的函数。 </a:t>
            </a:r>
            <a:r>
              <a:rPr lang="zh-CN" altLang="en-US" sz="2200" smtClean="0">
                <a:solidFill>
                  <a:srgbClr val="0070C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</a:t>
            </a:r>
            <a:endParaRPr lang="zh-CN" altLang="en-US" sz="2200" smtClean="0">
              <a:solidFill>
                <a:srgbClr val="0070C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3438" y="2368052"/>
            <a:ext cx="24288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所以不能用绝对执行时间进行比较。</a:t>
            </a:r>
          </a:p>
        </p:txBody>
      </p:sp>
      <p:sp>
        <p:nvSpPr>
          <p:cNvPr id="14" name="右大括号 13"/>
          <p:cNvSpPr/>
          <p:nvPr/>
        </p:nvSpPr>
        <p:spPr>
          <a:xfrm>
            <a:off x="4286248" y="2153738"/>
            <a:ext cx="285752" cy="1285884"/>
          </a:xfrm>
          <a:prstGeom prst="rightBrace">
            <a:avLst/>
          </a:prstGeom>
          <a:ln w="28575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646145" y="1192283"/>
            <a:ext cx="8140697" cy="26398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出算法所有原操作的执行次数（也称为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频度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，它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问题规模</a:t>
            </a:r>
            <a:r>
              <a:rPr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函数，用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表示。</a:t>
            </a: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执行时间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大致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操作所需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×T(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。所以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算法的执行时间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成正比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。为此用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表示算法的执行时间。</a:t>
            </a: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不同算法的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大小得出算法执行时间的好坏。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28596" y="1928802"/>
            <a:ext cx="6715172" cy="2771277"/>
            <a:chOff x="428596" y="2168516"/>
            <a:chExt cx="6715172" cy="2771277"/>
          </a:xfrm>
        </p:grpSpPr>
        <p:sp>
          <p:nvSpPr>
            <p:cNvPr id="3" name="TextBox 2"/>
            <p:cNvSpPr txBox="1"/>
            <p:nvPr/>
          </p:nvSpPr>
          <p:spPr>
            <a:xfrm>
              <a:off x="428596" y="4500570"/>
              <a:ext cx="6715172" cy="439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用于表示求解问题大小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的正整数，如</a:t>
              </a:r>
              <a:r>
                <a:rPr lang="en-US" altLang="zh-CN" sz="2200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22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个记录排序</a:t>
              </a:r>
              <a:endPara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 rot="5400000" flipH="1" flipV="1">
              <a:off x="678629" y="3347243"/>
              <a:ext cx="2357454" cy="0"/>
            </a:xfrm>
            <a:prstGeom prst="straightConnector1">
              <a:avLst/>
            </a:prstGeom>
            <a:ln w="28575">
              <a:solidFill>
                <a:srgbClr val="8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42910" y="357166"/>
            <a:ext cx="3714776" cy="4985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 </a:t>
            </a:r>
            <a:r>
              <a:rPr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分析算法的执行时间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857224" y="1814600"/>
            <a:ext cx="7429552" cy="340359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isometricOffAxis2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20 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定义最大的方阶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matrixadd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A[MAX][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B[MAX][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C[MAX][MAX])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	//②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][j]=A[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][j]+B[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//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 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 rot="279624">
            <a:off x="468313" y="604891"/>
            <a:ext cx="8135937" cy="76944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1-6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p19】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求两个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阶方阵的相加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如下，分析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其时间复杂度。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4282" y="168279"/>
            <a:ext cx="5072098" cy="451159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   20    //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定义最大的方阶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matrixadd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A[MAX][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B[MAX][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C[MAX][MAX])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//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</a:t>
            </a: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//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</a:t>
            </a: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][j]=A[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][j]+B[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//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 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0694" y="857232"/>
            <a:ext cx="3500462" cy="120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除变量定义语句外，该算法包括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个可执行语句①、②和③。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072066" y="2454244"/>
            <a:ext cx="4071934" cy="430887"/>
            <a:chOff x="4929190" y="2454244"/>
            <a:chExt cx="4071934" cy="430887"/>
          </a:xfrm>
        </p:grpSpPr>
        <p:sp>
          <p:nvSpPr>
            <p:cNvPr id="11" name="TextBox 10"/>
            <p:cNvSpPr txBox="1"/>
            <p:nvPr/>
          </p:nvSpPr>
          <p:spPr>
            <a:xfrm>
              <a:off x="5572132" y="2454244"/>
              <a:ext cx="34289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频度为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，循环体执行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4929190" y="2689208"/>
              <a:ext cx="684000" cy="0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5072066" y="2993351"/>
            <a:ext cx="2714644" cy="430887"/>
            <a:chOff x="4929190" y="2993351"/>
            <a:chExt cx="2714644" cy="430887"/>
          </a:xfrm>
        </p:grpSpPr>
        <p:sp>
          <p:nvSpPr>
            <p:cNvPr id="12" name="TextBox 11"/>
            <p:cNvSpPr txBox="1"/>
            <p:nvPr/>
          </p:nvSpPr>
          <p:spPr>
            <a:xfrm>
              <a:off x="5572132" y="2993351"/>
              <a:ext cx="20717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频度为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+1)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4929190" y="3209924"/>
              <a:ext cx="684000" cy="0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072066" y="3564855"/>
            <a:ext cx="2286016" cy="430887"/>
            <a:chOff x="4929190" y="3564855"/>
            <a:chExt cx="2286016" cy="430887"/>
          </a:xfrm>
        </p:grpSpPr>
        <p:sp>
          <p:nvSpPr>
            <p:cNvPr id="13" name="TextBox 12"/>
            <p:cNvSpPr txBox="1"/>
            <p:nvPr/>
          </p:nvSpPr>
          <p:spPr>
            <a:xfrm>
              <a:off x="5572132" y="3564855"/>
              <a:ext cx="16430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频度为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4929190" y="3786190"/>
              <a:ext cx="684000" cy="0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5429256" y="3929066"/>
            <a:ext cx="3571900" cy="2020171"/>
            <a:chOff x="5429256" y="3929066"/>
            <a:chExt cx="3571900" cy="2020171"/>
          </a:xfrm>
        </p:grpSpPr>
        <p:sp>
          <p:nvSpPr>
            <p:cNvPr id="5" name="TextBox 4"/>
            <p:cNvSpPr txBox="1"/>
            <p:nvPr/>
          </p:nvSpPr>
          <p:spPr>
            <a:xfrm>
              <a:off x="5429256" y="4572008"/>
              <a:ext cx="2714644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所有语句频度之和为：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256" y="5072074"/>
              <a:ext cx="357190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400"/>
                </a:lnSpc>
              </a:pP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T(</a:t>
              </a:r>
              <a:r>
                <a:rPr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 </a:t>
              </a:r>
              <a:r>
                <a:rPr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n</a:t>
              </a: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+1+</a:t>
              </a:r>
              <a:r>
                <a:rPr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+1)+</a:t>
              </a:r>
              <a:r>
                <a:rPr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baseline="30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 </a:t>
              </a:r>
            </a:p>
            <a:p>
              <a:pPr algn="l">
                <a:lnSpc>
                  <a:spcPts val="2400"/>
                </a:lnSpc>
              </a:pP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=  </a:t>
              </a: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baseline="30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+2</a:t>
              </a:r>
              <a:r>
                <a:rPr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下箭头 17"/>
            <p:cNvSpPr/>
            <p:nvPr/>
          </p:nvSpPr>
          <p:spPr>
            <a:xfrm>
              <a:off x="6929454" y="3929066"/>
              <a:ext cx="214314" cy="500066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609572" y="1000108"/>
            <a:ext cx="7848600" cy="98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算法中执行时间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是问题规模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的某个函数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，记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作：</a:t>
            </a:r>
          </a:p>
          <a:p>
            <a:pPr algn="just"/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2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O(</a:t>
            </a:r>
            <a:r>
              <a:rPr lang="en-US" altLang="zh-CN" sz="22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611188" y="285728"/>
            <a:ext cx="5746762" cy="4723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的执行时间用时间复杂度来表示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2169375"/>
            <a:ext cx="8305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记号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”读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作“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”，它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表示随问题规模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的增大算法执行时间的增长率和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增长率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相同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r>
              <a:rPr lang="zh-CN" altLang="en-US" sz="2200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趋势分析</a:t>
            </a:r>
            <a:endParaRPr lang="en-US" altLang="zh-CN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14480" y="3175000"/>
            <a:ext cx="6357982" cy="2897206"/>
            <a:chOff x="1714480" y="3175000"/>
            <a:chExt cx="6357982" cy="2897206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1714480" y="5715016"/>
              <a:ext cx="585791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678629" y="4679165"/>
              <a:ext cx="278608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29322" y="4214818"/>
              <a:ext cx="714380" cy="412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T(</a:t>
              </a:r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2396" y="5498443"/>
              <a:ext cx="500066" cy="412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879600" y="3175000"/>
              <a:ext cx="4660900" cy="2247900"/>
            </a:xfrm>
            <a:custGeom>
              <a:avLst/>
              <a:gdLst>
                <a:gd name="connsiteX0" fmla="*/ 0 w 4660900"/>
                <a:gd name="connsiteY0" fmla="*/ 2247900 h 2247900"/>
                <a:gd name="connsiteX1" fmla="*/ 1587500 w 4660900"/>
                <a:gd name="connsiteY1" fmla="*/ 2032000 h 2247900"/>
                <a:gd name="connsiteX2" fmla="*/ 2794000 w 4660900"/>
                <a:gd name="connsiteY2" fmla="*/ 1358900 h 2247900"/>
                <a:gd name="connsiteX3" fmla="*/ 4025900 w 4660900"/>
                <a:gd name="connsiteY3" fmla="*/ 635000 h 2247900"/>
                <a:gd name="connsiteX4" fmla="*/ 4660900 w 4660900"/>
                <a:gd name="connsiteY4" fmla="*/ 0 h 22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900" h="2247900">
                  <a:moveTo>
                    <a:pt x="0" y="2247900"/>
                  </a:moveTo>
                  <a:cubicBezTo>
                    <a:pt x="560916" y="2214033"/>
                    <a:pt x="1121833" y="2180167"/>
                    <a:pt x="1587500" y="2032000"/>
                  </a:cubicBezTo>
                  <a:cubicBezTo>
                    <a:pt x="2053167" y="1883833"/>
                    <a:pt x="2387600" y="1591733"/>
                    <a:pt x="2794000" y="1358900"/>
                  </a:cubicBezTo>
                  <a:cubicBezTo>
                    <a:pt x="3200400" y="1126067"/>
                    <a:pt x="3714750" y="861483"/>
                    <a:pt x="4025900" y="635000"/>
                  </a:cubicBezTo>
                  <a:cubicBezTo>
                    <a:pt x="4337050" y="408517"/>
                    <a:pt x="4498975" y="204258"/>
                    <a:pt x="4660900" y="0"/>
                  </a:cubicBezTo>
                </a:path>
              </a:pathLst>
            </a:custGeom>
            <a:ln w="28575">
              <a:solidFill>
                <a:srgbClr val="80800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879600" y="3771900"/>
              <a:ext cx="4978400" cy="1841500"/>
            </a:xfrm>
            <a:custGeom>
              <a:avLst/>
              <a:gdLst>
                <a:gd name="connsiteX0" fmla="*/ 0 w 4978400"/>
                <a:gd name="connsiteY0" fmla="*/ 1841500 h 1841500"/>
                <a:gd name="connsiteX1" fmla="*/ 1168400 w 4978400"/>
                <a:gd name="connsiteY1" fmla="*/ 1689100 h 1841500"/>
                <a:gd name="connsiteX2" fmla="*/ 2400300 w 4978400"/>
                <a:gd name="connsiteY2" fmla="*/ 1384300 h 1841500"/>
                <a:gd name="connsiteX3" fmla="*/ 3619500 w 4978400"/>
                <a:gd name="connsiteY3" fmla="*/ 698500 h 1841500"/>
                <a:gd name="connsiteX4" fmla="*/ 4978400 w 4978400"/>
                <a:gd name="connsiteY4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8400" h="1841500">
                  <a:moveTo>
                    <a:pt x="0" y="1841500"/>
                  </a:moveTo>
                  <a:cubicBezTo>
                    <a:pt x="384175" y="1803400"/>
                    <a:pt x="768350" y="1765300"/>
                    <a:pt x="1168400" y="1689100"/>
                  </a:cubicBezTo>
                  <a:cubicBezTo>
                    <a:pt x="1568450" y="1612900"/>
                    <a:pt x="1991783" y="1549400"/>
                    <a:pt x="2400300" y="1384300"/>
                  </a:cubicBezTo>
                  <a:cubicBezTo>
                    <a:pt x="2808817" y="1219200"/>
                    <a:pt x="3189817" y="929217"/>
                    <a:pt x="3619500" y="698500"/>
                  </a:cubicBezTo>
                  <a:cubicBezTo>
                    <a:pt x="4049183" y="467783"/>
                    <a:pt x="4513791" y="233891"/>
                    <a:pt x="4978400" y="0"/>
                  </a:cubicBezTo>
                </a:path>
              </a:pathLst>
            </a:custGeom>
            <a:ln w="28575">
              <a:solidFill>
                <a:srgbClr val="0000FF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43504" y="3500438"/>
              <a:ext cx="714380" cy="412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808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dirty="0" smtClean="0">
                  <a:solidFill>
                    <a:srgbClr val="8080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dirty="0" smtClean="0">
                  <a:solidFill>
                    <a:srgbClr val="8080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dirty="0" smtClean="0">
                  <a:solidFill>
                    <a:srgbClr val="80800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2000" dirty="0">
                <a:solidFill>
                  <a:srgbClr val="808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57166"/>
            <a:ext cx="8305800" cy="21749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ts val="34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”的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形式定义为：</a:t>
            </a:r>
          </a:p>
          <a:p>
            <a:pPr algn="just">
              <a:lnSpc>
                <a:spcPts val="3400"/>
              </a:lnSpc>
            </a:pP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T(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O(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表示存在一个正的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常数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，使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得当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≥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时都满足：</a:t>
            </a:r>
          </a:p>
          <a:p>
            <a:pPr algn="just">
              <a:lnSpc>
                <a:spcPts val="3400"/>
              </a:lnSpc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|T(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)|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)|      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4300563" y="2571744"/>
            <a:ext cx="0" cy="36036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189300" y="2978145"/>
            <a:ext cx="2382832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上界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3586183" y="3347449"/>
            <a:ext cx="0" cy="36036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928794" y="3753850"/>
            <a:ext cx="3597278" cy="76944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这种上界可能很多，通常取最接近的上界，即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紧凑上界</a:t>
            </a:r>
            <a:endParaRPr lang="zh-CN" altLang="en-US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285852" y="4857760"/>
            <a:ext cx="4500594" cy="1049207"/>
            <a:chOff x="714348" y="4857760"/>
            <a:chExt cx="4500594" cy="1049207"/>
          </a:xfrm>
        </p:grpSpPr>
        <p:sp>
          <p:nvSpPr>
            <p:cNvPr id="10" name="TextBox 9"/>
            <p:cNvSpPr txBox="1"/>
            <p:nvPr/>
          </p:nvSpPr>
          <p:spPr>
            <a:xfrm>
              <a:off x="714348" y="4857760"/>
              <a:ext cx="192882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大致情况：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71736" y="5143512"/>
              <a:ext cx="857256" cy="406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lim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5523065"/>
              <a:ext cx="571504" cy="270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→ ∞ 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7554" y="4980992"/>
              <a:ext cx="857256" cy="406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7554" y="5500702"/>
              <a:ext cx="857256" cy="406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500430" y="5429264"/>
              <a:ext cx="571504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071934" y="5214950"/>
              <a:ext cx="1143008" cy="406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  M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1891</TotalTime>
  <Words>1361</Words>
  <Application>Microsoft Office PowerPoint</Application>
  <PresentationFormat>全屏显示(4:3)</PresentationFormat>
  <Paragraphs>218</Paragraphs>
  <Slides>23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Office 主题</vt:lpstr>
      <vt:lpstr>公式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787</cp:revision>
  <dcterms:created xsi:type="dcterms:W3CDTF">2004-03-31T23:50:14Z</dcterms:created>
  <dcterms:modified xsi:type="dcterms:W3CDTF">2017-11-27T23:59:51Z</dcterms:modified>
</cp:coreProperties>
</file>