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16"/>
  </p:notesMasterIdLst>
  <p:sldIdLst>
    <p:sldId id="295" r:id="rId2"/>
    <p:sldId id="385" r:id="rId3"/>
    <p:sldId id="383" r:id="rId4"/>
    <p:sldId id="370" r:id="rId5"/>
    <p:sldId id="373" r:id="rId6"/>
    <p:sldId id="388" r:id="rId7"/>
    <p:sldId id="391" r:id="rId8"/>
    <p:sldId id="392" r:id="rId9"/>
    <p:sldId id="390" r:id="rId10"/>
    <p:sldId id="384" r:id="rId11"/>
    <p:sldId id="393" r:id="rId12"/>
    <p:sldId id="374" r:id="rId13"/>
    <p:sldId id="394" r:id="rId14"/>
    <p:sldId id="368" r:id="rId15"/>
  </p:sldIdLst>
  <p:sldSz cx="9144000" cy="6858000" type="screen4x3"/>
  <p:notesSz cx="6858000" cy="9144000"/>
  <p:defaultTex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FF"/>
    <a:srgbClr val="FF00FF"/>
    <a:srgbClr val="FF3300"/>
    <a:srgbClr val="808000"/>
    <a:srgbClr val="6600CC"/>
    <a:srgbClr val="0033CC"/>
    <a:srgbClr val="669900"/>
    <a:srgbClr val="3366CC"/>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0" autoAdjust="0"/>
    <p:restoredTop sz="94581" autoAdjust="0"/>
  </p:normalViewPr>
  <p:slideViewPr>
    <p:cSldViewPr>
      <p:cViewPr varScale="1">
        <p:scale>
          <a:sx n="79" d="100"/>
          <a:sy n="79" d="100"/>
        </p:scale>
        <p:origin x="-57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81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8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81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81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81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D6836A47-F2A7-406E-887D-DAE0E45A0A3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a:t>
            </a:fld>
            <a:endParaRPr lang="en-US" altLang="zh-CN"/>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1A70754-95A5-4CAA-868A-E72F053637E8}"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19E38F08-44BF-4642-A499-5689B8C3727D}"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006DFA0-0457-4024-9E69-BF8CD5EB9847}"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DF212CA-D34A-40E3-AFE0-26915C4FE1F3}"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D9CE54D-1897-4669-84E7-A56C8EBBAB08}"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3EA6A8-3A22-4C70-A2DB-AF31AD5E8969}"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31B821CE-6942-4A43-A0A0-A8C59F956098}"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C9AB4865-7BA5-48C5-94C2-CF738209C479}"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itchFamily="49" charset="0"/>
                <a:cs typeface="Consolas" pitchFamily="49" charset="0"/>
              </a:defRPr>
            </a:lvl1pPr>
          </a:lstStyle>
          <a:p>
            <a:fld id="{36E68863-33C2-4D6D-B9FA-F4917E910219}" type="slidenum">
              <a:rPr lang="en-US" altLang="zh-CN" smtClean="0"/>
              <a:pPr/>
              <a:t>‹#›</a:t>
            </a:fld>
            <a:r>
              <a:rPr lang="en-US" altLang="zh-CN" smtClean="0"/>
              <a:t>/14</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3D299BF-7BD1-46F9-A3C3-BD773687F5CE}"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5054371-229B-4F0D-9E69-97C7B50F0F5D}"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AE2A1-5EAD-411B-8D38-DF501AA1BDA0}"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jpeg"/><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4" action="ppaction://hlinksldjump"/>
          </p:cNvPr>
          <p:cNvSpPr>
            <a:spLocks noChangeArrowheads="1"/>
          </p:cNvSpPr>
          <p:nvPr/>
        </p:nvSpPr>
        <p:spPr bwMode="auto">
          <a:xfrm>
            <a:off x="2000232" y="642918"/>
            <a:ext cx="5143536"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1.4   </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其他情况的算法分析</a:t>
            </a:r>
            <a:r>
              <a:rPr lang="zh-CN" altLang="en-US" sz="4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sp>
        <p:nvSpPr>
          <p:cNvPr id="16" name="Text Box 4"/>
          <p:cNvSpPr txBox="1">
            <a:spLocks noChangeArrowheads="1"/>
          </p:cNvSpPr>
          <p:nvPr/>
        </p:nvSpPr>
        <p:spPr bwMode="auto">
          <a:xfrm>
            <a:off x="428596" y="2391242"/>
            <a:ext cx="8569325" cy="1923219"/>
          </a:xfrm>
          <a:prstGeom prst="rect">
            <a:avLst/>
          </a:prstGeom>
          <a:noFill/>
          <a:ln w="9525" algn="ctr">
            <a:noFill/>
            <a:miter lim="800000"/>
            <a:headEnd/>
            <a:tailEnd/>
          </a:ln>
          <a:effectLst/>
        </p:spPr>
        <p:txBody>
          <a:bodyPr>
            <a:spAutoFit/>
          </a:bodyPr>
          <a:lstStyle/>
          <a:p>
            <a:pPr algn="l">
              <a:lnSpc>
                <a:spcPts val="5000"/>
              </a:lnSpc>
            </a:pPr>
            <a:r>
              <a:rPr lang="zh-CN" altLang="en-US" sz="2200" dirty="0">
                <a:latin typeface="Consolas" pitchFamily="49" charset="0"/>
                <a:ea typeface="楷体" pitchFamily="49" charset="-122"/>
                <a:cs typeface="Consolas" pitchFamily="49" charset="0"/>
              </a:rPr>
              <a:t>　　</a:t>
            </a:r>
            <a:r>
              <a:rPr lang="zh-CN" altLang="en-US" sz="2200" dirty="0" smtClean="0">
                <a:solidFill>
                  <a:srgbClr val="FF3300"/>
                </a:solidFill>
                <a:latin typeface="Consolas" pitchFamily="49" charset="0"/>
                <a:ea typeface="黑体" pitchFamily="49" charset="-122"/>
                <a:cs typeface="Consolas" pitchFamily="49" charset="0"/>
              </a:rPr>
              <a:t>定义：</a:t>
            </a:r>
            <a:r>
              <a:rPr lang="zh-CN" altLang="en-US" sz="2200" dirty="0" smtClean="0">
                <a:solidFill>
                  <a:srgbClr val="0000FF"/>
                </a:solidFill>
                <a:latin typeface="Consolas" pitchFamily="49" charset="0"/>
                <a:ea typeface="楷体" pitchFamily="49" charset="-122"/>
                <a:cs typeface="Consolas" pitchFamily="49" charset="0"/>
              </a:rPr>
              <a:t>设</a:t>
            </a:r>
            <a:r>
              <a:rPr lang="zh-CN" altLang="en-US" sz="2200" dirty="0">
                <a:solidFill>
                  <a:srgbClr val="0000FF"/>
                </a:solidFill>
                <a:latin typeface="Consolas" pitchFamily="49" charset="0"/>
                <a:ea typeface="楷体" pitchFamily="49" charset="-122"/>
                <a:cs typeface="Consolas" pitchFamily="49" charset="0"/>
              </a:rPr>
              <a:t>一个算法的输入规模</a:t>
            </a:r>
            <a:r>
              <a:rPr lang="zh-CN" altLang="en-US" sz="2200">
                <a:solidFill>
                  <a:srgbClr val="0000FF"/>
                </a:solidFill>
                <a:latin typeface="Consolas" pitchFamily="49" charset="0"/>
                <a:ea typeface="楷体" pitchFamily="49" charset="-122"/>
                <a:cs typeface="Consolas" pitchFamily="49" charset="0"/>
              </a:rPr>
              <a:t>为</a:t>
            </a:r>
            <a:r>
              <a:rPr lang="en-US" altLang="zh-CN" sz="2200" i="1" smtClean="0">
                <a:solidFill>
                  <a:srgbClr val="0000FF"/>
                </a:solidFill>
                <a:latin typeface="Consolas" pitchFamily="49" charset="0"/>
                <a:ea typeface="楷体" pitchFamily="49" charset="-122"/>
                <a:cs typeface="Consolas" pitchFamily="49" charset="0"/>
              </a:rPr>
              <a:t>n</a:t>
            </a:r>
            <a:r>
              <a:rPr lang="zh-CN" altLang="en-US"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D</a:t>
            </a:r>
            <a:r>
              <a:rPr lang="en-US" altLang="zh-CN" sz="2200" i="1" baseline="-25000" smtClean="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是所有输入</a:t>
            </a:r>
            <a:r>
              <a:rPr lang="zh-CN" altLang="en-US" sz="2200">
                <a:solidFill>
                  <a:srgbClr val="0000FF"/>
                </a:solidFill>
                <a:latin typeface="Consolas" pitchFamily="49" charset="0"/>
                <a:ea typeface="楷体" pitchFamily="49" charset="-122"/>
                <a:cs typeface="Consolas" pitchFamily="49" charset="0"/>
              </a:rPr>
              <a:t>的</a:t>
            </a:r>
            <a:r>
              <a:rPr lang="zh-CN" altLang="en-US" sz="2200" smtClean="0">
                <a:solidFill>
                  <a:srgbClr val="0000FF"/>
                </a:solidFill>
                <a:latin typeface="Consolas" pitchFamily="49" charset="0"/>
                <a:ea typeface="楷体" pitchFamily="49" charset="-122"/>
                <a:cs typeface="Consolas" pitchFamily="49" charset="0"/>
              </a:rPr>
              <a:t>集合，任</a:t>
            </a:r>
            <a:r>
              <a:rPr lang="zh-CN" altLang="en-US" sz="2200" dirty="0">
                <a:solidFill>
                  <a:srgbClr val="0000FF"/>
                </a:solidFill>
                <a:latin typeface="Consolas" pitchFamily="49" charset="0"/>
                <a:ea typeface="楷体" pitchFamily="49" charset="-122"/>
                <a:cs typeface="Consolas" pitchFamily="49" charset="0"/>
              </a:rPr>
              <a:t>一输入</a:t>
            </a:r>
            <a:r>
              <a:rPr lang="en-US" altLang="zh-CN" sz="2200" i="1" dirty="0" err="1">
                <a:solidFill>
                  <a:srgbClr val="0000FF"/>
                </a:solidFill>
                <a:latin typeface="Consolas" pitchFamily="49" charset="0"/>
                <a:ea typeface="楷体" pitchFamily="49" charset="-122"/>
                <a:cs typeface="Consolas" pitchFamily="49" charset="0"/>
              </a:rPr>
              <a:t>I</a:t>
            </a:r>
            <a:r>
              <a:rPr lang="en-US" altLang="zh-CN" sz="2200" err="1">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D</a:t>
            </a:r>
            <a:r>
              <a:rPr lang="en-US" altLang="zh-CN" sz="2200" i="1" baseline="-25000" smtClean="0">
                <a:solidFill>
                  <a:srgbClr val="0000FF"/>
                </a:solidFill>
                <a:latin typeface="Consolas" pitchFamily="49" charset="0"/>
                <a:ea typeface="楷体" pitchFamily="49" charset="-122"/>
                <a:cs typeface="Consolas" pitchFamily="49" charset="0"/>
              </a:rPr>
              <a:t>n</a:t>
            </a:r>
            <a:r>
              <a:rPr lang="zh-CN" altLang="en-US"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P</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是</a:t>
            </a:r>
            <a:r>
              <a:rPr lang="en-US" altLang="zh-CN" sz="2200" i="1" dirty="0">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出现</a:t>
            </a:r>
            <a:r>
              <a:rPr lang="zh-CN" altLang="en-US" sz="2200" smtClean="0">
                <a:solidFill>
                  <a:srgbClr val="0000FF"/>
                </a:solidFill>
                <a:latin typeface="Consolas" pitchFamily="49" charset="0"/>
                <a:ea typeface="楷体" pitchFamily="49" charset="-122"/>
                <a:cs typeface="Consolas" pitchFamily="49" charset="0"/>
              </a:rPr>
              <a:t>的概率，有   </a:t>
            </a:r>
            <a:r>
              <a:rPr lang="zh-CN" altLang="en-US" sz="2200" dirty="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 ，</a:t>
            </a:r>
            <a:r>
              <a:rPr lang="en-US" altLang="zh-CN" sz="2200" i="1" smtClean="0">
                <a:solidFill>
                  <a:srgbClr val="0000FF"/>
                </a:solidFill>
                <a:latin typeface="Consolas" pitchFamily="49" charset="0"/>
                <a:ea typeface="楷体" pitchFamily="49" charset="-122"/>
                <a:cs typeface="Consolas" pitchFamily="49" charset="0"/>
              </a:rPr>
              <a:t>T</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是算法在输入</a:t>
            </a:r>
            <a:r>
              <a:rPr lang="en-US" altLang="zh-CN" sz="2200" i="1">
                <a:solidFill>
                  <a:srgbClr val="0000FF"/>
                </a:solidFill>
                <a:latin typeface="Consolas" pitchFamily="49" charset="0"/>
                <a:ea typeface="楷体" pitchFamily="49" charset="-122"/>
                <a:cs typeface="Consolas" pitchFamily="49" charset="0"/>
              </a:rPr>
              <a:t>I</a:t>
            </a:r>
            <a:r>
              <a:rPr lang="zh-CN" altLang="en-US" sz="2200" smtClean="0">
                <a:solidFill>
                  <a:srgbClr val="0000FF"/>
                </a:solidFill>
                <a:latin typeface="Consolas" pitchFamily="49" charset="0"/>
                <a:ea typeface="楷体" pitchFamily="49" charset="-122"/>
                <a:cs typeface="Consolas" pitchFamily="49" charset="0"/>
              </a:rPr>
              <a:t>下的执行时间，则算法的</a:t>
            </a:r>
            <a:r>
              <a:rPr lang="zh-CN" altLang="en-US" sz="2200" smtClean="0">
                <a:solidFill>
                  <a:srgbClr val="FF0000"/>
                </a:solidFill>
                <a:latin typeface="Consolas" pitchFamily="49" charset="0"/>
                <a:ea typeface="楷体" pitchFamily="49" charset="-122"/>
                <a:cs typeface="Consolas" pitchFamily="49" charset="0"/>
              </a:rPr>
              <a:t>平均时间复杂</a:t>
            </a:r>
            <a:r>
              <a:rPr lang="zh-CN" altLang="en-US" sz="2200" dirty="0">
                <a:solidFill>
                  <a:srgbClr val="FF0000"/>
                </a:solidFill>
                <a:latin typeface="Consolas" pitchFamily="49" charset="0"/>
                <a:ea typeface="楷体" pitchFamily="49" charset="-122"/>
                <a:cs typeface="Consolas" pitchFamily="49" charset="0"/>
              </a:rPr>
              <a:t>度</a:t>
            </a:r>
            <a:r>
              <a:rPr lang="zh-CN" altLang="en-US" sz="2200" dirty="0">
                <a:solidFill>
                  <a:srgbClr val="0000FF"/>
                </a:solidFill>
                <a:latin typeface="Consolas" pitchFamily="49" charset="0"/>
                <a:ea typeface="楷体" pitchFamily="49" charset="-122"/>
                <a:cs typeface="Consolas" pitchFamily="49" charset="0"/>
              </a:rPr>
              <a:t>为：</a:t>
            </a:r>
          </a:p>
        </p:txBody>
      </p:sp>
      <p:sp>
        <p:nvSpPr>
          <p:cNvPr id="35" name="Rectangle 3" descr="信纸">
            <a:hlinkClick r:id="rId4" action="ppaction://hlinksldjump"/>
          </p:cNvPr>
          <p:cNvSpPr>
            <a:spLocks noChangeArrowheads="1"/>
          </p:cNvSpPr>
          <p:nvPr/>
        </p:nvSpPr>
        <p:spPr bwMode="auto">
          <a:xfrm>
            <a:off x="285720" y="1571612"/>
            <a:ext cx="7500990" cy="584775"/>
          </a:xfrm>
          <a:prstGeom prst="rect">
            <a:avLst/>
          </a:prstGeom>
          <a:blipFill dpi="0" rotWithShape="1">
            <a:blip r:embed="rId5"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3200" spc="50" smtClean="0">
                <a:ln w="11430"/>
                <a:solidFill>
                  <a:srgbClr val="FF0000"/>
                </a:solidFill>
                <a:effectLst>
                  <a:outerShdw blurRad="76200" dist="50800" dir="5400000" algn="tl" rotWithShape="0">
                    <a:srgbClr val="000000">
                      <a:alpha val="65000"/>
                    </a:srgbClr>
                  </a:outerShdw>
                </a:effectLst>
                <a:ea typeface="隶书" pitchFamily="49" charset="-122"/>
                <a:cs typeface="Times New Roman" pitchFamily="18" charset="0"/>
              </a:rPr>
              <a:t>1.4.1  </a:t>
            </a:r>
            <a:r>
              <a:rPr lang="zh-CN" altLang="en-US" sz="3200" smtClean="0">
                <a:solidFill>
                  <a:srgbClr val="FF0000"/>
                </a:solidFill>
                <a:ea typeface="隶书" pitchFamily="49" charset="-122"/>
                <a:cs typeface="Times New Roman" pitchFamily="18" charset="0"/>
              </a:rPr>
              <a:t>最好、最坏和平均时间复杂度分析</a:t>
            </a:r>
            <a:r>
              <a:rPr lang="zh-CN" altLang="en-US" sz="3200" spc="50" smtClean="0">
                <a:ln w="11430"/>
                <a:solidFill>
                  <a:srgbClr val="FF0000"/>
                </a:solidFill>
                <a:effectLst>
                  <a:outerShdw blurRad="76200" dist="50800" dir="5400000" algn="tl" rotWithShape="0">
                    <a:srgbClr val="000000">
                      <a:alpha val="65000"/>
                    </a:srgbClr>
                  </a:outerShdw>
                </a:effectLst>
                <a:ea typeface="隶书" pitchFamily="49" charset="-122"/>
                <a:cs typeface="Times New Roman" pitchFamily="18" charset="0"/>
              </a:rPr>
              <a:t> </a:t>
            </a:r>
            <a:endParaRPr lang="zh-CN" altLang="en-US" sz="3200" spc="50" dirty="0">
              <a:ln w="11430"/>
              <a:solidFill>
                <a:srgbClr val="FF0000"/>
              </a:solidFill>
              <a:effectLst>
                <a:outerShdw blurRad="76200" dist="50800" dir="5400000" algn="tl" rotWithShape="0">
                  <a:srgbClr val="000000">
                    <a:alpha val="65000"/>
                  </a:srgbClr>
                </a:outerShdw>
              </a:effectLst>
              <a:ea typeface="隶书" pitchFamily="49" charset="-122"/>
              <a:cs typeface="Times New Roman" pitchFamily="18" charset="0"/>
            </a:endParaRPr>
          </a:p>
        </p:txBody>
      </p:sp>
      <p:graphicFrame>
        <p:nvGraphicFramePr>
          <p:cNvPr id="1026" name="Object 2"/>
          <p:cNvGraphicFramePr>
            <a:graphicFrameLocks noChangeAspect="1"/>
          </p:cNvGraphicFramePr>
          <p:nvPr/>
        </p:nvGraphicFramePr>
        <p:xfrm>
          <a:off x="2849563" y="4572000"/>
          <a:ext cx="2432050" cy="1066800"/>
        </p:xfrm>
        <a:graphic>
          <a:graphicData uri="http://schemas.openxmlformats.org/presentationml/2006/ole">
            <p:oleObj spid="_x0000_s1026" name="Equation" r:id="rId6" imgW="1218960" imgH="533160" progId="Equation.3">
              <p:embed/>
            </p:oleObj>
          </a:graphicData>
        </a:graphic>
      </p:graphicFrame>
      <p:graphicFrame>
        <p:nvGraphicFramePr>
          <p:cNvPr id="36" name="对象 35"/>
          <p:cNvGraphicFramePr>
            <a:graphicFrameLocks noChangeAspect="1"/>
          </p:cNvGraphicFramePr>
          <p:nvPr/>
        </p:nvGraphicFramePr>
        <p:xfrm>
          <a:off x="4521200" y="3333750"/>
          <a:ext cx="101600" cy="190500"/>
        </p:xfrm>
        <a:graphic>
          <a:graphicData uri="http://schemas.openxmlformats.org/presentationml/2006/ole">
            <p:oleObj spid="_x0000_s1027" name="Equation" r:id="rId7" imgW="101520" imgH="190440" progId="Equation.3">
              <p:embed/>
            </p:oleObj>
          </a:graphicData>
        </a:graphic>
      </p:graphicFrame>
      <p:graphicFrame>
        <p:nvGraphicFramePr>
          <p:cNvPr id="1028" name="Object 4"/>
          <p:cNvGraphicFramePr>
            <a:graphicFrameLocks noChangeAspect="1"/>
          </p:cNvGraphicFramePr>
          <p:nvPr/>
        </p:nvGraphicFramePr>
        <p:xfrm>
          <a:off x="5072066" y="2857496"/>
          <a:ext cx="1393825" cy="1066800"/>
        </p:xfrm>
        <a:graphic>
          <a:graphicData uri="http://schemas.openxmlformats.org/presentationml/2006/ole">
            <p:oleObj spid="_x0000_s1028" name="Equation" r:id="rId8" imgW="698400" imgH="533160" progId="Equation.3">
              <p:embed/>
            </p:oleObj>
          </a:graphicData>
        </a:graphic>
      </p:graphicFrame>
      <p:sp>
        <p:nvSpPr>
          <p:cNvPr id="9" name="灯片编号占位符 8"/>
          <p:cNvSpPr>
            <a:spLocks noGrp="1"/>
          </p:cNvSpPr>
          <p:nvPr>
            <p:ph type="sldNum" sz="quarter" idx="12"/>
          </p:nvPr>
        </p:nvSpPr>
        <p:spPr/>
        <p:txBody>
          <a:bodyPr/>
          <a:lstStyle/>
          <a:p>
            <a:fld id="{36E68863-33C2-4D6D-B9FA-F4917E910219}" type="slidenum">
              <a:rPr lang="en-US" altLang="zh-CN" smtClean="0"/>
              <a:pPr/>
              <a:t>1</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3" name="Text Box 5"/>
          <p:cNvSpPr txBox="1">
            <a:spLocks noChangeArrowheads="1"/>
          </p:cNvSpPr>
          <p:nvPr/>
        </p:nvSpPr>
        <p:spPr bwMode="auto">
          <a:xfrm>
            <a:off x="285720" y="979167"/>
            <a:ext cx="8643998" cy="837152"/>
          </a:xfrm>
          <a:prstGeom prst="rect">
            <a:avLst/>
          </a:prstGeom>
          <a:noFill/>
          <a:ln w="19050" algn="ctr">
            <a:noFill/>
            <a:miter lim="800000"/>
            <a:headEnd/>
            <a:tailEnd/>
          </a:ln>
          <a:effectLst/>
        </p:spPr>
        <p:txBody>
          <a:bodyPr wrap="square">
            <a:spAutoFit/>
          </a:bodyPr>
          <a:lstStyle/>
          <a:p>
            <a:pPr algn="just"/>
            <a:r>
              <a:rPr lang="en-US" altLang="zh-CN" sz="2200" smtClean="0">
                <a:solidFill>
                  <a:srgbClr val="FF0000"/>
                </a:solidFill>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1-11</a:t>
            </a:r>
            <a:r>
              <a:rPr lang="zh-CN" altLang="en-US" sz="2200" smtClean="0">
                <a:solidFill>
                  <a:srgbClr val="FF0000"/>
                </a:solidFill>
                <a:latin typeface="Consolas" pitchFamily="49" charset="0"/>
                <a:ea typeface="楷体" pitchFamily="49" charset="-122"/>
                <a:cs typeface="Consolas" pitchFamily="49" charset="0"/>
              </a:rPr>
              <a:t>：</a:t>
            </a:r>
            <a:r>
              <a:rPr lang="en-US" altLang="zh-CN" sz="2200" smtClean="0">
                <a:solidFill>
                  <a:srgbClr val="FF0000"/>
                </a:solidFill>
                <a:latin typeface="Consolas" pitchFamily="49" charset="0"/>
                <a:ea typeface="楷体" pitchFamily="49" charset="-122"/>
                <a:cs typeface="Consolas" pitchFamily="49" charset="0"/>
              </a:rPr>
              <a:t>p23】</a:t>
            </a:r>
            <a:r>
              <a:rPr lang="zh-CN" altLang="en-US" sz="2200" smtClean="0">
                <a:solidFill>
                  <a:srgbClr val="0000FF"/>
                </a:solidFill>
                <a:latin typeface="Consolas" pitchFamily="49" charset="0"/>
                <a:ea typeface="楷体" pitchFamily="49" charset="-122"/>
                <a:cs typeface="Consolas" pitchFamily="49" charset="0"/>
              </a:rPr>
              <a:t>有如下递归算法，分析调用</a:t>
            </a:r>
            <a:r>
              <a:rPr lang="en-US" altLang="zh-CN" sz="2200" smtClean="0">
                <a:solidFill>
                  <a:srgbClr val="FF0000"/>
                </a:solidFill>
                <a:latin typeface="Consolas" pitchFamily="49" charset="0"/>
                <a:ea typeface="楷体" pitchFamily="49" charset="-122"/>
                <a:cs typeface="Consolas" pitchFamily="49" charset="0"/>
              </a:rPr>
              <a:t>fun(</a:t>
            </a:r>
            <a:r>
              <a:rPr lang="en-US" altLang="zh-CN" sz="2200" i="1" smtClean="0">
                <a:solidFill>
                  <a:srgbClr val="FF0000"/>
                </a:solidFill>
                <a:latin typeface="Consolas" pitchFamily="49" charset="0"/>
                <a:ea typeface="楷体" pitchFamily="49" charset="-122"/>
                <a:cs typeface="Consolas" pitchFamily="49" charset="0"/>
              </a:rPr>
              <a:t>a</a:t>
            </a:r>
            <a:r>
              <a:rPr lang="zh-CN" altLang="en-US" sz="2200" smtClean="0">
                <a:solidFill>
                  <a:srgbClr val="FF0000"/>
                </a:solidFill>
                <a:latin typeface="Consolas" pitchFamily="49" charset="0"/>
                <a:ea typeface="楷体" pitchFamily="49" charset="-122"/>
                <a:cs typeface="Consolas" pitchFamily="49" charset="0"/>
              </a:rPr>
              <a:t>，</a:t>
            </a:r>
            <a:r>
              <a:rPr lang="en-US" altLang="zh-CN" sz="2200" i="1" smtClean="0">
                <a:solidFill>
                  <a:srgbClr val="FF0000"/>
                </a:solidFill>
                <a:latin typeface="Consolas" pitchFamily="49" charset="0"/>
                <a:ea typeface="楷体" pitchFamily="49" charset="-122"/>
                <a:cs typeface="Consolas" pitchFamily="49" charset="0"/>
              </a:rPr>
              <a:t>n</a:t>
            </a:r>
            <a:r>
              <a:rPr lang="zh-CN" altLang="en-US" sz="2200" smtClean="0">
                <a:solidFill>
                  <a:srgbClr val="FF0000"/>
                </a:solidFill>
                <a:latin typeface="Consolas" pitchFamily="49" charset="0"/>
                <a:ea typeface="楷体" pitchFamily="49" charset="-122"/>
                <a:cs typeface="Consolas" pitchFamily="49" charset="0"/>
              </a:rPr>
              <a:t>，</a:t>
            </a:r>
            <a:r>
              <a:rPr lang="en-US" altLang="zh-CN" sz="2200" smtClean="0">
                <a:solidFill>
                  <a:srgbClr val="FF0000"/>
                </a:solidFill>
                <a:latin typeface="Consolas" pitchFamily="49" charset="0"/>
                <a:ea typeface="楷体" pitchFamily="49" charset="-122"/>
                <a:cs typeface="Consolas" pitchFamily="49" charset="0"/>
              </a:rPr>
              <a:t>0</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的空间复杂度。 </a:t>
            </a:r>
          </a:p>
        </p:txBody>
      </p:sp>
      <p:sp>
        <p:nvSpPr>
          <p:cNvPr id="217094" name="Text Box 6"/>
          <p:cNvSpPr txBox="1">
            <a:spLocks noChangeArrowheads="1"/>
          </p:cNvSpPr>
          <p:nvPr/>
        </p:nvSpPr>
        <p:spPr bwMode="auto">
          <a:xfrm>
            <a:off x="714348" y="285728"/>
            <a:ext cx="4389439" cy="47025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r>
              <a:rPr lang="en-US" altLang="zh-CN"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Times New Roman" pitchFamily="18" charset="0"/>
              </a:rPr>
              <a:t>2</a:t>
            </a:r>
            <a:r>
              <a:rPr lang="zh-CN" alt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Times New Roman" pitchFamily="18" charset="0"/>
              </a:rPr>
              <a:t>、递归</a:t>
            </a:r>
            <a:r>
              <a:rPr lang="zh-CN" altLang="en-US"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Times New Roman" pitchFamily="18" charset="0"/>
              </a:rPr>
              <a:t>算法的空间复杂度分析</a:t>
            </a: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10</a:t>
            </a:fld>
            <a:r>
              <a:rPr lang="en-US" altLang="zh-CN" smtClean="0"/>
              <a:t>/14</a:t>
            </a:r>
            <a:endParaRPr lang="en-US" altLang="zh-CN"/>
          </a:p>
        </p:txBody>
      </p:sp>
      <p:sp>
        <p:nvSpPr>
          <p:cNvPr id="8" name="TextBox 7"/>
          <p:cNvSpPr txBox="1"/>
          <p:nvPr/>
        </p:nvSpPr>
        <p:spPr>
          <a:xfrm>
            <a:off x="714348" y="2143116"/>
            <a:ext cx="6572296" cy="417861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08000" rtlCol="0">
            <a:spAutoFit/>
          </a:bodyPr>
          <a:lstStyle/>
          <a:p>
            <a:pPr algn="l">
              <a:lnSpc>
                <a:spcPts val="1800"/>
              </a:lnSpc>
            </a:pPr>
            <a:r>
              <a:rPr lang="en-US" altLang="zh-CN" sz="1800" dirty="0" smtClean="0">
                <a:solidFill>
                  <a:srgbClr val="0000FF"/>
                </a:solidFill>
                <a:latin typeface="Consolas" pitchFamily="49" charset="0"/>
                <a:ea typeface="仿宋" pitchFamily="49" charset="-122"/>
                <a:cs typeface="Consolas" pitchFamily="49" charset="0"/>
              </a:rPr>
              <a:t>void </a:t>
            </a:r>
            <a:r>
              <a:rPr lang="en-US" altLang="zh-CN" sz="1800" dirty="0" smtClean="0">
                <a:solidFill>
                  <a:srgbClr val="FF0000"/>
                </a:solidFill>
                <a:latin typeface="Consolas" pitchFamily="49" charset="0"/>
                <a:ea typeface="仿宋" pitchFamily="49" charset="-122"/>
                <a:cs typeface="Consolas" pitchFamily="49" charset="0"/>
              </a:rPr>
              <a:t>fun</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k) </a:t>
            </a:r>
            <a:r>
              <a:rPr lang="en-US" altLang="zh-CN" sz="1800" dirty="0" smtClean="0">
                <a:solidFill>
                  <a:srgbClr val="0070C0"/>
                </a:solidFill>
                <a:latin typeface="Consolas" pitchFamily="49" charset="0"/>
                <a:ea typeface="仿宋" pitchFamily="49" charset="-122"/>
                <a:cs typeface="Consolas" pitchFamily="49" charset="0"/>
              </a:rPr>
              <a:t>//</a:t>
            </a:r>
            <a:r>
              <a:rPr lang="zh-CN" altLang="en-US" sz="1800" dirty="0" smtClean="0">
                <a:solidFill>
                  <a:srgbClr val="0070C0"/>
                </a:solidFill>
                <a:latin typeface="Consolas" pitchFamily="49" charset="0"/>
                <a:ea typeface="仿宋" pitchFamily="49" charset="-122"/>
                <a:cs typeface="Consolas" pitchFamily="49" charset="0"/>
              </a:rPr>
              <a:t>数组</a:t>
            </a:r>
            <a:r>
              <a:rPr lang="en-US" altLang="zh-CN" sz="1800" dirty="0" smtClean="0">
                <a:solidFill>
                  <a:srgbClr val="0070C0"/>
                </a:solidFill>
                <a:latin typeface="Consolas" pitchFamily="49" charset="0"/>
                <a:ea typeface="仿宋" pitchFamily="49" charset="-122"/>
                <a:cs typeface="Consolas" pitchFamily="49" charset="0"/>
              </a:rPr>
              <a:t>a</a:t>
            </a:r>
            <a:r>
              <a:rPr lang="zh-CN" altLang="en-US" sz="1800" dirty="0" smtClean="0">
                <a:solidFill>
                  <a:srgbClr val="0070C0"/>
                </a:solidFill>
                <a:latin typeface="Consolas" pitchFamily="49" charset="0"/>
                <a:ea typeface="仿宋" pitchFamily="49" charset="-122"/>
                <a:cs typeface="Consolas" pitchFamily="49" charset="0"/>
              </a:rPr>
              <a:t>共有</a:t>
            </a:r>
            <a:r>
              <a:rPr lang="en-US" altLang="zh-CN" sz="1800" dirty="0" smtClean="0">
                <a:solidFill>
                  <a:srgbClr val="0070C0"/>
                </a:solidFill>
                <a:latin typeface="Consolas" pitchFamily="49" charset="0"/>
                <a:ea typeface="仿宋" pitchFamily="49" charset="-122"/>
                <a:cs typeface="Consolas" pitchFamily="49" charset="0"/>
              </a:rPr>
              <a:t>n</a:t>
            </a:r>
            <a:r>
              <a:rPr lang="zh-CN" altLang="en-US" sz="1800" dirty="0" smtClean="0">
                <a:solidFill>
                  <a:srgbClr val="0070C0"/>
                </a:solidFill>
                <a:latin typeface="Consolas" pitchFamily="49" charset="0"/>
                <a:ea typeface="仿宋" pitchFamily="49" charset="-122"/>
                <a:cs typeface="Consolas" pitchFamily="49" charset="0"/>
              </a:rPr>
              <a:t>个元素</a:t>
            </a: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6600CC"/>
                </a:solidFill>
                <a:latin typeface="Consolas" pitchFamily="49" charset="0"/>
                <a:ea typeface="仿宋" pitchFamily="49" charset="-122"/>
                <a:cs typeface="Consolas" pitchFamily="49" charset="0"/>
              </a:rPr>
              <a:t>if </a:t>
            </a:r>
            <a:r>
              <a:rPr lang="en-US" altLang="zh-CN" sz="1800" dirty="0" smtClean="0">
                <a:solidFill>
                  <a:srgbClr val="6600CC"/>
                </a:solidFill>
                <a:latin typeface="Consolas" pitchFamily="49" charset="0"/>
                <a:ea typeface="仿宋" pitchFamily="49" charset="-122"/>
                <a:cs typeface="Consolas" pitchFamily="49" charset="0"/>
              </a:rPr>
              <a:t>(k==n-1)</a:t>
            </a:r>
          </a:p>
          <a:p>
            <a:pPr algn="l">
              <a:lnSpc>
                <a:spcPts val="1800"/>
              </a:lnSpc>
            </a:pPr>
            <a:r>
              <a:rPr lang="en-US" altLang="zh-CN" sz="1800" smtClean="0">
                <a:solidFill>
                  <a:srgbClr val="6600CC"/>
                </a:solidFill>
                <a:latin typeface="Consolas" pitchFamily="49" charset="0"/>
                <a:ea typeface="仿宋" pitchFamily="49" charset="-122"/>
                <a:cs typeface="Consolas" pitchFamily="49" charset="0"/>
              </a:rPr>
              <a:t>     for </a:t>
            </a:r>
            <a:r>
              <a:rPr lang="en-US" altLang="zh-CN" sz="1800" dirty="0" smtClean="0">
                <a:solidFill>
                  <a:srgbClr val="6600CC"/>
                </a:solidFill>
                <a:latin typeface="Consolas" pitchFamily="49" charset="0"/>
                <a:ea typeface="仿宋" pitchFamily="49" charset="-122"/>
                <a:cs typeface="Consolas" pitchFamily="49" charset="0"/>
              </a:rPr>
              <a:t>(</a:t>
            </a:r>
            <a:r>
              <a:rPr lang="en-US" altLang="zh-CN" sz="1800" err="1" smtClean="0">
                <a:solidFill>
                  <a:srgbClr val="6600CC"/>
                </a:solidFill>
                <a:latin typeface="Consolas" pitchFamily="49" charset="0"/>
                <a:ea typeface="仿宋" pitchFamily="49" charset="-122"/>
                <a:cs typeface="Consolas" pitchFamily="49" charset="0"/>
              </a:rPr>
              <a:t>i</a:t>
            </a:r>
            <a:r>
              <a:rPr lang="en-US" altLang="zh-CN" sz="1800" smtClean="0">
                <a:solidFill>
                  <a:srgbClr val="6600CC"/>
                </a:solidFill>
                <a:latin typeface="Consolas" pitchFamily="49" charset="0"/>
                <a:ea typeface="仿宋" pitchFamily="49" charset="-122"/>
                <a:cs typeface="Consolas" pitchFamily="49" charset="0"/>
              </a:rPr>
              <a:t>=</a:t>
            </a:r>
            <a:r>
              <a:rPr lang="en-US" altLang="zh-CN" sz="1800" err="1" smtClean="0">
                <a:solidFill>
                  <a:srgbClr val="6600CC"/>
                </a:solidFill>
                <a:latin typeface="Consolas" pitchFamily="49" charset="0"/>
                <a:ea typeface="仿宋" pitchFamily="49" charset="-122"/>
                <a:cs typeface="Consolas" pitchFamily="49" charset="0"/>
              </a:rPr>
              <a:t>0;i</a:t>
            </a:r>
            <a:r>
              <a:rPr lang="en-US" altLang="zh-CN" sz="1800" smtClean="0">
                <a:solidFill>
                  <a:srgbClr val="6600CC"/>
                </a:solidFill>
                <a:latin typeface="Consolas" pitchFamily="49" charset="0"/>
                <a:ea typeface="仿宋" pitchFamily="49" charset="-122"/>
                <a:cs typeface="Consolas" pitchFamily="49" charset="0"/>
              </a:rPr>
              <a:t>&lt;</a:t>
            </a:r>
            <a:r>
              <a:rPr lang="en-US" altLang="zh-CN" sz="1800" err="1" smtClean="0">
                <a:solidFill>
                  <a:srgbClr val="6600CC"/>
                </a:solidFill>
                <a:latin typeface="Consolas" pitchFamily="49" charset="0"/>
                <a:ea typeface="仿宋" pitchFamily="49" charset="-122"/>
                <a:cs typeface="Consolas" pitchFamily="49" charset="0"/>
              </a:rPr>
              <a:t>n;i</a:t>
            </a:r>
            <a:r>
              <a:rPr lang="en-US" altLang="zh-CN" sz="1800" smtClean="0">
                <a:solidFill>
                  <a:srgbClr val="6600CC"/>
                </a:solidFill>
                <a:latin typeface="Consolas" pitchFamily="49" charset="0"/>
                <a:ea typeface="仿宋" pitchFamily="49" charset="-122"/>
                <a:cs typeface="Consolas" pitchFamily="49" charset="0"/>
              </a:rPr>
              <a:t>++) </a:t>
            </a:r>
            <a:r>
              <a:rPr lang="zh-CN" altLang="en-US" sz="1800" smtClean="0">
                <a:solidFill>
                  <a:srgbClr val="6600CC"/>
                </a:solidFill>
                <a:latin typeface="Consolas" pitchFamily="49" charset="0"/>
                <a:ea typeface="仿宋" pitchFamily="49" charset="-122"/>
                <a:cs typeface="Consolas" pitchFamily="49" charset="0"/>
              </a:rPr>
              <a:t>　　  </a:t>
            </a:r>
            <a:endParaRPr lang="zh-CN" altLang="en-US" sz="1800" dirty="0" smtClean="0">
              <a:solidFill>
                <a:srgbClr val="6600CC"/>
              </a:solidFill>
              <a:latin typeface="Consolas" pitchFamily="49" charset="0"/>
              <a:ea typeface="仿宋" pitchFamily="49" charset="-122"/>
              <a:cs typeface="Consolas" pitchFamily="49" charset="0"/>
            </a:endParaRPr>
          </a:p>
          <a:p>
            <a:pPr algn="l">
              <a:lnSpc>
                <a:spcPts val="1800"/>
              </a:lnSpc>
            </a:pPr>
            <a:r>
              <a:rPr lang="zh-CN" altLang="en-US" sz="1800" smtClean="0">
                <a:solidFill>
                  <a:srgbClr val="6600CC"/>
                </a:solidFill>
                <a:latin typeface="Consolas" pitchFamily="49" charset="0"/>
                <a:ea typeface="仿宋" pitchFamily="49" charset="-122"/>
                <a:cs typeface="Consolas" pitchFamily="49" charset="0"/>
              </a:rPr>
              <a:t>	 </a:t>
            </a:r>
            <a:r>
              <a:rPr lang="en-US" altLang="zh-CN" sz="1800" err="1" smtClean="0">
                <a:solidFill>
                  <a:srgbClr val="6600CC"/>
                </a:solidFill>
                <a:latin typeface="Consolas" pitchFamily="49" charset="0"/>
                <a:ea typeface="仿宋" pitchFamily="49" charset="-122"/>
                <a:cs typeface="Consolas" pitchFamily="49" charset="0"/>
              </a:rPr>
              <a:t>printf</a:t>
            </a:r>
            <a:r>
              <a:rPr lang="en-US" altLang="zh-CN" sz="1800" smtClean="0">
                <a:solidFill>
                  <a:srgbClr val="6600CC"/>
                </a:solidFill>
                <a:latin typeface="Consolas" pitchFamily="49" charset="0"/>
                <a:ea typeface="仿宋" pitchFamily="49" charset="-122"/>
                <a:cs typeface="Consolas" pitchFamily="49" charset="0"/>
              </a:rPr>
              <a:t>(“%d\n”</a:t>
            </a:r>
            <a:r>
              <a:rPr lang="zh-CN" altLang="en-US" sz="1800" smtClean="0">
                <a:solidFill>
                  <a:srgbClr val="6600CC"/>
                </a:solidFill>
                <a:latin typeface="Consolas" pitchFamily="49" charset="0"/>
                <a:ea typeface="仿宋" pitchFamily="49" charset="-122"/>
                <a:cs typeface="Consolas" pitchFamily="49" charset="0"/>
              </a:rPr>
              <a:t>，</a:t>
            </a:r>
            <a:r>
              <a:rPr lang="en-US" altLang="zh-CN" sz="1800" smtClean="0">
                <a:solidFill>
                  <a:srgbClr val="6600CC"/>
                </a:solidFill>
                <a:latin typeface="Consolas" pitchFamily="49" charset="0"/>
                <a:ea typeface="仿宋" pitchFamily="49" charset="-122"/>
                <a:cs typeface="Consolas" pitchFamily="49" charset="0"/>
              </a:rPr>
              <a:t>a[i]);	 </a:t>
            </a:r>
            <a:r>
              <a:rPr lang="en-US" altLang="zh-CN" sz="1800" smtClean="0">
                <a:solidFill>
                  <a:srgbClr val="0070C0"/>
                </a:solidFill>
                <a:latin typeface="Consolas" pitchFamily="49" charset="0"/>
                <a:ea typeface="仿宋" pitchFamily="49" charset="-122"/>
                <a:cs typeface="Consolas" pitchFamily="49" charset="0"/>
              </a:rPr>
              <a:t>//</a:t>
            </a:r>
            <a:r>
              <a:rPr lang="zh-CN" altLang="en-US" sz="1800" smtClean="0">
                <a:solidFill>
                  <a:srgbClr val="0070C0"/>
                </a:solidFill>
                <a:latin typeface="Consolas" pitchFamily="49" charset="0"/>
                <a:ea typeface="仿宋" pitchFamily="49" charset="-122"/>
                <a:cs typeface="Consolas" pitchFamily="49" charset="0"/>
              </a:rPr>
              <a:t>执行</a:t>
            </a:r>
            <a:r>
              <a:rPr lang="en-US" altLang="zh-CN" sz="1800" smtClean="0">
                <a:solidFill>
                  <a:srgbClr val="0070C0"/>
                </a:solidFill>
                <a:latin typeface="Consolas" pitchFamily="49" charset="0"/>
                <a:ea typeface="仿宋" pitchFamily="49" charset="-122"/>
                <a:cs typeface="Consolas" pitchFamily="49" charset="0"/>
              </a:rPr>
              <a:t>n</a:t>
            </a:r>
            <a:r>
              <a:rPr lang="zh-CN" altLang="en-US" sz="1800" smtClean="0">
                <a:solidFill>
                  <a:srgbClr val="0070C0"/>
                </a:solidFill>
                <a:latin typeface="Consolas" pitchFamily="49" charset="0"/>
                <a:ea typeface="仿宋" pitchFamily="49" charset="-122"/>
                <a:cs typeface="Consolas" pitchFamily="49" charset="0"/>
              </a:rPr>
              <a:t>次</a:t>
            </a:r>
            <a:endParaRPr lang="en-US" altLang="zh-CN" sz="1800" dirty="0" smtClean="0">
              <a:solidFill>
                <a:srgbClr val="0070C0"/>
              </a:solidFill>
              <a:latin typeface="Consolas" pitchFamily="49" charset="0"/>
              <a:ea typeface="仿宋" pitchFamily="49" charset="-122"/>
              <a:cs typeface="Consolas" pitchFamily="49" charset="0"/>
            </a:endParaRP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else</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dirty="0" smtClean="0">
                <a:solidFill>
                  <a:srgbClr val="0000FF"/>
                </a:solidFill>
                <a:latin typeface="Consolas" pitchFamily="49" charset="0"/>
                <a:ea typeface="仿宋" pitchFamily="49" charset="-122"/>
                <a:cs typeface="Consolas" pitchFamily="49" charset="0"/>
              </a:rPr>
              <a:t>for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k;i</a:t>
            </a:r>
            <a:r>
              <a:rPr lang="en-US" altLang="zh-CN" sz="1800" dirty="0" smtClean="0">
                <a:solidFill>
                  <a:srgbClr val="0000FF"/>
                </a:solidFill>
                <a:latin typeface="Consolas" pitchFamily="49" charset="0"/>
                <a:ea typeface="仿宋" pitchFamily="49" charset="-122"/>
                <a:cs typeface="Consolas" pitchFamily="49" charset="0"/>
              </a:rPr>
              <a:t>&lt;</a:t>
            </a:r>
            <a:r>
              <a:rPr lang="en-US" altLang="zh-CN" sz="1800" dirty="0" err="1" smtClean="0">
                <a:solidFill>
                  <a:srgbClr val="0000FF"/>
                </a:solidFill>
                <a:latin typeface="Consolas" pitchFamily="49" charset="0"/>
                <a:ea typeface="仿宋" pitchFamily="49" charset="-122"/>
                <a:cs typeface="Consolas" pitchFamily="49" charset="0"/>
              </a:rPr>
              <a:t>n;i</a:t>
            </a:r>
            <a:r>
              <a:rPr lang="en-US" altLang="zh-CN" sz="1800" dirty="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　   </a:t>
            </a:r>
            <a:endParaRPr lang="zh-CN" altLang="en-US" sz="1800" dirty="0" smtClean="0">
              <a:solidFill>
                <a:srgbClr val="0000FF"/>
              </a:solidFill>
              <a:latin typeface="Consolas" pitchFamily="49" charset="0"/>
              <a:ea typeface="仿宋" pitchFamily="49" charset="-122"/>
              <a:cs typeface="Consolas" pitchFamily="49" charset="0"/>
            </a:endParaRPr>
          </a:p>
          <a:p>
            <a:pPr algn="l">
              <a:lnSpc>
                <a:spcPts val="1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err="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err="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0070C0"/>
                </a:solidFill>
                <a:latin typeface="Consolas" pitchFamily="49" charset="0"/>
                <a:ea typeface="仿宋" pitchFamily="49" charset="-122"/>
                <a:cs typeface="Consolas" pitchFamily="49" charset="0"/>
              </a:rPr>
              <a:t>//</a:t>
            </a:r>
            <a:r>
              <a:rPr lang="zh-CN" altLang="en-US" sz="1800" smtClean="0">
                <a:solidFill>
                  <a:srgbClr val="0070C0"/>
                </a:solidFill>
                <a:latin typeface="Consolas" pitchFamily="49" charset="0"/>
                <a:ea typeface="仿宋" pitchFamily="49" charset="-122"/>
                <a:cs typeface="Consolas" pitchFamily="49" charset="0"/>
              </a:rPr>
              <a:t>执行</a:t>
            </a:r>
            <a:r>
              <a:rPr lang="en-US" altLang="zh-CN" sz="1800" smtClean="0">
                <a:solidFill>
                  <a:srgbClr val="0070C0"/>
                </a:solidFill>
                <a:latin typeface="Consolas" pitchFamily="49" charset="0"/>
                <a:ea typeface="仿宋" pitchFamily="49" charset="-122"/>
                <a:cs typeface="Consolas" pitchFamily="49" charset="0"/>
              </a:rPr>
              <a:t>n-k</a:t>
            </a:r>
            <a:r>
              <a:rPr lang="zh-CN" altLang="en-US" sz="1800" smtClean="0">
                <a:solidFill>
                  <a:srgbClr val="0070C0"/>
                </a:solidFill>
                <a:latin typeface="Consolas" pitchFamily="49" charset="0"/>
                <a:ea typeface="仿宋" pitchFamily="49" charset="-122"/>
                <a:cs typeface="Consolas" pitchFamily="49" charset="0"/>
              </a:rPr>
              <a:t>次</a:t>
            </a:r>
            <a:endParaRPr lang="en-US" altLang="zh-CN" sz="1800" dirty="0" smtClean="0">
              <a:solidFill>
                <a:srgbClr val="0070C0"/>
              </a:solidFill>
              <a:latin typeface="Consolas" pitchFamily="49" charset="0"/>
              <a:ea typeface="仿宋" pitchFamily="49" charset="-122"/>
              <a:cs typeface="Consolas" pitchFamily="49" charset="0"/>
            </a:endParaRPr>
          </a:p>
          <a:p>
            <a:pPr algn="l">
              <a:lnSpc>
                <a:spcPts val="1800"/>
              </a:lnSpc>
            </a:pPr>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fun</a:t>
            </a:r>
            <a:r>
              <a:rPr lang="en-US" altLang="zh-CN" sz="1800" smtClean="0">
                <a:solidFill>
                  <a:srgbClr val="C00000"/>
                </a:solidFill>
                <a:latin typeface="Consolas" pitchFamily="49" charset="0"/>
                <a:ea typeface="仿宋" pitchFamily="49" charset="-122"/>
                <a:cs typeface="Consolas" pitchFamily="49" charset="0"/>
              </a:rPr>
              <a:t>(a</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n</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k+1</a:t>
            </a:r>
            <a:r>
              <a:rPr lang="en-US" altLang="zh-CN" sz="1800" dirty="0" smtClean="0">
                <a:solidFill>
                  <a:srgbClr val="C00000"/>
                </a:solidFill>
                <a:latin typeface="Consolas" pitchFamily="49" charset="0"/>
                <a:ea typeface="仿宋" pitchFamily="49" charset="-122"/>
                <a:cs typeface="Consolas" pitchFamily="49" charset="0"/>
              </a:rPr>
              <a:t>);</a:t>
            </a: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1800"/>
              </a:lnSpc>
            </a:pPr>
            <a:r>
              <a:rPr lang="en-US" altLang="zh-CN" sz="1800" dirty="0" smtClean="0">
                <a:solidFill>
                  <a:srgbClr val="0000FF"/>
                </a:solidFill>
                <a:latin typeface="Consolas" pitchFamily="49" charset="0"/>
                <a:ea typeface="仿宋" pitchFamily="49" charset="-122"/>
                <a:cs typeface="Consolas" pitchFamily="49" charset="0"/>
              </a:rPr>
              <a:t> }    </a:t>
            </a:r>
            <a:endParaRPr lang="zh-CN" altLang="en-US"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3" name="Text Box 5"/>
          <p:cNvSpPr txBox="1">
            <a:spLocks noChangeArrowheads="1"/>
          </p:cNvSpPr>
          <p:nvPr/>
        </p:nvSpPr>
        <p:spPr bwMode="auto">
          <a:xfrm>
            <a:off x="571472" y="214290"/>
            <a:ext cx="2138319" cy="434350"/>
          </a:xfrm>
          <a:prstGeom prst="rect">
            <a:avLst/>
          </a:prstGeom>
          <a:noFill/>
          <a:ln w="19050" algn="ctr">
            <a:noFill/>
            <a:miter lim="800000"/>
            <a:headEnd/>
            <a:tailEnd/>
          </a:ln>
          <a:effectLst/>
        </p:spPr>
        <p:txBody>
          <a:bodyPr wrap="square">
            <a:spAutoFit/>
          </a:bodyPr>
          <a:lstStyle/>
          <a:p>
            <a:pPr algn="just"/>
            <a:r>
              <a:rPr lang="zh-CN" altLang="en-US" sz="2200" smtClean="0">
                <a:solidFill>
                  <a:srgbClr val="0000FF"/>
                </a:solidFill>
                <a:ea typeface="楷体" pitchFamily="49" charset="-122"/>
                <a:cs typeface="Times New Roman" pitchFamily="18" charset="0"/>
              </a:rPr>
              <a:t>递归算法： </a:t>
            </a:r>
            <a:endParaRPr lang="zh-CN" altLang="en-US" sz="2200" dirty="0">
              <a:solidFill>
                <a:srgbClr val="0000FF"/>
              </a:solidFill>
              <a:ea typeface="楷体" pitchFamily="49" charset="-122"/>
              <a:cs typeface="Times New Roman" pitchFamily="18" charset="0"/>
            </a:endParaRPr>
          </a:p>
        </p:txBody>
      </p:sp>
      <p:grpSp>
        <p:nvGrpSpPr>
          <p:cNvPr id="5" name="组合 4"/>
          <p:cNvGrpSpPr/>
          <p:nvPr/>
        </p:nvGrpSpPr>
        <p:grpSpPr>
          <a:xfrm>
            <a:off x="5929322" y="5716484"/>
            <a:ext cx="1357322" cy="498598"/>
            <a:chOff x="5929322" y="5665684"/>
            <a:chExt cx="1357322" cy="498598"/>
          </a:xfrm>
        </p:grpSpPr>
        <p:sp>
          <p:nvSpPr>
            <p:cNvPr id="6" name="左箭头 5"/>
            <p:cNvSpPr/>
            <p:nvPr/>
          </p:nvSpPr>
          <p:spPr>
            <a:xfrm>
              <a:off x="5929322" y="5857892"/>
              <a:ext cx="500066" cy="142876"/>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7" name="TextBox 6"/>
            <p:cNvSpPr txBox="1"/>
            <p:nvPr/>
          </p:nvSpPr>
          <p:spPr>
            <a:xfrm>
              <a:off x="6357950" y="5665684"/>
              <a:ext cx="928694" cy="498598"/>
            </a:xfrm>
            <a:prstGeom prst="rect">
              <a:avLst/>
            </a:prstGeom>
            <a:noFill/>
          </p:spPr>
          <p:txBody>
            <a:bodyPr wrap="square" rtlCol="0">
              <a:spAutoFit/>
            </a:bodyPr>
            <a:lstStyle/>
            <a:p>
              <a:r>
                <a:rPr lang="zh-CN" altLang="en-US" smtClean="0">
                  <a:solidFill>
                    <a:srgbClr val="FF0000"/>
                  </a:solidFill>
                  <a:latin typeface="楷体" pitchFamily="49" charset="-122"/>
                  <a:ea typeface="楷体" pitchFamily="49" charset="-122"/>
                </a:rPr>
                <a:t>错误</a:t>
              </a:r>
              <a:endParaRPr lang="zh-CN" altLang="en-US">
                <a:solidFill>
                  <a:srgbClr val="FF0000"/>
                </a:solidFill>
                <a:latin typeface="楷体" pitchFamily="49" charset="-122"/>
                <a:ea typeface="楷体" pitchFamily="49" charset="-122"/>
              </a:endParaRPr>
            </a:p>
          </p:txBody>
        </p:sp>
      </p:grpSp>
      <p:grpSp>
        <p:nvGrpSpPr>
          <p:cNvPr id="12" name="组合 11"/>
          <p:cNvGrpSpPr/>
          <p:nvPr/>
        </p:nvGrpSpPr>
        <p:grpSpPr>
          <a:xfrm>
            <a:off x="1071538" y="5286388"/>
            <a:ext cx="5857916" cy="867851"/>
            <a:chOff x="1071538" y="5286388"/>
            <a:chExt cx="5857916" cy="867851"/>
          </a:xfrm>
        </p:grpSpPr>
        <p:sp>
          <p:nvSpPr>
            <p:cNvPr id="9" name="TextBox 8"/>
            <p:cNvSpPr txBox="1"/>
            <p:nvPr/>
          </p:nvSpPr>
          <p:spPr>
            <a:xfrm>
              <a:off x="1071538" y="5715016"/>
              <a:ext cx="4714908" cy="439223"/>
            </a:xfrm>
            <a:prstGeom prst="rect">
              <a:avLst/>
            </a:prstGeom>
            <a:noFill/>
          </p:spPr>
          <p:txBody>
            <a:bodyPr wrap="square" rtlCol="0">
              <a:spAutoFit/>
            </a:bodyPr>
            <a:lstStyle/>
            <a:p>
              <a:pPr algn="l"/>
              <a:r>
                <a:rPr lang="en-US" altLang="zh-CN" sz="2200" smtClean="0">
                  <a:solidFill>
                    <a:srgbClr val="FF00FF"/>
                  </a:solidFill>
                  <a:latin typeface="Consolas" pitchFamily="49" charset="0"/>
                  <a:ea typeface="楷体" pitchFamily="49" charset="-122"/>
                  <a:cs typeface="Consolas" pitchFamily="49" charset="0"/>
                </a:rPr>
                <a:t>fun(</a:t>
              </a:r>
              <a:r>
                <a:rPr lang="en-US" altLang="zh-CN" sz="2200" i="1" smtClean="0">
                  <a:solidFill>
                    <a:srgbClr val="FF00FF"/>
                  </a:solidFill>
                  <a:latin typeface="Consolas" pitchFamily="49" charset="0"/>
                  <a:ea typeface="楷体" pitchFamily="49" charset="-122"/>
                  <a:cs typeface="Consolas" pitchFamily="49" charset="0"/>
                </a:rPr>
                <a:t>a</a:t>
              </a:r>
              <a:r>
                <a:rPr lang="zh-CN" altLang="en-US" sz="2200" smtClean="0">
                  <a:solidFill>
                    <a:srgbClr val="FF00FF"/>
                  </a:solidFill>
                  <a:latin typeface="Consolas" pitchFamily="49" charset="0"/>
                  <a:ea typeface="楷体" pitchFamily="49" charset="-122"/>
                  <a:cs typeface="Consolas" pitchFamily="49" charset="0"/>
                </a:rPr>
                <a:t>，</a:t>
              </a:r>
              <a:r>
                <a:rPr lang="en-US" altLang="zh-CN" sz="2200" i="1" smtClean="0">
                  <a:solidFill>
                    <a:srgbClr val="FF00FF"/>
                  </a:solidFill>
                  <a:latin typeface="Consolas" pitchFamily="49" charset="0"/>
                  <a:ea typeface="楷体" pitchFamily="49" charset="-122"/>
                  <a:cs typeface="Consolas" pitchFamily="49" charset="0"/>
                </a:rPr>
                <a:t>n</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0)</a:t>
              </a:r>
              <a:r>
                <a:rPr lang="zh-CN" altLang="en-US" sz="2200" smtClean="0">
                  <a:solidFill>
                    <a:srgbClr val="0000FF"/>
                  </a:solidFill>
                  <a:latin typeface="Consolas" pitchFamily="49" charset="0"/>
                  <a:ea typeface="楷体" pitchFamily="49" charset="-122"/>
                  <a:cs typeface="Consolas" pitchFamily="49" charset="0"/>
                </a:rPr>
                <a:t>的空间复杂度为</a:t>
              </a:r>
              <a:r>
                <a:rPr lang="en-US" altLang="zh-CN" sz="2200" smtClean="0">
                  <a:solidFill>
                    <a:srgbClr val="0000FF"/>
                  </a:solidFill>
                  <a:latin typeface="Consolas" pitchFamily="49" charset="0"/>
                  <a:ea typeface="楷体" pitchFamily="49" charset="-122"/>
                  <a:cs typeface="Consolas" pitchFamily="49" charset="0"/>
                </a:rPr>
                <a:t>O(1)</a:t>
              </a:r>
              <a:r>
                <a:rPr lang="zh-CN" altLang="en-US" sz="2200" smtClean="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ea typeface="楷体" pitchFamily="49" charset="-122"/>
                <a:cs typeface="Consolas" pitchFamily="49" charset="0"/>
              </a:endParaRPr>
            </a:p>
          </p:txBody>
        </p:sp>
        <p:sp>
          <p:nvSpPr>
            <p:cNvPr id="10" name="下箭头 9"/>
            <p:cNvSpPr/>
            <p:nvPr/>
          </p:nvSpPr>
          <p:spPr>
            <a:xfrm>
              <a:off x="3286116" y="5286388"/>
              <a:ext cx="285752" cy="42862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1" name="TextBox 10"/>
            <p:cNvSpPr txBox="1"/>
            <p:nvPr/>
          </p:nvSpPr>
          <p:spPr>
            <a:xfrm>
              <a:off x="3571868" y="5286388"/>
              <a:ext cx="3357586" cy="407676"/>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仅仅定义了一个临时变量</a:t>
              </a:r>
              <a:r>
                <a:rPr lang="en-US" altLang="zh-CN" sz="2000" i="1" smtClean="0">
                  <a:solidFill>
                    <a:srgbClr val="0000FF"/>
                  </a:solidFill>
                  <a:latin typeface="Consolas" pitchFamily="49" charset="0"/>
                  <a:ea typeface="楷体" pitchFamily="49" charset="-122"/>
                  <a:cs typeface="Consolas" pitchFamily="49" charset="0"/>
                </a:rPr>
                <a:t>i</a:t>
              </a:r>
              <a:endParaRPr lang="zh-CN" altLang="en-US" sz="2000" i="1">
                <a:solidFill>
                  <a:srgbClr val="0000FF"/>
                </a:solidFill>
                <a:latin typeface="Consolas" pitchFamily="49" charset="0"/>
                <a:ea typeface="楷体" pitchFamily="49" charset="-122"/>
                <a:cs typeface="Consolas" pitchFamily="49" charset="0"/>
              </a:endParaRPr>
            </a:p>
          </p:txBody>
        </p:sp>
      </p:grpSp>
      <p:sp>
        <p:nvSpPr>
          <p:cNvPr id="13" name="灯片编号占位符 12"/>
          <p:cNvSpPr>
            <a:spLocks noGrp="1"/>
          </p:cNvSpPr>
          <p:nvPr>
            <p:ph type="sldNum" sz="quarter" idx="12"/>
          </p:nvPr>
        </p:nvSpPr>
        <p:spPr/>
        <p:txBody>
          <a:bodyPr/>
          <a:lstStyle/>
          <a:p>
            <a:fld id="{36E68863-33C2-4D6D-B9FA-F4917E910219}" type="slidenum">
              <a:rPr lang="en-US" altLang="zh-CN" smtClean="0"/>
              <a:pPr/>
              <a:t>11</a:t>
            </a:fld>
            <a:r>
              <a:rPr lang="en-US" altLang="zh-CN" smtClean="0"/>
              <a:t>/14</a:t>
            </a:r>
            <a:endParaRPr lang="en-US" altLang="zh-CN"/>
          </a:p>
        </p:txBody>
      </p:sp>
      <p:sp>
        <p:nvSpPr>
          <p:cNvPr id="14" name="TextBox 13"/>
          <p:cNvSpPr txBox="1"/>
          <p:nvPr/>
        </p:nvSpPr>
        <p:spPr>
          <a:xfrm>
            <a:off x="357158" y="964900"/>
            <a:ext cx="6572296" cy="417861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08000" rtlCol="0">
            <a:spAutoFit/>
          </a:bodyPr>
          <a:lstStyle/>
          <a:p>
            <a:pPr algn="l">
              <a:lnSpc>
                <a:spcPts val="1800"/>
              </a:lnSpc>
            </a:pPr>
            <a:r>
              <a:rPr lang="en-US" altLang="zh-CN" sz="1800" dirty="0" smtClean="0">
                <a:solidFill>
                  <a:srgbClr val="0000FF"/>
                </a:solidFill>
                <a:latin typeface="Consolas" pitchFamily="49" charset="0"/>
                <a:ea typeface="仿宋" pitchFamily="49" charset="-122"/>
                <a:cs typeface="Consolas" pitchFamily="49" charset="0"/>
              </a:rPr>
              <a:t>void </a:t>
            </a:r>
            <a:r>
              <a:rPr lang="en-US" altLang="zh-CN" sz="1800" dirty="0" smtClean="0">
                <a:solidFill>
                  <a:srgbClr val="FF0000"/>
                </a:solidFill>
                <a:latin typeface="Consolas" pitchFamily="49" charset="0"/>
                <a:ea typeface="仿宋" pitchFamily="49" charset="-122"/>
                <a:cs typeface="Consolas" pitchFamily="49" charset="0"/>
              </a:rPr>
              <a:t>fun</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k) </a:t>
            </a:r>
            <a:r>
              <a:rPr lang="en-US" altLang="zh-CN" sz="1800" dirty="0" smtClean="0">
                <a:solidFill>
                  <a:srgbClr val="0070C0"/>
                </a:solidFill>
                <a:latin typeface="Consolas" pitchFamily="49" charset="0"/>
                <a:ea typeface="仿宋" pitchFamily="49" charset="-122"/>
                <a:cs typeface="Consolas" pitchFamily="49" charset="0"/>
              </a:rPr>
              <a:t>//</a:t>
            </a:r>
            <a:r>
              <a:rPr lang="zh-CN" altLang="en-US" sz="1800" dirty="0" smtClean="0">
                <a:solidFill>
                  <a:srgbClr val="0070C0"/>
                </a:solidFill>
                <a:latin typeface="Consolas" pitchFamily="49" charset="0"/>
                <a:ea typeface="仿宋" pitchFamily="49" charset="-122"/>
                <a:cs typeface="Consolas" pitchFamily="49" charset="0"/>
              </a:rPr>
              <a:t>数组</a:t>
            </a:r>
            <a:r>
              <a:rPr lang="en-US" altLang="zh-CN" sz="1800" dirty="0" smtClean="0">
                <a:solidFill>
                  <a:srgbClr val="0070C0"/>
                </a:solidFill>
                <a:latin typeface="Consolas" pitchFamily="49" charset="0"/>
                <a:ea typeface="仿宋" pitchFamily="49" charset="-122"/>
                <a:cs typeface="Consolas" pitchFamily="49" charset="0"/>
              </a:rPr>
              <a:t>a</a:t>
            </a:r>
            <a:r>
              <a:rPr lang="zh-CN" altLang="en-US" sz="1800" dirty="0" smtClean="0">
                <a:solidFill>
                  <a:srgbClr val="0070C0"/>
                </a:solidFill>
                <a:latin typeface="Consolas" pitchFamily="49" charset="0"/>
                <a:ea typeface="仿宋" pitchFamily="49" charset="-122"/>
                <a:cs typeface="Consolas" pitchFamily="49" charset="0"/>
              </a:rPr>
              <a:t>共有</a:t>
            </a:r>
            <a:r>
              <a:rPr lang="en-US" altLang="zh-CN" sz="1800" dirty="0" smtClean="0">
                <a:solidFill>
                  <a:srgbClr val="0070C0"/>
                </a:solidFill>
                <a:latin typeface="Consolas" pitchFamily="49" charset="0"/>
                <a:ea typeface="仿宋" pitchFamily="49" charset="-122"/>
                <a:cs typeface="Consolas" pitchFamily="49" charset="0"/>
              </a:rPr>
              <a:t>n</a:t>
            </a:r>
            <a:r>
              <a:rPr lang="zh-CN" altLang="en-US" sz="1800" dirty="0" smtClean="0">
                <a:solidFill>
                  <a:srgbClr val="0070C0"/>
                </a:solidFill>
                <a:latin typeface="Consolas" pitchFamily="49" charset="0"/>
                <a:ea typeface="仿宋" pitchFamily="49" charset="-122"/>
                <a:cs typeface="Consolas" pitchFamily="49" charset="0"/>
              </a:rPr>
              <a:t>个元素</a:t>
            </a: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6600CC"/>
                </a:solidFill>
                <a:latin typeface="Consolas" pitchFamily="49" charset="0"/>
                <a:ea typeface="仿宋" pitchFamily="49" charset="-122"/>
                <a:cs typeface="Consolas" pitchFamily="49" charset="0"/>
              </a:rPr>
              <a:t>if </a:t>
            </a:r>
            <a:r>
              <a:rPr lang="en-US" altLang="zh-CN" sz="1800" dirty="0" smtClean="0">
                <a:solidFill>
                  <a:srgbClr val="6600CC"/>
                </a:solidFill>
                <a:latin typeface="Consolas" pitchFamily="49" charset="0"/>
                <a:ea typeface="仿宋" pitchFamily="49" charset="-122"/>
                <a:cs typeface="Consolas" pitchFamily="49" charset="0"/>
              </a:rPr>
              <a:t>(k==n-1)</a:t>
            </a:r>
          </a:p>
          <a:p>
            <a:pPr algn="l">
              <a:lnSpc>
                <a:spcPts val="1800"/>
              </a:lnSpc>
            </a:pPr>
            <a:r>
              <a:rPr lang="en-US" altLang="zh-CN" sz="1800" smtClean="0">
                <a:solidFill>
                  <a:srgbClr val="6600CC"/>
                </a:solidFill>
                <a:latin typeface="Consolas" pitchFamily="49" charset="0"/>
                <a:ea typeface="仿宋" pitchFamily="49" charset="-122"/>
                <a:cs typeface="Consolas" pitchFamily="49" charset="0"/>
              </a:rPr>
              <a:t>     for </a:t>
            </a:r>
            <a:r>
              <a:rPr lang="en-US" altLang="zh-CN" sz="1800" dirty="0" smtClean="0">
                <a:solidFill>
                  <a:srgbClr val="6600CC"/>
                </a:solidFill>
                <a:latin typeface="Consolas" pitchFamily="49" charset="0"/>
                <a:ea typeface="仿宋" pitchFamily="49" charset="-122"/>
                <a:cs typeface="Consolas" pitchFamily="49" charset="0"/>
              </a:rPr>
              <a:t>(</a:t>
            </a:r>
            <a:r>
              <a:rPr lang="en-US" altLang="zh-CN" sz="1800" err="1" smtClean="0">
                <a:solidFill>
                  <a:srgbClr val="6600CC"/>
                </a:solidFill>
                <a:latin typeface="Consolas" pitchFamily="49" charset="0"/>
                <a:ea typeface="仿宋" pitchFamily="49" charset="-122"/>
                <a:cs typeface="Consolas" pitchFamily="49" charset="0"/>
              </a:rPr>
              <a:t>i</a:t>
            </a:r>
            <a:r>
              <a:rPr lang="en-US" altLang="zh-CN" sz="1800" smtClean="0">
                <a:solidFill>
                  <a:srgbClr val="6600CC"/>
                </a:solidFill>
                <a:latin typeface="Consolas" pitchFamily="49" charset="0"/>
                <a:ea typeface="仿宋" pitchFamily="49" charset="-122"/>
                <a:cs typeface="Consolas" pitchFamily="49" charset="0"/>
              </a:rPr>
              <a:t>=</a:t>
            </a:r>
            <a:r>
              <a:rPr lang="en-US" altLang="zh-CN" sz="1800" err="1" smtClean="0">
                <a:solidFill>
                  <a:srgbClr val="6600CC"/>
                </a:solidFill>
                <a:latin typeface="Consolas" pitchFamily="49" charset="0"/>
                <a:ea typeface="仿宋" pitchFamily="49" charset="-122"/>
                <a:cs typeface="Consolas" pitchFamily="49" charset="0"/>
              </a:rPr>
              <a:t>0;i</a:t>
            </a:r>
            <a:r>
              <a:rPr lang="en-US" altLang="zh-CN" sz="1800" smtClean="0">
                <a:solidFill>
                  <a:srgbClr val="6600CC"/>
                </a:solidFill>
                <a:latin typeface="Consolas" pitchFamily="49" charset="0"/>
                <a:ea typeface="仿宋" pitchFamily="49" charset="-122"/>
                <a:cs typeface="Consolas" pitchFamily="49" charset="0"/>
              </a:rPr>
              <a:t>&lt;</a:t>
            </a:r>
            <a:r>
              <a:rPr lang="en-US" altLang="zh-CN" sz="1800" err="1" smtClean="0">
                <a:solidFill>
                  <a:srgbClr val="6600CC"/>
                </a:solidFill>
                <a:latin typeface="Consolas" pitchFamily="49" charset="0"/>
                <a:ea typeface="仿宋" pitchFamily="49" charset="-122"/>
                <a:cs typeface="Consolas" pitchFamily="49" charset="0"/>
              </a:rPr>
              <a:t>n;i</a:t>
            </a:r>
            <a:r>
              <a:rPr lang="en-US" altLang="zh-CN" sz="1800" smtClean="0">
                <a:solidFill>
                  <a:srgbClr val="6600CC"/>
                </a:solidFill>
                <a:latin typeface="Consolas" pitchFamily="49" charset="0"/>
                <a:ea typeface="仿宋" pitchFamily="49" charset="-122"/>
                <a:cs typeface="Consolas" pitchFamily="49" charset="0"/>
              </a:rPr>
              <a:t>++) </a:t>
            </a:r>
            <a:r>
              <a:rPr lang="zh-CN" altLang="en-US" sz="1800" smtClean="0">
                <a:solidFill>
                  <a:srgbClr val="6600CC"/>
                </a:solidFill>
                <a:latin typeface="Consolas" pitchFamily="49" charset="0"/>
                <a:ea typeface="仿宋" pitchFamily="49" charset="-122"/>
                <a:cs typeface="Consolas" pitchFamily="49" charset="0"/>
              </a:rPr>
              <a:t>　　  </a:t>
            </a:r>
            <a:endParaRPr lang="zh-CN" altLang="en-US" sz="1800" dirty="0" smtClean="0">
              <a:solidFill>
                <a:srgbClr val="6600CC"/>
              </a:solidFill>
              <a:latin typeface="Consolas" pitchFamily="49" charset="0"/>
              <a:ea typeface="仿宋" pitchFamily="49" charset="-122"/>
              <a:cs typeface="Consolas" pitchFamily="49" charset="0"/>
            </a:endParaRPr>
          </a:p>
          <a:p>
            <a:pPr algn="l">
              <a:lnSpc>
                <a:spcPts val="1800"/>
              </a:lnSpc>
            </a:pPr>
            <a:r>
              <a:rPr lang="zh-CN" altLang="en-US" sz="1800" smtClean="0">
                <a:solidFill>
                  <a:srgbClr val="6600CC"/>
                </a:solidFill>
                <a:latin typeface="Consolas" pitchFamily="49" charset="0"/>
                <a:ea typeface="仿宋" pitchFamily="49" charset="-122"/>
                <a:cs typeface="Consolas" pitchFamily="49" charset="0"/>
              </a:rPr>
              <a:t>	 </a:t>
            </a:r>
            <a:r>
              <a:rPr lang="en-US" altLang="zh-CN" sz="1800" err="1" smtClean="0">
                <a:solidFill>
                  <a:srgbClr val="6600CC"/>
                </a:solidFill>
                <a:latin typeface="Consolas" pitchFamily="49" charset="0"/>
                <a:ea typeface="仿宋" pitchFamily="49" charset="-122"/>
                <a:cs typeface="Consolas" pitchFamily="49" charset="0"/>
              </a:rPr>
              <a:t>printf</a:t>
            </a:r>
            <a:r>
              <a:rPr lang="en-US" altLang="zh-CN" sz="1800" smtClean="0">
                <a:solidFill>
                  <a:srgbClr val="6600CC"/>
                </a:solidFill>
                <a:latin typeface="Consolas" pitchFamily="49" charset="0"/>
                <a:ea typeface="仿宋" pitchFamily="49" charset="-122"/>
                <a:cs typeface="Consolas" pitchFamily="49" charset="0"/>
              </a:rPr>
              <a:t>(“%d\n”</a:t>
            </a:r>
            <a:r>
              <a:rPr lang="zh-CN" altLang="en-US" sz="1800" smtClean="0">
                <a:solidFill>
                  <a:srgbClr val="6600CC"/>
                </a:solidFill>
                <a:latin typeface="Consolas" pitchFamily="49" charset="0"/>
                <a:ea typeface="仿宋" pitchFamily="49" charset="-122"/>
                <a:cs typeface="Consolas" pitchFamily="49" charset="0"/>
              </a:rPr>
              <a:t>，</a:t>
            </a:r>
            <a:r>
              <a:rPr lang="en-US" altLang="zh-CN" sz="1800" smtClean="0">
                <a:solidFill>
                  <a:srgbClr val="6600CC"/>
                </a:solidFill>
                <a:latin typeface="Consolas" pitchFamily="49" charset="0"/>
                <a:ea typeface="仿宋" pitchFamily="49" charset="-122"/>
                <a:cs typeface="Consolas" pitchFamily="49" charset="0"/>
              </a:rPr>
              <a:t>a[i]);	 </a:t>
            </a:r>
            <a:r>
              <a:rPr lang="en-US" altLang="zh-CN" sz="1800" smtClean="0">
                <a:solidFill>
                  <a:srgbClr val="0070C0"/>
                </a:solidFill>
                <a:latin typeface="Consolas" pitchFamily="49" charset="0"/>
                <a:ea typeface="仿宋" pitchFamily="49" charset="-122"/>
                <a:cs typeface="Consolas" pitchFamily="49" charset="0"/>
              </a:rPr>
              <a:t>//</a:t>
            </a:r>
            <a:r>
              <a:rPr lang="zh-CN" altLang="en-US" sz="1800" smtClean="0">
                <a:solidFill>
                  <a:srgbClr val="0070C0"/>
                </a:solidFill>
                <a:latin typeface="Consolas" pitchFamily="49" charset="0"/>
                <a:ea typeface="仿宋" pitchFamily="49" charset="-122"/>
                <a:cs typeface="Consolas" pitchFamily="49" charset="0"/>
              </a:rPr>
              <a:t>执行</a:t>
            </a:r>
            <a:r>
              <a:rPr lang="en-US" altLang="zh-CN" sz="1800" smtClean="0">
                <a:solidFill>
                  <a:srgbClr val="0070C0"/>
                </a:solidFill>
                <a:latin typeface="Consolas" pitchFamily="49" charset="0"/>
                <a:ea typeface="仿宋" pitchFamily="49" charset="-122"/>
                <a:cs typeface="Consolas" pitchFamily="49" charset="0"/>
              </a:rPr>
              <a:t>n</a:t>
            </a:r>
            <a:r>
              <a:rPr lang="zh-CN" altLang="en-US" sz="1800" smtClean="0">
                <a:solidFill>
                  <a:srgbClr val="0070C0"/>
                </a:solidFill>
                <a:latin typeface="Consolas" pitchFamily="49" charset="0"/>
                <a:ea typeface="仿宋" pitchFamily="49" charset="-122"/>
                <a:cs typeface="Consolas" pitchFamily="49" charset="0"/>
              </a:rPr>
              <a:t>次</a:t>
            </a:r>
            <a:endParaRPr lang="en-US" altLang="zh-CN" sz="1800" dirty="0" smtClean="0">
              <a:solidFill>
                <a:srgbClr val="0070C0"/>
              </a:solidFill>
              <a:latin typeface="Consolas" pitchFamily="49" charset="0"/>
              <a:ea typeface="仿宋" pitchFamily="49" charset="-122"/>
              <a:cs typeface="Consolas" pitchFamily="49" charset="0"/>
            </a:endParaRP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else</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dirty="0" smtClean="0">
                <a:solidFill>
                  <a:srgbClr val="0000FF"/>
                </a:solidFill>
                <a:latin typeface="Consolas" pitchFamily="49" charset="0"/>
                <a:ea typeface="仿宋" pitchFamily="49" charset="-122"/>
                <a:cs typeface="Consolas" pitchFamily="49" charset="0"/>
              </a:rPr>
              <a:t>for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k;i</a:t>
            </a:r>
            <a:r>
              <a:rPr lang="en-US" altLang="zh-CN" sz="1800" dirty="0" smtClean="0">
                <a:solidFill>
                  <a:srgbClr val="0000FF"/>
                </a:solidFill>
                <a:latin typeface="Consolas" pitchFamily="49" charset="0"/>
                <a:ea typeface="仿宋" pitchFamily="49" charset="-122"/>
                <a:cs typeface="Consolas" pitchFamily="49" charset="0"/>
              </a:rPr>
              <a:t>&lt;</a:t>
            </a:r>
            <a:r>
              <a:rPr lang="en-US" altLang="zh-CN" sz="1800" dirty="0" err="1" smtClean="0">
                <a:solidFill>
                  <a:srgbClr val="0000FF"/>
                </a:solidFill>
                <a:latin typeface="Consolas" pitchFamily="49" charset="0"/>
                <a:ea typeface="仿宋" pitchFamily="49" charset="-122"/>
                <a:cs typeface="Consolas" pitchFamily="49" charset="0"/>
              </a:rPr>
              <a:t>n;i</a:t>
            </a:r>
            <a:r>
              <a:rPr lang="en-US" altLang="zh-CN" sz="1800" dirty="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　   </a:t>
            </a:r>
            <a:endParaRPr lang="zh-CN" altLang="en-US" sz="1800" dirty="0" smtClean="0">
              <a:solidFill>
                <a:srgbClr val="0000FF"/>
              </a:solidFill>
              <a:latin typeface="Consolas" pitchFamily="49" charset="0"/>
              <a:ea typeface="仿宋" pitchFamily="49" charset="-122"/>
              <a:cs typeface="Consolas" pitchFamily="49" charset="0"/>
            </a:endParaRPr>
          </a:p>
          <a:p>
            <a:pPr algn="l">
              <a:lnSpc>
                <a:spcPts val="1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err="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err="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0070C0"/>
                </a:solidFill>
                <a:latin typeface="Consolas" pitchFamily="49" charset="0"/>
                <a:ea typeface="仿宋" pitchFamily="49" charset="-122"/>
                <a:cs typeface="Consolas" pitchFamily="49" charset="0"/>
              </a:rPr>
              <a:t>//</a:t>
            </a:r>
            <a:r>
              <a:rPr lang="zh-CN" altLang="en-US" sz="1800" smtClean="0">
                <a:solidFill>
                  <a:srgbClr val="0070C0"/>
                </a:solidFill>
                <a:latin typeface="Consolas" pitchFamily="49" charset="0"/>
                <a:ea typeface="仿宋" pitchFamily="49" charset="-122"/>
                <a:cs typeface="Consolas" pitchFamily="49" charset="0"/>
              </a:rPr>
              <a:t>执行</a:t>
            </a:r>
            <a:r>
              <a:rPr lang="en-US" altLang="zh-CN" sz="1800" smtClean="0">
                <a:solidFill>
                  <a:srgbClr val="0070C0"/>
                </a:solidFill>
                <a:latin typeface="Consolas" pitchFamily="49" charset="0"/>
                <a:ea typeface="仿宋" pitchFamily="49" charset="-122"/>
                <a:cs typeface="Consolas" pitchFamily="49" charset="0"/>
              </a:rPr>
              <a:t>n-k</a:t>
            </a:r>
            <a:r>
              <a:rPr lang="zh-CN" altLang="en-US" sz="1800" smtClean="0">
                <a:solidFill>
                  <a:srgbClr val="0070C0"/>
                </a:solidFill>
                <a:latin typeface="Consolas" pitchFamily="49" charset="0"/>
                <a:ea typeface="仿宋" pitchFamily="49" charset="-122"/>
                <a:cs typeface="Consolas" pitchFamily="49" charset="0"/>
              </a:rPr>
              <a:t>次</a:t>
            </a:r>
            <a:endParaRPr lang="en-US" altLang="zh-CN" sz="1800" dirty="0" smtClean="0">
              <a:solidFill>
                <a:srgbClr val="0070C0"/>
              </a:solidFill>
              <a:latin typeface="Consolas" pitchFamily="49" charset="0"/>
              <a:ea typeface="仿宋" pitchFamily="49" charset="-122"/>
              <a:cs typeface="Consolas" pitchFamily="49" charset="0"/>
            </a:endParaRPr>
          </a:p>
          <a:p>
            <a:pPr algn="l">
              <a:lnSpc>
                <a:spcPts val="1800"/>
              </a:lnSpc>
            </a:pPr>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fun</a:t>
            </a:r>
            <a:r>
              <a:rPr lang="en-US" altLang="zh-CN" sz="1800" smtClean="0">
                <a:solidFill>
                  <a:srgbClr val="C00000"/>
                </a:solidFill>
                <a:latin typeface="Consolas" pitchFamily="49" charset="0"/>
                <a:ea typeface="仿宋" pitchFamily="49" charset="-122"/>
                <a:cs typeface="Consolas" pitchFamily="49" charset="0"/>
              </a:rPr>
              <a:t>(a</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n</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k+1</a:t>
            </a:r>
            <a:r>
              <a:rPr lang="en-US" altLang="zh-CN" sz="1800" dirty="0" smtClean="0">
                <a:solidFill>
                  <a:srgbClr val="C00000"/>
                </a:solidFill>
                <a:latin typeface="Consolas" pitchFamily="49" charset="0"/>
                <a:ea typeface="仿宋" pitchFamily="49" charset="-122"/>
                <a:cs typeface="Consolas" pitchFamily="49" charset="0"/>
              </a:rPr>
              <a:t>);</a:t>
            </a: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1800"/>
              </a:lnSpc>
            </a:pPr>
            <a:r>
              <a:rPr lang="en-US" altLang="zh-CN" sz="1800" dirty="0" smtClean="0">
                <a:solidFill>
                  <a:srgbClr val="0000FF"/>
                </a:solidFill>
                <a:latin typeface="Consolas" pitchFamily="49" charset="0"/>
                <a:ea typeface="仿宋" pitchFamily="49" charset="-122"/>
                <a:cs typeface="Consolas" pitchFamily="49" charset="0"/>
              </a:rPr>
              <a:t> }    </a:t>
            </a:r>
            <a:endParaRPr lang="zh-CN" altLang="en-US"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Text Box 5"/>
          <p:cNvSpPr txBox="1">
            <a:spLocks noChangeArrowheads="1"/>
          </p:cNvSpPr>
          <p:nvPr/>
        </p:nvSpPr>
        <p:spPr bwMode="auto">
          <a:xfrm>
            <a:off x="214282" y="214290"/>
            <a:ext cx="8713788" cy="811632"/>
          </a:xfrm>
          <a:prstGeom prst="rect">
            <a:avLst/>
          </a:prstGeom>
          <a:noFill/>
          <a:ln w="9525" algn="ctr">
            <a:noFill/>
            <a:miter lim="800000"/>
            <a:headEnd/>
            <a:tailEnd/>
          </a:ln>
          <a:effectLst/>
        </p:spPr>
        <p:txBody>
          <a:bodyPr>
            <a:spAutoFit/>
          </a:bodyPr>
          <a:lstStyle/>
          <a:p>
            <a:pPr algn="l"/>
            <a:r>
              <a:rPr lang="zh-CN" altLang="en-US" sz="220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 </a:t>
            </a:r>
            <a:r>
              <a:rPr lang="zh-CN" altLang="en-US" sz="2200" smtClean="0">
                <a:solidFill>
                  <a:srgbClr val="FF0000"/>
                </a:solidFill>
                <a:latin typeface="Consolas" pitchFamily="49" charset="0"/>
                <a:ea typeface="楷体" pitchFamily="49" charset="-122"/>
                <a:cs typeface="Consolas" pitchFamily="49" charset="0"/>
              </a:rPr>
              <a:t>解：</a:t>
            </a:r>
            <a:r>
              <a:rPr lang="zh-CN" altLang="en-US" sz="2200" smtClean="0">
                <a:solidFill>
                  <a:srgbClr val="0000FF"/>
                </a:solidFill>
                <a:latin typeface="Consolas" pitchFamily="49" charset="0"/>
                <a:ea typeface="楷体" pitchFamily="49" charset="-122"/>
                <a:cs typeface="Consolas" pitchFamily="49" charset="0"/>
              </a:rPr>
              <a:t>设</a:t>
            </a:r>
            <a:r>
              <a:rPr lang="en-US" altLang="zh-CN" sz="2200" smtClean="0">
                <a:solidFill>
                  <a:srgbClr val="FF00FF"/>
                </a:solidFill>
                <a:latin typeface="Consolas" pitchFamily="49" charset="0"/>
                <a:ea typeface="楷体" pitchFamily="49" charset="-122"/>
                <a:cs typeface="Consolas" pitchFamily="49" charset="0"/>
              </a:rPr>
              <a:t>fun(</a:t>
            </a:r>
            <a:r>
              <a:rPr lang="en-US" altLang="zh-CN" sz="2200" i="1" smtClean="0">
                <a:solidFill>
                  <a:srgbClr val="FF00FF"/>
                </a:solidFill>
                <a:latin typeface="Consolas" pitchFamily="49" charset="0"/>
                <a:ea typeface="楷体" pitchFamily="49" charset="-122"/>
                <a:cs typeface="Consolas" pitchFamily="49" charset="0"/>
              </a:rPr>
              <a:t>a</a:t>
            </a:r>
            <a:r>
              <a:rPr lang="zh-CN" altLang="en-US" sz="2200" smtClean="0">
                <a:solidFill>
                  <a:srgbClr val="FF00FF"/>
                </a:solidFill>
                <a:latin typeface="Consolas" pitchFamily="49" charset="0"/>
                <a:ea typeface="楷体" pitchFamily="49" charset="-122"/>
                <a:cs typeface="Consolas" pitchFamily="49" charset="0"/>
              </a:rPr>
              <a:t>，</a:t>
            </a:r>
            <a:r>
              <a:rPr lang="en-US" altLang="zh-CN" sz="2200" i="1" smtClean="0">
                <a:solidFill>
                  <a:srgbClr val="FF00FF"/>
                </a:solidFill>
                <a:latin typeface="Consolas" pitchFamily="49" charset="0"/>
                <a:ea typeface="楷体" pitchFamily="49" charset="-122"/>
                <a:cs typeface="Consolas" pitchFamily="49" charset="0"/>
              </a:rPr>
              <a:t>n</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0)</a:t>
            </a:r>
            <a:r>
              <a:rPr lang="zh-CN" altLang="en-US" sz="2200" smtClean="0">
                <a:solidFill>
                  <a:srgbClr val="0000FF"/>
                </a:solidFill>
                <a:latin typeface="Consolas" pitchFamily="49" charset="0"/>
                <a:ea typeface="楷体" pitchFamily="49" charset="-122"/>
                <a:cs typeface="Consolas" pitchFamily="49" charset="0"/>
              </a:rPr>
              <a:t>的空间为</a:t>
            </a:r>
            <a:r>
              <a:rPr lang="en-US" altLang="zh-CN" sz="2200" smtClean="0">
                <a:solidFill>
                  <a:srgbClr val="0000FF"/>
                </a:solidFill>
                <a:latin typeface="Consolas" pitchFamily="49" charset="0"/>
                <a:ea typeface="楷体" pitchFamily="49" charset="-122"/>
                <a:cs typeface="Consolas" pitchFamily="49" charset="0"/>
              </a:rPr>
              <a:t>S(</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fun(</a:t>
            </a:r>
            <a:r>
              <a:rPr lang="en-US" altLang="zh-CN" sz="2200" i="1" smtClean="0">
                <a:solidFill>
                  <a:srgbClr val="FF00FF"/>
                </a:solidFill>
                <a:latin typeface="Consolas" pitchFamily="49" charset="0"/>
                <a:ea typeface="楷体" pitchFamily="49" charset="-122"/>
                <a:cs typeface="Consolas" pitchFamily="49" charset="0"/>
              </a:rPr>
              <a:t>a</a:t>
            </a:r>
            <a:r>
              <a:rPr lang="zh-CN" altLang="en-US" sz="2200" smtClean="0">
                <a:solidFill>
                  <a:srgbClr val="FF00FF"/>
                </a:solidFill>
                <a:latin typeface="Consolas" pitchFamily="49" charset="0"/>
                <a:ea typeface="楷体" pitchFamily="49" charset="-122"/>
                <a:cs typeface="Consolas" pitchFamily="49" charset="0"/>
              </a:rPr>
              <a:t>，</a:t>
            </a:r>
            <a:r>
              <a:rPr lang="en-US" altLang="zh-CN" sz="2200" i="1" smtClean="0">
                <a:solidFill>
                  <a:srgbClr val="FF00FF"/>
                </a:solidFill>
                <a:latin typeface="Consolas" pitchFamily="49" charset="0"/>
                <a:ea typeface="楷体" pitchFamily="49" charset="-122"/>
                <a:cs typeface="Consolas" pitchFamily="49" charset="0"/>
              </a:rPr>
              <a:t>n</a:t>
            </a:r>
            <a:r>
              <a:rPr lang="zh-CN" altLang="en-US" sz="2200" smtClean="0">
                <a:solidFill>
                  <a:srgbClr val="FF00FF"/>
                </a:solidFill>
                <a:latin typeface="Consolas" pitchFamily="49" charset="0"/>
                <a:ea typeface="楷体" pitchFamily="49" charset="-122"/>
                <a:cs typeface="Consolas" pitchFamily="49" charset="0"/>
              </a:rPr>
              <a:t>，</a:t>
            </a:r>
            <a:r>
              <a:rPr lang="en-US" altLang="zh-CN" sz="2200" i="1" smtClean="0">
                <a:solidFill>
                  <a:srgbClr val="FF00FF"/>
                </a:solidFill>
                <a:latin typeface="Consolas" pitchFamily="49" charset="0"/>
                <a:ea typeface="楷体" pitchFamily="49" charset="-122"/>
                <a:cs typeface="Consolas" pitchFamily="49" charset="0"/>
              </a:rPr>
              <a:t>k</a:t>
            </a:r>
            <a:r>
              <a:rPr lang="en-US" altLang="zh-CN" sz="2200" smtClean="0">
                <a:solidFill>
                  <a:srgbClr val="FF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的空间为</a:t>
            </a:r>
            <a:r>
              <a:rPr lang="en-US" altLang="zh-CN" sz="2200" smtClean="0">
                <a:solidFill>
                  <a:srgbClr val="0000FF"/>
                </a:solidFill>
                <a:latin typeface="Consolas" pitchFamily="49" charset="0"/>
                <a:ea typeface="楷体" pitchFamily="49" charset="-122"/>
                <a:cs typeface="Consolas" pitchFamily="49" charset="0"/>
              </a:rPr>
              <a:t>S</a:t>
            </a:r>
            <a:r>
              <a:rPr lang="en-US" altLang="zh-CN" sz="2200" baseline="-25000" smtClean="0">
                <a:solidFill>
                  <a:srgbClr val="0000FF"/>
                </a:solidFill>
                <a:latin typeface="Consolas" pitchFamily="49" charset="0"/>
                <a:ea typeface="楷体" pitchFamily="49" charset="-122"/>
                <a:cs typeface="Consolas" pitchFamily="49" charset="0"/>
              </a:rPr>
              <a:t>1</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zh-CN" altLang="en-US"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k</a:t>
            </a:r>
            <a:r>
              <a:rPr lang="en-US" altLang="zh-CN" sz="2200" smtClean="0">
                <a:solidFill>
                  <a:srgbClr val="0000FF"/>
                </a:solidFill>
                <a:latin typeface="Consolas" pitchFamily="49" charset="0"/>
                <a:ea typeface="楷体" pitchFamily="49" charset="-122"/>
                <a:cs typeface="Consolas" pitchFamily="49" charset="0"/>
              </a:rPr>
              <a:t>) </a:t>
            </a:r>
            <a:r>
              <a:rPr lang="en-US" altLang="zh-CN" sz="2200" smtClean="0">
                <a:solidFill>
                  <a:srgbClr val="0000FF"/>
                </a:solidFill>
                <a:latin typeface="Consolas" pitchFamily="49" charset="0"/>
                <a:ea typeface="楷体" pitchFamily="49" charset="-122"/>
                <a:cs typeface="Consolas" pitchFamily="49" charset="0"/>
                <a:sym typeface="Wingdings"/>
              </a:rPr>
              <a:t> </a:t>
            </a:r>
            <a:r>
              <a:rPr lang="en-US" altLang="zh-CN" sz="2200" smtClean="0">
                <a:solidFill>
                  <a:srgbClr val="0000FF"/>
                </a:solidFill>
                <a:latin typeface="Consolas" pitchFamily="49" charset="0"/>
                <a:ea typeface="楷体" pitchFamily="49" charset="-122"/>
                <a:cs typeface="Consolas" pitchFamily="49" charset="0"/>
                <a:sym typeface="Wingdings"/>
              </a:rPr>
              <a:t> </a:t>
            </a:r>
            <a:r>
              <a:rPr lang="en-US" altLang="zh-CN" sz="2200" smtClean="0">
                <a:solidFill>
                  <a:srgbClr val="0000FF"/>
                </a:solidFill>
                <a:latin typeface="Consolas" pitchFamily="49" charset="0"/>
                <a:ea typeface="楷体" pitchFamily="49" charset="-122"/>
                <a:cs typeface="Consolas" pitchFamily="49" charset="0"/>
                <a:sym typeface="Wingdings"/>
              </a:rPr>
              <a:t>S(</a:t>
            </a:r>
            <a:r>
              <a:rPr lang="en-US" altLang="zh-CN" sz="2200" i="1" smtClean="0">
                <a:solidFill>
                  <a:srgbClr val="0000FF"/>
                </a:solidFill>
                <a:latin typeface="Consolas" pitchFamily="49" charset="0"/>
                <a:ea typeface="楷体" pitchFamily="49" charset="-122"/>
                <a:cs typeface="Consolas" pitchFamily="49" charset="0"/>
                <a:sym typeface="Wingdings"/>
              </a:rPr>
              <a:t>n</a:t>
            </a:r>
            <a:r>
              <a:rPr lang="en-US" altLang="zh-CN" sz="2200" smtClean="0">
                <a:solidFill>
                  <a:srgbClr val="0000FF"/>
                </a:solidFill>
                <a:latin typeface="Consolas" pitchFamily="49" charset="0"/>
                <a:ea typeface="楷体" pitchFamily="49" charset="-122"/>
                <a:cs typeface="Consolas" pitchFamily="49" charset="0"/>
                <a:sym typeface="Wingdings"/>
              </a:rPr>
              <a:t>) = S</a:t>
            </a:r>
            <a:r>
              <a:rPr lang="en-US" altLang="zh-CN" sz="2200" baseline="-25000" smtClean="0">
                <a:solidFill>
                  <a:srgbClr val="0000FF"/>
                </a:solidFill>
                <a:latin typeface="Consolas" pitchFamily="49" charset="0"/>
                <a:ea typeface="楷体" pitchFamily="49" charset="-122"/>
                <a:cs typeface="Consolas" pitchFamily="49" charset="0"/>
                <a:sym typeface="Wingdings"/>
              </a:rPr>
              <a:t>1</a:t>
            </a:r>
            <a:r>
              <a:rPr lang="en-US" altLang="zh-CN" sz="2200" smtClean="0">
                <a:solidFill>
                  <a:srgbClr val="0000FF"/>
                </a:solidFill>
                <a:latin typeface="Consolas" pitchFamily="49" charset="0"/>
                <a:ea typeface="楷体" pitchFamily="49" charset="-122"/>
                <a:cs typeface="Consolas" pitchFamily="49" charset="0"/>
                <a:sym typeface="Wingdings"/>
              </a:rPr>
              <a:t>(</a:t>
            </a:r>
            <a:r>
              <a:rPr lang="en-US" altLang="zh-CN" sz="2200" i="1" smtClean="0">
                <a:solidFill>
                  <a:srgbClr val="0000FF"/>
                </a:solidFill>
                <a:latin typeface="Consolas" pitchFamily="49" charset="0"/>
                <a:ea typeface="楷体" pitchFamily="49" charset="-122"/>
                <a:cs typeface="Consolas" pitchFamily="49" charset="0"/>
                <a:sym typeface="Wingdings"/>
              </a:rPr>
              <a:t>n</a:t>
            </a:r>
            <a:r>
              <a:rPr lang="zh-CN" altLang="en-US" sz="2200" smtClean="0">
                <a:solidFill>
                  <a:srgbClr val="0000FF"/>
                </a:solidFill>
                <a:latin typeface="Consolas" pitchFamily="49" charset="0"/>
                <a:ea typeface="楷体" pitchFamily="49" charset="-122"/>
                <a:cs typeface="Consolas" pitchFamily="49" charset="0"/>
                <a:sym typeface="Wingdings"/>
              </a:rPr>
              <a:t>，</a:t>
            </a:r>
            <a:r>
              <a:rPr lang="en-US" altLang="zh-CN" sz="2200" smtClean="0">
                <a:solidFill>
                  <a:srgbClr val="0000FF"/>
                </a:solidFill>
                <a:latin typeface="Consolas" pitchFamily="49" charset="0"/>
                <a:ea typeface="楷体" pitchFamily="49" charset="-122"/>
                <a:cs typeface="Consolas" pitchFamily="49" charset="0"/>
                <a:sym typeface="Wingdings"/>
              </a:rPr>
              <a:t>0)</a:t>
            </a:r>
            <a:r>
              <a:rPr lang="zh-CN" altLang="en-US" sz="2200" smtClean="0">
                <a:solidFill>
                  <a:srgbClr val="0000FF"/>
                </a:solidFill>
                <a:latin typeface="Consolas" pitchFamily="49" charset="0"/>
                <a:ea typeface="楷体" pitchFamily="49" charset="-122"/>
                <a:cs typeface="Consolas" pitchFamily="49" charset="0"/>
                <a:sym typeface="Wingdings"/>
              </a:rPr>
              <a:t>。</a:t>
            </a:r>
            <a:endParaRPr lang="zh-CN" altLang="en-US" sz="2200" dirty="0">
              <a:solidFill>
                <a:srgbClr val="0000FF"/>
              </a:solidFill>
              <a:latin typeface="Consolas" pitchFamily="49" charset="0"/>
              <a:ea typeface="楷体" pitchFamily="49" charset="-122"/>
              <a:cs typeface="Consolas" pitchFamily="49" charset="0"/>
            </a:endParaRPr>
          </a:p>
        </p:txBody>
      </p:sp>
      <p:sp>
        <p:nvSpPr>
          <p:cNvPr id="206856" name="Text Box 8"/>
          <p:cNvSpPr txBox="1">
            <a:spLocks noChangeArrowheads="1"/>
          </p:cNvSpPr>
          <p:nvPr/>
        </p:nvSpPr>
        <p:spPr bwMode="auto">
          <a:xfrm>
            <a:off x="755650" y="3071810"/>
            <a:ext cx="6840538" cy="1483483"/>
          </a:xfrm>
          <a:prstGeom prst="rect">
            <a:avLst/>
          </a:prstGeom>
          <a:no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r>
              <a:rPr lang="zh-CN" altLang="en-US" smtClean="0">
                <a:solidFill>
                  <a:srgbClr val="0000FF"/>
                </a:solidFill>
                <a:latin typeface="Consolas" pitchFamily="49" charset="0"/>
                <a:ea typeface="楷体" pitchFamily="49" charset="-122"/>
                <a:cs typeface="Consolas" pitchFamily="49" charset="0"/>
              </a:rPr>
              <a:t>则： </a:t>
            </a:r>
            <a:endParaRPr lang="en-US" altLang="zh-CN" smtClean="0">
              <a:solidFill>
                <a:srgbClr val="0000FF"/>
              </a:solidFill>
              <a:latin typeface="Consolas" pitchFamily="49" charset="0"/>
              <a:ea typeface="楷体" pitchFamily="49" charset="-122"/>
              <a:cs typeface="Consolas" pitchFamily="49" charset="0"/>
            </a:endParaRPr>
          </a:p>
          <a:p>
            <a:pPr algn="l"/>
            <a:r>
              <a:rPr lang="en-US" altLang="zh-CN" sz="2000" smtClean="0">
                <a:solidFill>
                  <a:srgbClr val="0000FF"/>
                </a:solidFill>
                <a:latin typeface="Consolas" pitchFamily="49" charset="0"/>
                <a:cs typeface="Consolas" pitchFamily="49" charset="0"/>
              </a:rPr>
              <a:t>   S(</a:t>
            </a:r>
            <a:r>
              <a:rPr lang="en-US" altLang="zh-CN" sz="2000" i="1" smtClean="0">
                <a:solidFill>
                  <a:srgbClr val="0000FF"/>
                </a:solidFill>
                <a:latin typeface="Consolas" pitchFamily="49" charset="0"/>
                <a:cs typeface="Consolas" pitchFamily="49" charset="0"/>
              </a:rPr>
              <a:t>n</a:t>
            </a:r>
            <a:r>
              <a:rPr lang="en-US" altLang="zh-CN" sz="2000" smtClean="0">
                <a:solidFill>
                  <a:srgbClr val="0000FF"/>
                </a:solidFill>
                <a:latin typeface="Consolas" pitchFamily="49" charset="0"/>
                <a:cs typeface="Consolas" pitchFamily="49" charset="0"/>
              </a:rPr>
              <a:t>) = S</a:t>
            </a:r>
            <a:r>
              <a:rPr lang="en-US" altLang="zh-CN" sz="2000" baseline="-25000" smtClean="0">
                <a:solidFill>
                  <a:srgbClr val="0000FF"/>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n</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0) = 1+S</a:t>
            </a:r>
            <a:r>
              <a:rPr lang="en-US" altLang="zh-CN" sz="2000" baseline="-25000" smtClean="0">
                <a:solidFill>
                  <a:srgbClr val="0000FF"/>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n</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1) = 1+1+S</a:t>
            </a:r>
            <a:r>
              <a:rPr lang="en-US" altLang="zh-CN" sz="2000" baseline="-25000" smtClean="0">
                <a:solidFill>
                  <a:srgbClr val="0000FF"/>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n</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2</a:t>
            </a:r>
            <a:r>
              <a:rPr lang="en-US" altLang="zh-CN" sz="2000" dirty="0">
                <a:solidFill>
                  <a:srgbClr val="0000FF"/>
                </a:solidFill>
                <a:latin typeface="Consolas" pitchFamily="49" charset="0"/>
                <a:cs typeface="Consolas" pitchFamily="49" charset="0"/>
              </a:rPr>
              <a:t>)</a:t>
            </a:r>
          </a:p>
          <a:p>
            <a:pPr algn="l"/>
            <a:r>
              <a:rPr lang="en-US" altLang="zh-CN" sz="2000" smtClean="0">
                <a:solidFill>
                  <a:srgbClr val="0000FF"/>
                </a:solidFill>
                <a:latin typeface="Consolas" pitchFamily="49" charset="0"/>
                <a:cs typeface="Consolas" pitchFamily="49" charset="0"/>
              </a:rPr>
              <a:t>        = </a:t>
            </a:r>
            <a:r>
              <a:rPr lang="en-US" altLang="zh-CN" sz="2000" smtClean="0">
                <a:solidFill>
                  <a:srgbClr val="0000FF"/>
                </a:solidFill>
                <a:latin typeface="Consolas" pitchFamily="49" charset="0"/>
                <a:ea typeface="宋体" pitchFamily="2" charset="-122"/>
                <a:cs typeface="Consolas" pitchFamily="49" charset="0"/>
              </a:rPr>
              <a:t>… </a:t>
            </a:r>
            <a:r>
              <a:rPr lang="en-US" altLang="zh-CN" sz="2000" smtClean="0">
                <a:solidFill>
                  <a:srgbClr val="0000FF"/>
                </a:solidFill>
                <a:latin typeface="Consolas" pitchFamily="49" charset="0"/>
                <a:cs typeface="Consolas" pitchFamily="49" charset="0"/>
              </a:rPr>
              <a:t>= 1 </a:t>
            </a:r>
            <a:r>
              <a:rPr lang="en-US" altLang="zh-CN" sz="2000" dirty="0">
                <a:solidFill>
                  <a:srgbClr val="0000FF"/>
                </a:solidFill>
                <a:latin typeface="Consolas" pitchFamily="49" charset="0"/>
                <a:cs typeface="Consolas" pitchFamily="49" charset="0"/>
              </a:rPr>
              <a:t>+ 1 + </a:t>
            </a:r>
            <a:r>
              <a:rPr lang="en-US" altLang="zh-CN" sz="2000" dirty="0">
                <a:solidFill>
                  <a:srgbClr val="0000FF"/>
                </a:solidFill>
                <a:latin typeface="Consolas" pitchFamily="49" charset="0"/>
                <a:ea typeface="宋体" pitchFamily="2" charset="-122"/>
                <a:cs typeface="Consolas" pitchFamily="49" charset="0"/>
              </a:rPr>
              <a:t>… </a:t>
            </a:r>
            <a:r>
              <a:rPr lang="en-US" altLang="zh-CN" sz="2000">
                <a:solidFill>
                  <a:srgbClr val="0000FF"/>
                </a:solidFill>
                <a:latin typeface="Consolas" pitchFamily="49" charset="0"/>
                <a:cs typeface="Consolas" pitchFamily="49" charset="0"/>
              </a:rPr>
              <a:t>+ </a:t>
            </a:r>
            <a:r>
              <a:rPr lang="en-US" altLang="zh-CN" sz="2000" smtClean="0">
                <a:solidFill>
                  <a:srgbClr val="0000FF"/>
                </a:solidFill>
                <a:latin typeface="Consolas" pitchFamily="49" charset="0"/>
                <a:cs typeface="Consolas" pitchFamily="49" charset="0"/>
              </a:rPr>
              <a:t>1 = O(</a:t>
            </a:r>
            <a:r>
              <a:rPr lang="en-US" altLang="zh-CN" sz="2000" i="1" smtClean="0">
                <a:solidFill>
                  <a:srgbClr val="0000FF"/>
                </a:solidFill>
                <a:latin typeface="Consolas" pitchFamily="49" charset="0"/>
                <a:cs typeface="Consolas" pitchFamily="49" charset="0"/>
              </a:rPr>
              <a:t>n</a:t>
            </a:r>
            <a:r>
              <a:rPr lang="en-US" altLang="zh-CN" sz="2000" dirty="0">
                <a:solidFill>
                  <a:srgbClr val="0000FF"/>
                </a:solidFill>
                <a:latin typeface="Consolas" pitchFamily="49" charset="0"/>
                <a:cs typeface="Consolas" pitchFamily="49" charset="0"/>
              </a:rPr>
              <a:t>)</a:t>
            </a:r>
          </a:p>
        </p:txBody>
      </p:sp>
      <p:grpSp>
        <p:nvGrpSpPr>
          <p:cNvPr id="14" name="组合 13"/>
          <p:cNvGrpSpPr/>
          <p:nvPr/>
        </p:nvGrpSpPr>
        <p:grpSpPr>
          <a:xfrm>
            <a:off x="2857488" y="4640263"/>
            <a:ext cx="1584325" cy="649314"/>
            <a:chOff x="2089150" y="4640263"/>
            <a:chExt cx="1584325" cy="649314"/>
          </a:xfrm>
        </p:grpSpPr>
        <p:sp>
          <p:nvSpPr>
            <p:cNvPr id="206857" name="AutoShape 9"/>
            <p:cNvSpPr>
              <a:spLocks/>
            </p:cNvSpPr>
            <p:nvPr/>
          </p:nvSpPr>
          <p:spPr bwMode="auto">
            <a:xfrm rot="5400000">
              <a:off x="2773363" y="3956050"/>
              <a:ext cx="215900" cy="1584325"/>
            </a:xfrm>
            <a:prstGeom prst="rightBrace">
              <a:avLst>
                <a:gd name="adj1" fmla="val 61152"/>
                <a:gd name="adj2" fmla="val 50000"/>
              </a:avLst>
            </a:prstGeom>
            <a:noFill/>
            <a:ln w="38100">
              <a:solidFill>
                <a:srgbClr val="6600CC"/>
              </a:solidFill>
              <a:round/>
              <a:headEnd/>
              <a:tailEnd/>
            </a:ln>
            <a:effectLst/>
          </p:spPr>
          <p:txBody>
            <a:bodyPr wrap="none" anchor="ctr">
              <a:spAutoFit/>
            </a:bodyPr>
            <a:lstStyle/>
            <a:p>
              <a:endParaRPr lang="zh-CN" altLang="en-US"/>
            </a:p>
          </p:txBody>
        </p:sp>
        <p:sp>
          <p:nvSpPr>
            <p:cNvPr id="206858" name="Text Box 10"/>
            <p:cNvSpPr txBox="1">
              <a:spLocks noChangeArrowheads="1"/>
            </p:cNvSpPr>
            <p:nvPr/>
          </p:nvSpPr>
          <p:spPr bwMode="auto">
            <a:xfrm>
              <a:off x="2479675" y="4886325"/>
              <a:ext cx="792163" cy="403252"/>
            </a:xfrm>
            <a:prstGeom prst="rect">
              <a:avLst/>
            </a:prstGeom>
            <a:noFill/>
            <a:ln w="38100" algn="ctr">
              <a:noFill/>
              <a:miter lim="800000"/>
              <a:headEnd/>
              <a:tailEnd/>
            </a:ln>
            <a:effectLst/>
          </p:spPr>
          <p:txBody>
            <a:bodyPr>
              <a:spAutoFit/>
            </a:bodyPr>
            <a:lstStyle/>
            <a:p>
              <a:pPr algn="l"/>
              <a:r>
                <a:rPr lang="en-US" altLang="zh-CN" sz="2000" i="1" dirty="0">
                  <a:solidFill>
                    <a:srgbClr val="660066"/>
                  </a:solidFill>
                </a:rPr>
                <a:t>n</a:t>
              </a:r>
              <a:r>
                <a:rPr lang="zh-CN" altLang="en-US" sz="2000" dirty="0">
                  <a:solidFill>
                    <a:srgbClr val="660066"/>
                  </a:solidFill>
                  <a:latin typeface="楷体" pitchFamily="49" charset="-122"/>
                  <a:ea typeface="楷体" pitchFamily="49" charset="-122"/>
                </a:rPr>
                <a:t>个</a:t>
              </a:r>
              <a:r>
                <a:rPr lang="en-US" altLang="zh-CN" sz="2000" dirty="0">
                  <a:solidFill>
                    <a:srgbClr val="660066"/>
                  </a:solidFill>
                </a:rPr>
                <a:t>1</a:t>
              </a:r>
            </a:p>
          </p:txBody>
        </p:sp>
      </p:grpSp>
      <p:sp>
        <p:nvSpPr>
          <p:cNvPr id="10" name="TextBox 9"/>
          <p:cNvSpPr txBox="1"/>
          <p:nvPr/>
        </p:nvSpPr>
        <p:spPr>
          <a:xfrm>
            <a:off x="642910" y="5357826"/>
            <a:ext cx="6286544" cy="43922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sz="2200" dirty="0" smtClean="0">
                <a:solidFill>
                  <a:srgbClr val="0000FF"/>
                </a:solidFill>
                <a:latin typeface="Consolas" pitchFamily="49" charset="0"/>
                <a:ea typeface="楷体" pitchFamily="49" charset="-122"/>
                <a:cs typeface="Consolas" pitchFamily="49" charset="0"/>
              </a:rPr>
              <a:t>所以</a:t>
            </a:r>
            <a:r>
              <a:rPr lang="zh-CN" altLang="en-US" sz="2200" smtClean="0">
                <a:solidFill>
                  <a:srgbClr val="0000FF"/>
                </a:solidFill>
                <a:latin typeface="Consolas" pitchFamily="49" charset="0"/>
                <a:ea typeface="楷体" pitchFamily="49" charset="-122"/>
                <a:cs typeface="Consolas" pitchFamily="49" charset="0"/>
              </a:rPr>
              <a:t>调用</a:t>
            </a:r>
            <a:r>
              <a:rPr lang="en-US" altLang="zh-CN" sz="2200" smtClean="0">
                <a:solidFill>
                  <a:srgbClr val="0000FF"/>
                </a:solidFill>
                <a:latin typeface="Consolas" pitchFamily="49" charset="0"/>
                <a:ea typeface="楷体" pitchFamily="49" charset="-122"/>
                <a:cs typeface="Consolas" pitchFamily="49" charset="0"/>
              </a:rPr>
              <a:t>fun(</a:t>
            </a:r>
            <a:r>
              <a:rPr lang="en-US" altLang="zh-CN" sz="2200" i="1" smtClean="0">
                <a:solidFill>
                  <a:srgbClr val="0000FF"/>
                </a:solidFill>
                <a:latin typeface="Consolas" pitchFamily="49" charset="0"/>
                <a:ea typeface="楷体" pitchFamily="49" charset="-122"/>
                <a:cs typeface="Consolas" pitchFamily="49" charset="0"/>
              </a:rPr>
              <a:t>a</a:t>
            </a:r>
            <a:r>
              <a:rPr lang="zh-CN" altLang="en-US"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0)</a:t>
            </a:r>
            <a:r>
              <a:rPr lang="zh-CN" altLang="en-US" sz="2200" smtClean="0">
                <a:solidFill>
                  <a:srgbClr val="0000FF"/>
                </a:solidFill>
                <a:latin typeface="Consolas" pitchFamily="49" charset="0"/>
                <a:ea typeface="楷体" pitchFamily="49" charset="-122"/>
                <a:cs typeface="Consolas" pitchFamily="49" charset="0"/>
              </a:rPr>
              <a:t>的空间复杂</a:t>
            </a:r>
            <a:r>
              <a:rPr lang="zh-CN" altLang="en-US" sz="2200" dirty="0" smtClean="0">
                <a:solidFill>
                  <a:srgbClr val="0000FF"/>
                </a:solidFill>
                <a:latin typeface="Consolas" pitchFamily="49" charset="0"/>
                <a:ea typeface="楷体" pitchFamily="49" charset="-122"/>
                <a:cs typeface="Consolas" pitchFamily="49" charset="0"/>
              </a:rPr>
              <a:t>度</a:t>
            </a:r>
            <a:r>
              <a:rPr lang="zh-CN" altLang="en-US" sz="2200" smtClean="0">
                <a:solidFill>
                  <a:srgbClr val="0000FF"/>
                </a:solidFill>
                <a:latin typeface="Consolas" pitchFamily="49" charset="0"/>
                <a:ea typeface="楷体" pitchFamily="49" charset="-122"/>
                <a:cs typeface="Consolas" pitchFamily="49" charset="0"/>
              </a:rPr>
              <a:t>为</a:t>
            </a:r>
            <a:r>
              <a:rPr lang="en-US" altLang="zh-CN" sz="2200" smtClean="0">
                <a:solidFill>
                  <a:srgbClr val="FF3300"/>
                </a:solidFill>
                <a:latin typeface="Consolas" pitchFamily="49" charset="0"/>
                <a:ea typeface="楷体" pitchFamily="49" charset="-122"/>
                <a:cs typeface="Consolas" pitchFamily="49" charset="0"/>
              </a:rPr>
              <a:t>O(</a:t>
            </a:r>
            <a:r>
              <a:rPr lang="en-US" altLang="zh-CN" sz="2200" i="1" smtClean="0">
                <a:solidFill>
                  <a:srgbClr val="FF3300"/>
                </a:solidFill>
                <a:latin typeface="Consolas" pitchFamily="49" charset="0"/>
                <a:ea typeface="楷体" pitchFamily="49" charset="-122"/>
                <a:cs typeface="Consolas" pitchFamily="49" charset="0"/>
              </a:rPr>
              <a:t>n</a:t>
            </a:r>
            <a:r>
              <a:rPr lang="en-US" altLang="zh-CN" sz="2200" smtClean="0">
                <a:solidFill>
                  <a:srgbClr val="FF3300"/>
                </a:solidFill>
                <a:latin typeface="Consolas" pitchFamily="49" charset="0"/>
                <a:ea typeface="楷体" pitchFamily="49" charset="-122"/>
                <a:cs typeface="Consolas" pitchFamily="49" charset="0"/>
              </a:rPr>
              <a:t>)</a:t>
            </a:r>
            <a:r>
              <a:rPr lang="zh-CN" altLang="en-US" sz="2200" dirty="0" smtClean="0">
                <a:solidFill>
                  <a:srgbClr val="0000FF"/>
                </a:solidFill>
                <a:latin typeface="Consolas" pitchFamily="49" charset="0"/>
                <a:ea typeface="楷体" pitchFamily="49" charset="-122"/>
                <a:cs typeface="Consolas" pitchFamily="49" charset="0"/>
              </a:rPr>
              <a:t>。</a:t>
            </a:r>
            <a:endParaRPr lang="zh-CN" altLang="en-US" sz="2200" dirty="0">
              <a:latin typeface="Consolas" pitchFamily="49" charset="0"/>
              <a:cs typeface="Consolas" pitchFamily="49" charset="0"/>
            </a:endParaRPr>
          </a:p>
        </p:txBody>
      </p:sp>
      <p:sp>
        <p:nvSpPr>
          <p:cNvPr id="11" name="灯片编号占位符 10"/>
          <p:cNvSpPr>
            <a:spLocks noGrp="1"/>
          </p:cNvSpPr>
          <p:nvPr>
            <p:ph type="sldNum" sz="quarter" idx="12"/>
          </p:nvPr>
        </p:nvSpPr>
        <p:spPr/>
        <p:txBody>
          <a:bodyPr/>
          <a:lstStyle/>
          <a:p>
            <a:fld id="{36E68863-33C2-4D6D-B9FA-F4917E910219}" type="slidenum">
              <a:rPr lang="en-US" altLang="zh-CN" smtClean="0"/>
              <a:pPr/>
              <a:t>12</a:t>
            </a:fld>
            <a:r>
              <a:rPr lang="en-US" altLang="zh-CN" smtClean="0"/>
              <a:t>/14</a:t>
            </a:r>
            <a:endParaRPr lang="en-US" altLang="zh-CN"/>
          </a:p>
        </p:txBody>
      </p:sp>
      <p:grpSp>
        <p:nvGrpSpPr>
          <p:cNvPr id="13" name="组合 12"/>
          <p:cNvGrpSpPr/>
          <p:nvPr/>
        </p:nvGrpSpPr>
        <p:grpSpPr>
          <a:xfrm>
            <a:off x="857224" y="1177602"/>
            <a:ext cx="5100647" cy="1531654"/>
            <a:chOff x="857224" y="1177602"/>
            <a:chExt cx="5100647" cy="1531654"/>
          </a:xfrm>
        </p:grpSpPr>
        <p:sp>
          <p:nvSpPr>
            <p:cNvPr id="206854" name="Text Box 6"/>
            <p:cNvSpPr txBox="1">
              <a:spLocks noChangeArrowheads="1"/>
            </p:cNvSpPr>
            <p:nvPr/>
          </p:nvSpPr>
          <p:spPr bwMode="auto">
            <a:xfrm>
              <a:off x="1000100" y="1785926"/>
              <a:ext cx="4957771" cy="92333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a:spAutoFit/>
            </a:bodyPr>
            <a:lstStyle/>
            <a:p>
              <a:pPr algn="l"/>
              <a:r>
                <a:rPr lang="en-US" altLang="zh-CN" sz="2000" smtClean="0">
                  <a:solidFill>
                    <a:srgbClr val="0000FF"/>
                  </a:solidFill>
                  <a:latin typeface="Consolas" pitchFamily="49" charset="0"/>
                  <a:ea typeface="仿宋" pitchFamily="49" charset="-122"/>
                  <a:cs typeface="Consolas" pitchFamily="49" charset="0"/>
                </a:rPr>
                <a:t>S</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 = 1</a:t>
              </a:r>
              <a:r>
                <a:rPr lang="en-US" altLang="zh-CN" sz="2000" dirty="0">
                  <a:solidFill>
                    <a:srgbClr val="0000FF"/>
                  </a:solidFill>
                  <a:latin typeface="Consolas" pitchFamily="49" charset="0"/>
                  <a:ea typeface="仿宋" pitchFamily="49" charset="-122"/>
                  <a:cs typeface="Consolas" pitchFamily="49" charset="0"/>
                </a:rPr>
                <a:t>	</a:t>
              </a:r>
              <a:r>
                <a:rPr lang="en-US" altLang="zh-CN" sz="2000">
                  <a:solidFill>
                    <a:srgbClr val="0000FF"/>
                  </a:solidFill>
                  <a:latin typeface="Consolas" pitchFamily="49" charset="0"/>
                  <a:ea typeface="仿宋" pitchFamily="49" charset="-122"/>
                  <a:cs typeface="Consolas" pitchFamily="49" charset="0"/>
                </a:rPr>
                <a:t>	</a:t>
              </a:r>
              <a:r>
                <a:rPr lang="en-US" altLang="zh-CN" sz="2000" smtClean="0">
                  <a:solidFill>
                    <a:srgbClr val="0000FF"/>
                  </a:solidFill>
                  <a:latin typeface="Consolas" pitchFamily="49" charset="0"/>
                  <a:ea typeface="仿宋" pitchFamily="49" charset="-122"/>
                  <a:cs typeface="Consolas" pitchFamily="49" charset="0"/>
                </a:rPr>
                <a:t>  </a:t>
              </a:r>
              <a:r>
                <a:rPr lang="zh-CN" altLang="en-US" sz="2000" smtClean="0">
                  <a:solidFill>
                    <a:srgbClr val="00B0F0"/>
                  </a:solidFill>
                  <a:latin typeface="Consolas" pitchFamily="49" charset="0"/>
                  <a:ea typeface="仿宋" pitchFamily="49" charset="-122"/>
                  <a:cs typeface="Consolas" pitchFamily="49" charset="0"/>
                </a:rPr>
                <a:t>当</a:t>
              </a:r>
              <a:r>
                <a:rPr lang="en-US" altLang="zh-CN" sz="2000" i="1" dirty="0">
                  <a:solidFill>
                    <a:srgbClr val="00B0F0"/>
                  </a:solidFill>
                  <a:latin typeface="Consolas" pitchFamily="49" charset="0"/>
                  <a:ea typeface="仿宋" pitchFamily="49" charset="-122"/>
                  <a:cs typeface="Consolas" pitchFamily="49" charset="0"/>
                </a:rPr>
                <a:t>k</a:t>
              </a:r>
              <a:r>
                <a:rPr lang="en-US" altLang="zh-CN" sz="2000" dirty="0">
                  <a:solidFill>
                    <a:srgbClr val="00B0F0"/>
                  </a:solidFill>
                  <a:latin typeface="Consolas" pitchFamily="49" charset="0"/>
                  <a:ea typeface="仿宋" pitchFamily="49" charset="-122"/>
                  <a:cs typeface="Consolas" pitchFamily="49" charset="0"/>
                </a:rPr>
                <a:t>=</a:t>
              </a:r>
              <a:r>
                <a:rPr lang="en-US" altLang="zh-CN" sz="2000" i="1" dirty="0">
                  <a:solidFill>
                    <a:srgbClr val="00B0F0"/>
                  </a:solidFill>
                  <a:latin typeface="Consolas" pitchFamily="49" charset="0"/>
                  <a:ea typeface="仿宋" pitchFamily="49" charset="-122"/>
                  <a:cs typeface="Consolas" pitchFamily="49" charset="0"/>
                </a:rPr>
                <a:t>n</a:t>
              </a:r>
              <a:r>
                <a:rPr lang="en-US" altLang="zh-CN" sz="2000" dirty="0">
                  <a:solidFill>
                    <a:srgbClr val="00B0F0"/>
                  </a:solidFill>
                  <a:latin typeface="Consolas" pitchFamily="49" charset="0"/>
                  <a:ea typeface="仿宋" pitchFamily="49" charset="-122"/>
                  <a:cs typeface="Consolas" pitchFamily="49" charset="0"/>
                </a:rPr>
                <a:t>-1</a:t>
              </a:r>
              <a:r>
                <a:rPr lang="zh-CN" altLang="en-US" sz="2000" dirty="0">
                  <a:solidFill>
                    <a:srgbClr val="00B0F0"/>
                  </a:solidFill>
                  <a:latin typeface="Consolas" pitchFamily="49" charset="0"/>
                  <a:ea typeface="仿宋" pitchFamily="49" charset="-122"/>
                  <a:cs typeface="Consolas" pitchFamily="49" charset="0"/>
                </a:rPr>
                <a:t>时</a:t>
              </a:r>
            </a:p>
            <a:p>
              <a:pPr algn="l"/>
              <a:r>
                <a:rPr lang="en-US" altLang="zh-CN" sz="2000" err="1">
                  <a:solidFill>
                    <a:srgbClr val="0000FF"/>
                  </a:solidFill>
                  <a:latin typeface="Consolas" pitchFamily="49" charset="0"/>
                  <a:ea typeface="仿宋" pitchFamily="49" charset="-122"/>
                  <a:cs typeface="Consolas" pitchFamily="49" charset="0"/>
                </a:rPr>
                <a:t>S</a:t>
              </a:r>
              <a:r>
                <a:rPr lang="en-US" altLang="zh-CN" sz="2000" baseline="-25000" err="1">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 = 1+S</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	</a:t>
              </a:r>
              <a:r>
                <a:rPr lang="en-US" altLang="zh-CN" sz="2000" smtClean="0">
                  <a:solidFill>
                    <a:srgbClr val="0000FF"/>
                  </a:solidFill>
                  <a:latin typeface="Consolas" pitchFamily="49" charset="0"/>
                  <a:ea typeface="仿宋" pitchFamily="49" charset="-122"/>
                  <a:cs typeface="Consolas" pitchFamily="49" charset="0"/>
                </a:rPr>
                <a:t>  </a:t>
              </a:r>
              <a:r>
                <a:rPr lang="zh-CN" altLang="en-US" sz="2000" smtClean="0">
                  <a:solidFill>
                    <a:srgbClr val="00B0F0"/>
                  </a:solidFill>
                  <a:latin typeface="Consolas" pitchFamily="49" charset="0"/>
                  <a:ea typeface="仿宋" pitchFamily="49" charset="-122"/>
                  <a:cs typeface="Consolas" pitchFamily="49" charset="0"/>
                </a:rPr>
                <a:t>其</a:t>
              </a:r>
              <a:r>
                <a:rPr lang="zh-CN" altLang="en-US" sz="2000" dirty="0" smtClean="0">
                  <a:solidFill>
                    <a:srgbClr val="00B0F0"/>
                  </a:solidFill>
                  <a:latin typeface="Consolas" pitchFamily="49" charset="0"/>
                  <a:ea typeface="仿宋" pitchFamily="49" charset="-122"/>
                  <a:cs typeface="Consolas" pitchFamily="49" charset="0"/>
                </a:rPr>
                <a:t>他</a:t>
              </a:r>
              <a:r>
                <a:rPr lang="zh-CN" altLang="en-US" sz="2000" dirty="0">
                  <a:solidFill>
                    <a:srgbClr val="00B0F0"/>
                  </a:solidFill>
                  <a:latin typeface="Consolas" pitchFamily="49" charset="0"/>
                  <a:ea typeface="仿宋" pitchFamily="49" charset="-122"/>
                  <a:cs typeface="Consolas" pitchFamily="49" charset="0"/>
                </a:rPr>
                <a:t>情况</a:t>
              </a:r>
            </a:p>
          </p:txBody>
        </p:sp>
        <p:sp>
          <p:nvSpPr>
            <p:cNvPr id="12" name="TextBox 11"/>
            <p:cNvSpPr txBox="1"/>
            <p:nvPr/>
          </p:nvSpPr>
          <p:spPr>
            <a:xfrm>
              <a:off x="857224" y="1177602"/>
              <a:ext cx="3500462" cy="439223"/>
            </a:xfrm>
            <a:prstGeom prst="rect">
              <a:avLst/>
            </a:prstGeom>
            <a:noFill/>
          </p:spPr>
          <p:txBody>
            <a:bodyPr wrap="square" rtlCol="0">
              <a:spAutoFit/>
            </a:bodyPr>
            <a:lstStyle/>
            <a:p>
              <a:pPr algn="l"/>
              <a:r>
                <a:rPr lang="zh-CN" altLang="en-US" sz="2200" smtClean="0">
                  <a:solidFill>
                    <a:srgbClr val="0000FF"/>
                  </a:solidFill>
                  <a:latin typeface="Consolas" pitchFamily="49" charset="0"/>
                  <a:ea typeface="楷体" pitchFamily="49" charset="-122"/>
                  <a:cs typeface="Consolas" pitchFamily="49" charset="0"/>
                </a:rPr>
                <a:t>由</a:t>
              </a:r>
              <a:r>
                <a:rPr lang="en-US" altLang="zh-CN" sz="2200" smtClean="0">
                  <a:solidFill>
                    <a:srgbClr val="0000FF"/>
                  </a:solidFill>
                  <a:latin typeface="Consolas" pitchFamily="49" charset="0"/>
                  <a:ea typeface="楷体" pitchFamily="49" charset="-122"/>
                  <a:cs typeface="Consolas" pitchFamily="49" charset="0"/>
                </a:rPr>
                <a:t>fun()</a:t>
              </a:r>
              <a:r>
                <a:rPr lang="zh-CN" altLang="en-US" sz="2200" smtClean="0">
                  <a:solidFill>
                    <a:srgbClr val="0000FF"/>
                  </a:solidFill>
                  <a:latin typeface="Consolas" pitchFamily="49" charset="0"/>
                  <a:ea typeface="楷体" pitchFamily="49" charset="-122"/>
                  <a:cs typeface="Consolas" pitchFamily="49" charset="0"/>
                </a:rPr>
                <a:t>递归算法可知：</a:t>
              </a:r>
              <a:endParaRPr lang="zh-CN" altLang="en-US" sz="2200">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206856">
                                            <p:txEl>
                                              <p:pRg st="0" end="0"/>
                                            </p:txEl>
                                          </p:spTgt>
                                        </p:tgtEl>
                                        <p:attrNameLst>
                                          <p:attrName>style.visibility</p:attrName>
                                        </p:attrNameLst>
                                      </p:cBhvr>
                                      <p:to>
                                        <p:strVal val="visible"/>
                                      </p:to>
                                    </p:set>
                                    <p:anim calcmode="discrete" valueType="clr">
                                      <p:cBhvr override="childStyle">
                                        <p:cTn id="11" dur="80"/>
                                        <p:tgtEl>
                                          <p:spTgt spid="20685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06856">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206856">
                                            <p:txEl>
                                              <p:pRg st="0" end="0"/>
                                            </p:txEl>
                                          </p:spTgt>
                                        </p:tgtEl>
                                        <p:attrNameLst>
                                          <p:attrName>fill.type</p:attrName>
                                        </p:attrNameLst>
                                      </p:cBhvr>
                                      <p:to>
                                        <p:strVal val="solid"/>
                                      </p:to>
                                    </p:set>
                                  </p:childTnLst>
                                </p:cTn>
                              </p:par>
                              <p:par>
                                <p:cTn id="14" presetID="27" presetClass="entr" presetSubtype="0" fill="hold" nodeType="withEffect">
                                  <p:stCondLst>
                                    <p:cond delay="0"/>
                                  </p:stCondLst>
                                  <p:iterate type="lt">
                                    <p:tmPct val="50000"/>
                                  </p:iterate>
                                  <p:childTnLst>
                                    <p:set>
                                      <p:cBhvr>
                                        <p:cTn id="15" dur="1" fill="hold">
                                          <p:stCondLst>
                                            <p:cond delay="0"/>
                                          </p:stCondLst>
                                        </p:cTn>
                                        <p:tgtEl>
                                          <p:spTgt spid="206856">
                                            <p:txEl>
                                              <p:pRg st="1" end="1"/>
                                            </p:txEl>
                                          </p:spTgt>
                                        </p:tgtEl>
                                        <p:attrNameLst>
                                          <p:attrName>style.visibility</p:attrName>
                                        </p:attrNameLst>
                                      </p:cBhvr>
                                      <p:to>
                                        <p:strVal val="visible"/>
                                      </p:to>
                                    </p:set>
                                    <p:anim calcmode="discrete" valueType="clr">
                                      <p:cBhvr override="childStyle">
                                        <p:cTn id="16" dur="80"/>
                                        <p:tgtEl>
                                          <p:spTgt spid="20685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206856">
                                            <p:txEl>
                                              <p:pRg st="1" end="1"/>
                                            </p:txEl>
                                          </p:spTgt>
                                        </p:tgtEl>
                                        <p:attrNameLst>
                                          <p:attrName>fillcolor</p:attrName>
                                        </p:attrNameLst>
                                      </p:cBhvr>
                                      <p:tavLst>
                                        <p:tav tm="0">
                                          <p:val>
                                            <p:clrVal>
                                              <a:schemeClr val="accent2"/>
                                            </p:clrVal>
                                          </p:val>
                                        </p:tav>
                                        <p:tav tm="50000">
                                          <p:val>
                                            <p:clrVal>
                                              <a:schemeClr val="hlink"/>
                                            </p:clrVal>
                                          </p:val>
                                        </p:tav>
                                      </p:tavLst>
                                    </p:anim>
                                    <p:set>
                                      <p:cBhvr>
                                        <p:cTn id="18" dur="80"/>
                                        <p:tgtEl>
                                          <p:spTgt spid="206856">
                                            <p:txEl>
                                              <p:pRg st="1" end="1"/>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nodeType="clickEffect">
                                  <p:stCondLst>
                                    <p:cond delay="0"/>
                                  </p:stCondLst>
                                  <p:iterate type="lt">
                                    <p:tmPct val="50000"/>
                                  </p:iterate>
                                  <p:childTnLst>
                                    <p:set>
                                      <p:cBhvr>
                                        <p:cTn id="22" dur="1" fill="hold">
                                          <p:stCondLst>
                                            <p:cond delay="0"/>
                                          </p:stCondLst>
                                        </p:cTn>
                                        <p:tgtEl>
                                          <p:spTgt spid="206856">
                                            <p:txEl>
                                              <p:pRg st="2" end="2"/>
                                            </p:txEl>
                                          </p:spTgt>
                                        </p:tgtEl>
                                        <p:attrNameLst>
                                          <p:attrName>style.visibility</p:attrName>
                                        </p:attrNameLst>
                                      </p:cBhvr>
                                      <p:to>
                                        <p:strVal val="visible"/>
                                      </p:to>
                                    </p:set>
                                    <p:anim calcmode="discrete" valueType="clr">
                                      <p:cBhvr override="childStyle">
                                        <p:cTn id="23" dur="80"/>
                                        <p:tgtEl>
                                          <p:spTgt spid="206856">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206856">
                                            <p:txEl>
                                              <p:pRg st="2" end="2"/>
                                            </p:txEl>
                                          </p:spTgt>
                                        </p:tgtEl>
                                        <p:attrNameLst>
                                          <p:attrName>fillcolor</p:attrName>
                                        </p:attrNameLst>
                                      </p:cBhvr>
                                      <p:tavLst>
                                        <p:tav tm="0">
                                          <p:val>
                                            <p:clrVal>
                                              <a:schemeClr val="accent2"/>
                                            </p:clrVal>
                                          </p:val>
                                        </p:tav>
                                        <p:tav tm="50000">
                                          <p:val>
                                            <p:clrVal>
                                              <a:schemeClr val="hlink"/>
                                            </p:clrVal>
                                          </p:val>
                                        </p:tav>
                                      </p:tavLst>
                                    </p:anim>
                                    <p:set>
                                      <p:cBhvr>
                                        <p:cTn id="25" dur="80"/>
                                        <p:tgtEl>
                                          <p:spTgt spid="206856">
                                            <p:txEl>
                                              <p:pRg st="2" end="2"/>
                                            </p:txEl>
                                          </p:spTgt>
                                        </p:tgtEl>
                                        <p:attrNameLst>
                                          <p:attrName>fill.type</p:attrName>
                                        </p:attrNameLst>
                                      </p:cBhvr>
                                      <p:to>
                                        <p:strVal val="solid"/>
                                      </p:to>
                                    </p:set>
                                  </p:childTnLst>
                                </p:cTn>
                              </p:par>
                            </p:childTnLst>
                          </p:cTn>
                        </p:par>
                        <p:par>
                          <p:cTn id="26" fill="hold">
                            <p:stCondLst>
                              <p:cond delay="640"/>
                            </p:stCondLst>
                            <p:childTnLst>
                              <p:par>
                                <p:cTn id="27" presetID="1"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10"/>
                                        </p:tgtEl>
                                        <p:attrNameLst>
                                          <p:attrName>style.visibility</p:attrName>
                                        </p:attrNameLst>
                                      </p:cBhvr>
                                      <p:to>
                                        <p:strVal val="visible"/>
                                      </p:to>
                                    </p:set>
                                    <p:anim calcmode="discrete" valueType="clr">
                                      <p:cBhvr override="childStyle">
                                        <p:cTn id="33"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10"/>
                                        </p:tgtEl>
                                        <p:attrNameLst>
                                          <p:attrName>fillcolor</p:attrName>
                                        </p:attrNameLst>
                                      </p:cBhvr>
                                      <p:tavLst>
                                        <p:tav tm="0">
                                          <p:val>
                                            <p:clrVal>
                                              <a:schemeClr val="accent2"/>
                                            </p:clrVal>
                                          </p:val>
                                        </p:tav>
                                        <p:tav tm="50000">
                                          <p:val>
                                            <p:clrVal>
                                              <a:schemeClr val="hlink"/>
                                            </p:clrVal>
                                          </p:val>
                                        </p:tav>
                                      </p:tavLst>
                                    </p:anim>
                                    <p:set>
                                      <p:cBhvr>
                                        <p:cTn id="35" dur="80"/>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285860"/>
            <a:ext cx="8215370" cy="1647526"/>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2700000" scaled="1"/>
            <a:tileRect/>
          </a:gradFill>
          <a:scene3d>
            <a:camera prst="perspectiveAbove"/>
            <a:lightRig rig="threePt" dir="t"/>
          </a:scene3d>
        </p:spPr>
        <p:style>
          <a:lnRef idx="1">
            <a:schemeClr val="accent1"/>
          </a:lnRef>
          <a:fillRef idx="2">
            <a:schemeClr val="accent1"/>
          </a:fillRef>
          <a:effectRef idx="1">
            <a:schemeClr val="accent1"/>
          </a:effectRef>
          <a:fontRef idx="minor">
            <a:schemeClr val="dk1"/>
          </a:fontRef>
        </p:style>
        <p:txBody>
          <a:bodyPr wrap="square" tIns="144000" bIns="180000" rtlCol="0">
            <a:spAutoFit/>
          </a:bodyPr>
          <a:lstStyle/>
          <a:p>
            <a:pPr algn="l"/>
            <a:r>
              <a:rPr lang="zh-CN" altLang="en-US" smtClean="0">
                <a:solidFill>
                  <a:srgbClr val="FF0000"/>
                </a:solidFill>
                <a:latin typeface="黑体" pitchFamily="49" charset="-122"/>
                <a:ea typeface="黑体" pitchFamily="49" charset="-122"/>
                <a:cs typeface="Times New Roman" pitchFamily="18" charset="0"/>
              </a:rPr>
              <a:t>思考题</a:t>
            </a:r>
            <a:endParaRPr lang="en-US" altLang="zh-CN" smtClean="0">
              <a:solidFill>
                <a:srgbClr val="FF0000"/>
              </a:solidFill>
              <a:latin typeface="黑体" pitchFamily="49" charset="-122"/>
              <a:ea typeface="黑体" pitchFamily="49" charset="-122"/>
              <a:cs typeface="Times New Roman" pitchFamily="18" charset="0"/>
            </a:endParaRPr>
          </a:p>
          <a:p>
            <a:pPr algn="l"/>
            <a:r>
              <a:rPr lang="en-US" altLang="zh-CN" sz="2200" smtClean="0">
                <a:latin typeface="Times New Roman" pitchFamily="18" charset="0"/>
                <a:ea typeface="楷体" pitchFamily="49" charset="-122"/>
                <a:cs typeface="Times New Roman" pitchFamily="18" charset="0"/>
              </a:rPr>
              <a:t>        </a:t>
            </a:r>
            <a:r>
              <a:rPr lang="zh-CN" altLang="en-US" sz="2200" smtClean="0">
                <a:solidFill>
                  <a:srgbClr val="0000FF"/>
                </a:solidFill>
                <a:latin typeface="Times New Roman" pitchFamily="18" charset="0"/>
                <a:ea typeface="楷体" pitchFamily="49" charset="-122"/>
                <a:cs typeface="Times New Roman" pitchFamily="18" charset="0"/>
              </a:rPr>
              <a:t>递归算法和非递归算法在分析时间复杂度和空间复杂度上为什么不同？</a:t>
            </a:r>
            <a:endParaRPr lang="zh-CN" altLang="en-US" sz="2200">
              <a:solidFill>
                <a:srgbClr val="0000FF"/>
              </a:solidFill>
              <a:latin typeface="Times New Roman" pitchFamily="18" charset="0"/>
              <a:ea typeface="楷体"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36E68863-33C2-4D6D-B9FA-F4917E910219}" type="slidenum">
              <a:rPr lang="en-US" altLang="zh-CN" smtClean="0"/>
              <a:pPr/>
              <a:t>13</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2124075" y="2205038"/>
            <a:ext cx="4897438" cy="762000"/>
          </a:xfrm>
          <a:prstGeom prst="rect">
            <a:avLst/>
          </a:prstGeom>
          <a:solidFill>
            <a:schemeClr val="hlink"/>
          </a:solidFill>
          <a:ln w="9525">
            <a:noFill/>
            <a:miter lim="800000"/>
            <a:headEnd/>
            <a:tailEnd/>
          </a:ln>
          <a:effectLst/>
        </p:spPr>
        <p:txBody>
          <a:bodyPr>
            <a:spAutoFit/>
          </a:bodyPr>
          <a:lstStyle/>
          <a:p>
            <a:pPr>
              <a:lnSpc>
                <a:spcPct val="100000"/>
              </a:lnSpc>
            </a:pPr>
            <a:r>
              <a:rPr kumimoji="0" lang="en-US" altLang="zh-CN">
                <a:solidFill>
                  <a:srgbClr val="FF00FF"/>
                </a:solidFill>
              </a:rPr>
              <a:t> </a:t>
            </a:r>
            <a:r>
              <a:rPr kumimoji="0" lang="en-US" altLang="zh-CN" sz="4000">
                <a:solidFill>
                  <a:srgbClr val="FF3300"/>
                </a:solidFill>
                <a:effectLst>
                  <a:outerShdw blurRad="38100" dist="38100" dir="2700000" algn="tl">
                    <a:srgbClr val="000000"/>
                  </a:outerShdw>
                </a:effectLst>
              </a:rPr>
              <a:t>━━</a:t>
            </a:r>
            <a:r>
              <a:rPr kumimoji="0"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kumimoji="0" lang="zh-CN" altLang="en-US" sz="4000">
                <a:solidFill>
                  <a:srgbClr val="FF3300"/>
                </a:solidFill>
                <a:effectLst>
                  <a:outerShdw blurRad="38100" dist="38100" dir="2700000" algn="tl">
                    <a:srgbClr val="000000"/>
                  </a:outerShdw>
                </a:effectLst>
              </a:rPr>
              <a:t>━━</a:t>
            </a:r>
          </a:p>
        </p:txBody>
      </p:sp>
      <p:sp>
        <p:nvSpPr>
          <p:cNvPr id="4" name="灯片编号占位符 3"/>
          <p:cNvSpPr>
            <a:spLocks noGrp="1"/>
          </p:cNvSpPr>
          <p:nvPr>
            <p:ph type="sldNum" sz="quarter" idx="12"/>
          </p:nvPr>
        </p:nvSpPr>
        <p:spPr/>
        <p:txBody>
          <a:bodyPr/>
          <a:lstStyle/>
          <a:p>
            <a:fld id="{36E68863-33C2-4D6D-B9FA-F4917E910219}" type="slidenum">
              <a:rPr lang="en-US" altLang="zh-CN" smtClean="0"/>
              <a:pPr/>
              <a:t>14</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0" y="100010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0" y="100010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0" y="100010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0719" name="Text Box 15"/>
          <p:cNvSpPr txBox="1">
            <a:spLocks noChangeArrowheads="1"/>
          </p:cNvSpPr>
          <p:nvPr/>
        </p:nvSpPr>
        <p:spPr bwMode="auto">
          <a:xfrm>
            <a:off x="293713" y="948490"/>
            <a:ext cx="6207113" cy="3059299"/>
          </a:xfrm>
          <a:prstGeom prst="rect">
            <a:avLst/>
          </a:prstGeom>
          <a:noFill/>
          <a:ln w="19050" algn="ctr">
            <a:noFill/>
            <a:miter lim="800000"/>
            <a:headEnd/>
            <a:tailEnd/>
          </a:ln>
          <a:effectLst/>
        </p:spPr>
        <p:txBody>
          <a:bodyPr wrap="square">
            <a:spAutoFit/>
          </a:bodyPr>
          <a:lstStyle/>
          <a:p>
            <a:pPr algn="l">
              <a:lnSpc>
                <a:spcPct val="90000"/>
              </a:lnSpc>
            </a:pPr>
            <a:r>
              <a:rPr lang="zh-CN" altLang="en-US" sz="2200" smtClean="0">
                <a:solidFill>
                  <a:srgbClr val="0000FF"/>
                </a:solidFill>
                <a:latin typeface="Consolas" pitchFamily="49" charset="0"/>
                <a:ea typeface="楷体" pitchFamily="49" charset="-122"/>
                <a:cs typeface="Consolas" pitchFamily="49" charset="0"/>
              </a:rPr>
              <a:t>例如，</a:t>
            </a:r>
            <a:r>
              <a:rPr lang="en-US" altLang="zh-CN" sz="2200" smtClean="0">
                <a:solidFill>
                  <a:srgbClr val="0000FF"/>
                </a:solidFill>
                <a:latin typeface="Consolas" pitchFamily="49" charset="0"/>
                <a:ea typeface="楷体" pitchFamily="49" charset="-122"/>
                <a:cs typeface="Consolas" pitchFamily="49" charset="0"/>
              </a:rPr>
              <a:t>10</a:t>
            </a:r>
            <a:r>
              <a:rPr lang="zh-CN" altLang="en-US" sz="2200" dirty="0">
                <a:solidFill>
                  <a:srgbClr val="0000FF"/>
                </a:solidFill>
                <a:latin typeface="Consolas" pitchFamily="49" charset="0"/>
                <a:ea typeface="楷体" pitchFamily="49" charset="-122"/>
                <a:cs typeface="Consolas" pitchFamily="49" charset="0"/>
              </a:rPr>
              <a:t>个</a:t>
            </a:r>
            <a:r>
              <a:rPr lang="en-US" altLang="zh-CN" sz="2200" dirty="0">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10</a:t>
            </a:r>
            <a:r>
              <a:rPr lang="zh-CN" altLang="en-US" sz="2200" dirty="0">
                <a:solidFill>
                  <a:srgbClr val="0000FF"/>
                </a:solidFill>
                <a:latin typeface="Consolas" pitchFamily="49" charset="0"/>
                <a:ea typeface="楷体" pitchFamily="49" charset="-122"/>
                <a:cs typeface="Consolas" pitchFamily="49" charset="0"/>
              </a:rPr>
              <a:t>的</a:t>
            </a:r>
            <a:r>
              <a:rPr lang="zh-CN" altLang="en-US" sz="2200" dirty="0" smtClean="0">
                <a:solidFill>
                  <a:srgbClr val="0000FF"/>
                </a:solidFill>
                <a:latin typeface="Consolas" pitchFamily="49" charset="0"/>
                <a:ea typeface="楷体" pitchFamily="49" charset="-122"/>
                <a:cs typeface="Consolas" pitchFamily="49" charset="0"/>
              </a:rPr>
              <a:t>整数序列递增</a:t>
            </a:r>
            <a:r>
              <a:rPr lang="zh-CN" altLang="en-US" sz="2200" dirty="0">
                <a:solidFill>
                  <a:srgbClr val="0000FF"/>
                </a:solidFill>
                <a:latin typeface="Consolas" pitchFamily="49" charset="0"/>
                <a:ea typeface="楷体" pitchFamily="49" charset="-122"/>
                <a:cs typeface="Consolas" pitchFamily="49" charset="0"/>
              </a:rPr>
              <a:t>排序：</a:t>
            </a:r>
          </a:p>
          <a:p>
            <a:pPr algn="l">
              <a:lnSpc>
                <a:spcPct val="150000"/>
              </a:lnSpc>
            </a:pPr>
            <a:r>
              <a:rPr lang="zh-CN" altLang="en-US" dirty="0">
                <a:solidFill>
                  <a:srgbClr val="0000FF"/>
                </a:solidFill>
                <a:latin typeface="Consolas" pitchFamily="49" charset="0"/>
                <a:ea typeface="楷体" pitchFamily="49" charset="-122"/>
                <a:cs typeface="Consolas" pitchFamily="49" charset="0"/>
              </a:rPr>
              <a:t>　　</a:t>
            </a:r>
            <a:r>
              <a:rPr lang="en-US" altLang="zh-CN" sz="2200" i="1" dirty="0">
                <a:solidFill>
                  <a:srgbClr val="FF00FF"/>
                </a:solidFill>
                <a:latin typeface="Consolas" pitchFamily="49" charset="0"/>
                <a:ea typeface="楷体" pitchFamily="49" charset="-122"/>
                <a:cs typeface="Consolas" pitchFamily="49" charset="0"/>
              </a:rPr>
              <a:t>n</a:t>
            </a:r>
            <a:r>
              <a:rPr lang="en-US" altLang="zh-CN" sz="2200" dirty="0">
                <a:solidFill>
                  <a:srgbClr val="FF00FF"/>
                </a:solidFill>
                <a:latin typeface="Consolas" pitchFamily="49" charset="0"/>
                <a:ea typeface="楷体" pitchFamily="49" charset="-122"/>
                <a:cs typeface="Consolas" pitchFamily="49" charset="0"/>
              </a:rPr>
              <a:t>=10</a:t>
            </a:r>
          </a:p>
          <a:p>
            <a:pPr algn="l">
              <a:lnSpc>
                <a:spcPct val="90000"/>
              </a:lnSpc>
            </a:pPr>
            <a:r>
              <a:rPr lang="zh-CN" altLang="en-US" sz="2200" dirty="0">
                <a:solidFill>
                  <a:srgbClr val="FF00FF"/>
                </a:solidFill>
                <a:latin typeface="Consolas" pitchFamily="49" charset="0"/>
                <a:ea typeface="楷体" pitchFamily="49" charset="-122"/>
                <a:cs typeface="Consolas" pitchFamily="49" charset="0"/>
              </a:rPr>
              <a:t>　　</a:t>
            </a:r>
            <a:r>
              <a:rPr lang="en-US" altLang="zh-CN" sz="2200" i="1" dirty="0" err="1">
                <a:solidFill>
                  <a:srgbClr val="FF00FF"/>
                </a:solidFill>
                <a:latin typeface="Consolas" pitchFamily="49" charset="0"/>
                <a:ea typeface="楷体" pitchFamily="49" charset="-122"/>
                <a:cs typeface="Consolas" pitchFamily="49" charset="0"/>
              </a:rPr>
              <a:t>I</a:t>
            </a:r>
            <a:r>
              <a:rPr lang="en-US" altLang="zh-CN" sz="2200" baseline="-25000" dirty="0" err="1">
                <a:solidFill>
                  <a:srgbClr val="FF00FF"/>
                </a:solidFill>
                <a:latin typeface="Consolas" pitchFamily="49" charset="0"/>
                <a:ea typeface="楷体" pitchFamily="49" charset="-122"/>
                <a:cs typeface="Consolas" pitchFamily="49" charset="0"/>
              </a:rPr>
              <a:t>1</a:t>
            </a:r>
            <a:r>
              <a:rPr lang="en-US" altLang="zh-CN" sz="220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1</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2</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3</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4</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5</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6</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7</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8</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9</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10</a:t>
            </a:r>
            <a:r>
              <a:rPr lang="en-US" altLang="zh-CN" sz="2200" dirty="0">
                <a:solidFill>
                  <a:srgbClr val="FF00FF"/>
                </a:solidFill>
                <a:latin typeface="Consolas" pitchFamily="49" charset="0"/>
                <a:ea typeface="楷体" pitchFamily="49" charset="-122"/>
                <a:cs typeface="Consolas" pitchFamily="49" charset="0"/>
              </a:rPr>
              <a:t>}</a:t>
            </a:r>
          </a:p>
          <a:p>
            <a:pPr algn="l">
              <a:lnSpc>
                <a:spcPct val="90000"/>
              </a:lnSpc>
            </a:pPr>
            <a:r>
              <a:rPr lang="zh-CN" altLang="en-US" sz="2200" dirty="0">
                <a:solidFill>
                  <a:srgbClr val="FF00FF"/>
                </a:solidFill>
                <a:latin typeface="Consolas" pitchFamily="49" charset="0"/>
                <a:ea typeface="楷体" pitchFamily="49" charset="-122"/>
                <a:cs typeface="Consolas" pitchFamily="49" charset="0"/>
              </a:rPr>
              <a:t>　　</a:t>
            </a:r>
            <a:r>
              <a:rPr lang="en-US" altLang="zh-CN" sz="2200" i="1" dirty="0" err="1">
                <a:solidFill>
                  <a:srgbClr val="FF00FF"/>
                </a:solidFill>
                <a:latin typeface="Consolas" pitchFamily="49" charset="0"/>
                <a:ea typeface="楷体" pitchFamily="49" charset="-122"/>
                <a:cs typeface="Consolas" pitchFamily="49" charset="0"/>
              </a:rPr>
              <a:t>I</a:t>
            </a:r>
            <a:r>
              <a:rPr lang="en-US" altLang="zh-CN" sz="2200" baseline="-25000" dirty="0" err="1">
                <a:solidFill>
                  <a:srgbClr val="FF00FF"/>
                </a:solidFill>
                <a:latin typeface="Consolas" pitchFamily="49" charset="0"/>
                <a:ea typeface="楷体" pitchFamily="49" charset="-122"/>
                <a:cs typeface="Consolas" pitchFamily="49" charset="0"/>
              </a:rPr>
              <a:t>2</a:t>
            </a:r>
            <a:r>
              <a:rPr lang="en-US" altLang="zh-CN" sz="220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2</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1</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3</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4</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5</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6</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7</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8</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9</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10</a:t>
            </a:r>
            <a:r>
              <a:rPr lang="en-US" altLang="zh-CN" sz="2200" dirty="0">
                <a:solidFill>
                  <a:srgbClr val="FF00FF"/>
                </a:solidFill>
                <a:latin typeface="Consolas" pitchFamily="49" charset="0"/>
                <a:ea typeface="楷体" pitchFamily="49" charset="-122"/>
                <a:cs typeface="Consolas" pitchFamily="49" charset="0"/>
              </a:rPr>
              <a:t>}</a:t>
            </a:r>
          </a:p>
          <a:p>
            <a:pPr algn="l">
              <a:lnSpc>
                <a:spcPct val="90000"/>
              </a:lnSpc>
            </a:pPr>
            <a:r>
              <a:rPr lang="en-US" altLang="zh-CN" sz="2200" dirty="0">
                <a:solidFill>
                  <a:srgbClr val="FF00FF"/>
                </a:solidFill>
                <a:latin typeface="Consolas" pitchFamily="49" charset="0"/>
                <a:ea typeface="楷体" pitchFamily="49" charset="-122"/>
                <a:cs typeface="Consolas" pitchFamily="49" charset="0"/>
              </a:rPr>
              <a:t>	…</a:t>
            </a:r>
          </a:p>
          <a:p>
            <a:pPr algn="l">
              <a:lnSpc>
                <a:spcPct val="90000"/>
              </a:lnSpc>
            </a:pPr>
            <a:r>
              <a:rPr lang="zh-CN" altLang="en-US" sz="2200" dirty="0">
                <a:solidFill>
                  <a:srgbClr val="FF00FF"/>
                </a:solidFill>
                <a:latin typeface="Consolas" pitchFamily="49" charset="0"/>
                <a:ea typeface="楷体" pitchFamily="49" charset="-122"/>
                <a:cs typeface="Consolas" pitchFamily="49" charset="0"/>
              </a:rPr>
              <a:t>　　</a:t>
            </a:r>
            <a:r>
              <a:rPr lang="en-US" altLang="zh-CN" sz="2200" i="1" dirty="0" err="1" smtClean="0">
                <a:solidFill>
                  <a:srgbClr val="FF00FF"/>
                </a:solidFill>
                <a:latin typeface="Consolas" pitchFamily="49" charset="0"/>
                <a:ea typeface="楷体" pitchFamily="49" charset="-122"/>
                <a:cs typeface="Consolas" pitchFamily="49" charset="0"/>
              </a:rPr>
              <a:t>I</a:t>
            </a:r>
            <a:r>
              <a:rPr lang="en-US" altLang="zh-CN" sz="2200" i="1" baseline="-25000" dirty="0" err="1" smtClean="0">
                <a:solidFill>
                  <a:srgbClr val="FF00FF"/>
                </a:solidFill>
                <a:latin typeface="Consolas" pitchFamily="49" charset="0"/>
                <a:ea typeface="楷体" pitchFamily="49" charset="-122"/>
                <a:cs typeface="Consolas" pitchFamily="49" charset="0"/>
              </a:rPr>
              <a:t>m</a:t>
            </a:r>
            <a:r>
              <a:rPr lang="en-US" altLang="zh-CN" sz="220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10</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9</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8</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7</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6</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5</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4</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3</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2</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1</a:t>
            </a:r>
            <a:r>
              <a:rPr lang="en-US" altLang="zh-CN" sz="2200" dirty="0">
                <a:solidFill>
                  <a:srgbClr val="FF00FF"/>
                </a:solidFill>
                <a:latin typeface="Consolas" pitchFamily="49" charset="0"/>
                <a:ea typeface="楷体" pitchFamily="49" charset="-122"/>
                <a:cs typeface="Consolas" pitchFamily="49" charset="0"/>
              </a:rPr>
              <a:t>}</a:t>
            </a:r>
          </a:p>
        </p:txBody>
      </p:sp>
      <p:sp>
        <p:nvSpPr>
          <p:cNvPr id="200720" name="AutoShape 16"/>
          <p:cNvSpPr>
            <a:spLocks/>
          </p:cNvSpPr>
          <p:nvPr/>
        </p:nvSpPr>
        <p:spPr bwMode="auto">
          <a:xfrm>
            <a:off x="5857883" y="2214554"/>
            <a:ext cx="287337" cy="1728788"/>
          </a:xfrm>
          <a:prstGeom prst="rightBrace">
            <a:avLst>
              <a:gd name="adj1" fmla="val 50138"/>
              <a:gd name="adj2" fmla="val 50000"/>
            </a:avLst>
          </a:prstGeom>
          <a:noFill/>
          <a:ln w="28575">
            <a:solidFill>
              <a:srgbClr val="6600CC"/>
            </a:solidFill>
            <a:round/>
            <a:headEnd/>
            <a:tailEnd/>
          </a:ln>
          <a:effectLst/>
        </p:spPr>
        <p:txBody>
          <a:bodyPr wrap="none" anchor="ctr">
            <a:spAutoFit/>
          </a:bodyPr>
          <a:lstStyle/>
          <a:p>
            <a:endParaRPr lang="zh-CN" altLang="en-US"/>
          </a:p>
        </p:txBody>
      </p:sp>
      <p:sp>
        <p:nvSpPr>
          <p:cNvPr id="200721" name="Text Box 17"/>
          <p:cNvSpPr txBox="1">
            <a:spLocks noChangeArrowheads="1"/>
          </p:cNvSpPr>
          <p:nvPr/>
        </p:nvSpPr>
        <p:spPr bwMode="auto">
          <a:xfrm>
            <a:off x="6173772" y="2812747"/>
            <a:ext cx="2684508" cy="439223"/>
          </a:xfrm>
          <a:prstGeom prst="rect">
            <a:avLst/>
          </a:prstGeom>
          <a:noFill/>
          <a:ln w="19050" algn="ctr">
            <a:noFill/>
            <a:miter lim="800000"/>
            <a:headEnd/>
            <a:tailEnd/>
          </a:ln>
          <a:effectLst/>
        </p:spPr>
        <p:txBody>
          <a:bodyPr wrap="square">
            <a:spAutoFit/>
          </a:bodyPr>
          <a:lstStyle/>
          <a:p>
            <a:pPr algn="l"/>
            <a:r>
              <a:rPr lang="zh-CN" altLang="en-US" sz="2200">
                <a:solidFill>
                  <a:srgbClr val="0000FF"/>
                </a:solidFill>
                <a:latin typeface="Consolas" pitchFamily="49" charset="0"/>
                <a:ea typeface="楷体" pitchFamily="49" charset="-122"/>
                <a:cs typeface="Consolas" pitchFamily="49" charset="0"/>
              </a:rPr>
              <a:t>构成</a:t>
            </a:r>
            <a:r>
              <a:rPr lang="en-US" altLang="zh-CN" sz="2200" i="1" smtClean="0">
                <a:solidFill>
                  <a:srgbClr val="0000FF"/>
                </a:solidFill>
                <a:latin typeface="Consolas" pitchFamily="49" charset="0"/>
                <a:ea typeface="楷体" pitchFamily="49" charset="-122"/>
                <a:cs typeface="Consolas" pitchFamily="49" charset="0"/>
              </a:rPr>
              <a:t>D</a:t>
            </a:r>
            <a:r>
              <a:rPr lang="en-US" altLang="zh-CN" sz="2200" i="1" baseline="-25000" smtClean="0">
                <a:solidFill>
                  <a:srgbClr val="0000FF"/>
                </a:solidFill>
                <a:latin typeface="Consolas" pitchFamily="49" charset="0"/>
                <a:ea typeface="楷体" pitchFamily="49" charset="-122"/>
                <a:cs typeface="Consolas" pitchFamily="49" charset="0"/>
              </a:rPr>
              <a:t>n</a:t>
            </a:r>
            <a:r>
              <a:rPr lang="zh-CN" altLang="en-US"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P</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)=1/</a:t>
            </a:r>
            <a:r>
              <a:rPr lang="en-US" altLang="zh-CN" sz="2200" i="1" dirty="0">
                <a:solidFill>
                  <a:srgbClr val="0000FF"/>
                </a:solidFill>
                <a:latin typeface="Consolas" pitchFamily="49" charset="0"/>
                <a:ea typeface="楷体" pitchFamily="49" charset="-122"/>
                <a:cs typeface="Consolas" pitchFamily="49" charset="0"/>
              </a:rPr>
              <a:t>m</a:t>
            </a:r>
          </a:p>
        </p:txBody>
      </p:sp>
      <p:sp>
        <p:nvSpPr>
          <p:cNvPr id="8" name="上箭头 7"/>
          <p:cNvSpPr/>
          <p:nvPr/>
        </p:nvSpPr>
        <p:spPr>
          <a:xfrm>
            <a:off x="2357422" y="4141121"/>
            <a:ext cx="214314" cy="285752"/>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9" name="TextBox 8"/>
          <p:cNvSpPr txBox="1"/>
          <p:nvPr/>
        </p:nvSpPr>
        <p:spPr>
          <a:xfrm>
            <a:off x="428596" y="4569749"/>
            <a:ext cx="5857916" cy="430887"/>
          </a:xfrm>
          <a:prstGeom prst="rect">
            <a:avLst/>
          </a:prstGeom>
          <a:noFill/>
        </p:spPr>
        <p:txBody>
          <a:bodyPr wrap="square" rtlCol="0">
            <a:spAutoFit/>
          </a:bodyPr>
          <a:lstStyle/>
          <a:p>
            <a:pPr algn="l"/>
            <a:r>
              <a:rPr lang="zh-CN" altLang="en-US" sz="2000" dirty="0" smtClean="0">
                <a:solidFill>
                  <a:srgbClr val="0000FF"/>
                </a:solidFill>
                <a:latin typeface="Consolas" pitchFamily="49" charset="0"/>
                <a:ea typeface="楷体" pitchFamily="49" charset="-122"/>
                <a:cs typeface="Consolas" pitchFamily="49" charset="0"/>
              </a:rPr>
              <a:t>所有可能的初始序列有</a:t>
            </a:r>
            <a:r>
              <a:rPr lang="en-US" altLang="zh-CN" sz="2000" i="1"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个，</a:t>
            </a:r>
            <a:r>
              <a:rPr lang="en-US" altLang="zh-CN" sz="2000" i="1" smtClean="0">
                <a:solidFill>
                  <a:srgbClr val="0000FF"/>
                </a:solidFill>
                <a:latin typeface="Consolas" pitchFamily="49" charset="0"/>
                <a:ea typeface="楷体" pitchFamily="49" charset="-122"/>
                <a:cs typeface="Consolas" pitchFamily="49" charset="0"/>
              </a:rPr>
              <a:t>m</a:t>
            </a:r>
            <a:r>
              <a:rPr lang="en-US" altLang="zh-CN" sz="2000" smtClean="0">
                <a:solidFill>
                  <a:srgbClr val="0000FF"/>
                </a:solidFill>
                <a:latin typeface="Consolas" pitchFamily="49" charset="0"/>
                <a:ea typeface="楷体" pitchFamily="49" charset="-122"/>
                <a:cs typeface="Consolas" pitchFamily="49" charset="0"/>
              </a:rPr>
              <a:t>=10!</a:t>
            </a:r>
            <a:endParaRPr lang="zh-CN" altLang="en-US" sz="2000" dirty="0">
              <a:solidFill>
                <a:srgbClr val="0000FF"/>
              </a:solidFill>
              <a:latin typeface="Consolas" pitchFamily="49" charset="0"/>
              <a:ea typeface="楷体" pitchFamily="49" charset="-122"/>
              <a:cs typeface="Consolas" pitchFamily="49" charset="0"/>
            </a:endParaRPr>
          </a:p>
        </p:txBody>
      </p:sp>
      <p:sp>
        <p:nvSpPr>
          <p:cNvPr id="11" name="灯片编号占位符 10"/>
          <p:cNvSpPr>
            <a:spLocks noGrp="1"/>
          </p:cNvSpPr>
          <p:nvPr>
            <p:ph type="sldNum" sz="quarter" idx="12"/>
          </p:nvPr>
        </p:nvSpPr>
        <p:spPr/>
        <p:txBody>
          <a:bodyPr/>
          <a:lstStyle/>
          <a:p>
            <a:fld id="{36E68863-33C2-4D6D-B9FA-F4917E910219}" type="slidenum">
              <a:rPr lang="en-US" altLang="zh-CN" smtClean="0"/>
              <a:pPr/>
              <a:t>2</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9" name="Text Box 5"/>
          <p:cNvSpPr txBox="1">
            <a:spLocks noChangeArrowheads="1"/>
          </p:cNvSpPr>
          <p:nvPr/>
        </p:nvSpPr>
        <p:spPr bwMode="auto">
          <a:xfrm>
            <a:off x="4643438" y="1052513"/>
            <a:ext cx="719138" cy="252313"/>
          </a:xfrm>
          <a:prstGeom prst="rect">
            <a:avLst/>
          </a:prstGeom>
          <a:noFill/>
          <a:ln w="19050" algn="ctr">
            <a:noFill/>
            <a:miter lim="800000"/>
            <a:headEnd/>
            <a:tailEnd/>
          </a:ln>
          <a:effectLst/>
        </p:spPr>
        <p:txBody>
          <a:bodyPr lIns="0" tIns="0" rIns="0" bIns="0">
            <a:spAutoFit/>
          </a:bodyPr>
          <a:lstStyle/>
          <a:p>
            <a:r>
              <a:rPr lang="en-US" altLang="zh-CN" sz="1600" i="1" dirty="0" err="1">
                <a:solidFill>
                  <a:srgbClr val="0000FF"/>
                </a:solidFill>
                <a:latin typeface="Consolas" pitchFamily="49" charset="0"/>
                <a:cs typeface="Consolas" pitchFamily="49" charset="0"/>
              </a:rPr>
              <a:t>I</a:t>
            </a:r>
            <a:r>
              <a:rPr lang="en-US" altLang="zh-CN" sz="1600" dirty="0" err="1">
                <a:solidFill>
                  <a:srgbClr val="0000FF"/>
                </a:solidFill>
                <a:latin typeface="Consolas" pitchFamily="49" charset="0"/>
                <a:cs typeface="Consolas" pitchFamily="49" charset="0"/>
              </a:rPr>
              <a:t>∈</a:t>
            </a:r>
            <a:r>
              <a:rPr lang="en-US" altLang="zh-CN" sz="1600" i="1" dirty="0" err="1">
                <a:solidFill>
                  <a:srgbClr val="0000FF"/>
                </a:solidFill>
                <a:latin typeface="Consolas" pitchFamily="49" charset="0"/>
                <a:cs typeface="Consolas" pitchFamily="49" charset="0"/>
              </a:rPr>
              <a:t>D</a:t>
            </a:r>
            <a:r>
              <a:rPr lang="en-US" altLang="zh-CN" sz="1600" i="1" baseline="-25000" dirty="0" err="1">
                <a:solidFill>
                  <a:srgbClr val="0000FF"/>
                </a:solidFill>
                <a:latin typeface="Consolas" pitchFamily="49" charset="0"/>
                <a:cs typeface="Consolas" pitchFamily="49" charset="0"/>
              </a:rPr>
              <a:t>n</a:t>
            </a:r>
            <a:endParaRPr lang="en-US" altLang="zh-CN" sz="1600" i="1" baseline="-25000" dirty="0">
              <a:solidFill>
                <a:srgbClr val="0000FF"/>
              </a:solidFill>
              <a:latin typeface="Consolas" pitchFamily="49" charset="0"/>
              <a:cs typeface="Consolas" pitchFamily="49" charset="0"/>
            </a:endParaRPr>
          </a:p>
        </p:txBody>
      </p:sp>
      <p:sp>
        <p:nvSpPr>
          <p:cNvPr id="216068" name="Text Box 4"/>
          <p:cNvSpPr txBox="1">
            <a:spLocks noChangeArrowheads="1"/>
          </p:cNvSpPr>
          <p:nvPr/>
        </p:nvSpPr>
        <p:spPr bwMode="auto">
          <a:xfrm>
            <a:off x="468313" y="549275"/>
            <a:ext cx="7991475" cy="540789"/>
          </a:xfrm>
          <a:prstGeom prst="rect">
            <a:avLst/>
          </a:prstGeom>
          <a:noFill/>
          <a:ln w="19050" algn="ctr">
            <a:noFill/>
            <a:miter lim="800000"/>
            <a:headEnd/>
            <a:tailEnd/>
          </a:ln>
          <a:effectLst/>
        </p:spPr>
        <p:txBody>
          <a:bodyPr>
            <a:spAutoFit/>
          </a:bodyPr>
          <a:lstStyle/>
          <a:p>
            <a:pPr algn="l">
              <a:lnSpc>
                <a:spcPct val="150000"/>
              </a:lnSpc>
            </a:pPr>
            <a:r>
              <a:rPr lang="zh-CN" altLang="en-US" sz="2200" dirty="0">
                <a:solidFill>
                  <a:srgbClr val="0000FF"/>
                </a:solidFill>
                <a:latin typeface="Consolas" pitchFamily="49" charset="0"/>
                <a:ea typeface="楷体" pitchFamily="49" charset="-122"/>
                <a:cs typeface="Consolas" pitchFamily="49" charset="0"/>
              </a:rPr>
              <a:t>算法的</a:t>
            </a:r>
            <a:r>
              <a:rPr lang="zh-CN" altLang="en-US" sz="2200" dirty="0" smtClean="0">
                <a:solidFill>
                  <a:srgbClr val="FF00FF"/>
                </a:solidFill>
                <a:latin typeface="Consolas" pitchFamily="49" charset="0"/>
                <a:ea typeface="楷体" pitchFamily="49" charset="-122"/>
                <a:cs typeface="Consolas" pitchFamily="49" charset="0"/>
              </a:rPr>
              <a:t>最坏时间复杂</a:t>
            </a:r>
            <a:r>
              <a:rPr lang="zh-CN" altLang="en-US" sz="2200" dirty="0">
                <a:solidFill>
                  <a:srgbClr val="FF00FF"/>
                </a:solidFill>
                <a:latin typeface="Consolas" pitchFamily="49" charset="0"/>
                <a:ea typeface="楷体" pitchFamily="49" charset="-122"/>
                <a:cs typeface="Consolas" pitchFamily="49" charset="0"/>
              </a:rPr>
              <a:t>度</a:t>
            </a:r>
            <a:r>
              <a:rPr lang="zh-CN" altLang="en-US" sz="2200" dirty="0">
                <a:solidFill>
                  <a:srgbClr val="0000FF"/>
                </a:solidFill>
                <a:latin typeface="Consolas" pitchFamily="49" charset="0"/>
                <a:ea typeface="楷体" pitchFamily="49" charset="-122"/>
                <a:cs typeface="Consolas" pitchFamily="49" charset="0"/>
              </a:rPr>
              <a:t>为：</a:t>
            </a:r>
            <a:r>
              <a:rPr lang="en-US" altLang="zh-CN" sz="2200" i="1" dirty="0">
                <a:solidFill>
                  <a:srgbClr val="0000FF"/>
                </a:solidFill>
                <a:latin typeface="Consolas" pitchFamily="49" charset="0"/>
                <a:ea typeface="楷体" pitchFamily="49" charset="-122"/>
                <a:cs typeface="Consolas" pitchFamily="49" charset="0"/>
              </a:rPr>
              <a:t>W</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C00000"/>
                </a:solidFill>
                <a:latin typeface="Consolas" pitchFamily="49" charset="0"/>
                <a:ea typeface="楷体" pitchFamily="49" charset="-122"/>
                <a:cs typeface="Consolas" pitchFamily="49" charset="0"/>
              </a:rPr>
              <a:t>MAX</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T</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a:t>
            </a:r>
          </a:p>
        </p:txBody>
      </p:sp>
      <p:sp>
        <p:nvSpPr>
          <p:cNvPr id="216070" name="Text Box 6"/>
          <p:cNvSpPr txBox="1">
            <a:spLocks noChangeArrowheads="1"/>
          </p:cNvSpPr>
          <p:nvPr/>
        </p:nvSpPr>
        <p:spPr bwMode="auto">
          <a:xfrm>
            <a:off x="4643438" y="2146288"/>
            <a:ext cx="719138" cy="252313"/>
          </a:xfrm>
          <a:prstGeom prst="rect">
            <a:avLst/>
          </a:prstGeom>
          <a:noFill/>
          <a:ln w="19050" algn="ctr">
            <a:noFill/>
            <a:miter lim="800000"/>
            <a:headEnd/>
            <a:tailEnd/>
          </a:ln>
          <a:effectLst/>
        </p:spPr>
        <p:txBody>
          <a:bodyPr lIns="0" tIns="0" rIns="0" bIns="0">
            <a:spAutoFit/>
          </a:bodyPr>
          <a:lstStyle/>
          <a:p>
            <a:r>
              <a:rPr lang="en-US" altLang="zh-CN" sz="1600" i="1" dirty="0" err="1">
                <a:solidFill>
                  <a:srgbClr val="0000FF"/>
                </a:solidFill>
                <a:latin typeface="Consolas" pitchFamily="49" charset="0"/>
                <a:cs typeface="Consolas" pitchFamily="49" charset="0"/>
              </a:rPr>
              <a:t>I</a:t>
            </a:r>
            <a:r>
              <a:rPr lang="en-US" altLang="zh-CN" sz="1600" dirty="0" err="1">
                <a:solidFill>
                  <a:srgbClr val="0000FF"/>
                </a:solidFill>
                <a:latin typeface="Consolas" pitchFamily="49" charset="0"/>
                <a:cs typeface="Consolas" pitchFamily="49" charset="0"/>
              </a:rPr>
              <a:t>∈</a:t>
            </a:r>
            <a:r>
              <a:rPr lang="en-US" altLang="zh-CN" sz="1600" i="1" dirty="0" err="1">
                <a:solidFill>
                  <a:srgbClr val="0000FF"/>
                </a:solidFill>
                <a:latin typeface="Consolas" pitchFamily="49" charset="0"/>
                <a:cs typeface="Consolas" pitchFamily="49" charset="0"/>
              </a:rPr>
              <a:t>D</a:t>
            </a:r>
            <a:r>
              <a:rPr lang="en-US" altLang="zh-CN" sz="1600" i="1" baseline="-25000" dirty="0" err="1">
                <a:solidFill>
                  <a:srgbClr val="0000FF"/>
                </a:solidFill>
                <a:latin typeface="Consolas" pitchFamily="49" charset="0"/>
                <a:cs typeface="Consolas" pitchFamily="49" charset="0"/>
              </a:rPr>
              <a:t>n</a:t>
            </a:r>
            <a:endParaRPr lang="en-US" altLang="zh-CN" sz="1600" i="1" baseline="-25000" dirty="0">
              <a:solidFill>
                <a:srgbClr val="0000FF"/>
              </a:solidFill>
              <a:latin typeface="Consolas" pitchFamily="49" charset="0"/>
              <a:cs typeface="Consolas" pitchFamily="49" charset="0"/>
            </a:endParaRPr>
          </a:p>
        </p:txBody>
      </p:sp>
      <p:sp>
        <p:nvSpPr>
          <p:cNvPr id="216071" name="Text Box 7"/>
          <p:cNvSpPr txBox="1">
            <a:spLocks noChangeArrowheads="1"/>
          </p:cNvSpPr>
          <p:nvPr/>
        </p:nvSpPr>
        <p:spPr bwMode="auto">
          <a:xfrm>
            <a:off x="468313" y="1643050"/>
            <a:ext cx="7991475" cy="540789"/>
          </a:xfrm>
          <a:prstGeom prst="rect">
            <a:avLst/>
          </a:prstGeom>
          <a:noFill/>
          <a:ln w="19050" algn="ctr">
            <a:noFill/>
            <a:miter lim="800000"/>
            <a:headEnd/>
            <a:tailEnd/>
          </a:ln>
          <a:effectLst/>
        </p:spPr>
        <p:txBody>
          <a:bodyPr>
            <a:spAutoFit/>
          </a:bodyPr>
          <a:lstStyle/>
          <a:p>
            <a:pPr algn="l">
              <a:lnSpc>
                <a:spcPct val="150000"/>
              </a:lnSpc>
            </a:pPr>
            <a:r>
              <a:rPr lang="zh-CN" altLang="en-US" sz="2200" dirty="0">
                <a:solidFill>
                  <a:srgbClr val="0000FF"/>
                </a:solidFill>
                <a:latin typeface="Consolas" pitchFamily="49" charset="0"/>
                <a:ea typeface="楷体" pitchFamily="49" charset="-122"/>
                <a:cs typeface="Consolas" pitchFamily="49" charset="0"/>
              </a:rPr>
              <a:t>算法的</a:t>
            </a:r>
            <a:r>
              <a:rPr lang="zh-CN" altLang="en-US" sz="2200" dirty="0" smtClean="0">
                <a:solidFill>
                  <a:srgbClr val="FF00FF"/>
                </a:solidFill>
                <a:latin typeface="Consolas" pitchFamily="49" charset="0"/>
                <a:ea typeface="楷体" pitchFamily="49" charset="-122"/>
                <a:cs typeface="Consolas" pitchFamily="49" charset="0"/>
              </a:rPr>
              <a:t>最好时间复杂</a:t>
            </a:r>
            <a:r>
              <a:rPr lang="zh-CN" altLang="en-US" sz="2200" dirty="0">
                <a:solidFill>
                  <a:srgbClr val="FF00FF"/>
                </a:solidFill>
                <a:latin typeface="Consolas" pitchFamily="49" charset="0"/>
                <a:ea typeface="楷体" pitchFamily="49" charset="-122"/>
                <a:cs typeface="Consolas" pitchFamily="49" charset="0"/>
              </a:rPr>
              <a:t>度</a:t>
            </a:r>
            <a:r>
              <a:rPr lang="zh-CN" altLang="en-US" sz="2200" dirty="0">
                <a:solidFill>
                  <a:srgbClr val="0000FF"/>
                </a:solidFill>
                <a:latin typeface="Consolas" pitchFamily="49" charset="0"/>
                <a:ea typeface="楷体" pitchFamily="49" charset="-122"/>
                <a:cs typeface="Consolas" pitchFamily="49" charset="0"/>
              </a:rPr>
              <a:t>为：</a:t>
            </a:r>
            <a:r>
              <a:rPr lang="en-US" altLang="zh-CN" sz="2200" i="1" dirty="0">
                <a:solidFill>
                  <a:srgbClr val="0000FF"/>
                </a:solidFill>
                <a:latin typeface="Consolas" pitchFamily="49" charset="0"/>
                <a:ea typeface="楷体" pitchFamily="49" charset="-122"/>
                <a:cs typeface="Consolas" pitchFamily="49" charset="0"/>
              </a:rPr>
              <a:t>B</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C00000"/>
                </a:solidFill>
                <a:latin typeface="Consolas" pitchFamily="49" charset="0"/>
                <a:ea typeface="楷体" pitchFamily="49" charset="-122"/>
                <a:cs typeface="Consolas" pitchFamily="49" charset="0"/>
              </a:rPr>
              <a:t>MIN</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T</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a:t>
            </a:r>
          </a:p>
        </p:txBody>
      </p:sp>
      <p:grpSp>
        <p:nvGrpSpPr>
          <p:cNvPr id="13" name="组合 12"/>
          <p:cNvGrpSpPr/>
          <p:nvPr/>
        </p:nvGrpSpPr>
        <p:grpSpPr>
          <a:xfrm>
            <a:off x="1928794" y="1071546"/>
            <a:ext cx="3786214" cy="2653352"/>
            <a:chOff x="1928794" y="1071546"/>
            <a:chExt cx="3786214" cy="2653352"/>
          </a:xfrm>
        </p:grpSpPr>
        <p:sp>
          <p:nvSpPr>
            <p:cNvPr id="7" name="TextBox 6"/>
            <p:cNvSpPr txBox="1"/>
            <p:nvPr/>
          </p:nvSpPr>
          <p:spPr>
            <a:xfrm>
              <a:off x="1928794" y="3286124"/>
              <a:ext cx="3786214" cy="438774"/>
            </a:xfrm>
            <a:prstGeom prst="rect">
              <a:avLst/>
            </a:prstGeom>
            <a:noFill/>
          </p:spPr>
          <p:txBody>
            <a:bodyPr wrap="square" rtlCol="0">
              <a:spAutoFit/>
            </a:bodyPr>
            <a:lstStyle/>
            <a:p>
              <a:pPr algn="l"/>
              <a:r>
                <a:rPr lang="zh-CN" altLang="en-US" sz="2200" smtClean="0">
                  <a:solidFill>
                    <a:srgbClr val="C00000"/>
                  </a:solidFill>
                  <a:latin typeface="微软雅黑" pitchFamily="34" charset="-122"/>
                  <a:ea typeface="微软雅黑" pitchFamily="34" charset="-122"/>
                </a:rPr>
                <a:t>一种或几种特殊情况</a:t>
              </a:r>
              <a:endParaRPr lang="zh-CN" altLang="en-US" sz="2200">
                <a:solidFill>
                  <a:srgbClr val="C00000"/>
                </a:solidFill>
                <a:latin typeface="微软雅黑" pitchFamily="34" charset="-122"/>
                <a:ea typeface="微软雅黑" pitchFamily="34" charset="-122"/>
              </a:endParaRPr>
            </a:p>
          </p:txBody>
        </p:sp>
        <p:cxnSp>
          <p:nvCxnSpPr>
            <p:cNvPr id="10" name="直接箭头连接符 9"/>
            <p:cNvCxnSpPr/>
            <p:nvPr/>
          </p:nvCxnSpPr>
          <p:spPr>
            <a:xfrm rot="16200000" flipV="1">
              <a:off x="2143108" y="2428868"/>
              <a:ext cx="1071570" cy="642942"/>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16200000" flipV="1">
              <a:off x="2000232" y="1643050"/>
              <a:ext cx="2214578" cy="107157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1" name="灯片编号占位符 10"/>
          <p:cNvSpPr>
            <a:spLocks noGrp="1"/>
          </p:cNvSpPr>
          <p:nvPr>
            <p:ph type="sldNum" sz="quarter" idx="12"/>
          </p:nvPr>
        </p:nvSpPr>
        <p:spPr/>
        <p:txBody>
          <a:bodyPr/>
          <a:lstStyle/>
          <a:p>
            <a:fld id="{36E68863-33C2-4D6D-B9FA-F4917E910219}" type="slidenum">
              <a:rPr lang="en-US" altLang="zh-CN" smtClean="0"/>
              <a:pPr/>
              <a:t>3</a:t>
            </a:fld>
            <a:r>
              <a:rPr lang="en-US" altLang="zh-CN" smtClean="0"/>
              <a:t>/14</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Text Box 4"/>
          <p:cNvSpPr txBox="1">
            <a:spLocks noChangeArrowheads="1"/>
          </p:cNvSpPr>
          <p:nvPr/>
        </p:nvSpPr>
        <p:spPr bwMode="auto">
          <a:xfrm>
            <a:off x="214282" y="260350"/>
            <a:ext cx="8534430" cy="811632"/>
          </a:xfrm>
          <a:prstGeom prst="rect">
            <a:avLst/>
          </a:prstGeom>
          <a:noFill/>
          <a:ln w="9525" algn="ctr">
            <a:noFill/>
            <a:miter lim="800000"/>
            <a:headEnd/>
            <a:tailEnd/>
          </a:ln>
          <a:effectLst/>
        </p:spPr>
        <p:txBody>
          <a:bodyPr wrap="square">
            <a:spAutoFit/>
          </a:bodyPr>
          <a:lstStyle/>
          <a:p>
            <a:pPr algn="l"/>
            <a:r>
              <a:rPr lang="zh-CN" altLang="en-US" sz="2200" dirty="0">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1-8</a:t>
            </a:r>
            <a:r>
              <a:rPr lang="zh-CN" altLang="en-US" sz="2200" smtClean="0">
                <a:solidFill>
                  <a:srgbClr val="FF0000"/>
                </a:solidFill>
                <a:latin typeface="Consolas" pitchFamily="49" charset="0"/>
                <a:ea typeface="楷体" pitchFamily="49" charset="-122"/>
                <a:cs typeface="Consolas" pitchFamily="49" charset="0"/>
              </a:rPr>
              <a:t>：</a:t>
            </a:r>
            <a:r>
              <a:rPr lang="en-US" altLang="zh-CN" sz="2200" smtClean="0">
                <a:solidFill>
                  <a:srgbClr val="FF0000"/>
                </a:solidFill>
                <a:latin typeface="Consolas" pitchFamily="49" charset="0"/>
                <a:ea typeface="楷体" pitchFamily="49" charset="-122"/>
                <a:cs typeface="Consolas" pitchFamily="49" charset="0"/>
              </a:rPr>
              <a:t>p21】</a:t>
            </a:r>
            <a:r>
              <a:rPr lang="zh-CN" altLang="en-US" sz="2200" dirty="0">
                <a:solidFill>
                  <a:srgbClr val="0000FF"/>
                </a:solidFill>
                <a:latin typeface="Consolas" pitchFamily="49" charset="0"/>
                <a:ea typeface="楷体" pitchFamily="49" charset="-122"/>
                <a:cs typeface="Consolas" pitchFamily="49" charset="0"/>
              </a:rPr>
              <a:t>设计一</a:t>
            </a:r>
            <a:r>
              <a:rPr lang="zh-CN" altLang="en-US" sz="2200">
                <a:solidFill>
                  <a:srgbClr val="0000FF"/>
                </a:solidFill>
                <a:latin typeface="Consolas" pitchFamily="49" charset="0"/>
                <a:ea typeface="楷体" pitchFamily="49" charset="-122"/>
                <a:cs typeface="Consolas" pitchFamily="49" charset="0"/>
              </a:rPr>
              <a:t>个</a:t>
            </a:r>
            <a:r>
              <a:rPr lang="zh-CN" altLang="en-US" sz="2200" smtClean="0">
                <a:solidFill>
                  <a:srgbClr val="0000FF"/>
                </a:solidFill>
                <a:latin typeface="Consolas" pitchFamily="49" charset="0"/>
                <a:ea typeface="楷体" pitchFamily="49" charset="-122"/>
                <a:cs typeface="Consolas" pitchFamily="49" charset="0"/>
              </a:rPr>
              <a:t>算法，求</a:t>
            </a:r>
            <a:r>
              <a:rPr lang="zh-CN" altLang="en-US" sz="2200" dirty="0">
                <a:solidFill>
                  <a:srgbClr val="0000FF"/>
                </a:solidFill>
                <a:latin typeface="Consolas" pitchFamily="49" charset="0"/>
                <a:ea typeface="楷体" pitchFamily="49" charset="-122"/>
                <a:cs typeface="Consolas" pitchFamily="49" charset="0"/>
              </a:rPr>
              <a:t>含</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个整数元素的序列中前</a:t>
            </a:r>
            <a:r>
              <a:rPr lang="en-US" altLang="zh-CN" sz="2200" i="1" dirty="0" err="1">
                <a:solidFill>
                  <a:srgbClr val="0000FF"/>
                </a:solidFill>
                <a:latin typeface="Consolas" pitchFamily="49" charset="0"/>
                <a:ea typeface="楷体" pitchFamily="49" charset="-122"/>
                <a:cs typeface="Consolas" pitchFamily="49" charset="0"/>
              </a:rPr>
              <a:t>i</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err="1">
                <a:solidFill>
                  <a:srgbClr val="0000FF"/>
                </a:solidFill>
                <a:latin typeface="Consolas" pitchFamily="49" charset="0"/>
                <a:ea typeface="楷体" pitchFamily="49" charset="-122"/>
                <a:cs typeface="Consolas" pitchFamily="49" charset="0"/>
              </a:rPr>
              <a:t>1</a:t>
            </a:r>
            <a:r>
              <a:rPr lang="en-US" altLang="zh-CN" sz="2200" dirty="0" err="1">
                <a:solidFill>
                  <a:srgbClr val="0000FF"/>
                </a:solidFill>
                <a:latin typeface="Consolas" pitchFamily="49" charset="0"/>
                <a:ea typeface="+mn-ea"/>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i</a:t>
            </a:r>
            <a:r>
              <a:rPr lang="en-US" altLang="zh-CN" sz="2200" dirty="0" err="1">
                <a:solidFill>
                  <a:srgbClr val="0000FF"/>
                </a:solidFill>
                <a:latin typeface="Consolas" pitchFamily="49" charset="0"/>
                <a:ea typeface="+mn-ea"/>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）个元素的最大值。并分析算法的平均时间复杂度。</a:t>
            </a:r>
          </a:p>
        </p:txBody>
      </p:sp>
      <p:sp>
        <p:nvSpPr>
          <p:cNvPr id="201733" name="Text Box 5"/>
          <p:cNvSpPr txBox="1">
            <a:spLocks noChangeArrowheads="1"/>
          </p:cNvSpPr>
          <p:nvPr/>
        </p:nvSpPr>
        <p:spPr bwMode="auto">
          <a:xfrm>
            <a:off x="468313" y="1500174"/>
            <a:ext cx="8207375" cy="811632"/>
          </a:xfrm>
          <a:prstGeom prst="rect">
            <a:avLst/>
          </a:prstGeom>
          <a:noFill/>
          <a:ln w="9525" algn="ctr">
            <a:noFill/>
            <a:miter lim="800000"/>
            <a:headEnd/>
            <a:tailEnd/>
          </a:ln>
          <a:effectLst/>
        </p:spPr>
        <p:txBody>
          <a:bodyPr>
            <a:spAutoFit/>
          </a:bodyPr>
          <a:lstStyle/>
          <a:p>
            <a:pPr marL="12700" indent="-12700" algn="l"/>
            <a:r>
              <a:rPr lang="zh-CN" altLang="en-US" sz="2200" dirty="0">
                <a:solidFill>
                  <a:srgbClr val="FF3300"/>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200" dirty="0">
                <a:solidFill>
                  <a:srgbClr val="0000FF"/>
                </a:solidFill>
                <a:latin typeface="Consolas" pitchFamily="49" charset="0"/>
                <a:ea typeface="楷体" pitchFamily="49" charset="-122"/>
                <a:cs typeface="Consolas" pitchFamily="49" charset="0"/>
              </a:rPr>
              <a:t>整数序列用数组</a:t>
            </a:r>
            <a:r>
              <a:rPr lang="en-US" altLang="zh-CN" sz="2200" i="1">
                <a:solidFill>
                  <a:srgbClr val="0000FF"/>
                </a:solidFill>
                <a:latin typeface="Consolas" pitchFamily="49" charset="0"/>
                <a:ea typeface="楷体" pitchFamily="49" charset="-122"/>
                <a:cs typeface="Consolas" pitchFamily="49" charset="0"/>
              </a:rPr>
              <a:t>a</a:t>
            </a:r>
            <a:r>
              <a:rPr lang="zh-CN" altLang="en-US" sz="2200" smtClean="0">
                <a:solidFill>
                  <a:srgbClr val="0000FF"/>
                </a:solidFill>
                <a:latin typeface="Consolas" pitchFamily="49" charset="0"/>
                <a:ea typeface="楷体" pitchFamily="49" charset="-122"/>
                <a:cs typeface="Consolas" pitchFamily="49" charset="0"/>
              </a:rPr>
              <a:t>表示，前</a:t>
            </a:r>
            <a:r>
              <a:rPr lang="en-US" altLang="zh-CN" sz="2200" i="1" smtClean="0">
                <a:solidFill>
                  <a:srgbClr val="0000FF"/>
                </a:solidFill>
                <a:latin typeface="Consolas" pitchFamily="49" charset="0"/>
                <a:ea typeface="楷体" pitchFamily="49" charset="-122"/>
                <a:cs typeface="Consolas" pitchFamily="49" charset="0"/>
              </a:rPr>
              <a:t>i</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err="1">
                <a:solidFill>
                  <a:srgbClr val="0000FF"/>
                </a:solidFill>
                <a:latin typeface="Consolas" pitchFamily="49" charset="0"/>
                <a:ea typeface="楷体" pitchFamily="49" charset="-122"/>
                <a:cs typeface="Consolas" pitchFamily="49" charset="0"/>
              </a:rPr>
              <a:t>1</a:t>
            </a:r>
            <a:r>
              <a:rPr lang="en-US" altLang="zh-CN" sz="2200" dirty="0" err="1">
                <a:solidFill>
                  <a:srgbClr val="0000FF"/>
                </a:solidFill>
                <a:latin typeface="Consolas" pitchFamily="49" charset="0"/>
                <a:ea typeface="+mj-ea"/>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i</a:t>
            </a:r>
            <a:r>
              <a:rPr lang="en-US" altLang="zh-CN" sz="2200" dirty="0" err="1">
                <a:solidFill>
                  <a:srgbClr val="0000FF"/>
                </a:solidFill>
                <a:latin typeface="Consolas" pitchFamily="49" charset="0"/>
                <a:ea typeface="+mn-ea"/>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个</a:t>
            </a:r>
            <a:r>
              <a:rPr lang="zh-CN" altLang="en-US" sz="2200" smtClean="0">
                <a:solidFill>
                  <a:srgbClr val="0000FF"/>
                </a:solidFill>
                <a:latin typeface="Consolas" pitchFamily="49" charset="0"/>
                <a:ea typeface="楷体" pitchFamily="49" charset="-122"/>
                <a:cs typeface="Consolas" pitchFamily="49" charset="0"/>
              </a:rPr>
              <a:t>元素为</a:t>
            </a:r>
            <a:r>
              <a:rPr lang="en-US" altLang="zh-CN" sz="2200" i="1" smtClean="0">
                <a:solidFill>
                  <a:srgbClr val="0000FF"/>
                </a:solidFill>
                <a:latin typeface="Consolas" pitchFamily="49" charset="0"/>
                <a:ea typeface="楷体" pitchFamily="49" charset="-122"/>
                <a:cs typeface="Consolas" pitchFamily="49" charset="0"/>
              </a:rPr>
              <a:t>a</a:t>
            </a:r>
            <a:r>
              <a:rPr lang="en-US" altLang="zh-CN" sz="2200" smtClean="0">
                <a:solidFill>
                  <a:srgbClr val="0000FF"/>
                </a:solidFill>
                <a:latin typeface="Consolas" pitchFamily="49" charset="0"/>
                <a:ea typeface="楷体" pitchFamily="49" charset="-122"/>
                <a:cs typeface="Consolas" pitchFamily="49" charset="0"/>
              </a:rPr>
              <a:t>[0..</a:t>
            </a:r>
            <a:r>
              <a:rPr lang="en-US" altLang="zh-CN" sz="2200" i="1" smtClean="0">
                <a:solidFill>
                  <a:srgbClr val="0000FF"/>
                </a:solidFill>
                <a:latin typeface="Consolas" pitchFamily="49" charset="0"/>
                <a:ea typeface="楷体" pitchFamily="49" charset="-122"/>
                <a:cs typeface="Consolas" pitchFamily="49" charset="0"/>
              </a:rPr>
              <a:t>i</a:t>
            </a:r>
            <a:r>
              <a:rPr lang="en-US" altLang="zh-CN" sz="2200" smtClean="0">
                <a:solidFill>
                  <a:srgbClr val="0000FF"/>
                </a:solidFill>
                <a:latin typeface="Consolas" pitchFamily="49" charset="0"/>
                <a:ea typeface="+mj-ea"/>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smtClean="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ea typeface="楷体" pitchFamily="49" charset="-122"/>
              <a:cs typeface="Consolas" pitchFamily="49" charset="0"/>
            </a:endParaRPr>
          </a:p>
        </p:txBody>
      </p:sp>
      <p:sp>
        <p:nvSpPr>
          <p:cNvPr id="201734" name="Text Box 6"/>
          <p:cNvSpPr txBox="1">
            <a:spLocks noChangeArrowheads="1"/>
          </p:cNvSpPr>
          <p:nvPr/>
        </p:nvSpPr>
        <p:spPr bwMode="auto">
          <a:xfrm>
            <a:off x="1900244" y="2837751"/>
            <a:ext cx="4957772" cy="2789445"/>
          </a:xfrm>
          <a:prstGeom prst="rect">
            <a:avLst/>
          </a:prstGeom>
          <a:gradFill flip="none"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2700000" scaled="1"/>
            <a:tileRect/>
          </a:gradFill>
          <a:ln>
            <a:headEnd/>
            <a:tailEnd/>
          </a:ln>
          <a:scene3d>
            <a:camera prst="perspectiveLeft"/>
            <a:lightRig rig="threePt" dir="t"/>
          </a:scene3d>
        </p:spPr>
        <p:style>
          <a:lnRef idx="1">
            <a:schemeClr val="accent2"/>
          </a:lnRef>
          <a:fillRef idx="2">
            <a:schemeClr val="accent2"/>
          </a:fillRef>
          <a:effectRef idx="1">
            <a:schemeClr val="accent2"/>
          </a:effectRef>
          <a:fontRef idx="minor">
            <a:schemeClr val="dk1"/>
          </a:fontRef>
        </p:style>
        <p:txBody>
          <a:bodyPr wrap="square" lIns="180000" tIns="144000" rIns="180000" bIns="144000">
            <a:spAutoFit/>
          </a:bodyPr>
          <a:lstStyle/>
          <a:p>
            <a:pPr marL="457200" indent="-457200" algn="l"/>
            <a:r>
              <a:rPr lang="en-US" altLang="zh-CN" sz="1800" dirty="0" err="1">
                <a:solidFill>
                  <a:srgbClr val="0000FF"/>
                </a:solidFill>
                <a:latin typeface="Consolas" pitchFamily="49" charset="0"/>
                <a:cs typeface="Consolas" pitchFamily="49" charset="0"/>
              </a:rPr>
              <a:t>int</a:t>
            </a:r>
            <a:r>
              <a:rPr lang="en-US" altLang="zh-CN" sz="1800" dirty="0">
                <a:solidFill>
                  <a:srgbClr val="0000FF"/>
                </a:solidFill>
                <a:latin typeface="Consolas" pitchFamily="49" charset="0"/>
                <a:cs typeface="Consolas" pitchFamily="49" charset="0"/>
              </a:rPr>
              <a:t> fun(</a:t>
            </a:r>
            <a:r>
              <a:rPr lang="en-US" altLang="zh-CN" sz="1800" dirty="0" err="1">
                <a:solidFill>
                  <a:srgbClr val="0000FF"/>
                </a:solidFill>
                <a:latin typeface="Consolas" pitchFamily="49" charset="0"/>
                <a:cs typeface="Consolas" pitchFamily="49" charset="0"/>
              </a:rPr>
              <a:t>int</a:t>
            </a:r>
            <a:r>
              <a:rPr lang="en-US" altLang="zh-CN" sz="1800" dirty="0">
                <a:solidFill>
                  <a:srgbClr val="0000FF"/>
                </a:solidFill>
                <a:latin typeface="Consolas" pitchFamily="49" charset="0"/>
                <a:cs typeface="Consolas" pitchFamily="49" charset="0"/>
              </a:rPr>
              <a:t> </a:t>
            </a:r>
            <a:r>
              <a:rPr lang="en-US" altLang="zh-CN" sz="1800">
                <a:solidFill>
                  <a:srgbClr val="0000FF"/>
                </a:solidFill>
                <a:latin typeface="Consolas" pitchFamily="49" charset="0"/>
                <a:cs typeface="Consolas" pitchFamily="49" charset="0"/>
              </a:rPr>
              <a:t>a</a:t>
            </a:r>
            <a:r>
              <a:rPr lang="en-US" altLang="zh-CN" sz="1800" smtClean="0">
                <a:solidFill>
                  <a:srgbClr val="0000FF"/>
                </a:solidFill>
                <a:latin typeface="Consolas" pitchFamily="49" charset="0"/>
                <a:cs typeface="Consolas" pitchFamily="49" charset="0"/>
              </a:rPr>
              <a:t>[]</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int n</a:t>
            </a:r>
            <a:r>
              <a:rPr lang="zh-CN" altLang="en-US" sz="1800" smtClean="0">
                <a:solidFill>
                  <a:srgbClr val="0000FF"/>
                </a:solidFill>
                <a:latin typeface="Consolas" pitchFamily="49" charset="0"/>
                <a:cs typeface="Consolas" pitchFamily="49" charset="0"/>
              </a:rPr>
              <a:t>，</a:t>
            </a:r>
            <a:r>
              <a:rPr lang="en-US" altLang="zh-CN" sz="1800" smtClean="0">
                <a:solidFill>
                  <a:srgbClr val="C00000"/>
                </a:solidFill>
                <a:latin typeface="Consolas" pitchFamily="49" charset="0"/>
                <a:cs typeface="Consolas" pitchFamily="49" charset="0"/>
              </a:rPr>
              <a:t>int </a:t>
            </a:r>
            <a:r>
              <a:rPr lang="en-US" altLang="zh-CN" sz="1800" dirty="0" err="1">
                <a:solidFill>
                  <a:srgbClr val="C00000"/>
                </a:solidFill>
                <a:latin typeface="Consolas" pitchFamily="49" charset="0"/>
                <a:cs typeface="Consolas" pitchFamily="49" charset="0"/>
              </a:rPr>
              <a:t>i</a:t>
            </a:r>
            <a:r>
              <a:rPr lang="en-US" altLang="zh-CN" sz="1800" dirty="0">
                <a:solidFill>
                  <a:srgbClr val="0000FF"/>
                </a:solidFill>
                <a:latin typeface="Consolas" pitchFamily="49" charset="0"/>
                <a:cs typeface="Consolas" pitchFamily="49" charset="0"/>
              </a:rPr>
              <a:t>)</a:t>
            </a:r>
          </a:p>
          <a:p>
            <a:pPr marL="457200" indent="-457200" algn="l"/>
            <a:r>
              <a:rPr lang="en-US" altLang="zh-CN" sz="1800" dirty="0">
                <a:solidFill>
                  <a:srgbClr val="0000FF"/>
                </a:solidFill>
                <a:latin typeface="Consolas" pitchFamily="49" charset="0"/>
                <a:cs typeface="Consolas" pitchFamily="49" charset="0"/>
              </a:rPr>
              <a:t>{	</a:t>
            </a:r>
            <a:r>
              <a:rPr lang="en-US" altLang="zh-CN" sz="1800" err="1">
                <a:solidFill>
                  <a:srgbClr val="0000FF"/>
                </a:solidFill>
                <a:latin typeface="Consolas" pitchFamily="49" charset="0"/>
                <a:cs typeface="Consolas" pitchFamily="49" charset="0"/>
              </a:rPr>
              <a:t>int</a:t>
            </a:r>
            <a:r>
              <a:rPr lang="en-US" altLang="zh-CN" sz="1800">
                <a:solidFill>
                  <a:srgbClr val="0000FF"/>
                </a:solidFill>
                <a:latin typeface="Consolas" pitchFamily="49" charset="0"/>
                <a:cs typeface="Consolas" pitchFamily="49" charset="0"/>
              </a:rPr>
              <a:t> </a:t>
            </a:r>
            <a:r>
              <a:rPr lang="en-US" altLang="zh-CN" sz="1800" smtClean="0">
                <a:solidFill>
                  <a:srgbClr val="0000FF"/>
                </a:solidFill>
                <a:latin typeface="Consolas" pitchFamily="49" charset="0"/>
                <a:cs typeface="Consolas" pitchFamily="49" charset="0"/>
              </a:rPr>
              <a:t>j</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max=a[0</a:t>
            </a:r>
            <a:r>
              <a:rPr lang="en-US" altLang="zh-CN" sz="1800" dirty="0">
                <a:solidFill>
                  <a:srgbClr val="0000FF"/>
                </a:solidFill>
                <a:latin typeface="Consolas" pitchFamily="49" charset="0"/>
                <a:cs typeface="Consolas" pitchFamily="49" charset="0"/>
              </a:rPr>
              <a:t>];</a:t>
            </a:r>
          </a:p>
          <a:p>
            <a:pPr marL="457200" indent="-457200" algn="l"/>
            <a:r>
              <a:rPr lang="en-US" altLang="zh-CN" sz="1800" dirty="0">
                <a:solidFill>
                  <a:srgbClr val="0000FF"/>
                </a:solidFill>
                <a:latin typeface="Consolas" pitchFamily="49" charset="0"/>
                <a:cs typeface="Consolas" pitchFamily="49" charset="0"/>
              </a:rPr>
              <a:t>	for (j=</a:t>
            </a:r>
            <a:r>
              <a:rPr lang="en-US" altLang="zh-CN" sz="1800" dirty="0" err="1">
                <a:solidFill>
                  <a:srgbClr val="0000FF"/>
                </a:solidFill>
                <a:latin typeface="Consolas" pitchFamily="49" charset="0"/>
                <a:cs typeface="Consolas" pitchFamily="49" charset="0"/>
              </a:rPr>
              <a:t>1;j</a:t>
            </a:r>
            <a:r>
              <a:rPr lang="en-US" altLang="zh-CN" sz="1800" dirty="0">
                <a:solidFill>
                  <a:srgbClr val="0000FF"/>
                </a:solidFill>
                <a:latin typeface="Consolas" pitchFamily="49" charset="0"/>
                <a:cs typeface="Consolas" pitchFamily="49" charset="0"/>
              </a:rPr>
              <a:t>&lt;=</a:t>
            </a:r>
            <a:r>
              <a:rPr lang="en-US" altLang="zh-CN" sz="1800" dirty="0" err="1">
                <a:solidFill>
                  <a:srgbClr val="0000FF"/>
                </a:solidFill>
                <a:latin typeface="Consolas" pitchFamily="49" charset="0"/>
                <a:cs typeface="Consolas" pitchFamily="49" charset="0"/>
              </a:rPr>
              <a:t>i-1;j</a:t>
            </a:r>
            <a:r>
              <a:rPr lang="en-US" altLang="zh-CN" sz="1800" dirty="0">
                <a:solidFill>
                  <a:srgbClr val="0000FF"/>
                </a:solidFill>
                <a:latin typeface="Consolas" pitchFamily="49" charset="0"/>
                <a:cs typeface="Consolas" pitchFamily="49" charset="0"/>
              </a:rPr>
              <a:t>++)</a:t>
            </a:r>
          </a:p>
          <a:p>
            <a:pPr marL="457200" indent="-457200" algn="l"/>
            <a:r>
              <a:rPr lang="en-US" altLang="zh-CN" sz="1800" dirty="0">
                <a:solidFill>
                  <a:srgbClr val="0000FF"/>
                </a:solidFill>
                <a:latin typeface="Consolas" pitchFamily="49" charset="0"/>
                <a:cs typeface="Consolas" pitchFamily="49" charset="0"/>
              </a:rPr>
              <a:t>		if (a[j]&gt;max) max=a[j];</a:t>
            </a:r>
          </a:p>
          <a:p>
            <a:pPr marL="457200" indent="-457200" algn="l"/>
            <a:r>
              <a:rPr lang="en-US" altLang="zh-CN" sz="1800" dirty="0">
                <a:solidFill>
                  <a:srgbClr val="0000FF"/>
                </a:solidFill>
                <a:latin typeface="Consolas" pitchFamily="49" charset="0"/>
                <a:cs typeface="Consolas" pitchFamily="49" charset="0"/>
              </a:rPr>
              <a:t>	return(max);</a:t>
            </a:r>
          </a:p>
          <a:p>
            <a:pPr marL="457200" indent="-457200" algn="l"/>
            <a:r>
              <a:rPr lang="en-US" altLang="zh-CN" sz="1800" dirty="0">
                <a:solidFill>
                  <a:srgbClr val="0000FF"/>
                </a:solidFill>
                <a:latin typeface="Consolas" pitchFamily="49" charset="0"/>
                <a:cs typeface="Consolas" pitchFamily="49" charset="0"/>
              </a:rPr>
              <a:t>}</a:t>
            </a: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4</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Text Box 4"/>
          <p:cNvSpPr txBox="1">
            <a:spLocks noChangeArrowheads="1"/>
          </p:cNvSpPr>
          <p:nvPr/>
        </p:nvSpPr>
        <p:spPr bwMode="auto">
          <a:xfrm>
            <a:off x="428596" y="285728"/>
            <a:ext cx="8286808" cy="1370247"/>
          </a:xfrm>
          <a:prstGeom prst="rect">
            <a:avLst/>
          </a:prstGeom>
          <a:noFill/>
          <a:ln w="9525" algn="ctr">
            <a:noFill/>
            <a:miter lim="800000"/>
            <a:headEnd/>
            <a:tailEnd/>
          </a:ln>
          <a:effectLst/>
        </p:spPr>
        <p:txBody>
          <a:bodyPr wrap="square">
            <a:spAutoFit/>
          </a:bodyPr>
          <a:lstStyle/>
          <a:p>
            <a:pPr algn="l">
              <a:lnSpc>
                <a:spcPct val="130000"/>
              </a:lnSpc>
            </a:pPr>
            <a:r>
              <a:rPr lang="zh-CN" altLang="en-US" sz="2200"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zh-CN" altLang="en-US" sz="2200" smtClean="0">
                <a:solidFill>
                  <a:srgbClr val="FF0000"/>
                </a:solidFill>
                <a:latin typeface="Consolas" pitchFamily="49" charset="0"/>
                <a:ea typeface="楷体" pitchFamily="49" charset="-122"/>
                <a:cs typeface="Consolas" pitchFamily="49" charset="0"/>
              </a:rPr>
              <a:t>解：</a:t>
            </a:r>
            <a:r>
              <a:rPr lang="en-US" altLang="zh-CN" sz="2200" i="1" smtClean="0">
                <a:solidFill>
                  <a:srgbClr val="0000FF"/>
                </a:solidFill>
                <a:latin typeface="Consolas" pitchFamily="49" charset="0"/>
                <a:ea typeface="楷体" pitchFamily="49" charset="-122"/>
                <a:cs typeface="Consolas" pitchFamily="49" charset="0"/>
              </a:rPr>
              <a:t>i</a:t>
            </a:r>
            <a:r>
              <a:rPr lang="zh-CN" altLang="en-US" sz="2200" dirty="0">
                <a:solidFill>
                  <a:srgbClr val="0000FF"/>
                </a:solidFill>
                <a:latin typeface="Consolas" pitchFamily="49" charset="0"/>
                <a:ea typeface="楷体" pitchFamily="49" charset="-122"/>
                <a:cs typeface="Consolas" pitchFamily="49" charset="0"/>
              </a:rPr>
              <a:t>的取值范围为</a:t>
            </a:r>
            <a:r>
              <a:rPr lang="en-US" altLang="zh-CN" sz="2200" dirty="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zh-CN" altLang="en-US" sz="2200" smtClean="0">
                <a:solidFill>
                  <a:srgbClr val="0000FF"/>
                </a:solidFill>
                <a:latin typeface="Consolas" pitchFamily="49" charset="0"/>
                <a:ea typeface="楷体" pitchFamily="49" charset="-122"/>
                <a:cs typeface="Consolas" pitchFamily="49" charset="0"/>
              </a:rPr>
              <a:t>（共</a:t>
            </a:r>
            <a:r>
              <a:rPr lang="en-US" altLang="zh-CN" sz="2200" i="1" smtClean="0">
                <a:solidFill>
                  <a:srgbClr val="0000FF"/>
                </a:solidFill>
                <a:latin typeface="Consolas" pitchFamily="49" charset="0"/>
                <a:ea typeface="楷体" pitchFamily="49" charset="-122"/>
                <a:cs typeface="Consolas" pitchFamily="49" charset="0"/>
              </a:rPr>
              <a:t>n</a:t>
            </a:r>
            <a:r>
              <a:rPr lang="zh-CN" altLang="en-US" sz="2200" smtClean="0">
                <a:solidFill>
                  <a:srgbClr val="0000FF"/>
                </a:solidFill>
                <a:latin typeface="Consolas" pitchFamily="49" charset="0"/>
                <a:ea typeface="楷体" pitchFamily="49" charset="-122"/>
                <a:cs typeface="Consolas" pitchFamily="49" charset="0"/>
              </a:rPr>
              <a:t>种情况），对于</a:t>
            </a:r>
            <a:r>
              <a:rPr lang="zh-CN" altLang="en-US" sz="2200" dirty="0">
                <a:solidFill>
                  <a:srgbClr val="0000FF"/>
                </a:solidFill>
                <a:latin typeface="Consolas" pitchFamily="49" charset="0"/>
                <a:ea typeface="楷体" pitchFamily="49" charset="-122"/>
                <a:cs typeface="Consolas" pitchFamily="49" charset="0"/>
              </a:rPr>
              <a:t>求前</a:t>
            </a:r>
            <a:r>
              <a:rPr lang="en-US" altLang="zh-CN" sz="2200" i="1" dirty="0" err="1">
                <a:solidFill>
                  <a:srgbClr val="0000FF"/>
                </a:solidFill>
                <a:latin typeface="Consolas" pitchFamily="49" charset="0"/>
                <a:ea typeface="楷体" pitchFamily="49" charset="-122"/>
                <a:cs typeface="Consolas" pitchFamily="49" charset="0"/>
              </a:rPr>
              <a:t>i</a:t>
            </a:r>
            <a:r>
              <a:rPr lang="zh-CN" altLang="en-US" sz="2200" dirty="0">
                <a:solidFill>
                  <a:srgbClr val="0000FF"/>
                </a:solidFill>
                <a:latin typeface="Consolas" pitchFamily="49" charset="0"/>
                <a:ea typeface="楷体" pitchFamily="49" charset="-122"/>
                <a:cs typeface="Consolas" pitchFamily="49" charset="0"/>
              </a:rPr>
              <a:t>个元素的最大</a:t>
            </a:r>
            <a:r>
              <a:rPr lang="zh-CN" altLang="en-US" sz="2200">
                <a:solidFill>
                  <a:srgbClr val="0000FF"/>
                </a:solidFill>
                <a:latin typeface="Consolas" pitchFamily="49" charset="0"/>
                <a:ea typeface="楷体" pitchFamily="49" charset="-122"/>
                <a:cs typeface="Consolas" pitchFamily="49" charset="0"/>
              </a:rPr>
              <a:t>值</a:t>
            </a:r>
            <a:r>
              <a:rPr lang="zh-CN" altLang="en-US" sz="2200" smtClean="0">
                <a:solidFill>
                  <a:srgbClr val="0000FF"/>
                </a:solidFill>
                <a:latin typeface="Consolas" pitchFamily="49" charset="0"/>
                <a:ea typeface="楷体" pitchFamily="49" charset="-122"/>
                <a:cs typeface="Consolas" pitchFamily="49" charset="0"/>
              </a:rPr>
              <a:t>时，需要</a:t>
            </a:r>
            <a:r>
              <a:rPr lang="zh-CN" altLang="en-US" sz="2200" dirty="0">
                <a:solidFill>
                  <a:srgbClr val="0000FF"/>
                </a:solidFill>
                <a:latin typeface="Consolas" pitchFamily="49" charset="0"/>
                <a:ea typeface="楷体" pitchFamily="49" charset="-122"/>
                <a:cs typeface="Consolas" pitchFamily="49" charset="0"/>
              </a:rPr>
              <a:t>元素比较</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mj-ea"/>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a:t>
            </a:r>
            <a:r>
              <a:rPr lang="en-US" altLang="zh-CN" sz="2200" dirty="0">
                <a:solidFill>
                  <a:srgbClr val="0000FF"/>
                </a:solidFill>
                <a:latin typeface="Consolas" pitchFamily="49" charset="0"/>
                <a:ea typeface="+mj-ea"/>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1+1=</a:t>
            </a:r>
            <a:r>
              <a:rPr lang="en-US" altLang="zh-CN" sz="2200" i="1" dirty="0" err="1">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mn-ea"/>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次。在</a:t>
            </a:r>
            <a:r>
              <a:rPr lang="zh-CN" altLang="en-US" sz="2200">
                <a:solidFill>
                  <a:srgbClr val="0000FF"/>
                </a:solidFill>
                <a:latin typeface="Consolas" pitchFamily="49" charset="0"/>
                <a:ea typeface="楷体" pitchFamily="49" charset="-122"/>
                <a:cs typeface="Consolas" pitchFamily="49" charset="0"/>
              </a:rPr>
              <a:t>等</a:t>
            </a:r>
            <a:r>
              <a:rPr lang="zh-CN" altLang="en-US" sz="2200" smtClean="0">
                <a:solidFill>
                  <a:srgbClr val="0000FF"/>
                </a:solidFill>
                <a:latin typeface="Consolas" pitchFamily="49" charset="0"/>
                <a:ea typeface="楷体" pitchFamily="49" charset="-122"/>
                <a:cs typeface="Consolas" pitchFamily="49" charset="0"/>
              </a:rPr>
              <a:t>概率情况（每种情况的概率为</a:t>
            </a:r>
            <a:r>
              <a:rPr lang="en-US" altLang="zh-CN" sz="2200" smtClean="0">
                <a:solidFill>
                  <a:srgbClr val="0000FF"/>
                </a:solidFill>
                <a:latin typeface="Consolas" pitchFamily="49" charset="0"/>
                <a:ea typeface="楷体" pitchFamily="49" charset="-122"/>
                <a:cs typeface="Consolas" pitchFamily="49" charset="0"/>
              </a:rPr>
              <a:t>1/</a:t>
            </a:r>
            <a:r>
              <a:rPr lang="en-US" altLang="zh-CN" sz="2200" i="1" smtClean="0">
                <a:solidFill>
                  <a:srgbClr val="0000FF"/>
                </a:solidFill>
                <a:latin typeface="Consolas" pitchFamily="49" charset="0"/>
                <a:ea typeface="楷体" pitchFamily="49" charset="-122"/>
                <a:cs typeface="Consolas" pitchFamily="49" charset="0"/>
              </a:rPr>
              <a:t>n</a:t>
            </a:r>
            <a:r>
              <a:rPr lang="zh-CN" altLang="en-US" sz="2200" smtClean="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ea typeface="楷体" pitchFamily="49" charset="-122"/>
              <a:cs typeface="Consolas" pitchFamily="49" charset="0"/>
            </a:endParaRPr>
          </a:p>
        </p:txBody>
      </p:sp>
      <p:sp>
        <p:nvSpPr>
          <p:cNvPr id="204806" name="Rectangle 6"/>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4808" name="Rectangle 8"/>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4811" name="Rectangle 11"/>
          <p:cNvSpPr>
            <a:spLocks noChangeArrowheads="1"/>
          </p:cNvSpPr>
          <p:nvPr/>
        </p:nvSpPr>
        <p:spPr bwMode="auto">
          <a:xfrm>
            <a:off x="0" y="327183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4813" name="Text Box 13"/>
          <p:cNvSpPr txBox="1">
            <a:spLocks noChangeArrowheads="1"/>
          </p:cNvSpPr>
          <p:nvPr/>
        </p:nvSpPr>
        <p:spPr bwMode="auto">
          <a:xfrm>
            <a:off x="785786" y="3687079"/>
            <a:ext cx="7200900" cy="1217898"/>
          </a:xfrm>
          <a:prstGeom prst="rect">
            <a:avLst/>
          </a:prstGeom>
          <a:noFill/>
          <a:ln w="19050" algn="ctr">
            <a:noFill/>
            <a:miter lim="800000"/>
            <a:headEnd/>
            <a:tailEnd/>
          </a:ln>
          <a:effectLst/>
        </p:spPr>
        <p:txBody>
          <a:bodyPr>
            <a:spAutoFit/>
          </a:bodyPr>
          <a:lstStyle/>
          <a:p>
            <a:pPr algn="l">
              <a:lnSpc>
                <a:spcPct val="150000"/>
              </a:lnSpc>
            </a:pPr>
            <a:r>
              <a:rPr lang="zh-CN" altLang="en-US" sz="2200" dirty="0">
                <a:solidFill>
                  <a:srgbClr val="0000FF"/>
                </a:solidFill>
                <a:latin typeface="Consolas" pitchFamily="49" charset="0"/>
                <a:ea typeface="楷体" pitchFamily="49" charset="-122"/>
                <a:cs typeface="Consolas" pitchFamily="49" charset="0"/>
              </a:rPr>
              <a:t>该算法的</a:t>
            </a:r>
            <a:r>
              <a:rPr lang="zh-CN" altLang="en-US" sz="2200" dirty="0">
                <a:solidFill>
                  <a:srgbClr val="FF00FF"/>
                </a:solidFill>
                <a:latin typeface="Consolas" pitchFamily="49" charset="0"/>
                <a:ea typeface="楷体" pitchFamily="49" charset="-122"/>
                <a:cs typeface="Consolas" pitchFamily="49" charset="0"/>
              </a:rPr>
              <a:t>最坏复杂度</a:t>
            </a:r>
            <a:r>
              <a:rPr lang="zh-CN" altLang="en-US" sz="2200" dirty="0">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W</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)=O(</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（当</a:t>
            </a:r>
            <a:r>
              <a:rPr lang="en-US" altLang="zh-CN" sz="2200" i="1" dirty="0" err="1">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时）</a:t>
            </a:r>
          </a:p>
          <a:p>
            <a:pPr algn="l">
              <a:lnSpc>
                <a:spcPct val="150000"/>
              </a:lnSpc>
            </a:pPr>
            <a:r>
              <a:rPr lang="zh-CN" altLang="en-US" sz="2200" dirty="0">
                <a:solidFill>
                  <a:srgbClr val="0000FF"/>
                </a:solidFill>
                <a:latin typeface="Consolas" pitchFamily="49" charset="0"/>
                <a:ea typeface="楷体" pitchFamily="49" charset="-122"/>
                <a:cs typeface="Consolas" pitchFamily="49" charset="0"/>
              </a:rPr>
              <a:t>该算法的</a:t>
            </a:r>
            <a:r>
              <a:rPr lang="zh-CN" altLang="en-US" sz="2200" dirty="0">
                <a:solidFill>
                  <a:srgbClr val="FF00FF"/>
                </a:solidFill>
                <a:latin typeface="Consolas" pitchFamily="49" charset="0"/>
                <a:ea typeface="楷体" pitchFamily="49" charset="-122"/>
                <a:cs typeface="Consolas" pitchFamily="49" charset="0"/>
              </a:rPr>
              <a:t>最好复杂度</a:t>
            </a:r>
            <a:r>
              <a:rPr lang="zh-CN" altLang="en-US" sz="2200" dirty="0">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B</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)=O(1)</a:t>
            </a:r>
            <a:r>
              <a:rPr lang="zh-CN" altLang="en-US" sz="2200" dirty="0">
                <a:solidFill>
                  <a:srgbClr val="0000FF"/>
                </a:solidFill>
                <a:latin typeface="Consolas" pitchFamily="49" charset="0"/>
                <a:ea typeface="楷体" pitchFamily="49" charset="-122"/>
                <a:cs typeface="Consolas" pitchFamily="49" charset="0"/>
              </a:rPr>
              <a:t>（当</a:t>
            </a:r>
            <a:r>
              <a:rPr lang="en-US" altLang="zh-CN" sz="2200" i="1" dirty="0" err="1">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时）</a:t>
            </a:r>
          </a:p>
        </p:txBody>
      </p:sp>
      <p:grpSp>
        <p:nvGrpSpPr>
          <p:cNvPr id="41" name="组合 40"/>
          <p:cNvGrpSpPr/>
          <p:nvPr/>
        </p:nvGrpSpPr>
        <p:grpSpPr>
          <a:xfrm>
            <a:off x="2000233" y="2928934"/>
            <a:ext cx="4214841" cy="498598"/>
            <a:chOff x="2000233" y="2928934"/>
            <a:chExt cx="4214841" cy="498598"/>
          </a:xfrm>
        </p:grpSpPr>
        <p:sp>
          <p:nvSpPr>
            <p:cNvPr id="204812" name="Text Box 12"/>
            <p:cNvSpPr txBox="1">
              <a:spLocks noChangeArrowheads="1"/>
            </p:cNvSpPr>
            <p:nvPr/>
          </p:nvSpPr>
          <p:spPr bwMode="auto">
            <a:xfrm>
              <a:off x="2000233" y="2928934"/>
              <a:ext cx="1500198" cy="498598"/>
            </a:xfrm>
            <a:prstGeom prst="rect">
              <a:avLst/>
            </a:prstGeom>
            <a:noFill/>
            <a:ln w="9525" algn="ctr">
              <a:noFill/>
              <a:miter lim="800000"/>
              <a:headEnd/>
              <a:tailEnd/>
            </a:ln>
            <a:effectLst/>
          </p:spPr>
          <p:txBody>
            <a:bodyPr wrap="square">
              <a:spAutoFit/>
            </a:bodyPr>
            <a:lstStyle/>
            <a:p>
              <a:pPr algn="l"/>
              <a:r>
                <a:rPr lang="en-US" altLang="zh-CN" smtClean="0">
                  <a:solidFill>
                    <a:srgbClr val="0000FF"/>
                  </a:solidFill>
                  <a:latin typeface="Consolas" pitchFamily="49" charset="0"/>
                  <a:cs typeface="Consolas" pitchFamily="49" charset="0"/>
                </a:rPr>
                <a:t>= O(</a:t>
              </a:r>
              <a:r>
                <a:rPr lang="en-US" altLang="zh-CN" i="1" smtClean="0">
                  <a:solidFill>
                    <a:srgbClr val="0000FF"/>
                  </a:solidFill>
                  <a:latin typeface="Consolas" pitchFamily="49" charset="0"/>
                  <a:cs typeface="Consolas" pitchFamily="49" charset="0"/>
                </a:rPr>
                <a:t>n</a:t>
              </a:r>
              <a:r>
                <a:rPr lang="en-US" altLang="zh-CN" dirty="0">
                  <a:solidFill>
                    <a:srgbClr val="0000FF"/>
                  </a:solidFill>
                  <a:latin typeface="Consolas" pitchFamily="49" charset="0"/>
                  <a:cs typeface="Consolas" pitchFamily="49" charset="0"/>
                </a:rPr>
                <a:t>)</a:t>
              </a:r>
            </a:p>
          </p:txBody>
        </p:sp>
        <p:sp>
          <p:nvSpPr>
            <p:cNvPr id="204815" name="Line 15"/>
            <p:cNvSpPr>
              <a:spLocks noChangeShapeType="1"/>
            </p:cNvSpPr>
            <p:nvPr/>
          </p:nvSpPr>
          <p:spPr bwMode="auto">
            <a:xfrm flipH="1">
              <a:off x="3157549" y="3190871"/>
              <a:ext cx="503237" cy="0"/>
            </a:xfrm>
            <a:prstGeom prst="line">
              <a:avLst/>
            </a:prstGeom>
            <a:noFill/>
            <a:ln w="38100">
              <a:solidFill>
                <a:srgbClr val="6600CC"/>
              </a:solidFill>
              <a:round/>
              <a:headEnd/>
              <a:tailEnd type="triangle" w="med" len="med"/>
            </a:ln>
            <a:effectLst/>
          </p:spPr>
          <p:txBody>
            <a:bodyPr wrap="none" anchor="ctr">
              <a:spAutoFit/>
            </a:bodyPr>
            <a:lstStyle/>
            <a:p>
              <a:endParaRPr lang="zh-CN" altLang="en-US">
                <a:latin typeface="Consolas" pitchFamily="49" charset="0"/>
                <a:cs typeface="Consolas" pitchFamily="49" charset="0"/>
              </a:endParaRPr>
            </a:p>
          </p:txBody>
        </p:sp>
        <p:sp>
          <p:nvSpPr>
            <p:cNvPr id="204816" name="Text Box 16"/>
            <p:cNvSpPr txBox="1">
              <a:spLocks noChangeArrowheads="1"/>
            </p:cNvSpPr>
            <p:nvPr/>
          </p:nvSpPr>
          <p:spPr bwMode="auto">
            <a:xfrm>
              <a:off x="3551249" y="2962271"/>
              <a:ext cx="2663825" cy="464743"/>
            </a:xfrm>
            <a:prstGeom prst="rect">
              <a:avLst/>
            </a:prstGeom>
            <a:noFill/>
            <a:ln w="19050" algn="ctr">
              <a:noFill/>
              <a:miter lim="800000"/>
              <a:headEnd/>
              <a:tailEnd/>
            </a:ln>
            <a:effectLst/>
          </p:spPr>
          <p:txBody>
            <a:bodyPr>
              <a:spAutoFit/>
            </a:bodyPr>
            <a:lstStyle/>
            <a:p>
              <a:pPr algn="l"/>
              <a:r>
                <a:rPr lang="zh-CN" altLang="en-US" sz="2200" dirty="0">
                  <a:solidFill>
                    <a:srgbClr val="FF00FF"/>
                  </a:solidFill>
                  <a:latin typeface="Consolas" pitchFamily="49" charset="0"/>
                  <a:ea typeface="楷体" pitchFamily="49" charset="-122"/>
                  <a:cs typeface="Consolas" pitchFamily="49" charset="0"/>
                </a:rPr>
                <a:t>平均时间复杂度</a:t>
              </a:r>
            </a:p>
          </p:txBody>
        </p:sp>
      </p:grpSp>
      <p:sp>
        <p:nvSpPr>
          <p:cNvPr id="40" name="灯片编号占位符 39"/>
          <p:cNvSpPr>
            <a:spLocks noGrp="1"/>
          </p:cNvSpPr>
          <p:nvPr>
            <p:ph type="sldNum" sz="quarter" idx="12"/>
          </p:nvPr>
        </p:nvSpPr>
        <p:spPr/>
        <p:txBody>
          <a:bodyPr/>
          <a:lstStyle/>
          <a:p>
            <a:fld id="{36E68863-33C2-4D6D-B9FA-F4917E910219}" type="slidenum">
              <a:rPr lang="en-US" altLang="zh-CN" smtClean="0"/>
              <a:pPr/>
              <a:t>5</a:t>
            </a:fld>
            <a:r>
              <a:rPr lang="en-US" altLang="zh-CN" smtClean="0"/>
              <a:t>/14</a:t>
            </a:r>
            <a:endParaRPr lang="en-US" altLang="zh-CN"/>
          </a:p>
        </p:txBody>
      </p:sp>
      <p:pic>
        <p:nvPicPr>
          <p:cNvPr id="15365" name="Picture 5"/>
          <p:cNvPicPr>
            <a:picLocks noChangeAspect="1" noChangeArrowheads="1"/>
          </p:cNvPicPr>
          <p:nvPr/>
        </p:nvPicPr>
        <p:blipFill>
          <a:blip r:embed="rId2" cstate="print"/>
          <a:srcRect/>
          <a:stretch>
            <a:fillRect/>
          </a:stretch>
        </p:blipFill>
        <p:spPr bwMode="auto">
          <a:xfrm>
            <a:off x="1643042" y="1857364"/>
            <a:ext cx="4105275" cy="914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信纸">
            <a:hlinkClick r:id="rId2" action="ppaction://hlinksldjump"/>
          </p:cNvPr>
          <p:cNvSpPr>
            <a:spLocks noChangeArrowheads="1"/>
          </p:cNvSpPr>
          <p:nvPr/>
        </p:nvSpPr>
        <p:spPr bwMode="auto">
          <a:xfrm>
            <a:off x="357158" y="500042"/>
            <a:ext cx="6929486" cy="584775"/>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itchFamily="18" charset="0"/>
              </a:rPr>
              <a:t>1.4.2  </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itchFamily="18" charset="0"/>
              </a:rPr>
              <a:t>递归算法的时空复杂</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itchFamily="18" charset="0"/>
              </a:rPr>
              <a:t>度分析 </a:t>
            </a:r>
          </a:p>
        </p:txBody>
      </p:sp>
      <p:sp>
        <p:nvSpPr>
          <p:cNvPr id="7" name="TextBox 6"/>
          <p:cNvSpPr txBox="1"/>
          <p:nvPr/>
        </p:nvSpPr>
        <p:spPr>
          <a:xfrm>
            <a:off x="500034" y="1785926"/>
            <a:ext cx="6500858" cy="419282"/>
          </a:xfrm>
          <a:prstGeom prst="rect">
            <a:avLst/>
          </a:prstGeom>
          <a:noFill/>
        </p:spPr>
        <p:txBody>
          <a:bodyPr wrap="square" rtlCol="0">
            <a:spAutoFit/>
          </a:bodyPr>
          <a:lstStyle/>
          <a:p>
            <a:pPr algn="l"/>
            <a:r>
              <a:rPr lang="zh-CN" altLang="en-US" sz="2200" smtClean="0">
                <a:solidFill>
                  <a:srgbClr val="0000FF"/>
                </a:solidFill>
                <a:latin typeface="楷体" pitchFamily="49" charset="-122"/>
                <a:ea typeface="楷体" pitchFamily="49" charset="-122"/>
              </a:rPr>
              <a:t>递归算法是指算法中出现调用自己的成分。</a:t>
            </a:r>
            <a:endParaRPr lang="en-US" altLang="zh-CN" sz="2200" smtClean="0">
              <a:solidFill>
                <a:srgbClr val="0000FF"/>
              </a:solidFill>
              <a:latin typeface="楷体" pitchFamily="49" charset="-122"/>
              <a:ea typeface="楷体" pitchFamily="49" charset="-122"/>
            </a:endParaRPr>
          </a:p>
        </p:txBody>
      </p:sp>
      <p:sp>
        <p:nvSpPr>
          <p:cNvPr id="4" name="TextBox 3"/>
          <p:cNvSpPr txBox="1"/>
          <p:nvPr/>
        </p:nvSpPr>
        <p:spPr>
          <a:xfrm>
            <a:off x="500034" y="2500306"/>
            <a:ext cx="6858048" cy="89973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lgn="l">
              <a:buBlip>
                <a:blip r:embed="rId4"/>
              </a:buBlip>
            </a:pPr>
            <a:r>
              <a:rPr lang="zh-CN" altLang="en-US" sz="2000" smtClean="0">
                <a:solidFill>
                  <a:srgbClr val="0000FF"/>
                </a:solidFill>
                <a:latin typeface="微软雅黑" pitchFamily="34" charset="-122"/>
                <a:ea typeface="微软雅黑" pitchFamily="34" charset="-122"/>
              </a:rPr>
              <a:t>递归算法分析也称为</a:t>
            </a:r>
            <a:r>
              <a:rPr lang="zh-CN" altLang="en-US" sz="2000" smtClean="0">
                <a:solidFill>
                  <a:srgbClr val="FF0000"/>
                </a:solidFill>
                <a:latin typeface="微软雅黑" pitchFamily="34" charset="-122"/>
                <a:ea typeface="微软雅黑" pitchFamily="34" charset="-122"/>
              </a:rPr>
              <a:t>变长时空分析</a:t>
            </a:r>
            <a:r>
              <a:rPr lang="zh-CN" altLang="en-US" sz="2000" smtClean="0">
                <a:latin typeface="微软雅黑" pitchFamily="34" charset="-122"/>
                <a:ea typeface="微软雅黑" pitchFamily="34" charset="-122"/>
              </a:rPr>
              <a:t>。</a:t>
            </a:r>
            <a:endParaRPr lang="en-US" altLang="zh-CN" sz="2000" smtClean="0">
              <a:latin typeface="微软雅黑" pitchFamily="34" charset="-122"/>
              <a:ea typeface="微软雅黑" pitchFamily="34" charset="-122"/>
            </a:endParaRPr>
          </a:p>
          <a:p>
            <a:pPr marL="457200" indent="-457200" algn="l">
              <a:buBlip>
                <a:blip r:embed="rId4"/>
              </a:buBlip>
            </a:pPr>
            <a:r>
              <a:rPr lang="zh-CN" altLang="en-US" sz="2000" smtClean="0">
                <a:solidFill>
                  <a:srgbClr val="0000FF"/>
                </a:solidFill>
                <a:latin typeface="微软雅黑" pitchFamily="34" charset="-122"/>
                <a:ea typeface="微软雅黑" pitchFamily="34" charset="-122"/>
              </a:rPr>
              <a:t>非递归算法分析也称为</a:t>
            </a:r>
            <a:r>
              <a:rPr lang="zh-CN" altLang="en-US" sz="2000" smtClean="0">
                <a:solidFill>
                  <a:srgbClr val="FF0000"/>
                </a:solidFill>
                <a:latin typeface="微软雅黑" pitchFamily="34" charset="-122"/>
                <a:ea typeface="微软雅黑" pitchFamily="34" charset="-122"/>
              </a:rPr>
              <a:t>定长时空分析</a:t>
            </a:r>
            <a:r>
              <a:rPr lang="zh-CN" altLang="en-US" sz="2000" smtClean="0">
                <a:latin typeface="微软雅黑" pitchFamily="34" charset="-122"/>
                <a:ea typeface="微软雅黑" pitchFamily="34" charset="-122"/>
              </a:rPr>
              <a:t>。</a:t>
            </a:r>
            <a:endParaRPr lang="en-US" altLang="zh-CN" sz="2000" smtClean="0">
              <a:latin typeface="微软雅黑" pitchFamily="34" charset="-122"/>
              <a:ea typeface="微软雅黑" pitchFamily="34" charset="-122"/>
            </a:endParaRP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6</a:t>
            </a:fld>
            <a:r>
              <a:rPr lang="en-US" altLang="zh-CN" smtClean="0"/>
              <a:t>/14</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7"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14"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824195"/>
            <a:ext cx="5072097" cy="430887"/>
          </a:xfrm>
          <a:prstGeom prst="rect">
            <a:avLst/>
          </a:prstGeom>
          <a:noFill/>
          <a:ln w="9525">
            <a:noFill/>
            <a:miter lim="800000"/>
            <a:headEnd/>
            <a:tailEnd/>
          </a:ln>
          <a:effectLst/>
        </p:spPr>
        <p:txBody>
          <a:bodyPr wrap="square">
            <a:spAutoFit/>
          </a:bodyPr>
          <a:lstStyle/>
          <a:p>
            <a:pPr algn="just">
              <a:lnSpc>
                <a:spcPct val="100000"/>
              </a:lnSpc>
            </a:pPr>
            <a:r>
              <a:rPr lang="en-US" altLang="zh-CN" sz="2200" dirty="0">
                <a:solidFill>
                  <a:srgbClr val="FF3300"/>
                </a:solidFill>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1-9</a:t>
            </a:r>
            <a:r>
              <a:rPr lang="zh-CN" altLang="en-US" sz="2200" smtClean="0">
                <a:solidFill>
                  <a:srgbClr val="FF0000"/>
                </a:solidFill>
                <a:latin typeface="Consolas" pitchFamily="49" charset="0"/>
                <a:ea typeface="楷体" pitchFamily="49" charset="-122"/>
                <a:cs typeface="Consolas" pitchFamily="49" charset="0"/>
              </a:rPr>
              <a:t>：</a:t>
            </a:r>
            <a:r>
              <a:rPr lang="en-US" altLang="zh-CN" sz="2200" smtClean="0">
                <a:solidFill>
                  <a:srgbClr val="FF0000"/>
                </a:solidFill>
                <a:latin typeface="Consolas" pitchFamily="49" charset="0"/>
                <a:ea typeface="楷体" pitchFamily="49" charset="-122"/>
                <a:cs typeface="Consolas" pitchFamily="49" charset="0"/>
              </a:rPr>
              <a:t>p22】</a:t>
            </a:r>
            <a:r>
              <a:rPr lang="en-US" altLang="zh-CN" sz="2200" smtClean="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有</a:t>
            </a:r>
            <a:r>
              <a:rPr lang="zh-CN" altLang="en-US" sz="2200" smtClean="0">
                <a:solidFill>
                  <a:srgbClr val="0000FF"/>
                </a:solidFill>
                <a:latin typeface="Consolas" pitchFamily="49" charset="0"/>
                <a:ea typeface="楷体" pitchFamily="49" charset="-122"/>
                <a:cs typeface="Consolas" pitchFamily="49" charset="0"/>
              </a:rPr>
              <a:t>如下递归算法</a:t>
            </a:r>
            <a:r>
              <a:rPr lang="zh-CN" altLang="en-US" sz="2200" dirty="0" smtClean="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ea typeface="楷体" pitchFamily="49" charset="-122"/>
              <a:cs typeface="Consolas" pitchFamily="49" charset="0"/>
            </a:endParaRPr>
          </a:p>
        </p:txBody>
      </p:sp>
      <p:sp>
        <p:nvSpPr>
          <p:cNvPr id="4" name="Text Box 3"/>
          <p:cNvSpPr txBox="1">
            <a:spLocks noChangeArrowheads="1"/>
          </p:cNvSpPr>
          <p:nvPr/>
        </p:nvSpPr>
        <p:spPr bwMode="auto">
          <a:xfrm>
            <a:off x="500034" y="142852"/>
            <a:ext cx="4857784" cy="47025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lgn="l"/>
            <a:r>
              <a:rPr lang="en-US" altLang="zh-CN">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Times New Roman" pitchFamily="18" charset="0"/>
              </a:rPr>
              <a:t>  </a:t>
            </a:r>
            <a:r>
              <a:rPr lang="en-US" altLang="zh-CN"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Times New Roman" pitchFamily="18" charset="0"/>
              </a:rPr>
              <a:t>1</a:t>
            </a:r>
            <a:r>
              <a:rPr lang="zh-CN" alt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Times New Roman" pitchFamily="18" charset="0"/>
              </a:rPr>
              <a:t>、递归</a:t>
            </a:r>
            <a:r>
              <a:rPr lang="zh-CN" altLang="en-US"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Times New Roman" pitchFamily="18" charset="0"/>
              </a:rPr>
              <a:t>算法的时间复杂度分析</a:t>
            </a:r>
          </a:p>
        </p:txBody>
      </p:sp>
      <p:sp>
        <p:nvSpPr>
          <p:cNvPr id="5" name="TextBox 4"/>
          <p:cNvSpPr txBox="1"/>
          <p:nvPr/>
        </p:nvSpPr>
        <p:spPr>
          <a:xfrm>
            <a:off x="500034" y="5821072"/>
            <a:ext cx="7786742" cy="439223"/>
          </a:xfrm>
          <a:prstGeom prst="rect">
            <a:avLst/>
          </a:prstGeom>
          <a:noFill/>
        </p:spPr>
        <p:txBody>
          <a:bodyPr wrap="square" rtlCol="0">
            <a:spAutoFit/>
          </a:bodyPr>
          <a:lstStyle/>
          <a:p>
            <a:pPr algn="l"/>
            <a:r>
              <a:rPr lang="zh-CN" altLang="en-US" sz="2200" dirty="0" smtClean="0">
                <a:solidFill>
                  <a:srgbClr val="0000FF"/>
                </a:solidFill>
                <a:latin typeface="Consolas" pitchFamily="49" charset="0"/>
                <a:ea typeface="楷体" pitchFamily="49" charset="-122"/>
                <a:cs typeface="Consolas" pitchFamily="49" charset="0"/>
              </a:rPr>
              <a:t>调用上述算法的语句</a:t>
            </a:r>
            <a:r>
              <a:rPr lang="zh-CN" altLang="en-US" sz="2200" smtClean="0">
                <a:solidFill>
                  <a:srgbClr val="0000FF"/>
                </a:solidFill>
                <a:latin typeface="Consolas" pitchFamily="49" charset="0"/>
                <a:ea typeface="楷体" pitchFamily="49" charset="-122"/>
                <a:cs typeface="Consolas" pitchFamily="49" charset="0"/>
              </a:rPr>
              <a:t>为</a:t>
            </a:r>
            <a:r>
              <a:rPr lang="en-US" altLang="zh-CN" sz="2200" smtClean="0">
                <a:solidFill>
                  <a:srgbClr val="FF00FF"/>
                </a:solidFill>
                <a:latin typeface="Consolas" pitchFamily="49" charset="0"/>
                <a:ea typeface="楷体" pitchFamily="49" charset="-122"/>
                <a:cs typeface="Consolas" pitchFamily="49" charset="0"/>
              </a:rPr>
              <a:t>fun(</a:t>
            </a:r>
            <a:r>
              <a:rPr lang="en-US" altLang="zh-CN" sz="2200" i="1" smtClean="0">
                <a:solidFill>
                  <a:srgbClr val="FF00FF"/>
                </a:solidFill>
                <a:latin typeface="Consolas" pitchFamily="49" charset="0"/>
                <a:ea typeface="楷体" pitchFamily="49" charset="-122"/>
                <a:cs typeface="Consolas" pitchFamily="49" charset="0"/>
              </a:rPr>
              <a:t>a</a:t>
            </a:r>
            <a:r>
              <a:rPr lang="zh-CN" altLang="en-US" sz="2200" smtClean="0">
                <a:solidFill>
                  <a:srgbClr val="FF00FF"/>
                </a:solidFill>
                <a:latin typeface="Consolas" pitchFamily="49" charset="0"/>
                <a:ea typeface="楷体" pitchFamily="49" charset="-122"/>
                <a:cs typeface="Consolas" pitchFamily="49" charset="0"/>
              </a:rPr>
              <a:t>，</a:t>
            </a:r>
            <a:r>
              <a:rPr lang="en-US" altLang="zh-CN" sz="2200" i="1" smtClean="0">
                <a:solidFill>
                  <a:srgbClr val="FF00FF"/>
                </a:solidFill>
                <a:latin typeface="Consolas" pitchFamily="49" charset="0"/>
                <a:ea typeface="楷体" pitchFamily="49" charset="-122"/>
                <a:cs typeface="Consolas" pitchFamily="49" charset="0"/>
              </a:rPr>
              <a:t>n</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0)</a:t>
            </a:r>
            <a:r>
              <a:rPr lang="zh-CN" altLang="en-US" sz="2200" smtClean="0">
                <a:solidFill>
                  <a:srgbClr val="0000FF"/>
                </a:solidFill>
                <a:latin typeface="Consolas" pitchFamily="49" charset="0"/>
                <a:ea typeface="楷体" pitchFamily="49" charset="-122"/>
                <a:cs typeface="Consolas" pitchFamily="49" charset="0"/>
              </a:rPr>
              <a:t>，求</a:t>
            </a:r>
            <a:r>
              <a:rPr lang="zh-CN" altLang="en-US" sz="2200" dirty="0" smtClean="0">
                <a:solidFill>
                  <a:srgbClr val="0000FF"/>
                </a:solidFill>
                <a:latin typeface="Consolas" pitchFamily="49" charset="0"/>
                <a:ea typeface="楷体" pitchFamily="49" charset="-122"/>
                <a:cs typeface="Consolas" pitchFamily="49" charset="0"/>
              </a:rPr>
              <a:t>其时间复杂度。</a:t>
            </a:r>
            <a:endParaRPr lang="zh-CN" altLang="en-US" sz="2200" dirty="0">
              <a:solidFill>
                <a:srgbClr val="0000FF"/>
              </a:solidFill>
              <a:latin typeface="Consolas" pitchFamily="49" charset="0"/>
              <a:ea typeface="楷体" pitchFamily="49" charset="-122"/>
              <a:cs typeface="Consolas" pitchFamily="49" charset="0"/>
            </a:endParaRPr>
          </a:p>
        </p:txBody>
      </p:sp>
      <p:sp>
        <p:nvSpPr>
          <p:cNvPr id="7" name="灯片编号占位符 6"/>
          <p:cNvSpPr>
            <a:spLocks noGrp="1"/>
          </p:cNvSpPr>
          <p:nvPr>
            <p:ph type="sldNum" sz="quarter" idx="12"/>
          </p:nvPr>
        </p:nvSpPr>
        <p:spPr/>
        <p:txBody>
          <a:bodyPr/>
          <a:lstStyle/>
          <a:p>
            <a:fld id="{36E68863-33C2-4D6D-B9FA-F4917E910219}" type="slidenum">
              <a:rPr lang="en-US" altLang="zh-CN" smtClean="0"/>
              <a:pPr/>
              <a:t>7</a:t>
            </a:fld>
            <a:r>
              <a:rPr lang="en-US" altLang="zh-CN" smtClean="0"/>
              <a:t>/14</a:t>
            </a:r>
            <a:endParaRPr lang="en-US" altLang="zh-CN"/>
          </a:p>
        </p:txBody>
      </p:sp>
      <p:sp>
        <p:nvSpPr>
          <p:cNvPr id="8" name="TextBox 7"/>
          <p:cNvSpPr txBox="1"/>
          <p:nvPr/>
        </p:nvSpPr>
        <p:spPr>
          <a:xfrm>
            <a:off x="571472" y="1428736"/>
            <a:ext cx="6572296" cy="417861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08000" rtlCol="0">
            <a:spAutoFit/>
          </a:bodyPr>
          <a:lstStyle/>
          <a:p>
            <a:pPr algn="l">
              <a:lnSpc>
                <a:spcPts val="1800"/>
              </a:lnSpc>
            </a:pPr>
            <a:r>
              <a:rPr lang="en-US" altLang="zh-CN" sz="1800" dirty="0" smtClean="0">
                <a:solidFill>
                  <a:srgbClr val="0000FF"/>
                </a:solidFill>
                <a:latin typeface="Consolas" pitchFamily="49" charset="0"/>
                <a:ea typeface="仿宋" pitchFamily="49" charset="-122"/>
                <a:cs typeface="Consolas" pitchFamily="49" charset="0"/>
              </a:rPr>
              <a:t>void </a:t>
            </a:r>
            <a:r>
              <a:rPr lang="en-US" altLang="zh-CN" sz="1800" dirty="0" smtClean="0">
                <a:solidFill>
                  <a:srgbClr val="FF0000"/>
                </a:solidFill>
                <a:latin typeface="Consolas" pitchFamily="49" charset="0"/>
                <a:ea typeface="仿宋" pitchFamily="49" charset="-122"/>
                <a:cs typeface="Consolas" pitchFamily="49" charset="0"/>
              </a:rPr>
              <a:t>fun</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k) </a:t>
            </a:r>
            <a:r>
              <a:rPr lang="en-US" altLang="zh-CN" sz="1800" dirty="0" smtClean="0">
                <a:solidFill>
                  <a:srgbClr val="0070C0"/>
                </a:solidFill>
                <a:latin typeface="Consolas" pitchFamily="49" charset="0"/>
                <a:ea typeface="仿宋" pitchFamily="49" charset="-122"/>
                <a:cs typeface="Consolas" pitchFamily="49" charset="0"/>
              </a:rPr>
              <a:t>//</a:t>
            </a:r>
            <a:r>
              <a:rPr lang="zh-CN" altLang="en-US" sz="1800" dirty="0" smtClean="0">
                <a:solidFill>
                  <a:srgbClr val="0070C0"/>
                </a:solidFill>
                <a:latin typeface="Consolas" pitchFamily="49" charset="0"/>
                <a:ea typeface="仿宋" pitchFamily="49" charset="-122"/>
                <a:cs typeface="Consolas" pitchFamily="49" charset="0"/>
              </a:rPr>
              <a:t>数组</a:t>
            </a:r>
            <a:r>
              <a:rPr lang="en-US" altLang="zh-CN" sz="1800" dirty="0" smtClean="0">
                <a:solidFill>
                  <a:srgbClr val="0070C0"/>
                </a:solidFill>
                <a:latin typeface="Consolas" pitchFamily="49" charset="0"/>
                <a:ea typeface="仿宋" pitchFamily="49" charset="-122"/>
                <a:cs typeface="Consolas" pitchFamily="49" charset="0"/>
              </a:rPr>
              <a:t>a</a:t>
            </a:r>
            <a:r>
              <a:rPr lang="zh-CN" altLang="en-US" sz="1800" dirty="0" smtClean="0">
                <a:solidFill>
                  <a:srgbClr val="0070C0"/>
                </a:solidFill>
                <a:latin typeface="Consolas" pitchFamily="49" charset="0"/>
                <a:ea typeface="仿宋" pitchFamily="49" charset="-122"/>
                <a:cs typeface="Consolas" pitchFamily="49" charset="0"/>
              </a:rPr>
              <a:t>共有</a:t>
            </a:r>
            <a:r>
              <a:rPr lang="en-US" altLang="zh-CN" sz="1800" dirty="0" smtClean="0">
                <a:solidFill>
                  <a:srgbClr val="0070C0"/>
                </a:solidFill>
                <a:latin typeface="Consolas" pitchFamily="49" charset="0"/>
                <a:ea typeface="仿宋" pitchFamily="49" charset="-122"/>
                <a:cs typeface="Consolas" pitchFamily="49" charset="0"/>
              </a:rPr>
              <a:t>n</a:t>
            </a:r>
            <a:r>
              <a:rPr lang="zh-CN" altLang="en-US" sz="1800" dirty="0" smtClean="0">
                <a:solidFill>
                  <a:srgbClr val="0070C0"/>
                </a:solidFill>
                <a:latin typeface="Consolas" pitchFamily="49" charset="0"/>
                <a:ea typeface="仿宋" pitchFamily="49" charset="-122"/>
                <a:cs typeface="Consolas" pitchFamily="49" charset="0"/>
              </a:rPr>
              <a:t>个元素</a:t>
            </a: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6600CC"/>
                </a:solidFill>
                <a:latin typeface="Consolas" pitchFamily="49" charset="0"/>
                <a:ea typeface="仿宋" pitchFamily="49" charset="-122"/>
                <a:cs typeface="Consolas" pitchFamily="49" charset="0"/>
              </a:rPr>
              <a:t>if </a:t>
            </a:r>
            <a:r>
              <a:rPr lang="en-US" altLang="zh-CN" sz="1800" dirty="0" smtClean="0">
                <a:solidFill>
                  <a:srgbClr val="6600CC"/>
                </a:solidFill>
                <a:latin typeface="Consolas" pitchFamily="49" charset="0"/>
                <a:ea typeface="仿宋" pitchFamily="49" charset="-122"/>
                <a:cs typeface="Consolas" pitchFamily="49" charset="0"/>
              </a:rPr>
              <a:t>(k==n-1)</a:t>
            </a:r>
          </a:p>
          <a:p>
            <a:pPr algn="l">
              <a:lnSpc>
                <a:spcPts val="1800"/>
              </a:lnSpc>
            </a:pPr>
            <a:r>
              <a:rPr lang="en-US" altLang="zh-CN" sz="1800" smtClean="0">
                <a:solidFill>
                  <a:srgbClr val="6600CC"/>
                </a:solidFill>
                <a:latin typeface="Consolas" pitchFamily="49" charset="0"/>
                <a:ea typeface="仿宋" pitchFamily="49" charset="-122"/>
                <a:cs typeface="Consolas" pitchFamily="49" charset="0"/>
              </a:rPr>
              <a:t>     for </a:t>
            </a:r>
            <a:r>
              <a:rPr lang="en-US" altLang="zh-CN" sz="1800" dirty="0" smtClean="0">
                <a:solidFill>
                  <a:srgbClr val="6600CC"/>
                </a:solidFill>
                <a:latin typeface="Consolas" pitchFamily="49" charset="0"/>
                <a:ea typeface="仿宋" pitchFamily="49" charset="-122"/>
                <a:cs typeface="Consolas" pitchFamily="49" charset="0"/>
              </a:rPr>
              <a:t>(</a:t>
            </a:r>
            <a:r>
              <a:rPr lang="en-US" altLang="zh-CN" sz="1800" err="1" smtClean="0">
                <a:solidFill>
                  <a:srgbClr val="6600CC"/>
                </a:solidFill>
                <a:latin typeface="Consolas" pitchFamily="49" charset="0"/>
                <a:ea typeface="仿宋" pitchFamily="49" charset="-122"/>
                <a:cs typeface="Consolas" pitchFamily="49" charset="0"/>
              </a:rPr>
              <a:t>i</a:t>
            </a:r>
            <a:r>
              <a:rPr lang="en-US" altLang="zh-CN" sz="1800" smtClean="0">
                <a:solidFill>
                  <a:srgbClr val="6600CC"/>
                </a:solidFill>
                <a:latin typeface="Consolas" pitchFamily="49" charset="0"/>
                <a:ea typeface="仿宋" pitchFamily="49" charset="-122"/>
                <a:cs typeface="Consolas" pitchFamily="49" charset="0"/>
              </a:rPr>
              <a:t>=</a:t>
            </a:r>
            <a:r>
              <a:rPr lang="en-US" altLang="zh-CN" sz="1800" err="1" smtClean="0">
                <a:solidFill>
                  <a:srgbClr val="6600CC"/>
                </a:solidFill>
                <a:latin typeface="Consolas" pitchFamily="49" charset="0"/>
                <a:ea typeface="仿宋" pitchFamily="49" charset="-122"/>
                <a:cs typeface="Consolas" pitchFamily="49" charset="0"/>
              </a:rPr>
              <a:t>0;i</a:t>
            </a:r>
            <a:r>
              <a:rPr lang="en-US" altLang="zh-CN" sz="1800" smtClean="0">
                <a:solidFill>
                  <a:srgbClr val="6600CC"/>
                </a:solidFill>
                <a:latin typeface="Consolas" pitchFamily="49" charset="0"/>
                <a:ea typeface="仿宋" pitchFamily="49" charset="-122"/>
                <a:cs typeface="Consolas" pitchFamily="49" charset="0"/>
              </a:rPr>
              <a:t>&lt;</a:t>
            </a:r>
            <a:r>
              <a:rPr lang="en-US" altLang="zh-CN" sz="1800" err="1" smtClean="0">
                <a:solidFill>
                  <a:srgbClr val="6600CC"/>
                </a:solidFill>
                <a:latin typeface="Consolas" pitchFamily="49" charset="0"/>
                <a:ea typeface="仿宋" pitchFamily="49" charset="-122"/>
                <a:cs typeface="Consolas" pitchFamily="49" charset="0"/>
              </a:rPr>
              <a:t>n;i</a:t>
            </a:r>
            <a:r>
              <a:rPr lang="en-US" altLang="zh-CN" sz="1800" smtClean="0">
                <a:solidFill>
                  <a:srgbClr val="6600CC"/>
                </a:solidFill>
                <a:latin typeface="Consolas" pitchFamily="49" charset="0"/>
                <a:ea typeface="仿宋" pitchFamily="49" charset="-122"/>
                <a:cs typeface="Consolas" pitchFamily="49" charset="0"/>
              </a:rPr>
              <a:t>++) </a:t>
            </a:r>
            <a:r>
              <a:rPr lang="zh-CN" altLang="en-US" sz="1800" smtClean="0">
                <a:solidFill>
                  <a:srgbClr val="6600CC"/>
                </a:solidFill>
                <a:latin typeface="Consolas" pitchFamily="49" charset="0"/>
                <a:ea typeface="仿宋" pitchFamily="49" charset="-122"/>
                <a:cs typeface="Consolas" pitchFamily="49" charset="0"/>
              </a:rPr>
              <a:t>　　  </a:t>
            </a:r>
            <a:endParaRPr lang="zh-CN" altLang="en-US" sz="1800" dirty="0" smtClean="0">
              <a:solidFill>
                <a:srgbClr val="6600CC"/>
              </a:solidFill>
              <a:latin typeface="Consolas" pitchFamily="49" charset="0"/>
              <a:ea typeface="仿宋" pitchFamily="49" charset="-122"/>
              <a:cs typeface="Consolas" pitchFamily="49" charset="0"/>
            </a:endParaRPr>
          </a:p>
          <a:p>
            <a:pPr algn="l">
              <a:lnSpc>
                <a:spcPts val="1800"/>
              </a:lnSpc>
            </a:pPr>
            <a:r>
              <a:rPr lang="zh-CN" altLang="en-US" sz="1800" smtClean="0">
                <a:solidFill>
                  <a:srgbClr val="6600CC"/>
                </a:solidFill>
                <a:latin typeface="Consolas" pitchFamily="49" charset="0"/>
                <a:ea typeface="仿宋" pitchFamily="49" charset="-122"/>
                <a:cs typeface="Consolas" pitchFamily="49" charset="0"/>
              </a:rPr>
              <a:t>	 </a:t>
            </a:r>
            <a:r>
              <a:rPr lang="en-US" altLang="zh-CN" sz="1800" err="1" smtClean="0">
                <a:solidFill>
                  <a:srgbClr val="6600CC"/>
                </a:solidFill>
                <a:latin typeface="Consolas" pitchFamily="49" charset="0"/>
                <a:ea typeface="仿宋" pitchFamily="49" charset="-122"/>
                <a:cs typeface="Consolas" pitchFamily="49" charset="0"/>
              </a:rPr>
              <a:t>printf</a:t>
            </a:r>
            <a:r>
              <a:rPr lang="en-US" altLang="zh-CN" sz="1800" smtClean="0">
                <a:solidFill>
                  <a:srgbClr val="6600CC"/>
                </a:solidFill>
                <a:latin typeface="Consolas" pitchFamily="49" charset="0"/>
                <a:ea typeface="仿宋" pitchFamily="49" charset="-122"/>
                <a:cs typeface="Consolas" pitchFamily="49" charset="0"/>
              </a:rPr>
              <a:t>(“%d\n”</a:t>
            </a:r>
            <a:r>
              <a:rPr lang="zh-CN" altLang="en-US" sz="1800" smtClean="0">
                <a:solidFill>
                  <a:srgbClr val="6600CC"/>
                </a:solidFill>
                <a:latin typeface="Consolas" pitchFamily="49" charset="0"/>
                <a:ea typeface="仿宋" pitchFamily="49" charset="-122"/>
                <a:cs typeface="Consolas" pitchFamily="49" charset="0"/>
              </a:rPr>
              <a:t>，</a:t>
            </a:r>
            <a:r>
              <a:rPr lang="en-US" altLang="zh-CN" sz="1800" smtClean="0">
                <a:solidFill>
                  <a:srgbClr val="6600CC"/>
                </a:solidFill>
                <a:latin typeface="Consolas" pitchFamily="49" charset="0"/>
                <a:ea typeface="仿宋" pitchFamily="49" charset="-122"/>
                <a:cs typeface="Consolas" pitchFamily="49" charset="0"/>
              </a:rPr>
              <a:t>a[i]);	 </a:t>
            </a:r>
            <a:r>
              <a:rPr lang="en-US" altLang="zh-CN" sz="1800" smtClean="0">
                <a:solidFill>
                  <a:srgbClr val="0070C0"/>
                </a:solidFill>
                <a:latin typeface="Consolas" pitchFamily="49" charset="0"/>
                <a:ea typeface="仿宋" pitchFamily="49" charset="-122"/>
                <a:cs typeface="Consolas" pitchFamily="49" charset="0"/>
              </a:rPr>
              <a:t>//</a:t>
            </a:r>
            <a:r>
              <a:rPr lang="zh-CN" altLang="en-US" sz="1800" smtClean="0">
                <a:solidFill>
                  <a:srgbClr val="0070C0"/>
                </a:solidFill>
                <a:latin typeface="Consolas" pitchFamily="49" charset="0"/>
                <a:ea typeface="仿宋" pitchFamily="49" charset="-122"/>
                <a:cs typeface="Consolas" pitchFamily="49" charset="0"/>
              </a:rPr>
              <a:t>执行</a:t>
            </a:r>
            <a:r>
              <a:rPr lang="en-US" altLang="zh-CN" sz="1800" smtClean="0">
                <a:solidFill>
                  <a:srgbClr val="0070C0"/>
                </a:solidFill>
                <a:latin typeface="Consolas" pitchFamily="49" charset="0"/>
                <a:ea typeface="仿宋" pitchFamily="49" charset="-122"/>
                <a:cs typeface="Consolas" pitchFamily="49" charset="0"/>
              </a:rPr>
              <a:t>n</a:t>
            </a:r>
            <a:r>
              <a:rPr lang="zh-CN" altLang="en-US" sz="1800" smtClean="0">
                <a:solidFill>
                  <a:srgbClr val="0070C0"/>
                </a:solidFill>
                <a:latin typeface="Consolas" pitchFamily="49" charset="0"/>
                <a:ea typeface="仿宋" pitchFamily="49" charset="-122"/>
                <a:cs typeface="Consolas" pitchFamily="49" charset="0"/>
              </a:rPr>
              <a:t>次</a:t>
            </a:r>
            <a:endParaRPr lang="en-US" altLang="zh-CN" sz="1800" dirty="0" smtClean="0">
              <a:solidFill>
                <a:srgbClr val="0070C0"/>
              </a:solidFill>
              <a:latin typeface="Consolas" pitchFamily="49" charset="0"/>
              <a:ea typeface="仿宋" pitchFamily="49" charset="-122"/>
              <a:cs typeface="Consolas" pitchFamily="49" charset="0"/>
            </a:endParaRP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else</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dirty="0" smtClean="0">
                <a:solidFill>
                  <a:srgbClr val="0000FF"/>
                </a:solidFill>
                <a:latin typeface="Consolas" pitchFamily="49" charset="0"/>
                <a:ea typeface="仿宋" pitchFamily="49" charset="-122"/>
                <a:cs typeface="Consolas" pitchFamily="49" charset="0"/>
              </a:rPr>
              <a:t>for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k;i</a:t>
            </a:r>
            <a:r>
              <a:rPr lang="en-US" altLang="zh-CN" sz="1800" dirty="0" smtClean="0">
                <a:solidFill>
                  <a:srgbClr val="0000FF"/>
                </a:solidFill>
                <a:latin typeface="Consolas" pitchFamily="49" charset="0"/>
                <a:ea typeface="仿宋" pitchFamily="49" charset="-122"/>
                <a:cs typeface="Consolas" pitchFamily="49" charset="0"/>
              </a:rPr>
              <a:t>&lt;</a:t>
            </a:r>
            <a:r>
              <a:rPr lang="en-US" altLang="zh-CN" sz="1800" dirty="0" err="1" smtClean="0">
                <a:solidFill>
                  <a:srgbClr val="0000FF"/>
                </a:solidFill>
                <a:latin typeface="Consolas" pitchFamily="49" charset="0"/>
                <a:ea typeface="仿宋" pitchFamily="49" charset="-122"/>
                <a:cs typeface="Consolas" pitchFamily="49" charset="0"/>
              </a:rPr>
              <a:t>n;i</a:t>
            </a:r>
            <a:r>
              <a:rPr lang="en-US" altLang="zh-CN" sz="1800" dirty="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　   </a:t>
            </a:r>
            <a:endParaRPr lang="zh-CN" altLang="en-US" sz="1800" dirty="0" smtClean="0">
              <a:solidFill>
                <a:srgbClr val="0000FF"/>
              </a:solidFill>
              <a:latin typeface="Consolas" pitchFamily="49" charset="0"/>
              <a:ea typeface="仿宋" pitchFamily="49" charset="-122"/>
              <a:cs typeface="Consolas" pitchFamily="49" charset="0"/>
            </a:endParaRPr>
          </a:p>
          <a:p>
            <a:pPr algn="l">
              <a:lnSpc>
                <a:spcPts val="1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err="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err="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0070C0"/>
                </a:solidFill>
                <a:latin typeface="Consolas" pitchFamily="49" charset="0"/>
                <a:ea typeface="仿宋" pitchFamily="49" charset="-122"/>
                <a:cs typeface="Consolas" pitchFamily="49" charset="0"/>
              </a:rPr>
              <a:t>//</a:t>
            </a:r>
            <a:r>
              <a:rPr lang="zh-CN" altLang="en-US" sz="1800" smtClean="0">
                <a:solidFill>
                  <a:srgbClr val="0070C0"/>
                </a:solidFill>
                <a:latin typeface="Consolas" pitchFamily="49" charset="0"/>
                <a:ea typeface="仿宋" pitchFamily="49" charset="-122"/>
                <a:cs typeface="Consolas" pitchFamily="49" charset="0"/>
              </a:rPr>
              <a:t>执行</a:t>
            </a:r>
            <a:r>
              <a:rPr lang="en-US" altLang="zh-CN" sz="1800" smtClean="0">
                <a:solidFill>
                  <a:srgbClr val="0070C0"/>
                </a:solidFill>
                <a:latin typeface="Consolas" pitchFamily="49" charset="0"/>
                <a:ea typeface="仿宋" pitchFamily="49" charset="-122"/>
                <a:cs typeface="Consolas" pitchFamily="49" charset="0"/>
              </a:rPr>
              <a:t>n-k</a:t>
            </a:r>
            <a:r>
              <a:rPr lang="zh-CN" altLang="en-US" sz="1800" smtClean="0">
                <a:solidFill>
                  <a:srgbClr val="0070C0"/>
                </a:solidFill>
                <a:latin typeface="Consolas" pitchFamily="49" charset="0"/>
                <a:ea typeface="仿宋" pitchFamily="49" charset="-122"/>
                <a:cs typeface="Consolas" pitchFamily="49" charset="0"/>
              </a:rPr>
              <a:t>次</a:t>
            </a:r>
            <a:endParaRPr lang="en-US" altLang="zh-CN" sz="1800" dirty="0" smtClean="0">
              <a:solidFill>
                <a:srgbClr val="0070C0"/>
              </a:solidFill>
              <a:latin typeface="Consolas" pitchFamily="49" charset="0"/>
              <a:ea typeface="仿宋" pitchFamily="49" charset="-122"/>
              <a:cs typeface="Consolas" pitchFamily="49" charset="0"/>
            </a:endParaRPr>
          </a:p>
          <a:p>
            <a:pPr algn="l">
              <a:lnSpc>
                <a:spcPts val="1800"/>
              </a:lnSpc>
            </a:pPr>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fun</a:t>
            </a:r>
            <a:r>
              <a:rPr lang="en-US" altLang="zh-CN" sz="1800" smtClean="0">
                <a:solidFill>
                  <a:srgbClr val="C00000"/>
                </a:solidFill>
                <a:latin typeface="Consolas" pitchFamily="49" charset="0"/>
                <a:ea typeface="仿宋" pitchFamily="49" charset="-122"/>
                <a:cs typeface="Consolas" pitchFamily="49" charset="0"/>
              </a:rPr>
              <a:t>(a</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n</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k+1</a:t>
            </a:r>
            <a:r>
              <a:rPr lang="en-US" altLang="zh-CN" sz="1800" dirty="0" smtClean="0">
                <a:solidFill>
                  <a:srgbClr val="C00000"/>
                </a:solidFill>
                <a:latin typeface="Consolas" pitchFamily="49" charset="0"/>
                <a:ea typeface="仿宋" pitchFamily="49" charset="-122"/>
                <a:cs typeface="Consolas" pitchFamily="49" charset="0"/>
              </a:rPr>
              <a:t>);</a:t>
            </a: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1800"/>
              </a:lnSpc>
            </a:pPr>
            <a:r>
              <a:rPr lang="en-US" altLang="zh-CN" sz="1800" dirty="0" smtClean="0">
                <a:solidFill>
                  <a:srgbClr val="0000FF"/>
                </a:solidFill>
                <a:latin typeface="Consolas" pitchFamily="49" charset="0"/>
                <a:ea typeface="仿宋" pitchFamily="49" charset="-122"/>
                <a:cs typeface="Consolas" pitchFamily="49" charset="0"/>
              </a:rPr>
              <a:t> }    </a:t>
            </a:r>
            <a:endParaRPr lang="zh-CN" altLang="en-US"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500034" y="428604"/>
            <a:ext cx="5072097" cy="430887"/>
          </a:xfrm>
          <a:prstGeom prst="rect">
            <a:avLst/>
          </a:prstGeom>
          <a:noFill/>
          <a:ln w="9525">
            <a:noFill/>
            <a:miter lim="800000"/>
            <a:headEnd/>
            <a:tailEnd/>
          </a:ln>
          <a:effectLst/>
        </p:spPr>
        <p:txBody>
          <a:bodyPr wrap="square">
            <a:spAutoFit/>
          </a:bodyPr>
          <a:lstStyle/>
          <a:p>
            <a:pPr algn="just">
              <a:lnSpc>
                <a:spcPct val="100000"/>
              </a:lnSpc>
            </a:pPr>
            <a:r>
              <a:rPr lang="zh-CN" altLang="en-US" sz="2200" smtClean="0">
                <a:solidFill>
                  <a:srgbClr val="0000FF"/>
                </a:solidFill>
                <a:ea typeface="楷体" pitchFamily="49" charset="-122"/>
                <a:cs typeface="Times New Roman" pitchFamily="18" charset="0"/>
              </a:rPr>
              <a:t>递归算法</a:t>
            </a:r>
            <a:r>
              <a:rPr lang="zh-CN" altLang="en-US" sz="2200" dirty="0" smtClean="0">
                <a:solidFill>
                  <a:srgbClr val="0000FF"/>
                </a:solidFill>
                <a:ea typeface="楷体" pitchFamily="49" charset="-122"/>
                <a:cs typeface="Times New Roman" pitchFamily="18" charset="0"/>
              </a:rPr>
              <a:t>：</a:t>
            </a:r>
            <a:endParaRPr lang="zh-CN" altLang="en-US" sz="2200" dirty="0">
              <a:solidFill>
                <a:srgbClr val="0000FF"/>
              </a:solidFill>
              <a:ea typeface="楷体" pitchFamily="49" charset="-122"/>
              <a:cs typeface="Times New Roman" pitchFamily="18" charset="0"/>
            </a:endParaRPr>
          </a:p>
        </p:txBody>
      </p:sp>
      <p:grpSp>
        <p:nvGrpSpPr>
          <p:cNvPr id="12" name="组合 11"/>
          <p:cNvGrpSpPr/>
          <p:nvPr/>
        </p:nvGrpSpPr>
        <p:grpSpPr>
          <a:xfrm>
            <a:off x="5929322" y="5716484"/>
            <a:ext cx="1357322" cy="498598"/>
            <a:chOff x="5929322" y="5665684"/>
            <a:chExt cx="1357322" cy="498598"/>
          </a:xfrm>
        </p:grpSpPr>
        <p:sp>
          <p:nvSpPr>
            <p:cNvPr id="9" name="左箭头 8"/>
            <p:cNvSpPr/>
            <p:nvPr/>
          </p:nvSpPr>
          <p:spPr>
            <a:xfrm>
              <a:off x="5929322" y="5857892"/>
              <a:ext cx="500066" cy="142876"/>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6357950" y="5665684"/>
              <a:ext cx="928694" cy="498598"/>
            </a:xfrm>
            <a:prstGeom prst="rect">
              <a:avLst/>
            </a:prstGeom>
            <a:noFill/>
          </p:spPr>
          <p:txBody>
            <a:bodyPr wrap="square" rtlCol="0">
              <a:spAutoFit/>
            </a:bodyPr>
            <a:lstStyle/>
            <a:p>
              <a:r>
                <a:rPr lang="zh-CN" altLang="en-US" smtClean="0">
                  <a:solidFill>
                    <a:srgbClr val="FF0000"/>
                  </a:solidFill>
                  <a:latin typeface="楷体" pitchFamily="49" charset="-122"/>
                  <a:ea typeface="楷体" pitchFamily="49" charset="-122"/>
                </a:rPr>
                <a:t>错误</a:t>
              </a:r>
              <a:endParaRPr lang="zh-CN" altLang="en-US">
                <a:solidFill>
                  <a:srgbClr val="FF0000"/>
                </a:solidFill>
                <a:latin typeface="楷体" pitchFamily="49" charset="-122"/>
                <a:ea typeface="楷体" pitchFamily="49" charset="-122"/>
              </a:endParaRPr>
            </a:p>
          </p:txBody>
        </p:sp>
      </p:grpSp>
      <p:grpSp>
        <p:nvGrpSpPr>
          <p:cNvPr id="14" name="组合 13"/>
          <p:cNvGrpSpPr/>
          <p:nvPr/>
        </p:nvGrpSpPr>
        <p:grpSpPr>
          <a:xfrm>
            <a:off x="1071538" y="5286388"/>
            <a:ext cx="4714908" cy="867851"/>
            <a:chOff x="1071538" y="5286388"/>
            <a:chExt cx="4714908" cy="867851"/>
          </a:xfrm>
        </p:grpSpPr>
        <p:sp>
          <p:nvSpPr>
            <p:cNvPr id="5" name="TextBox 4"/>
            <p:cNvSpPr txBox="1"/>
            <p:nvPr/>
          </p:nvSpPr>
          <p:spPr>
            <a:xfrm>
              <a:off x="1071538" y="5715016"/>
              <a:ext cx="4714908" cy="439223"/>
            </a:xfrm>
            <a:prstGeom prst="rect">
              <a:avLst/>
            </a:prstGeom>
            <a:noFill/>
          </p:spPr>
          <p:txBody>
            <a:bodyPr wrap="square" rtlCol="0">
              <a:spAutoFit/>
            </a:bodyPr>
            <a:lstStyle/>
            <a:p>
              <a:pPr algn="l"/>
              <a:r>
                <a:rPr lang="en-US" altLang="zh-CN" sz="2200" smtClean="0">
                  <a:solidFill>
                    <a:srgbClr val="FF00FF"/>
                  </a:solidFill>
                  <a:latin typeface="Consolas" pitchFamily="49" charset="0"/>
                  <a:ea typeface="楷体" pitchFamily="49" charset="-122"/>
                  <a:cs typeface="Consolas" pitchFamily="49" charset="0"/>
                </a:rPr>
                <a:t>fun(</a:t>
              </a:r>
              <a:r>
                <a:rPr lang="en-US" altLang="zh-CN" sz="2200" i="1" smtClean="0">
                  <a:solidFill>
                    <a:srgbClr val="FF00FF"/>
                  </a:solidFill>
                  <a:latin typeface="Consolas" pitchFamily="49" charset="0"/>
                  <a:ea typeface="楷体" pitchFamily="49" charset="-122"/>
                  <a:cs typeface="Consolas" pitchFamily="49" charset="0"/>
                </a:rPr>
                <a:t>a</a:t>
              </a:r>
              <a:r>
                <a:rPr lang="zh-CN" altLang="en-US" sz="2200" smtClean="0">
                  <a:solidFill>
                    <a:srgbClr val="FF00FF"/>
                  </a:solidFill>
                  <a:latin typeface="Consolas" pitchFamily="49" charset="0"/>
                  <a:ea typeface="楷体" pitchFamily="49" charset="-122"/>
                  <a:cs typeface="Consolas" pitchFamily="49" charset="0"/>
                </a:rPr>
                <a:t>，</a:t>
              </a:r>
              <a:r>
                <a:rPr lang="en-US" altLang="zh-CN" sz="2200" i="1" smtClean="0">
                  <a:solidFill>
                    <a:srgbClr val="FF00FF"/>
                  </a:solidFill>
                  <a:latin typeface="Consolas" pitchFamily="49" charset="0"/>
                  <a:ea typeface="楷体" pitchFamily="49" charset="-122"/>
                  <a:cs typeface="Consolas" pitchFamily="49" charset="0"/>
                </a:rPr>
                <a:t>n</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0)</a:t>
              </a:r>
              <a:r>
                <a:rPr lang="zh-CN" altLang="en-US" sz="2200" smtClean="0">
                  <a:solidFill>
                    <a:srgbClr val="0000FF"/>
                  </a:solidFill>
                  <a:latin typeface="Consolas" pitchFamily="49" charset="0"/>
                  <a:ea typeface="楷体" pitchFamily="49" charset="-122"/>
                  <a:cs typeface="Consolas" pitchFamily="49" charset="0"/>
                </a:rPr>
                <a:t>的时间复杂度为</a:t>
              </a:r>
              <a:r>
                <a:rPr lang="en-US" altLang="zh-CN" sz="2200" smtClean="0">
                  <a:solidFill>
                    <a:srgbClr val="0000FF"/>
                  </a:solidFill>
                  <a:latin typeface="Consolas" pitchFamily="49" charset="0"/>
                  <a:ea typeface="楷体" pitchFamily="49" charset="-122"/>
                  <a:cs typeface="Consolas" pitchFamily="49" charset="0"/>
                </a:rPr>
                <a:t>O(</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ea typeface="楷体" pitchFamily="49" charset="-122"/>
                <a:cs typeface="Consolas" pitchFamily="49" charset="0"/>
              </a:endParaRPr>
            </a:p>
          </p:txBody>
        </p:sp>
        <p:sp>
          <p:nvSpPr>
            <p:cNvPr id="8" name="下箭头 7"/>
            <p:cNvSpPr/>
            <p:nvPr/>
          </p:nvSpPr>
          <p:spPr>
            <a:xfrm>
              <a:off x="3286116" y="5286388"/>
              <a:ext cx="285752" cy="42862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 name="TextBox 12"/>
            <p:cNvSpPr txBox="1"/>
            <p:nvPr/>
          </p:nvSpPr>
          <p:spPr>
            <a:xfrm>
              <a:off x="3643306" y="5286388"/>
              <a:ext cx="1571636" cy="38953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含一重循环</a:t>
              </a:r>
              <a:endParaRPr lang="zh-CN" altLang="en-US" sz="2000">
                <a:solidFill>
                  <a:srgbClr val="0000FF"/>
                </a:solidFill>
                <a:latin typeface="楷体" pitchFamily="49" charset="-122"/>
                <a:ea typeface="楷体" pitchFamily="49" charset="-122"/>
              </a:endParaRP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8</a:t>
            </a:fld>
            <a:r>
              <a:rPr lang="en-US" altLang="zh-CN" smtClean="0"/>
              <a:t>/14</a:t>
            </a:r>
            <a:endParaRPr lang="en-US" altLang="zh-CN"/>
          </a:p>
        </p:txBody>
      </p:sp>
      <p:sp>
        <p:nvSpPr>
          <p:cNvPr id="16" name="TextBox 15"/>
          <p:cNvSpPr txBox="1"/>
          <p:nvPr/>
        </p:nvSpPr>
        <p:spPr>
          <a:xfrm>
            <a:off x="500034" y="1000108"/>
            <a:ext cx="6572296" cy="417861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08000" rtlCol="0">
            <a:spAutoFit/>
          </a:bodyPr>
          <a:lstStyle/>
          <a:p>
            <a:pPr algn="l">
              <a:lnSpc>
                <a:spcPts val="1800"/>
              </a:lnSpc>
            </a:pPr>
            <a:r>
              <a:rPr lang="en-US" altLang="zh-CN" sz="1800" dirty="0" smtClean="0">
                <a:solidFill>
                  <a:srgbClr val="0000FF"/>
                </a:solidFill>
                <a:latin typeface="Consolas" pitchFamily="49" charset="0"/>
                <a:ea typeface="仿宋" pitchFamily="49" charset="-122"/>
                <a:cs typeface="Consolas" pitchFamily="49" charset="0"/>
              </a:rPr>
              <a:t>void </a:t>
            </a:r>
            <a:r>
              <a:rPr lang="en-US" altLang="zh-CN" sz="1800" dirty="0" smtClean="0">
                <a:solidFill>
                  <a:srgbClr val="FF0000"/>
                </a:solidFill>
                <a:latin typeface="Consolas" pitchFamily="49" charset="0"/>
                <a:ea typeface="仿宋" pitchFamily="49" charset="-122"/>
                <a:cs typeface="Consolas" pitchFamily="49" charset="0"/>
              </a:rPr>
              <a:t>fun</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k) </a:t>
            </a:r>
            <a:r>
              <a:rPr lang="en-US" altLang="zh-CN" sz="1800" dirty="0" smtClean="0">
                <a:solidFill>
                  <a:srgbClr val="0070C0"/>
                </a:solidFill>
                <a:latin typeface="Consolas" pitchFamily="49" charset="0"/>
                <a:ea typeface="仿宋" pitchFamily="49" charset="-122"/>
                <a:cs typeface="Consolas" pitchFamily="49" charset="0"/>
              </a:rPr>
              <a:t>//</a:t>
            </a:r>
            <a:r>
              <a:rPr lang="zh-CN" altLang="en-US" sz="1800" dirty="0" smtClean="0">
                <a:solidFill>
                  <a:srgbClr val="0070C0"/>
                </a:solidFill>
                <a:latin typeface="Consolas" pitchFamily="49" charset="0"/>
                <a:ea typeface="仿宋" pitchFamily="49" charset="-122"/>
                <a:cs typeface="Consolas" pitchFamily="49" charset="0"/>
              </a:rPr>
              <a:t>数组</a:t>
            </a:r>
            <a:r>
              <a:rPr lang="en-US" altLang="zh-CN" sz="1800" dirty="0" smtClean="0">
                <a:solidFill>
                  <a:srgbClr val="0070C0"/>
                </a:solidFill>
                <a:latin typeface="Consolas" pitchFamily="49" charset="0"/>
                <a:ea typeface="仿宋" pitchFamily="49" charset="-122"/>
                <a:cs typeface="Consolas" pitchFamily="49" charset="0"/>
              </a:rPr>
              <a:t>a</a:t>
            </a:r>
            <a:r>
              <a:rPr lang="zh-CN" altLang="en-US" sz="1800" dirty="0" smtClean="0">
                <a:solidFill>
                  <a:srgbClr val="0070C0"/>
                </a:solidFill>
                <a:latin typeface="Consolas" pitchFamily="49" charset="0"/>
                <a:ea typeface="仿宋" pitchFamily="49" charset="-122"/>
                <a:cs typeface="Consolas" pitchFamily="49" charset="0"/>
              </a:rPr>
              <a:t>共有</a:t>
            </a:r>
            <a:r>
              <a:rPr lang="en-US" altLang="zh-CN" sz="1800" dirty="0" smtClean="0">
                <a:solidFill>
                  <a:srgbClr val="0070C0"/>
                </a:solidFill>
                <a:latin typeface="Consolas" pitchFamily="49" charset="0"/>
                <a:ea typeface="仿宋" pitchFamily="49" charset="-122"/>
                <a:cs typeface="Consolas" pitchFamily="49" charset="0"/>
              </a:rPr>
              <a:t>n</a:t>
            </a:r>
            <a:r>
              <a:rPr lang="zh-CN" altLang="en-US" sz="1800" dirty="0" smtClean="0">
                <a:solidFill>
                  <a:srgbClr val="0070C0"/>
                </a:solidFill>
                <a:latin typeface="Consolas" pitchFamily="49" charset="0"/>
                <a:ea typeface="仿宋" pitchFamily="49" charset="-122"/>
                <a:cs typeface="Consolas" pitchFamily="49" charset="0"/>
              </a:rPr>
              <a:t>个元素</a:t>
            </a: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6600CC"/>
                </a:solidFill>
                <a:latin typeface="Consolas" pitchFamily="49" charset="0"/>
                <a:ea typeface="仿宋" pitchFamily="49" charset="-122"/>
                <a:cs typeface="Consolas" pitchFamily="49" charset="0"/>
              </a:rPr>
              <a:t>if </a:t>
            </a:r>
            <a:r>
              <a:rPr lang="en-US" altLang="zh-CN" sz="1800" dirty="0" smtClean="0">
                <a:solidFill>
                  <a:srgbClr val="6600CC"/>
                </a:solidFill>
                <a:latin typeface="Consolas" pitchFamily="49" charset="0"/>
                <a:ea typeface="仿宋" pitchFamily="49" charset="-122"/>
                <a:cs typeface="Consolas" pitchFamily="49" charset="0"/>
              </a:rPr>
              <a:t>(k==n-1)</a:t>
            </a:r>
          </a:p>
          <a:p>
            <a:pPr algn="l">
              <a:lnSpc>
                <a:spcPts val="1800"/>
              </a:lnSpc>
            </a:pPr>
            <a:r>
              <a:rPr lang="en-US" altLang="zh-CN" sz="1800" smtClean="0">
                <a:solidFill>
                  <a:srgbClr val="6600CC"/>
                </a:solidFill>
                <a:latin typeface="Consolas" pitchFamily="49" charset="0"/>
                <a:ea typeface="仿宋" pitchFamily="49" charset="-122"/>
                <a:cs typeface="Consolas" pitchFamily="49" charset="0"/>
              </a:rPr>
              <a:t>     for </a:t>
            </a:r>
            <a:r>
              <a:rPr lang="en-US" altLang="zh-CN" sz="1800" dirty="0" smtClean="0">
                <a:solidFill>
                  <a:srgbClr val="6600CC"/>
                </a:solidFill>
                <a:latin typeface="Consolas" pitchFamily="49" charset="0"/>
                <a:ea typeface="仿宋" pitchFamily="49" charset="-122"/>
                <a:cs typeface="Consolas" pitchFamily="49" charset="0"/>
              </a:rPr>
              <a:t>(</a:t>
            </a:r>
            <a:r>
              <a:rPr lang="en-US" altLang="zh-CN" sz="1800" err="1" smtClean="0">
                <a:solidFill>
                  <a:srgbClr val="6600CC"/>
                </a:solidFill>
                <a:latin typeface="Consolas" pitchFamily="49" charset="0"/>
                <a:ea typeface="仿宋" pitchFamily="49" charset="-122"/>
                <a:cs typeface="Consolas" pitchFamily="49" charset="0"/>
              </a:rPr>
              <a:t>i</a:t>
            </a:r>
            <a:r>
              <a:rPr lang="en-US" altLang="zh-CN" sz="1800" smtClean="0">
                <a:solidFill>
                  <a:srgbClr val="6600CC"/>
                </a:solidFill>
                <a:latin typeface="Consolas" pitchFamily="49" charset="0"/>
                <a:ea typeface="仿宋" pitchFamily="49" charset="-122"/>
                <a:cs typeface="Consolas" pitchFamily="49" charset="0"/>
              </a:rPr>
              <a:t>=</a:t>
            </a:r>
            <a:r>
              <a:rPr lang="en-US" altLang="zh-CN" sz="1800" err="1" smtClean="0">
                <a:solidFill>
                  <a:srgbClr val="6600CC"/>
                </a:solidFill>
                <a:latin typeface="Consolas" pitchFamily="49" charset="0"/>
                <a:ea typeface="仿宋" pitchFamily="49" charset="-122"/>
                <a:cs typeface="Consolas" pitchFamily="49" charset="0"/>
              </a:rPr>
              <a:t>0;i</a:t>
            </a:r>
            <a:r>
              <a:rPr lang="en-US" altLang="zh-CN" sz="1800" smtClean="0">
                <a:solidFill>
                  <a:srgbClr val="6600CC"/>
                </a:solidFill>
                <a:latin typeface="Consolas" pitchFamily="49" charset="0"/>
                <a:ea typeface="仿宋" pitchFamily="49" charset="-122"/>
                <a:cs typeface="Consolas" pitchFamily="49" charset="0"/>
              </a:rPr>
              <a:t>&lt;</a:t>
            </a:r>
            <a:r>
              <a:rPr lang="en-US" altLang="zh-CN" sz="1800" err="1" smtClean="0">
                <a:solidFill>
                  <a:srgbClr val="6600CC"/>
                </a:solidFill>
                <a:latin typeface="Consolas" pitchFamily="49" charset="0"/>
                <a:ea typeface="仿宋" pitchFamily="49" charset="-122"/>
                <a:cs typeface="Consolas" pitchFamily="49" charset="0"/>
              </a:rPr>
              <a:t>n;i</a:t>
            </a:r>
            <a:r>
              <a:rPr lang="en-US" altLang="zh-CN" sz="1800" smtClean="0">
                <a:solidFill>
                  <a:srgbClr val="6600CC"/>
                </a:solidFill>
                <a:latin typeface="Consolas" pitchFamily="49" charset="0"/>
                <a:ea typeface="仿宋" pitchFamily="49" charset="-122"/>
                <a:cs typeface="Consolas" pitchFamily="49" charset="0"/>
              </a:rPr>
              <a:t>++) </a:t>
            </a:r>
            <a:r>
              <a:rPr lang="zh-CN" altLang="en-US" sz="1800" smtClean="0">
                <a:solidFill>
                  <a:srgbClr val="6600CC"/>
                </a:solidFill>
                <a:latin typeface="Consolas" pitchFamily="49" charset="0"/>
                <a:ea typeface="仿宋" pitchFamily="49" charset="-122"/>
                <a:cs typeface="Consolas" pitchFamily="49" charset="0"/>
              </a:rPr>
              <a:t>　　  </a:t>
            </a:r>
            <a:endParaRPr lang="zh-CN" altLang="en-US" sz="1800" dirty="0" smtClean="0">
              <a:solidFill>
                <a:srgbClr val="6600CC"/>
              </a:solidFill>
              <a:latin typeface="Consolas" pitchFamily="49" charset="0"/>
              <a:ea typeface="仿宋" pitchFamily="49" charset="-122"/>
              <a:cs typeface="Consolas" pitchFamily="49" charset="0"/>
            </a:endParaRPr>
          </a:p>
          <a:p>
            <a:pPr algn="l">
              <a:lnSpc>
                <a:spcPts val="1800"/>
              </a:lnSpc>
            </a:pPr>
            <a:r>
              <a:rPr lang="zh-CN" altLang="en-US" sz="1800" smtClean="0">
                <a:solidFill>
                  <a:srgbClr val="6600CC"/>
                </a:solidFill>
                <a:latin typeface="Consolas" pitchFamily="49" charset="0"/>
                <a:ea typeface="仿宋" pitchFamily="49" charset="-122"/>
                <a:cs typeface="Consolas" pitchFamily="49" charset="0"/>
              </a:rPr>
              <a:t>	 </a:t>
            </a:r>
            <a:r>
              <a:rPr lang="en-US" altLang="zh-CN" sz="1800" err="1" smtClean="0">
                <a:solidFill>
                  <a:srgbClr val="6600CC"/>
                </a:solidFill>
                <a:latin typeface="Consolas" pitchFamily="49" charset="0"/>
                <a:ea typeface="仿宋" pitchFamily="49" charset="-122"/>
                <a:cs typeface="Consolas" pitchFamily="49" charset="0"/>
              </a:rPr>
              <a:t>printf</a:t>
            </a:r>
            <a:r>
              <a:rPr lang="en-US" altLang="zh-CN" sz="1800" smtClean="0">
                <a:solidFill>
                  <a:srgbClr val="6600CC"/>
                </a:solidFill>
                <a:latin typeface="Consolas" pitchFamily="49" charset="0"/>
                <a:ea typeface="仿宋" pitchFamily="49" charset="-122"/>
                <a:cs typeface="Consolas" pitchFamily="49" charset="0"/>
              </a:rPr>
              <a:t>(“%d\n”</a:t>
            </a:r>
            <a:r>
              <a:rPr lang="zh-CN" altLang="en-US" sz="1800" smtClean="0">
                <a:solidFill>
                  <a:srgbClr val="6600CC"/>
                </a:solidFill>
                <a:latin typeface="Consolas" pitchFamily="49" charset="0"/>
                <a:ea typeface="仿宋" pitchFamily="49" charset="-122"/>
                <a:cs typeface="Consolas" pitchFamily="49" charset="0"/>
              </a:rPr>
              <a:t>，</a:t>
            </a:r>
            <a:r>
              <a:rPr lang="en-US" altLang="zh-CN" sz="1800" smtClean="0">
                <a:solidFill>
                  <a:srgbClr val="6600CC"/>
                </a:solidFill>
                <a:latin typeface="Consolas" pitchFamily="49" charset="0"/>
                <a:ea typeface="仿宋" pitchFamily="49" charset="-122"/>
                <a:cs typeface="Consolas" pitchFamily="49" charset="0"/>
              </a:rPr>
              <a:t>a[i]);	 </a:t>
            </a:r>
            <a:r>
              <a:rPr lang="en-US" altLang="zh-CN" sz="1800" smtClean="0">
                <a:solidFill>
                  <a:srgbClr val="0070C0"/>
                </a:solidFill>
                <a:latin typeface="Consolas" pitchFamily="49" charset="0"/>
                <a:ea typeface="仿宋" pitchFamily="49" charset="-122"/>
                <a:cs typeface="Consolas" pitchFamily="49" charset="0"/>
              </a:rPr>
              <a:t>//</a:t>
            </a:r>
            <a:r>
              <a:rPr lang="zh-CN" altLang="en-US" sz="1800" smtClean="0">
                <a:solidFill>
                  <a:srgbClr val="0070C0"/>
                </a:solidFill>
                <a:latin typeface="Consolas" pitchFamily="49" charset="0"/>
                <a:ea typeface="仿宋" pitchFamily="49" charset="-122"/>
                <a:cs typeface="Consolas" pitchFamily="49" charset="0"/>
              </a:rPr>
              <a:t>执行</a:t>
            </a:r>
            <a:r>
              <a:rPr lang="en-US" altLang="zh-CN" sz="1800" smtClean="0">
                <a:solidFill>
                  <a:srgbClr val="0070C0"/>
                </a:solidFill>
                <a:latin typeface="Consolas" pitchFamily="49" charset="0"/>
                <a:ea typeface="仿宋" pitchFamily="49" charset="-122"/>
                <a:cs typeface="Consolas" pitchFamily="49" charset="0"/>
              </a:rPr>
              <a:t>n</a:t>
            </a:r>
            <a:r>
              <a:rPr lang="zh-CN" altLang="en-US" sz="1800" smtClean="0">
                <a:solidFill>
                  <a:srgbClr val="0070C0"/>
                </a:solidFill>
                <a:latin typeface="Consolas" pitchFamily="49" charset="0"/>
                <a:ea typeface="仿宋" pitchFamily="49" charset="-122"/>
                <a:cs typeface="Consolas" pitchFamily="49" charset="0"/>
              </a:rPr>
              <a:t>次</a:t>
            </a:r>
            <a:endParaRPr lang="en-US" altLang="zh-CN" sz="1800" dirty="0" smtClean="0">
              <a:solidFill>
                <a:srgbClr val="0070C0"/>
              </a:solidFill>
              <a:latin typeface="Consolas" pitchFamily="49" charset="0"/>
              <a:ea typeface="仿宋" pitchFamily="49" charset="-122"/>
              <a:cs typeface="Consolas" pitchFamily="49" charset="0"/>
            </a:endParaRP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else</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dirty="0" smtClean="0">
                <a:solidFill>
                  <a:srgbClr val="0000FF"/>
                </a:solidFill>
                <a:latin typeface="Consolas" pitchFamily="49" charset="0"/>
                <a:ea typeface="仿宋" pitchFamily="49" charset="-122"/>
                <a:cs typeface="Consolas" pitchFamily="49" charset="0"/>
              </a:rPr>
              <a:t>for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k;i</a:t>
            </a:r>
            <a:r>
              <a:rPr lang="en-US" altLang="zh-CN" sz="1800" dirty="0" smtClean="0">
                <a:solidFill>
                  <a:srgbClr val="0000FF"/>
                </a:solidFill>
                <a:latin typeface="Consolas" pitchFamily="49" charset="0"/>
                <a:ea typeface="仿宋" pitchFamily="49" charset="-122"/>
                <a:cs typeface="Consolas" pitchFamily="49" charset="0"/>
              </a:rPr>
              <a:t>&lt;</a:t>
            </a:r>
            <a:r>
              <a:rPr lang="en-US" altLang="zh-CN" sz="1800" dirty="0" err="1" smtClean="0">
                <a:solidFill>
                  <a:srgbClr val="0000FF"/>
                </a:solidFill>
                <a:latin typeface="Consolas" pitchFamily="49" charset="0"/>
                <a:ea typeface="仿宋" pitchFamily="49" charset="-122"/>
                <a:cs typeface="Consolas" pitchFamily="49" charset="0"/>
              </a:rPr>
              <a:t>n;i</a:t>
            </a:r>
            <a:r>
              <a:rPr lang="en-US" altLang="zh-CN" sz="1800" dirty="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　   </a:t>
            </a:r>
            <a:endParaRPr lang="zh-CN" altLang="en-US" sz="1800" dirty="0" smtClean="0">
              <a:solidFill>
                <a:srgbClr val="0000FF"/>
              </a:solidFill>
              <a:latin typeface="Consolas" pitchFamily="49" charset="0"/>
              <a:ea typeface="仿宋" pitchFamily="49" charset="-122"/>
              <a:cs typeface="Consolas" pitchFamily="49" charset="0"/>
            </a:endParaRPr>
          </a:p>
          <a:p>
            <a:pPr algn="l">
              <a:lnSpc>
                <a:spcPts val="1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err="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err="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0070C0"/>
                </a:solidFill>
                <a:latin typeface="Consolas" pitchFamily="49" charset="0"/>
                <a:ea typeface="仿宋" pitchFamily="49" charset="-122"/>
                <a:cs typeface="Consolas" pitchFamily="49" charset="0"/>
              </a:rPr>
              <a:t>//</a:t>
            </a:r>
            <a:r>
              <a:rPr lang="zh-CN" altLang="en-US" sz="1800" smtClean="0">
                <a:solidFill>
                  <a:srgbClr val="0070C0"/>
                </a:solidFill>
                <a:latin typeface="Consolas" pitchFamily="49" charset="0"/>
                <a:ea typeface="仿宋" pitchFamily="49" charset="-122"/>
                <a:cs typeface="Consolas" pitchFamily="49" charset="0"/>
              </a:rPr>
              <a:t>执行</a:t>
            </a:r>
            <a:r>
              <a:rPr lang="en-US" altLang="zh-CN" sz="1800" smtClean="0">
                <a:solidFill>
                  <a:srgbClr val="0070C0"/>
                </a:solidFill>
                <a:latin typeface="Consolas" pitchFamily="49" charset="0"/>
                <a:ea typeface="仿宋" pitchFamily="49" charset="-122"/>
                <a:cs typeface="Consolas" pitchFamily="49" charset="0"/>
              </a:rPr>
              <a:t>n-k</a:t>
            </a:r>
            <a:r>
              <a:rPr lang="zh-CN" altLang="en-US" sz="1800" smtClean="0">
                <a:solidFill>
                  <a:srgbClr val="0070C0"/>
                </a:solidFill>
                <a:latin typeface="Consolas" pitchFamily="49" charset="0"/>
                <a:ea typeface="仿宋" pitchFamily="49" charset="-122"/>
                <a:cs typeface="Consolas" pitchFamily="49" charset="0"/>
              </a:rPr>
              <a:t>次</a:t>
            </a:r>
            <a:endParaRPr lang="en-US" altLang="zh-CN" sz="1800" dirty="0" smtClean="0">
              <a:solidFill>
                <a:srgbClr val="0070C0"/>
              </a:solidFill>
              <a:latin typeface="Consolas" pitchFamily="49" charset="0"/>
              <a:ea typeface="仿宋" pitchFamily="49" charset="-122"/>
              <a:cs typeface="Consolas" pitchFamily="49" charset="0"/>
            </a:endParaRPr>
          </a:p>
          <a:p>
            <a:pPr algn="l">
              <a:lnSpc>
                <a:spcPts val="1800"/>
              </a:lnSpc>
            </a:pPr>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fun</a:t>
            </a:r>
            <a:r>
              <a:rPr lang="en-US" altLang="zh-CN" sz="1800" smtClean="0">
                <a:solidFill>
                  <a:srgbClr val="C00000"/>
                </a:solidFill>
                <a:latin typeface="Consolas" pitchFamily="49" charset="0"/>
                <a:ea typeface="仿宋" pitchFamily="49" charset="-122"/>
                <a:cs typeface="Consolas" pitchFamily="49" charset="0"/>
              </a:rPr>
              <a:t>(a</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n</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k+1</a:t>
            </a:r>
            <a:r>
              <a:rPr lang="en-US" altLang="zh-CN" sz="1800" dirty="0" smtClean="0">
                <a:solidFill>
                  <a:srgbClr val="C00000"/>
                </a:solidFill>
                <a:latin typeface="Consolas" pitchFamily="49" charset="0"/>
                <a:ea typeface="仿宋" pitchFamily="49" charset="-122"/>
                <a:cs typeface="Consolas" pitchFamily="49" charset="0"/>
              </a:rPr>
              <a:t>);</a:t>
            </a:r>
          </a:p>
          <a:p>
            <a:pPr algn="l">
              <a:lnSpc>
                <a:spcPts val="1800"/>
              </a:lnSpc>
            </a:pP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1800"/>
              </a:lnSpc>
            </a:pPr>
            <a:r>
              <a:rPr lang="en-US" altLang="zh-CN" sz="1800" dirty="0" smtClean="0">
                <a:solidFill>
                  <a:srgbClr val="0000FF"/>
                </a:solidFill>
                <a:latin typeface="Consolas" pitchFamily="49" charset="0"/>
                <a:ea typeface="仿宋" pitchFamily="49" charset="-122"/>
                <a:cs typeface="Consolas" pitchFamily="49" charset="0"/>
              </a:rPr>
              <a:t> }    </a:t>
            </a:r>
            <a:endParaRPr lang="zh-CN" altLang="en-US"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2930402"/>
            <a:ext cx="8001056" cy="227754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lnSpc>
                <a:spcPct val="100000"/>
              </a:lnSpc>
            </a:pPr>
            <a:r>
              <a:rPr lang="zh-CN" altLang="en-US" sz="2000" dirty="0" smtClean="0">
                <a:solidFill>
                  <a:srgbClr val="0000FF"/>
                </a:solidFill>
                <a:latin typeface="Consolas" pitchFamily="49" charset="0"/>
                <a:ea typeface="楷体" pitchFamily="49" charset="-122"/>
                <a:cs typeface="Consolas" pitchFamily="49" charset="0"/>
              </a:rPr>
              <a:t> </a:t>
            </a:r>
            <a:r>
              <a:rPr lang="zh-CN" altLang="en-US" sz="2200" dirty="0" smtClean="0">
                <a:solidFill>
                  <a:srgbClr val="0000FF"/>
                </a:solidFill>
                <a:latin typeface="Consolas" pitchFamily="49" charset="0"/>
                <a:ea typeface="楷体" pitchFamily="49" charset="-122"/>
                <a:cs typeface="Consolas" pitchFamily="49" charset="0"/>
              </a:rPr>
              <a:t>则</a:t>
            </a:r>
          </a:p>
          <a:p>
            <a:pPr algn="just">
              <a:lnSpc>
                <a:spcPct val="100000"/>
              </a:lnSpc>
            </a:pPr>
            <a:r>
              <a:rPr lang="zh-CN" altLang="en-US" sz="2000" smtClean="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 T</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 = </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+T</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 = </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mj-ea"/>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)+T</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en-US" altLang="zh-CN" sz="2000" dirty="0" smtClean="0">
                <a:solidFill>
                  <a:srgbClr val="0000FF"/>
                </a:solidFill>
                <a:latin typeface="Consolas" pitchFamily="49" charset="0"/>
                <a:ea typeface="楷体" pitchFamily="49" charset="-122"/>
                <a:cs typeface="Consolas" pitchFamily="49" charset="0"/>
              </a:rPr>
              <a:t>)</a:t>
            </a:r>
          </a:p>
          <a:p>
            <a:pPr algn="just">
              <a:lnSpc>
                <a:spcPct val="100000"/>
              </a:lnSpc>
            </a:pPr>
            <a:r>
              <a:rPr lang="zh-CN" altLang="en-US" sz="2000" smtClean="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mn-ea"/>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mj-ea"/>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mj-ea"/>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+2+T</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mn-ea"/>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en-US" altLang="zh-CN" sz="2000" dirty="0" smtClean="0">
                <a:solidFill>
                  <a:srgbClr val="0000FF"/>
                </a:solidFill>
                <a:latin typeface="Consolas" pitchFamily="49" charset="0"/>
                <a:ea typeface="楷体" pitchFamily="49" charset="-122"/>
                <a:cs typeface="Consolas" pitchFamily="49" charset="0"/>
              </a:rPr>
              <a:t>)</a:t>
            </a:r>
          </a:p>
          <a:p>
            <a:pPr algn="just">
              <a:lnSpc>
                <a:spcPct val="100000"/>
              </a:lnSpc>
            </a:pPr>
            <a:r>
              <a:rPr lang="zh-CN" altLang="en-US" sz="2000" smtClean="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mj-ea"/>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 </a:t>
            </a:r>
            <a:r>
              <a:rPr lang="en-US" altLang="zh-CN" sz="2000" dirty="0" smtClean="0">
                <a:solidFill>
                  <a:srgbClr val="0000FF"/>
                </a:solidFill>
                <a:latin typeface="Consolas" pitchFamily="49" charset="0"/>
                <a:ea typeface="+mj-ea"/>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dirty="0" err="1" smtClean="0">
                <a:solidFill>
                  <a:srgbClr val="0000FF"/>
                </a:solidFill>
                <a:latin typeface="Consolas" pitchFamily="49" charset="0"/>
                <a:ea typeface="楷体" pitchFamily="49" charset="-122"/>
                <a:cs typeface="Consolas" pitchFamily="49" charset="0"/>
              </a:rPr>
              <a:t>2+</a:t>
            </a:r>
            <a:r>
              <a:rPr lang="en-US" altLang="zh-CN" sz="2000" i="1" dirty="0" err="1" smtClean="0">
                <a:solidFill>
                  <a:srgbClr val="0000FF"/>
                </a:solidFill>
                <a:latin typeface="Consolas" pitchFamily="49" charset="0"/>
                <a:ea typeface="楷体" pitchFamily="49" charset="-122"/>
                <a:cs typeface="Consolas" pitchFamily="49" charset="0"/>
              </a:rPr>
              <a:t>n</a:t>
            </a:r>
            <a:endParaRPr lang="en-US" altLang="zh-CN" sz="2000" i="1" dirty="0" smtClean="0">
              <a:solidFill>
                <a:srgbClr val="0000FF"/>
              </a:solidFill>
              <a:latin typeface="Consolas" pitchFamily="49" charset="0"/>
              <a:ea typeface="楷体" pitchFamily="49" charset="-122"/>
              <a:cs typeface="Consolas" pitchFamily="49" charset="0"/>
            </a:endParaRPr>
          </a:p>
          <a:p>
            <a:pPr algn="just">
              <a:lnSpc>
                <a:spcPct val="100000"/>
              </a:lnSpc>
            </a:pPr>
            <a:r>
              <a:rPr lang="zh-CN" altLang="en-US" sz="2000" smtClean="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 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dirty="0" smtClean="0">
                <a:solidFill>
                  <a:srgbClr val="0000FF"/>
                </a:solidFill>
                <a:latin typeface="Consolas" pitchFamily="49" charset="0"/>
                <a:ea typeface="楷体" pitchFamily="49" charset="-122"/>
                <a:cs typeface="Consolas" pitchFamily="49" charset="0"/>
              </a:rPr>
              <a:t>)</a:t>
            </a:r>
          </a:p>
        </p:txBody>
      </p:sp>
      <p:grpSp>
        <p:nvGrpSpPr>
          <p:cNvPr id="3" name="组合 6"/>
          <p:cNvGrpSpPr/>
          <p:nvPr/>
        </p:nvGrpSpPr>
        <p:grpSpPr>
          <a:xfrm>
            <a:off x="3929058" y="4167195"/>
            <a:ext cx="393700" cy="333375"/>
            <a:chOff x="3856038" y="4098925"/>
            <a:chExt cx="393700" cy="333375"/>
          </a:xfrm>
        </p:grpSpPr>
        <p:sp>
          <p:nvSpPr>
            <p:cNvPr id="203779" name="Line 3"/>
            <p:cNvSpPr>
              <a:spLocks noChangeShapeType="1"/>
            </p:cNvSpPr>
            <p:nvPr/>
          </p:nvSpPr>
          <p:spPr bwMode="auto">
            <a:xfrm flipH="1">
              <a:off x="3856038" y="4098925"/>
              <a:ext cx="360362" cy="287338"/>
            </a:xfrm>
            <a:prstGeom prst="line">
              <a:avLst/>
            </a:prstGeom>
            <a:noFill/>
            <a:ln w="9525">
              <a:solidFill>
                <a:srgbClr val="FF00FF"/>
              </a:solidFill>
              <a:round/>
              <a:headEnd/>
              <a:tailEnd/>
            </a:ln>
            <a:effectLst/>
          </p:spPr>
          <p:txBody>
            <a:bodyPr>
              <a:spAutoFit/>
            </a:bodyPr>
            <a:lstStyle/>
            <a:p>
              <a:endParaRPr lang="zh-CN" altLang="en-US"/>
            </a:p>
          </p:txBody>
        </p:sp>
        <p:sp>
          <p:nvSpPr>
            <p:cNvPr id="203780" name="Line 4"/>
            <p:cNvSpPr>
              <a:spLocks noChangeShapeType="1"/>
            </p:cNvSpPr>
            <p:nvPr/>
          </p:nvSpPr>
          <p:spPr bwMode="auto">
            <a:xfrm flipH="1">
              <a:off x="3889375" y="4144963"/>
              <a:ext cx="360363" cy="287337"/>
            </a:xfrm>
            <a:prstGeom prst="line">
              <a:avLst/>
            </a:prstGeom>
            <a:noFill/>
            <a:ln w="9525">
              <a:solidFill>
                <a:srgbClr val="FF00FF"/>
              </a:solidFill>
              <a:round/>
              <a:headEnd/>
              <a:tailEnd/>
            </a:ln>
            <a:effectLst/>
          </p:spPr>
          <p:txBody>
            <a:bodyPr>
              <a:spAutoFit/>
            </a:bodyPr>
            <a:lstStyle/>
            <a:p>
              <a:endParaRPr lang="zh-CN" altLang="en-US"/>
            </a:p>
          </p:txBody>
        </p:sp>
      </p:grpSp>
      <p:sp>
        <p:nvSpPr>
          <p:cNvPr id="6" name="TextBox 5"/>
          <p:cNvSpPr txBox="1"/>
          <p:nvPr/>
        </p:nvSpPr>
        <p:spPr>
          <a:xfrm>
            <a:off x="428596" y="170410"/>
            <a:ext cx="8286808" cy="837152"/>
          </a:xfrm>
          <a:prstGeom prst="rect">
            <a:avLst/>
          </a:prstGeom>
          <a:noFill/>
        </p:spPr>
        <p:txBody>
          <a:bodyPr wrap="square" rtlCol="0">
            <a:spAutoFit/>
          </a:bodyPr>
          <a:lstStyle/>
          <a:p>
            <a:pPr algn="l"/>
            <a:r>
              <a:rPr lang="en-US" altLang="zh-CN" sz="2200" smtClean="0">
                <a:solidFill>
                  <a:srgbClr val="FF3300"/>
                </a:solidFill>
                <a:latin typeface="Consolas" pitchFamily="49" charset="0"/>
                <a:ea typeface="楷体" pitchFamily="49" charset="-122"/>
                <a:cs typeface="Consolas" pitchFamily="49" charset="0"/>
              </a:rPr>
              <a:t>   </a:t>
            </a:r>
            <a:r>
              <a:rPr lang="zh-CN" altLang="en-US" sz="2200" smtClean="0">
                <a:solidFill>
                  <a:srgbClr val="FF3300"/>
                </a:solidFill>
                <a:latin typeface="Consolas" pitchFamily="49" charset="0"/>
                <a:ea typeface="楷体" pitchFamily="49" charset="-122"/>
                <a:cs typeface="Consolas" pitchFamily="49" charset="0"/>
              </a:rPr>
              <a:t>解</a:t>
            </a:r>
            <a:r>
              <a:rPr lang="zh-CN" altLang="en-US" sz="2200" dirty="0" smtClean="0">
                <a:solidFill>
                  <a:srgbClr val="FF3300"/>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设</a:t>
            </a:r>
            <a:r>
              <a:rPr lang="en-US" altLang="zh-CN" sz="2200" smtClean="0">
                <a:solidFill>
                  <a:srgbClr val="FF00FF"/>
                </a:solidFill>
                <a:latin typeface="Consolas" pitchFamily="49" charset="0"/>
                <a:ea typeface="楷体" pitchFamily="49" charset="-122"/>
                <a:cs typeface="Consolas" pitchFamily="49" charset="0"/>
              </a:rPr>
              <a:t>fun(</a:t>
            </a:r>
            <a:r>
              <a:rPr lang="en-US" altLang="zh-CN" sz="2200" i="1" smtClean="0">
                <a:solidFill>
                  <a:srgbClr val="FF00FF"/>
                </a:solidFill>
                <a:latin typeface="Consolas" pitchFamily="49" charset="0"/>
                <a:ea typeface="楷体" pitchFamily="49" charset="-122"/>
                <a:cs typeface="Consolas" pitchFamily="49" charset="0"/>
              </a:rPr>
              <a:t>a</a:t>
            </a:r>
            <a:r>
              <a:rPr lang="zh-CN" altLang="en-US" sz="2200" smtClean="0">
                <a:solidFill>
                  <a:srgbClr val="FF00FF"/>
                </a:solidFill>
                <a:latin typeface="Consolas" pitchFamily="49" charset="0"/>
                <a:ea typeface="楷体" pitchFamily="49" charset="-122"/>
                <a:cs typeface="Consolas" pitchFamily="49" charset="0"/>
              </a:rPr>
              <a:t>，</a:t>
            </a:r>
            <a:r>
              <a:rPr lang="en-US" altLang="zh-CN" sz="2200" i="1" smtClean="0">
                <a:solidFill>
                  <a:srgbClr val="FF00FF"/>
                </a:solidFill>
                <a:latin typeface="Consolas" pitchFamily="49" charset="0"/>
                <a:ea typeface="楷体" pitchFamily="49" charset="-122"/>
                <a:cs typeface="Consolas" pitchFamily="49" charset="0"/>
              </a:rPr>
              <a:t>n</a:t>
            </a:r>
            <a:r>
              <a:rPr lang="zh-CN" altLang="en-US" sz="2200" smtClean="0">
                <a:solidFill>
                  <a:srgbClr val="FF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0</a:t>
            </a:r>
            <a:r>
              <a:rPr lang="en-US" altLang="zh-CN" sz="2200" dirty="0" smtClean="0">
                <a:solidFill>
                  <a:srgbClr val="FF00FF"/>
                </a:solidFill>
                <a:latin typeface="Consolas" pitchFamily="49" charset="0"/>
                <a:ea typeface="楷体" pitchFamily="49" charset="-122"/>
                <a:cs typeface="Consolas" pitchFamily="49" charset="0"/>
              </a:rPr>
              <a:t>)</a:t>
            </a:r>
            <a:r>
              <a:rPr lang="zh-CN" altLang="en-US" sz="2200" dirty="0" smtClean="0">
                <a:solidFill>
                  <a:srgbClr val="0000FF"/>
                </a:solidFill>
                <a:latin typeface="Consolas" pitchFamily="49" charset="0"/>
                <a:ea typeface="楷体" pitchFamily="49" charset="-122"/>
                <a:cs typeface="Consolas" pitchFamily="49" charset="0"/>
              </a:rPr>
              <a:t>的执行时间为</a:t>
            </a:r>
            <a:r>
              <a:rPr lang="en-US" altLang="zh-CN" sz="2200" smtClean="0">
                <a:solidFill>
                  <a:srgbClr val="0000FF"/>
                </a:solidFill>
                <a:latin typeface="Consolas" pitchFamily="49" charset="0"/>
                <a:ea typeface="楷体" pitchFamily="49" charset="-122"/>
                <a:cs typeface="Consolas" pitchFamily="49" charset="0"/>
              </a:rPr>
              <a:t>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FF00FF"/>
                </a:solidFill>
                <a:latin typeface="Consolas" pitchFamily="49" charset="0"/>
                <a:ea typeface="楷体" pitchFamily="49" charset="-122"/>
                <a:cs typeface="Consolas" pitchFamily="49" charset="0"/>
              </a:rPr>
              <a:t>fun(</a:t>
            </a:r>
            <a:r>
              <a:rPr lang="en-US" altLang="zh-CN" sz="2200" i="1" smtClean="0">
                <a:solidFill>
                  <a:srgbClr val="FF00FF"/>
                </a:solidFill>
                <a:latin typeface="Consolas" pitchFamily="49" charset="0"/>
                <a:ea typeface="楷体" pitchFamily="49" charset="-122"/>
                <a:cs typeface="Consolas" pitchFamily="49" charset="0"/>
              </a:rPr>
              <a:t>a</a:t>
            </a:r>
            <a:r>
              <a:rPr lang="zh-CN" altLang="en-US" sz="2200" smtClean="0">
                <a:solidFill>
                  <a:srgbClr val="FF00FF"/>
                </a:solidFill>
                <a:latin typeface="Consolas" pitchFamily="49" charset="0"/>
                <a:ea typeface="楷体" pitchFamily="49" charset="-122"/>
                <a:cs typeface="Consolas" pitchFamily="49" charset="0"/>
              </a:rPr>
              <a:t>，</a:t>
            </a:r>
            <a:r>
              <a:rPr lang="en-US" altLang="zh-CN" sz="2200" i="1" smtClean="0">
                <a:solidFill>
                  <a:srgbClr val="FF00FF"/>
                </a:solidFill>
                <a:latin typeface="Consolas" pitchFamily="49" charset="0"/>
                <a:ea typeface="楷体" pitchFamily="49" charset="-122"/>
                <a:cs typeface="Consolas" pitchFamily="49" charset="0"/>
              </a:rPr>
              <a:t>n</a:t>
            </a:r>
            <a:r>
              <a:rPr lang="zh-CN" altLang="en-US" sz="2200" smtClean="0">
                <a:solidFill>
                  <a:srgbClr val="FF00FF"/>
                </a:solidFill>
                <a:latin typeface="Consolas" pitchFamily="49" charset="0"/>
                <a:ea typeface="楷体" pitchFamily="49" charset="-122"/>
                <a:cs typeface="Consolas" pitchFamily="49" charset="0"/>
              </a:rPr>
              <a:t>，</a:t>
            </a:r>
            <a:r>
              <a:rPr lang="en-US" altLang="zh-CN" sz="2200" i="1" smtClean="0">
                <a:solidFill>
                  <a:srgbClr val="FF00FF"/>
                </a:solidFill>
                <a:latin typeface="Consolas" pitchFamily="49" charset="0"/>
                <a:ea typeface="楷体" pitchFamily="49" charset="-122"/>
                <a:cs typeface="Consolas" pitchFamily="49" charset="0"/>
              </a:rPr>
              <a:t>k</a:t>
            </a:r>
            <a:r>
              <a:rPr lang="en-US" altLang="zh-CN" sz="2200" dirty="0" smtClean="0">
                <a:solidFill>
                  <a:srgbClr val="FF00FF"/>
                </a:solidFill>
                <a:latin typeface="Consolas" pitchFamily="49" charset="0"/>
                <a:ea typeface="楷体" pitchFamily="49" charset="-122"/>
                <a:cs typeface="Consolas" pitchFamily="49" charset="0"/>
              </a:rPr>
              <a:t>)</a:t>
            </a:r>
            <a:r>
              <a:rPr lang="zh-CN" altLang="en-US" sz="2200" dirty="0" smtClean="0">
                <a:solidFill>
                  <a:srgbClr val="0000FF"/>
                </a:solidFill>
                <a:latin typeface="Consolas" pitchFamily="49" charset="0"/>
                <a:ea typeface="楷体" pitchFamily="49" charset="-122"/>
                <a:cs typeface="Consolas" pitchFamily="49" charset="0"/>
              </a:rPr>
              <a:t>的执行时间</a:t>
            </a:r>
            <a:r>
              <a:rPr lang="zh-CN" altLang="en-US" sz="2200" smtClean="0">
                <a:solidFill>
                  <a:srgbClr val="0000FF"/>
                </a:solidFill>
                <a:latin typeface="Consolas" pitchFamily="49" charset="0"/>
                <a:ea typeface="楷体" pitchFamily="49" charset="-122"/>
                <a:cs typeface="Consolas" pitchFamily="49" charset="0"/>
              </a:rPr>
              <a:t>为</a:t>
            </a:r>
            <a:r>
              <a:rPr lang="en-US" altLang="zh-CN" sz="2200" smtClean="0">
                <a:solidFill>
                  <a:srgbClr val="0000FF"/>
                </a:solidFill>
                <a:latin typeface="Consolas" pitchFamily="49" charset="0"/>
                <a:ea typeface="楷体" pitchFamily="49" charset="-122"/>
                <a:cs typeface="Consolas" pitchFamily="49" charset="0"/>
              </a:rPr>
              <a:t>T</a:t>
            </a:r>
            <a:r>
              <a:rPr lang="en-US" altLang="zh-CN" sz="2200" baseline="-25000" smtClean="0">
                <a:solidFill>
                  <a:srgbClr val="0000FF"/>
                </a:solidFill>
                <a:latin typeface="Consolas" pitchFamily="49" charset="0"/>
                <a:ea typeface="楷体" pitchFamily="49" charset="-122"/>
                <a:cs typeface="Consolas" pitchFamily="49" charset="0"/>
              </a:rPr>
              <a:t>1</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zh-CN" altLang="en-US"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k</a:t>
            </a:r>
            <a:r>
              <a:rPr lang="en-US" altLang="zh-CN" sz="2200" smtClean="0">
                <a:solidFill>
                  <a:srgbClr val="0000FF"/>
                </a:solidFill>
                <a:latin typeface="Consolas" pitchFamily="49" charset="0"/>
                <a:ea typeface="楷体" pitchFamily="49" charset="-122"/>
                <a:cs typeface="Consolas" pitchFamily="49" charset="0"/>
              </a:rPr>
              <a:t>) </a:t>
            </a:r>
            <a:r>
              <a:rPr lang="en-US" altLang="zh-CN" sz="2200" smtClean="0">
                <a:solidFill>
                  <a:srgbClr val="0000FF"/>
                </a:solidFill>
                <a:latin typeface="Consolas" pitchFamily="49" charset="0"/>
                <a:ea typeface="楷体" pitchFamily="49" charset="-122"/>
                <a:cs typeface="Consolas" pitchFamily="49" charset="0"/>
                <a:sym typeface="Wingdings"/>
              </a:rPr>
              <a:t> </a:t>
            </a:r>
            <a:r>
              <a:rPr lang="en-US" altLang="zh-CN" sz="2200" smtClean="0">
                <a:solidFill>
                  <a:srgbClr val="0000FF"/>
                </a:solidFill>
                <a:latin typeface="Consolas" pitchFamily="49" charset="0"/>
                <a:ea typeface="楷体" pitchFamily="49" charset="-122"/>
                <a:cs typeface="Consolas" pitchFamily="49" charset="0"/>
                <a:sym typeface="Wingdings"/>
              </a:rPr>
              <a:t>T(</a:t>
            </a:r>
            <a:r>
              <a:rPr lang="en-US" altLang="zh-CN" sz="2200" i="1" smtClean="0">
                <a:solidFill>
                  <a:srgbClr val="0000FF"/>
                </a:solidFill>
                <a:latin typeface="Consolas" pitchFamily="49" charset="0"/>
                <a:ea typeface="楷体" pitchFamily="49" charset="-122"/>
                <a:cs typeface="Consolas" pitchFamily="49" charset="0"/>
                <a:sym typeface="Wingdings"/>
              </a:rPr>
              <a:t>n</a:t>
            </a:r>
            <a:r>
              <a:rPr lang="en-US" altLang="zh-CN" sz="2200" smtClean="0">
                <a:solidFill>
                  <a:srgbClr val="0000FF"/>
                </a:solidFill>
                <a:latin typeface="Consolas" pitchFamily="49" charset="0"/>
                <a:ea typeface="楷体" pitchFamily="49" charset="-122"/>
                <a:cs typeface="Consolas" pitchFamily="49" charset="0"/>
                <a:sym typeface="Wingdings"/>
              </a:rPr>
              <a:t>)=T</a:t>
            </a:r>
            <a:r>
              <a:rPr lang="en-US" altLang="zh-CN" sz="2200" baseline="-25000" smtClean="0">
                <a:solidFill>
                  <a:srgbClr val="0000FF"/>
                </a:solidFill>
                <a:latin typeface="Consolas" pitchFamily="49" charset="0"/>
                <a:ea typeface="楷体" pitchFamily="49" charset="-122"/>
                <a:cs typeface="Consolas" pitchFamily="49" charset="0"/>
                <a:sym typeface="Wingdings"/>
              </a:rPr>
              <a:t>1</a:t>
            </a:r>
            <a:r>
              <a:rPr lang="en-US" altLang="zh-CN" sz="2200" smtClean="0">
                <a:solidFill>
                  <a:srgbClr val="0000FF"/>
                </a:solidFill>
                <a:latin typeface="Consolas" pitchFamily="49" charset="0"/>
                <a:ea typeface="楷体" pitchFamily="49" charset="-122"/>
                <a:cs typeface="Consolas" pitchFamily="49" charset="0"/>
                <a:sym typeface="Wingdings"/>
              </a:rPr>
              <a:t>(</a:t>
            </a:r>
            <a:r>
              <a:rPr lang="en-US" altLang="zh-CN" sz="2200" i="1" smtClean="0">
                <a:solidFill>
                  <a:srgbClr val="0000FF"/>
                </a:solidFill>
                <a:latin typeface="Consolas" pitchFamily="49" charset="0"/>
                <a:ea typeface="楷体" pitchFamily="49" charset="-122"/>
                <a:cs typeface="Consolas" pitchFamily="49" charset="0"/>
                <a:sym typeface="Wingdings"/>
              </a:rPr>
              <a:t>n</a:t>
            </a:r>
            <a:r>
              <a:rPr lang="zh-CN" altLang="en-US" sz="2200" smtClean="0">
                <a:solidFill>
                  <a:srgbClr val="0000FF"/>
                </a:solidFill>
                <a:latin typeface="Consolas" pitchFamily="49" charset="0"/>
                <a:ea typeface="楷体" pitchFamily="49" charset="-122"/>
                <a:cs typeface="Consolas" pitchFamily="49" charset="0"/>
                <a:sym typeface="Wingdings"/>
              </a:rPr>
              <a:t>，</a:t>
            </a:r>
            <a:r>
              <a:rPr lang="en-US" altLang="zh-CN" sz="2200" smtClean="0">
                <a:solidFill>
                  <a:srgbClr val="0000FF"/>
                </a:solidFill>
                <a:latin typeface="Consolas" pitchFamily="49" charset="0"/>
                <a:ea typeface="楷体" pitchFamily="49" charset="-122"/>
                <a:cs typeface="Consolas" pitchFamily="49" charset="0"/>
                <a:sym typeface="Wingdings"/>
              </a:rPr>
              <a:t>0)</a:t>
            </a:r>
            <a:r>
              <a:rPr lang="zh-CN" altLang="en-US" sz="2200" smtClean="0">
                <a:solidFill>
                  <a:srgbClr val="0000FF"/>
                </a:solidFill>
                <a:latin typeface="Consolas" pitchFamily="49" charset="0"/>
                <a:ea typeface="楷体" pitchFamily="49" charset="-122"/>
                <a:cs typeface="Consolas" pitchFamily="49" charset="0"/>
                <a:sym typeface="Wingdings"/>
              </a:rPr>
              <a:t>。</a:t>
            </a:r>
            <a:endParaRPr lang="zh-CN" altLang="en-US" sz="2200" dirty="0">
              <a:solidFill>
                <a:srgbClr val="0000FF"/>
              </a:solidFill>
              <a:latin typeface="Consolas" pitchFamily="49" charset="0"/>
              <a:cs typeface="Consolas" pitchFamily="49" charset="0"/>
            </a:endParaRPr>
          </a:p>
        </p:txBody>
      </p:sp>
      <p:sp>
        <p:nvSpPr>
          <p:cNvPr id="8" name="TextBox 7"/>
          <p:cNvSpPr txBox="1"/>
          <p:nvPr/>
        </p:nvSpPr>
        <p:spPr>
          <a:xfrm>
            <a:off x="1000100" y="5500702"/>
            <a:ext cx="7429552" cy="43922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sz="2200" dirty="0" smtClean="0">
                <a:solidFill>
                  <a:srgbClr val="0000FF"/>
                </a:solidFill>
                <a:latin typeface="Consolas" pitchFamily="49" charset="0"/>
                <a:ea typeface="楷体" pitchFamily="49" charset="-122"/>
                <a:cs typeface="Consolas" pitchFamily="49" charset="0"/>
              </a:rPr>
              <a:t>所以</a:t>
            </a:r>
            <a:r>
              <a:rPr lang="zh-CN" altLang="en-US" sz="2200" smtClean="0">
                <a:solidFill>
                  <a:srgbClr val="0000FF"/>
                </a:solidFill>
                <a:latin typeface="Consolas" pitchFamily="49" charset="0"/>
                <a:ea typeface="楷体" pitchFamily="49" charset="-122"/>
                <a:cs typeface="Consolas" pitchFamily="49" charset="0"/>
              </a:rPr>
              <a:t>调用</a:t>
            </a:r>
            <a:r>
              <a:rPr lang="en-US" altLang="zh-CN" sz="2200" smtClean="0">
                <a:solidFill>
                  <a:srgbClr val="0000FF"/>
                </a:solidFill>
                <a:latin typeface="Consolas" pitchFamily="49" charset="0"/>
                <a:ea typeface="楷体" pitchFamily="49" charset="-122"/>
                <a:cs typeface="Consolas" pitchFamily="49" charset="0"/>
              </a:rPr>
              <a:t>fun(</a:t>
            </a:r>
            <a:r>
              <a:rPr lang="en-US" altLang="zh-CN" sz="2200" i="1" smtClean="0">
                <a:solidFill>
                  <a:srgbClr val="0000FF"/>
                </a:solidFill>
                <a:latin typeface="Consolas" pitchFamily="49" charset="0"/>
                <a:ea typeface="楷体" pitchFamily="49" charset="-122"/>
                <a:cs typeface="Consolas" pitchFamily="49" charset="0"/>
              </a:rPr>
              <a:t>a</a:t>
            </a:r>
            <a:r>
              <a:rPr lang="zh-CN" altLang="en-US"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0</a:t>
            </a:r>
            <a:r>
              <a:rPr lang="en-US" altLang="zh-CN" sz="2200" dirty="0" smtClean="0">
                <a:solidFill>
                  <a:srgbClr val="0000FF"/>
                </a:solidFill>
                <a:latin typeface="Consolas" pitchFamily="49" charset="0"/>
                <a:ea typeface="楷体" pitchFamily="49" charset="-122"/>
                <a:cs typeface="Consolas" pitchFamily="49" charset="0"/>
              </a:rPr>
              <a:t>)</a:t>
            </a:r>
            <a:r>
              <a:rPr lang="zh-CN" altLang="en-US" sz="2200" dirty="0" smtClean="0">
                <a:solidFill>
                  <a:srgbClr val="0000FF"/>
                </a:solidFill>
                <a:latin typeface="Consolas" pitchFamily="49" charset="0"/>
                <a:ea typeface="楷体" pitchFamily="49" charset="-122"/>
                <a:cs typeface="Consolas" pitchFamily="49" charset="0"/>
              </a:rPr>
              <a:t>的时间复杂度为</a:t>
            </a:r>
            <a:r>
              <a:rPr lang="en-US" altLang="zh-CN" sz="2200" dirty="0" smtClean="0">
                <a:solidFill>
                  <a:srgbClr val="FF3300"/>
                </a:solidFill>
                <a:latin typeface="Consolas" pitchFamily="49" charset="0"/>
                <a:ea typeface="楷体" pitchFamily="49" charset="-122"/>
                <a:cs typeface="Consolas" pitchFamily="49" charset="0"/>
              </a:rPr>
              <a:t>O(</a:t>
            </a:r>
            <a:r>
              <a:rPr lang="en-US" altLang="zh-CN" sz="2200" i="1" dirty="0" err="1" smtClean="0">
                <a:solidFill>
                  <a:srgbClr val="FF3300"/>
                </a:solidFill>
                <a:latin typeface="Consolas" pitchFamily="49" charset="0"/>
                <a:ea typeface="楷体" pitchFamily="49" charset="-122"/>
                <a:cs typeface="Consolas" pitchFamily="49" charset="0"/>
              </a:rPr>
              <a:t>n</a:t>
            </a:r>
            <a:r>
              <a:rPr lang="en-US" altLang="zh-CN" sz="2200" baseline="30000" dirty="0" err="1" smtClean="0">
                <a:solidFill>
                  <a:srgbClr val="FF3300"/>
                </a:solidFill>
                <a:latin typeface="Consolas" pitchFamily="49" charset="0"/>
                <a:ea typeface="楷体" pitchFamily="49" charset="-122"/>
                <a:cs typeface="Consolas" pitchFamily="49" charset="0"/>
              </a:rPr>
              <a:t>2</a:t>
            </a:r>
            <a:r>
              <a:rPr lang="en-US" altLang="zh-CN" sz="2200" dirty="0" smtClean="0">
                <a:solidFill>
                  <a:srgbClr val="FF3300"/>
                </a:solidFill>
                <a:latin typeface="Consolas" pitchFamily="49" charset="0"/>
                <a:ea typeface="楷体" pitchFamily="49" charset="-122"/>
                <a:cs typeface="Consolas" pitchFamily="49" charset="0"/>
              </a:rPr>
              <a:t>)</a:t>
            </a:r>
            <a:r>
              <a:rPr lang="zh-CN" altLang="en-US" sz="2200" dirty="0" smtClean="0">
                <a:solidFill>
                  <a:srgbClr val="0000FF"/>
                </a:solidFill>
                <a:latin typeface="Consolas" pitchFamily="49" charset="0"/>
                <a:ea typeface="楷体" pitchFamily="49" charset="-122"/>
                <a:cs typeface="Consolas" pitchFamily="49" charset="0"/>
              </a:rPr>
              <a:t>。</a:t>
            </a:r>
            <a:endParaRPr lang="zh-CN" altLang="en-US" sz="2200" dirty="0">
              <a:latin typeface="Consolas" pitchFamily="49" charset="0"/>
              <a:cs typeface="Consolas" pitchFamily="49" charset="0"/>
            </a:endParaRPr>
          </a:p>
        </p:txBody>
      </p:sp>
      <p:sp>
        <p:nvSpPr>
          <p:cNvPr id="11" name="灯片编号占位符 10"/>
          <p:cNvSpPr>
            <a:spLocks noGrp="1"/>
          </p:cNvSpPr>
          <p:nvPr>
            <p:ph type="sldNum" sz="quarter" idx="12"/>
          </p:nvPr>
        </p:nvSpPr>
        <p:spPr/>
        <p:txBody>
          <a:bodyPr/>
          <a:lstStyle/>
          <a:p>
            <a:fld id="{36E68863-33C2-4D6D-B9FA-F4917E910219}" type="slidenum">
              <a:rPr lang="en-US" altLang="zh-CN" smtClean="0"/>
              <a:pPr/>
              <a:t>9</a:t>
            </a:fld>
            <a:r>
              <a:rPr lang="en-US" altLang="zh-CN" smtClean="0"/>
              <a:t>/14</a:t>
            </a:r>
            <a:endParaRPr lang="en-US" altLang="zh-CN"/>
          </a:p>
        </p:txBody>
      </p:sp>
      <p:grpSp>
        <p:nvGrpSpPr>
          <p:cNvPr id="13" name="组合 12"/>
          <p:cNvGrpSpPr/>
          <p:nvPr/>
        </p:nvGrpSpPr>
        <p:grpSpPr>
          <a:xfrm>
            <a:off x="1000100" y="1214422"/>
            <a:ext cx="6429420" cy="1491999"/>
            <a:chOff x="1000100" y="1214422"/>
            <a:chExt cx="6429420" cy="1491999"/>
          </a:xfrm>
        </p:grpSpPr>
        <p:sp>
          <p:nvSpPr>
            <p:cNvPr id="203778" name="Text Box 2"/>
            <p:cNvSpPr txBox="1">
              <a:spLocks noChangeArrowheads="1"/>
            </p:cNvSpPr>
            <p:nvPr/>
          </p:nvSpPr>
          <p:spPr bwMode="auto">
            <a:xfrm>
              <a:off x="1071538" y="1798507"/>
              <a:ext cx="6357982" cy="9079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108000" bIns="108000">
              <a:spAutoFit/>
            </a:bodyPr>
            <a:lstStyle/>
            <a:p>
              <a:pPr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T</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 = </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		      </a:t>
              </a:r>
              <a:r>
                <a:rPr lang="en-US" altLang="zh-CN" sz="2000" dirty="0" smtClean="0">
                  <a:solidFill>
                    <a:srgbClr val="0000FF"/>
                  </a:solidFill>
                  <a:latin typeface="Consolas" pitchFamily="49" charset="0"/>
                  <a:ea typeface="仿宋" pitchFamily="49" charset="-122"/>
                  <a:cs typeface="Consolas" pitchFamily="49" charset="0"/>
                </a:rPr>
                <a:t>	</a:t>
              </a:r>
              <a:r>
                <a:rPr lang="zh-CN" altLang="en-US" sz="2000" dirty="0" smtClean="0">
                  <a:solidFill>
                    <a:srgbClr val="00B0F0"/>
                  </a:solidFill>
                  <a:latin typeface="Consolas" pitchFamily="49" charset="0"/>
                  <a:ea typeface="仿宋" pitchFamily="49" charset="-122"/>
                  <a:cs typeface="Consolas" pitchFamily="49" charset="0"/>
                </a:rPr>
                <a:t>当</a:t>
              </a:r>
              <a:r>
                <a:rPr lang="en-US" altLang="zh-CN" sz="2000" i="1" dirty="0">
                  <a:solidFill>
                    <a:srgbClr val="00B0F0"/>
                  </a:solidFill>
                  <a:latin typeface="Consolas" pitchFamily="49" charset="0"/>
                  <a:ea typeface="仿宋" pitchFamily="49" charset="-122"/>
                  <a:cs typeface="Consolas" pitchFamily="49" charset="0"/>
                </a:rPr>
                <a:t>k</a:t>
              </a:r>
              <a:r>
                <a:rPr lang="en-US" altLang="zh-CN" sz="2000" dirty="0">
                  <a:solidFill>
                    <a:srgbClr val="00B0F0"/>
                  </a:solidFill>
                  <a:latin typeface="Consolas" pitchFamily="49" charset="0"/>
                  <a:ea typeface="仿宋" pitchFamily="49" charset="-122"/>
                  <a:cs typeface="Consolas" pitchFamily="49" charset="0"/>
                </a:rPr>
                <a:t>=</a:t>
              </a:r>
              <a:r>
                <a:rPr lang="en-US" altLang="zh-CN" sz="2000" i="1" dirty="0">
                  <a:solidFill>
                    <a:srgbClr val="00B0F0"/>
                  </a:solidFill>
                  <a:latin typeface="Consolas" pitchFamily="49" charset="0"/>
                  <a:ea typeface="仿宋" pitchFamily="49" charset="-122"/>
                  <a:cs typeface="Consolas" pitchFamily="49" charset="0"/>
                </a:rPr>
                <a:t>n</a:t>
              </a:r>
              <a:r>
                <a:rPr lang="en-US" altLang="zh-CN" sz="2000" dirty="0">
                  <a:solidFill>
                    <a:srgbClr val="00B0F0"/>
                  </a:solidFill>
                  <a:latin typeface="Consolas" pitchFamily="49" charset="0"/>
                  <a:ea typeface="仿宋" pitchFamily="49" charset="-122"/>
                  <a:cs typeface="Consolas" pitchFamily="49" charset="0"/>
                </a:rPr>
                <a:t>-1</a:t>
              </a:r>
              <a:r>
                <a:rPr lang="zh-CN" altLang="en-US" sz="2000" dirty="0">
                  <a:solidFill>
                    <a:srgbClr val="00B0F0"/>
                  </a:solidFill>
                  <a:latin typeface="Consolas" pitchFamily="49" charset="0"/>
                  <a:ea typeface="仿宋" pitchFamily="49" charset="-122"/>
                  <a:cs typeface="Consolas" pitchFamily="49" charset="0"/>
                </a:rPr>
                <a:t>时</a:t>
              </a:r>
            </a:p>
            <a:p>
              <a:pPr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T</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 = </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T</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      </a:t>
              </a:r>
              <a:r>
                <a:rPr lang="en-US" altLang="zh-CN" sz="2000" dirty="0" smtClean="0">
                  <a:solidFill>
                    <a:srgbClr val="0000FF"/>
                  </a:solidFill>
                  <a:latin typeface="Consolas" pitchFamily="49" charset="0"/>
                  <a:ea typeface="仿宋" pitchFamily="49" charset="-122"/>
                  <a:cs typeface="Consolas" pitchFamily="49" charset="0"/>
                </a:rPr>
                <a:t>	</a:t>
              </a:r>
              <a:r>
                <a:rPr lang="zh-CN" altLang="en-US" sz="2000" dirty="0" smtClean="0">
                  <a:solidFill>
                    <a:srgbClr val="00B0F0"/>
                  </a:solidFill>
                  <a:latin typeface="Consolas" pitchFamily="49" charset="0"/>
                  <a:ea typeface="仿宋" pitchFamily="49" charset="-122"/>
                  <a:cs typeface="Consolas" pitchFamily="49" charset="0"/>
                </a:rPr>
                <a:t>其他情况</a:t>
              </a:r>
              <a:endParaRPr lang="zh-CN" altLang="en-US" sz="2000" dirty="0">
                <a:solidFill>
                  <a:srgbClr val="00B0F0"/>
                </a:solidFill>
                <a:latin typeface="Consolas" pitchFamily="49" charset="0"/>
                <a:ea typeface="仿宋" pitchFamily="49" charset="-122"/>
                <a:cs typeface="Consolas" pitchFamily="49" charset="0"/>
              </a:endParaRPr>
            </a:p>
          </p:txBody>
        </p:sp>
        <p:sp>
          <p:nvSpPr>
            <p:cNvPr id="12" name="TextBox 11"/>
            <p:cNvSpPr txBox="1"/>
            <p:nvPr/>
          </p:nvSpPr>
          <p:spPr>
            <a:xfrm>
              <a:off x="1000100" y="1214422"/>
              <a:ext cx="3500462" cy="439223"/>
            </a:xfrm>
            <a:prstGeom prst="rect">
              <a:avLst/>
            </a:prstGeom>
            <a:noFill/>
          </p:spPr>
          <p:txBody>
            <a:bodyPr wrap="square" rtlCol="0">
              <a:spAutoFit/>
            </a:bodyPr>
            <a:lstStyle/>
            <a:p>
              <a:pPr algn="l"/>
              <a:r>
                <a:rPr lang="zh-CN" altLang="en-US" sz="2200" smtClean="0">
                  <a:solidFill>
                    <a:srgbClr val="0000FF"/>
                  </a:solidFill>
                  <a:latin typeface="Consolas" pitchFamily="49" charset="0"/>
                  <a:ea typeface="楷体" pitchFamily="49" charset="-122"/>
                  <a:cs typeface="Consolas" pitchFamily="49" charset="0"/>
                </a:rPr>
                <a:t>由</a:t>
              </a:r>
              <a:r>
                <a:rPr lang="en-US" altLang="zh-CN" sz="2200" smtClean="0">
                  <a:solidFill>
                    <a:srgbClr val="0000FF"/>
                  </a:solidFill>
                  <a:latin typeface="Consolas" pitchFamily="49" charset="0"/>
                  <a:ea typeface="楷体" pitchFamily="49" charset="-122"/>
                  <a:cs typeface="Consolas" pitchFamily="49" charset="0"/>
                </a:rPr>
                <a:t>fun()</a:t>
              </a:r>
              <a:r>
                <a:rPr lang="zh-CN" altLang="en-US" sz="2200" smtClean="0">
                  <a:solidFill>
                    <a:srgbClr val="0000FF"/>
                  </a:solidFill>
                  <a:latin typeface="Consolas" pitchFamily="49" charset="0"/>
                  <a:ea typeface="楷体" pitchFamily="49" charset="-122"/>
                  <a:cs typeface="Consolas" pitchFamily="49" charset="0"/>
                </a:rPr>
                <a:t>递归算法可知：</a:t>
              </a:r>
              <a:endParaRPr lang="zh-CN" altLang="en-US" sz="2200">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11"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5">
                                            <p:txEl>
                                              <p:pRg st="0" end="0"/>
                                            </p:txEl>
                                          </p:spTgt>
                                        </p:tgtEl>
                                        <p:attrNameLst>
                                          <p:attrName>fill.type</p:attrName>
                                        </p:attrNameLst>
                                      </p:cBhvr>
                                      <p:to>
                                        <p:strVal val="solid"/>
                                      </p:to>
                                    </p:set>
                                  </p:childTnLst>
                                </p:cTn>
                              </p:par>
                              <p:par>
                                <p:cTn id="14" presetID="27" presetClass="entr" presetSubtype="0" fill="hold" nodeType="withEffect">
                                  <p:stCondLst>
                                    <p:cond delay="0"/>
                                  </p:stCondLst>
                                  <p:iterate type="lt">
                                    <p:tmPct val="50000"/>
                                  </p:iterate>
                                  <p:childTnLst>
                                    <p:set>
                                      <p:cBhvr>
                                        <p:cTn id="15"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16"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18" dur="80"/>
                                        <p:tgtEl>
                                          <p:spTgt spid="5">
                                            <p:txEl>
                                              <p:pRg st="1" end="1"/>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nodeType="clickEffect">
                                  <p:stCondLst>
                                    <p:cond delay="0"/>
                                  </p:stCondLst>
                                  <p:iterate type="lt">
                                    <p:tmPct val="50000"/>
                                  </p:iterate>
                                  <p:childTnLst>
                                    <p:set>
                                      <p:cBhvr>
                                        <p:cTn id="22"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23"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25" dur="80"/>
                                        <p:tgtEl>
                                          <p:spTgt spid="5">
                                            <p:txEl>
                                              <p:pRg st="2" end="2"/>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8"/>
                                        </p:tgtEl>
                                        <p:attrNameLst>
                                          <p:attrName>style.visibility</p:attrName>
                                        </p:attrNameLst>
                                      </p:cBhvr>
                                      <p:to>
                                        <p:strVal val="visible"/>
                                      </p:to>
                                    </p:set>
                                    <p:anim calcmode="discrete" valueType="clr">
                                      <p:cBhvr override="childStyle">
                                        <p:cTn id="42"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8"/>
                                        </p:tgtEl>
                                        <p:attrNameLst>
                                          <p:attrName>fillcolor</p:attrName>
                                        </p:attrNameLst>
                                      </p:cBhvr>
                                      <p:tavLst>
                                        <p:tav tm="0">
                                          <p:val>
                                            <p:clrVal>
                                              <a:schemeClr val="accent2"/>
                                            </p:clrVal>
                                          </p:val>
                                        </p:tav>
                                        <p:tav tm="50000">
                                          <p:val>
                                            <p:clrVal>
                                              <a:schemeClr val="hlink"/>
                                            </p:clrVal>
                                          </p:val>
                                        </p:tav>
                                      </p:tavLst>
                                    </p:anim>
                                    <p:set>
                                      <p:cBhvr>
                                        <p:cTn id="44" dur="80"/>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0000FF"/>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1709</TotalTime>
  <Words>627</Words>
  <Application>Microsoft Office PowerPoint</Application>
  <PresentationFormat>全屏显示(4:3)</PresentationFormat>
  <Paragraphs>127</Paragraphs>
  <Slides>14</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16" baseType="lpstr">
      <vt:lpstr>Office 主题</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微软用户</cp:lastModifiedBy>
  <cp:revision>735</cp:revision>
  <dcterms:created xsi:type="dcterms:W3CDTF">2004-03-31T23:50:14Z</dcterms:created>
  <dcterms:modified xsi:type="dcterms:W3CDTF">2017-11-28T00:03:37Z</dcterms:modified>
</cp:coreProperties>
</file>