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2"/>
  </p:notesMasterIdLst>
  <p:sldIdLst>
    <p:sldId id="260" r:id="rId2"/>
    <p:sldId id="334" r:id="rId3"/>
    <p:sldId id="306" r:id="rId4"/>
    <p:sldId id="359" r:id="rId5"/>
    <p:sldId id="360" r:id="rId6"/>
    <p:sldId id="262" r:id="rId7"/>
    <p:sldId id="307" r:id="rId8"/>
    <p:sldId id="335" r:id="rId9"/>
    <p:sldId id="356" r:id="rId10"/>
    <p:sldId id="354" r:id="rId11"/>
    <p:sldId id="357" r:id="rId12"/>
    <p:sldId id="264" r:id="rId13"/>
    <p:sldId id="308" r:id="rId14"/>
    <p:sldId id="309" r:id="rId15"/>
    <p:sldId id="265" r:id="rId16"/>
    <p:sldId id="343" r:id="rId17"/>
    <p:sldId id="353" r:id="rId18"/>
    <p:sldId id="358" r:id="rId19"/>
    <p:sldId id="337" r:id="rId20"/>
    <p:sldId id="355" r:id="rId2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1000E4"/>
    <a:srgbClr val="993366"/>
    <a:srgbClr val="008000"/>
    <a:srgbClr val="DDDDDD"/>
    <a:srgbClr val="01000C"/>
    <a:srgbClr val="03000C"/>
    <a:srgbClr val="05050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7" autoAdjust="0"/>
    <p:restoredTop sz="94682" autoAdjust="0"/>
  </p:normalViewPr>
  <p:slideViewPr>
    <p:cSldViewPr>
      <p:cViewPr varScale="1">
        <p:scale>
          <a:sx n="75" d="100"/>
          <a:sy n="75" d="100"/>
        </p:scale>
        <p:origin x="-600" y="-10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70E19-2097-4104-90B2-BED77E643E8D}" type="datetimeFigureOut">
              <a:rPr lang="zh-CN" altLang="en-US" smtClean="0"/>
              <a:pPr/>
              <a:t>2017/12/18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9872A-08DF-4613-A0AA-AD237BB28E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13AD-A588-4680-9F36-BF66A3E57F1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609E-2488-4376-B7C4-24E9406919C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E4E3-BF9B-479B-B7EF-FC14F212DA0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3375F-5963-49E3-84B7-523628ACC11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A7C0-3D1E-4821-950C-F28D742C3D8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B064-4D4B-43F4-9167-A6EA91A8852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5FD37-61B9-4361-AE3B-1F7A95A7283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881D-9F20-495D-BFCE-4163BC074A3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6D11D131-F1BD-43A2-BAC4-C683D13A8025}" type="slidenum">
              <a:rPr lang="en-US" altLang="zh-CN" smtClean="0"/>
              <a:pPr/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77D9-2A1F-4DFE-9A31-AA95CBF68A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0C98-F943-4894-9BB4-439D69848DA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08DB8-875F-44C3-AFCD-3F2F2CBD5FB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357290" y="4238676"/>
            <a:ext cx="4357718" cy="206825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主要的插入排序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方法：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）直接插入排序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000" dirty="0" smtClean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）折半插入排序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）希尔排序</a:t>
            </a:r>
          </a:p>
        </p:txBody>
      </p:sp>
      <p:sp>
        <p:nvSpPr>
          <p:cNvPr id="3" name="矩形 2"/>
          <p:cNvSpPr/>
          <p:nvPr/>
        </p:nvSpPr>
        <p:spPr>
          <a:xfrm>
            <a:off x="1142976" y="1743006"/>
            <a:ext cx="292895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85918" y="2314510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有序区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57686" y="1743006"/>
            <a:ext cx="2928958" cy="5000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86380" y="2314510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无序区</a:t>
            </a:r>
            <a:endParaRPr lang="zh-CN" altLang="en-US" sz="20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643306" y="2314510"/>
            <a:ext cx="1357322" cy="998284"/>
            <a:chOff x="3857620" y="2528826"/>
            <a:chExt cx="1071570" cy="1215769"/>
          </a:xfrm>
        </p:grpSpPr>
        <p:sp>
          <p:nvSpPr>
            <p:cNvPr id="7" name="右弧形箭头 6"/>
            <p:cNvSpPr/>
            <p:nvPr/>
          </p:nvSpPr>
          <p:spPr>
            <a:xfrm rot="5400000">
              <a:off x="4174190" y="2355132"/>
              <a:ext cx="438429" cy="785818"/>
            </a:xfrm>
            <a:prstGeom prst="curvedLef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57620" y="2957455"/>
              <a:ext cx="1071570" cy="787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楷体" pitchFamily="49" charset="-122"/>
                  <a:ea typeface="楷体" pitchFamily="49" charset="-122"/>
                </a:rPr>
                <a:t>一个一个地插入</a:t>
              </a:r>
              <a:endParaRPr lang="zh-CN" altLang="en-US" sz="1800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0" name="Text Box 14" descr="信纸"/>
          <p:cNvSpPr txBox="1">
            <a:spLocks noChangeArrowheads="1"/>
          </p:cNvSpPr>
          <p:nvPr/>
        </p:nvSpPr>
        <p:spPr bwMode="auto">
          <a:xfrm>
            <a:off x="2143108" y="285728"/>
            <a:ext cx="3883029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10.2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插入排序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8596" y="1071546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基本思路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214414" y="2786057"/>
            <a:ext cx="5500726" cy="1279391"/>
            <a:chOff x="1214414" y="2786057"/>
            <a:chExt cx="5500726" cy="1279391"/>
          </a:xfrm>
        </p:grpSpPr>
        <p:sp>
          <p:nvSpPr>
            <p:cNvPr id="13" name="TextBox 12"/>
            <p:cNvSpPr txBox="1"/>
            <p:nvPr/>
          </p:nvSpPr>
          <p:spPr>
            <a:xfrm>
              <a:off x="1214414" y="3357562"/>
              <a:ext cx="55007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不一定是全局有序（整体有序）  </a:t>
              </a:r>
              <a:r>
                <a:rPr lang="zh-CN" altLang="en-US" sz="2000" smtClean="0">
                  <a:solidFill>
                    <a:srgbClr val="FF00FF"/>
                  </a:solidFill>
                  <a:latin typeface="楷体" pitchFamily="49" charset="-122"/>
                  <a:ea typeface="楷体" pitchFamily="49" charset="-122"/>
                </a:rPr>
                <a:t>全局有序区</a:t>
              </a:r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的元素在后面排序中不再发生位置的改变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16200000" flipV="1">
              <a:off x="2214547" y="3071809"/>
              <a:ext cx="571504" cy="0"/>
            </a:xfrm>
            <a:prstGeom prst="straightConnector1">
              <a:avLst/>
            </a:prstGeom>
            <a:ln w="38100">
              <a:solidFill>
                <a:srgbClr val="9933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1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57158" y="1000108"/>
            <a:ext cx="8351838" cy="2405086"/>
            <a:chOff x="357158" y="1911327"/>
            <a:chExt cx="8351838" cy="2405086"/>
          </a:xfrm>
        </p:grpSpPr>
        <p:sp>
          <p:nvSpPr>
            <p:cNvPr id="115716" name="Text Box 4"/>
            <p:cNvSpPr txBox="1">
              <a:spLocks noChangeArrowheads="1"/>
            </p:cNvSpPr>
            <p:nvPr/>
          </p:nvSpPr>
          <p:spPr bwMode="auto">
            <a:xfrm>
              <a:off x="357158" y="1911327"/>
              <a:ext cx="8351838" cy="1365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　</a:t>
              </a:r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　</a:t>
              </a:r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折半插入排序：在</a:t>
              </a:r>
              <a:r>
                <a:rPr lang="en-US" altLang="zh-CN" sz="22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22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0..</a:t>
              </a:r>
              <a:r>
                <a:rPr lang="en-US" altLang="zh-CN" sz="2200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200" dirty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1]</a:t>
              </a:r>
              <a:r>
                <a:rPr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中查找插入</a:t>
              </a:r>
              <a:r>
                <a:rPr lang="en-US" altLang="zh-CN" sz="2200" i="1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2200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</a:t>
              </a:r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位置，折半</a:t>
              </a:r>
              <a:r>
                <a:rPr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查找的平均关键字比较次数为</a:t>
              </a:r>
              <a:r>
                <a:rPr lang="en-US" altLang="zh-CN" sz="22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log</a:t>
              </a:r>
              <a:r>
                <a:rPr lang="en-US" altLang="zh-CN" sz="2200" baseline="-250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en-US" altLang="zh-CN" sz="2200" i="1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200" dirty="0" err="1"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lang="en-US" altLang="zh-CN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r>
                <a:rPr lang="en-US" altLang="zh-CN" sz="220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，平均</a:t>
              </a:r>
              <a:r>
                <a:rPr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移动元素的次数</a:t>
              </a:r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</a:t>
              </a:r>
              <a:r>
                <a:rPr lang="en-US" altLang="zh-CN" sz="22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/2+2</a:t>
              </a:r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，所以</a:t>
              </a:r>
              <a:r>
                <a:rPr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平均时间复杂度为：</a:t>
              </a:r>
            </a:p>
          </p:txBody>
        </p:sp>
        <p:graphicFrame>
          <p:nvGraphicFramePr>
            <p:cNvPr id="115717" name="Object 5"/>
            <p:cNvGraphicFramePr>
              <a:graphicFrameLocks noChangeAspect="1"/>
            </p:cNvGraphicFramePr>
            <p:nvPr/>
          </p:nvGraphicFramePr>
          <p:xfrm>
            <a:off x="2379663" y="3427413"/>
            <a:ext cx="3652837" cy="889000"/>
          </p:xfrm>
          <a:graphic>
            <a:graphicData uri="http://schemas.openxmlformats.org/presentationml/2006/ole">
              <p:oleObj spid="_x0000_s115717" name="公式" r:id="rId3" imgW="1803400" imgH="444500" progId="Equation.3">
                <p:embed/>
              </p:oleObj>
            </a:graphicData>
          </a:graphic>
        </p:graphicFrame>
      </p:grp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178595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dirty="0" smtClean="0">
                <a:solidFill>
                  <a:srgbClr val="F92D37"/>
                </a:solidFill>
                <a:latin typeface="楷体" pitchFamily="49" charset="-122"/>
                <a:ea typeface="楷体" pitchFamily="49" charset="-122"/>
              </a:rPr>
              <a:t>算法分析</a:t>
            </a:r>
            <a:endParaRPr kumimoji="1" lang="zh-CN" altLang="en-US" dirty="0">
              <a:solidFill>
                <a:srgbClr val="F92D37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3643314"/>
            <a:ext cx="8286808" cy="87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折半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插入排序采用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折半查找，查找效率提高。但元素移动次数不变，仅仅将分散移动改为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集合移动。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10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14480" y="4357694"/>
            <a:ext cx="45720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说明：本题为</a:t>
            </a:r>
            <a:r>
              <a:rPr lang="en-US" altLang="zh-CN" sz="22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2012</a:t>
            </a:r>
            <a:r>
              <a:rPr lang="zh-CN" altLang="en-US" sz="22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年</a:t>
            </a:r>
            <a:r>
              <a:rPr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全国考研题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642918"/>
            <a:ext cx="80724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例（补充）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对同一待排序序列分别进行折半插入排序和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直接插入排序，两者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之间可能的不同之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处是（  ）。</a:t>
            </a:r>
            <a:endParaRPr lang="zh-CN" altLang="en-US" sz="22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pt-BR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A</a:t>
            </a:r>
            <a:r>
              <a:rPr lang="pt-BR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排序的总趟数</a:t>
            </a:r>
            <a:r>
              <a:rPr lang="pt-BR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				</a:t>
            </a:r>
            <a:r>
              <a:rPr lang="pt-BR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endParaRPr lang="pt-BR" sz="22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pt-BR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B</a:t>
            </a:r>
            <a:r>
              <a:rPr lang="pt-BR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元素的移动次数</a:t>
            </a:r>
          </a:p>
          <a:p>
            <a:pPr algn="l">
              <a:lnSpc>
                <a:spcPct val="150000"/>
              </a:lnSpc>
            </a:pPr>
            <a:r>
              <a:rPr lang="pt-BR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C</a:t>
            </a:r>
            <a:r>
              <a:rPr lang="pt-BR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使用辅助空间的数量</a:t>
            </a:r>
            <a:r>
              <a:rPr lang="pt-BR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				</a:t>
            </a:r>
          </a:p>
          <a:p>
            <a:pPr algn="l">
              <a:lnSpc>
                <a:spcPct val="150000"/>
              </a:lnSpc>
            </a:pPr>
            <a:r>
              <a:rPr lang="pt-BR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pt-BR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pt-BR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元素之间的比较次数</a:t>
            </a:r>
            <a:endParaRPr lang="zh-CN" altLang="en-US" sz="22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11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42910" y="2143116"/>
            <a:ext cx="8143932" cy="1411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1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</a:p>
          <a:p>
            <a:pPr marL="457200" indent="-457200" algn="l">
              <a:lnSpc>
                <a:spcPct val="11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将排序序列分为</a:t>
            </a:r>
            <a:r>
              <a:rPr kumimoji="1"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个组，在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各组内进行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直接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插入排序</a:t>
            </a:r>
            <a:endParaRPr kumimoji="1" lang="zh-CN" altLang="en-US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just">
              <a:lnSpc>
                <a:spcPct val="12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递减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，重复② ，直到</a:t>
            </a:r>
            <a:r>
              <a:rPr kumimoji="1"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</a:p>
        </p:txBody>
      </p:sp>
      <p:sp>
        <p:nvSpPr>
          <p:cNvPr id="12291" name="Text Box 3" descr="羊皮纸"/>
          <p:cNvSpPr txBox="1">
            <a:spLocks noChangeArrowheads="1"/>
          </p:cNvSpPr>
          <p:nvPr/>
        </p:nvSpPr>
        <p:spPr bwMode="auto">
          <a:xfrm>
            <a:off x="250825" y="333375"/>
            <a:ext cx="3529013" cy="527580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10.2.3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希尔排序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285860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基本思路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4348" y="3929066"/>
            <a:ext cx="7358114" cy="1373254"/>
            <a:chOff x="714348" y="3929066"/>
            <a:chExt cx="7358114" cy="1373254"/>
          </a:xfrm>
        </p:grpSpPr>
        <p:sp>
          <p:nvSpPr>
            <p:cNvPr id="7" name="下箭头 6"/>
            <p:cNvSpPr/>
            <p:nvPr/>
          </p:nvSpPr>
          <p:spPr>
            <a:xfrm>
              <a:off x="3643306" y="3929066"/>
              <a:ext cx="214314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4348" y="4429132"/>
              <a:ext cx="7358114" cy="873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200"/>
                </a:lnSpc>
              </a:pPr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算法最后一趟对所有数据进行了</a:t>
              </a:r>
              <a:r>
                <a:rPr kumimoji="1"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直接插入排序，所以结果一定是正确的。</a:t>
              </a:r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12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27000" y="967721"/>
            <a:ext cx="8802718" cy="53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将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记录序列分成若干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子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序列，分别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对每个子序列进行直接插入排序。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571472" y="2460613"/>
            <a:ext cx="671850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  { </a:t>
            </a:r>
            <a:r>
              <a:rPr kumimoji="1" lang="en-US" altLang="zh-CN" sz="2000" i="1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[0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]</a:t>
            </a:r>
            <a:r>
              <a:rPr kumimoji="1" lang="zh-CN" altLang="en-US" sz="2000" smtClean="0">
                <a:latin typeface="Consolas" pitchFamily="49" charset="0"/>
                <a:cs typeface="Consolas" pitchFamily="49" charset="0"/>
              </a:rPr>
              <a:t>，  </a:t>
            </a:r>
            <a:r>
              <a:rPr kumimoji="1" lang="en-US" altLang="zh-CN" sz="2000" i="1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[</a:t>
            </a:r>
            <a:r>
              <a:rPr kumimoji="1" lang="en-US" altLang="zh-CN" sz="2000" i="1">
                <a:latin typeface="Consolas" pitchFamily="49" charset="0"/>
                <a:cs typeface="Consolas" pitchFamily="49" charset="0"/>
              </a:rPr>
              <a:t>d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]</a:t>
            </a:r>
            <a:r>
              <a:rPr kumimoji="1" lang="zh-CN" altLang="en-US" sz="2000" smtClean="0">
                <a:latin typeface="Consolas" pitchFamily="49" charset="0"/>
                <a:cs typeface="Consolas" pitchFamily="49" charset="0"/>
              </a:rPr>
              <a:t>，   </a:t>
            </a:r>
            <a:r>
              <a:rPr kumimoji="1" lang="en-US" altLang="zh-CN" sz="2000" i="1" smtClean="0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[2</a:t>
            </a:r>
            <a:r>
              <a:rPr kumimoji="1" lang="en-US" altLang="zh-CN" sz="2000" i="1" smtClean="0">
                <a:latin typeface="Consolas" pitchFamily="49" charset="0"/>
                <a:cs typeface="Consolas" pitchFamily="49" charset="0"/>
              </a:rPr>
              <a:t>d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]</a:t>
            </a:r>
            <a:r>
              <a:rPr kumimoji="1"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…</a:t>
            </a:r>
            <a:r>
              <a:rPr kumimoji="1" lang="zh-CN" altLang="en-US" sz="2000" smtClean="0">
                <a:latin typeface="Consolas" pitchFamily="49" charset="0"/>
                <a:cs typeface="Consolas" pitchFamily="49" charset="0"/>
              </a:rPr>
              <a:t>，  </a:t>
            </a:r>
            <a:r>
              <a:rPr kumimoji="1" lang="en-US" altLang="zh-CN" sz="2000" i="1" smtClean="0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[</a:t>
            </a:r>
            <a:r>
              <a:rPr kumimoji="1" lang="en-US" altLang="zh-CN" sz="2000" i="1" smtClean="0">
                <a:latin typeface="Consolas" pitchFamily="49" charset="0"/>
                <a:cs typeface="Consolas" pitchFamily="49" charset="0"/>
              </a:rPr>
              <a:t>kd</a:t>
            </a: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] }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  { </a:t>
            </a:r>
            <a:r>
              <a:rPr kumimoji="1" lang="en-US" altLang="zh-CN" sz="2000" i="1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[1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]</a:t>
            </a:r>
            <a:r>
              <a:rPr kumimoji="1" lang="zh-CN" altLang="en-US" sz="2000" smtClean="0">
                <a:latin typeface="Consolas" pitchFamily="49" charset="0"/>
                <a:cs typeface="Consolas" pitchFamily="49" charset="0"/>
              </a:rPr>
              <a:t>，  </a:t>
            </a:r>
            <a:r>
              <a:rPr kumimoji="1" lang="en-US" altLang="zh-CN" sz="2000" i="1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[</a:t>
            </a:r>
            <a:r>
              <a:rPr kumimoji="1" lang="en-US" altLang="zh-CN" sz="2000" err="1">
                <a:latin typeface="Consolas" pitchFamily="49" charset="0"/>
                <a:cs typeface="Consolas" pitchFamily="49" charset="0"/>
              </a:rPr>
              <a:t>1+</a:t>
            </a:r>
            <a:r>
              <a:rPr kumimoji="1" lang="en-US" altLang="zh-CN" sz="2000" i="1" err="1">
                <a:latin typeface="Consolas" pitchFamily="49" charset="0"/>
                <a:cs typeface="Consolas" pitchFamily="49" charset="0"/>
              </a:rPr>
              <a:t>d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]</a:t>
            </a:r>
            <a:r>
              <a:rPr kumimoji="1" lang="zh-CN" altLang="en-US" sz="2000" smtClean="0">
                <a:latin typeface="Consolas" pitchFamily="49" charset="0"/>
                <a:cs typeface="Consolas" pitchFamily="49" charset="0"/>
              </a:rPr>
              <a:t>， </a:t>
            </a:r>
            <a:r>
              <a:rPr kumimoji="1" lang="en-US" altLang="zh-CN" sz="2000" i="1" smtClean="0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[1+2</a:t>
            </a:r>
            <a:r>
              <a:rPr kumimoji="1" lang="en-US" altLang="zh-CN" sz="2000" i="1" smtClean="0">
                <a:latin typeface="Consolas" pitchFamily="49" charset="0"/>
                <a:cs typeface="Consolas" pitchFamily="49" charset="0"/>
              </a:rPr>
              <a:t>d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]</a:t>
            </a:r>
            <a:r>
              <a:rPr kumimoji="1"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…</a:t>
            </a:r>
            <a:r>
              <a:rPr kumimoji="1"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[1+</a:t>
            </a:r>
            <a:r>
              <a:rPr kumimoji="1" lang="en-US" altLang="zh-CN" sz="2000" i="1" smtClean="0">
                <a:latin typeface="Consolas" pitchFamily="49" charset="0"/>
                <a:cs typeface="Consolas" pitchFamily="49" charset="0"/>
              </a:rPr>
              <a:t>kd</a:t>
            </a: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] }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    …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  { </a:t>
            </a:r>
            <a:r>
              <a:rPr kumimoji="1" lang="en-US" altLang="zh-CN" sz="2000" i="1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[</a:t>
            </a:r>
            <a:r>
              <a:rPr kumimoji="1" lang="en-US" altLang="zh-CN" sz="2000" i="1">
                <a:latin typeface="Consolas" pitchFamily="49" charset="0"/>
                <a:cs typeface="Consolas" pitchFamily="49" charset="0"/>
              </a:rPr>
              <a:t>d</a:t>
            </a:r>
            <a:r>
              <a:rPr kumimoji="1" lang="en-US" altLang="zh-CN" sz="200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kumimoji="1" lang="en-US" altLang="zh-CN" sz="2000">
                <a:latin typeface="Consolas" pitchFamily="49" charset="0"/>
                <a:cs typeface="Consolas" pitchFamily="49" charset="0"/>
              </a:rPr>
              <a:t>1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]</a:t>
            </a:r>
            <a:r>
              <a:rPr kumimoji="1"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[2</a:t>
            </a:r>
            <a:r>
              <a:rPr kumimoji="1" lang="en-US" altLang="zh-CN" sz="2000" i="1" smtClean="0">
                <a:latin typeface="Consolas" pitchFamily="49" charset="0"/>
                <a:cs typeface="Consolas" pitchFamily="49" charset="0"/>
              </a:rPr>
              <a:t>d</a:t>
            </a:r>
            <a:r>
              <a:rPr kumimoji="1" lang="en-US" altLang="zh-CN" sz="2000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1]</a:t>
            </a:r>
            <a:r>
              <a:rPr kumimoji="1"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[3</a:t>
            </a:r>
            <a:r>
              <a:rPr kumimoji="1" lang="en-US" altLang="zh-CN" sz="2000" i="1" smtClean="0">
                <a:latin typeface="Consolas" pitchFamily="49" charset="0"/>
                <a:cs typeface="Consolas" pitchFamily="49" charset="0"/>
              </a:rPr>
              <a:t>d</a:t>
            </a:r>
            <a:r>
              <a:rPr kumimoji="1" lang="en-US" altLang="zh-CN" sz="2000" smtClean="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1]</a:t>
            </a:r>
            <a:r>
              <a:rPr kumimoji="1"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…</a:t>
            </a:r>
            <a:r>
              <a:rPr kumimoji="1"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i="1" smtClean="0">
                <a:latin typeface="Consolas" pitchFamily="49" charset="0"/>
                <a:cs typeface="Consolas" pitchFamily="49" charset="0"/>
              </a:rPr>
              <a:t>R</a:t>
            </a: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[(</a:t>
            </a:r>
            <a:r>
              <a:rPr kumimoji="1" lang="en-US" altLang="zh-CN" sz="2000" i="1" dirty="0" err="1">
                <a:latin typeface="Consolas" pitchFamily="49" charset="0"/>
                <a:cs typeface="Consolas" pitchFamily="49" charset="0"/>
              </a:rPr>
              <a:t>k</a:t>
            </a:r>
            <a:r>
              <a:rPr kumimoji="1" lang="en-US" altLang="zh-CN" sz="2000" dirty="0" err="1">
                <a:latin typeface="Consolas" pitchFamily="49" charset="0"/>
                <a:cs typeface="Consolas" pitchFamily="49" charset="0"/>
              </a:rPr>
              <a:t>+1</a:t>
            </a: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)</a:t>
            </a:r>
            <a:r>
              <a:rPr kumimoji="1" lang="en-US" altLang="zh-CN" sz="2000" i="1" dirty="0">
                <a:latin typeface="Consolas" pitchFamily="49" charset="0"/>
                <a:cs typeface="Consolas" pitchFamily="49" charset="0"/>
              </a:rPr>
              <a:t>d</a:t>
            </a:r>
            <a:r>
              <a:rPr kumimoji="1" lang="en-US" altLang="zh-CN" sz="2000" dirty="0">
                <a:latin typeface="Consolas" pitchFamily="49" charset="0"/>
                <a:ea typeface="宋体" pitchFamily="2" charset="-122"/>
                <a:cs typeface="Consolas" pitchFamily="49" charset="0"/>
              </a:rPr>
              <a:t>-</a:t>
            </a:r>
            <a:r>
              <a:rPr kumimoji="1" lang="en-US" altLang="zh-CN" sz="2000" dirty="0">
                <a:latin typeface="Consolas" pitchFamily="49" charset="0"/>
                <a:cs typeface="Consolas" pitchFamily="49" charset="0"/>
              </a:rPr>
              <a:t>1] }</a:t>
            </a:r>
            <a:endParaRPr kumimoji="1" lang="en-US" altLang="zh-CN" sz="2000" dirty="0"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539751" y="188913"/>
            <a:ext cx="3103556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一趟希尔排序</a:t>
            </a:r>
            <a:r>
              <a:rPr lang="zh-CN" altLang="en-US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过程</a:t>
            </a:r>
            <a:endParaRPr lang="zh-CN" altLang="en-US" dirty="0">
              <a:solidFill>
                <a:srgbClr val="FF3300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571472" y="1785926"/>
            <a:ext cx="64801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例如：将 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个记录分成 </a:t>
            </a:r>
            <a:r>
              <a:rPr kumimoji="1"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个子序列：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1357290" y="2460613"/>
            <a:ext cx="4297363" cy="1803400"/>
            <a:chOff x="793" y="1752"/>
            <a:chExt cx="2707" cy="1136"/>
          </a:xfrm>
        </p:grpSpPr>
        <p:sp>
          <p:nvSpPr>
            <p:cNvPr id="58377" name="Line 9"/>
            <p:cNvSpPr>
              <a:spLocks noChangeShapeType="1"/>
            </p:cNvSpPr>
            <p:nvPr/>
          </p:nvSpPr>
          <p:spPr bwMode="auto">
            <a:xfrm>
              <a:off x="793" y="1752"/>
              <a:ext cx="0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378" name="Line 10"/>
            <p:cNvSpPr>
              <a:spLocks noChangeShapeType="1"/>
            </p:cNvSpPr>
            <p:nvPr/>
          </p:nvSpPr>
          <p:spPr bwMode="auto">
            <a:xfrm flipV="1">
              <a:off x="793" y="1752"/>
              <a:ext cx="772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379" name="Line 11"/>
            <p:cNvSpPr>
              <a:spLocks noChangeShapeType="1"/>
            </p:cNvSpPr>
            <p:nvPr/>
          </p:nvSpPr>
          <p:spPr bwMode="auto">
            <a:xfrm>
              <a:off x="1565" y="1752"/>
              <a:ext cx="0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380" name="Freeform 12"/>
            <p:cNvSpPr>
              <a:spLocks/>
            </p:cNvSpPr>
            <p:nvPr/>
          </p:nvSpPr>
          <p:spPr bwMode="auto">
            <a:xfrm>
              <a:off x="1584" y="1752"/>
              <a:ext cx="933" cy="1136"/>
            </a:xfrm>
            <a:custGeom>
              <a:avLst/>
              <a:gdLst/>
              <a:ahLst/>
              <a:cxnLst>
                <a:cxn ang="0">
                  <a:pos x="0" y="1136"/>
                </a:cxn>
                <a:cxn ang="0">
                  <a:pos x="933" y="0"/>
                </a:cxn>
              </a:cxnLst>
              <a:rect l="0" t="0" r="r" b="b"/>
              <a:pathLst>
                <a:path w="933" h="1136">
                  <a:moveTo>
                    <a:pt x="0" y="1136"/>
                  </a:moveTo>
                  <a:lnTo>
                    <a:pt x="933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ysDot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>
              <a:off x="2517" y="1752"/>
              <a:ext cx="0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382" name="Line 14"/>
            <p:cNvSpPr>
              <a:spLocks noChangeShapeType="1"/>
            </p:cNvSpPr>
            <p:nvPr/>
          </p:nvSpPr>
          <p:spPr bwMode="auto">
            <a:xfrm flipV="1">
              <a:off x="2728" y="1752"/>
              <a:ext cx="772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>
              <a:off x="3500" y="1752"/>
              <a:ext cx="0" cy="113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sysDot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458863" y="4357694"/>
            <a:ext cx="4286280" cy="1008117"/>
            <a:chOff x="1571604" y="4678381"/>
            <a:chExt cx="4286280" cy="1008117"/>
          </a:xfrm>
        </p:grpSpPr>
        <p:sp>
          <p:nvSpPr>
            <p:cNvPr id="16" name="上箭头 15"/>
            <p:cNvSpPr/>
            <p:nvPr/>
          </p:nvSpPr>
          <p:spPr>
            <a:xfrm>
              <a:off x="3571868" y="4678381"/>
              <a:ext cx="285752" cy="357190"/>
            </a:xfrm>
            <a:prstGeom prst="up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71604" y="5286388"/>
              <a:ext cx="4286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相距</a:t>
              </a:r>
              <a:r>
                <a:rPr lang="en-US" altLang="zh-CN" sz="20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个位置的记录分为一组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951651" y="2385948"/>
            <a:ext cx="1793888" cy="1586038"/>
            <a:chOff x="7064392" y="2857496"/>
            <a:chExt cx="1793888" cy="1586038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064392" y="3084510"/>
              <a:ext cx="1071570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072462" y="2857496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一组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7064392" y="3484620"/>
              <a:ext cx="1071570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072462" y="3257606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一组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7412058" y="4257738"/>
              <a:ext cx="723904" cy="0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072462" y="4043424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一组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13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85720" y="181253"/>
            <a:ext cx="4143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p373】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28794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43174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86116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29058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43438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86380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72198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86578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29520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143900" y="863726"/>
            <a:ext cx="50006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0066" y="792288"/>
            <a:ext cx="1428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初始序列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43174" y="1435230"/>
            <a:ext cx="500066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86116" y="1435230"/>
            <a:ext cx="500066" cy="3385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29058" y="1435230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43438" y="1435230"/>
            <a:ext cx="500066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28794" y="1435230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86380" y="1435230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72198" y="1435230"/>
            <a:ext cx="500066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86578" y="1435230"/>
            <a:ext cx="500066" cy="3385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429520" y="1435230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43900" y="1435230"/>
            <a:ext cx="500066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910" y="143523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dirty="0" smtClean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=5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1472" y="2013228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直接插入排序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928794" y="2149610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43174" y="2149610"/>
            <a:ext cx="500066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86116" y="2149610"/>
            <a:ext cx="500066" cy="3385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29058" y="2149610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643438" y="2149610"/>
            <a:ext cx="500066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286380" y="2149610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072198" y="2149610"/>
            <a:ext cx="500066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86578" y="2149610"/>
            <a:ext cx="500066" cy="3385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429520" y="2149610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143900" y="2149610"/>
            <a:ext cx="500066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1472" y="300686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dirty="0" smtClean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1800" i="1" dirty="0" smtClean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/2=2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928794" y="302550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43174" y="302550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86116" y="302550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29058" y="302550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43438" y="302550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86380" y="302550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072198" y="302550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786578" y="302550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429520" y="302550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143900" y="302550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28794" y="373988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43174" y="373988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286116" y="373988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929058" y="373988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643438" y="373988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286380" y="373988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072198" y="373988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786578" y="373988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429520" y="3739882"/>
            <a:ext cx="500066" cy="3385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143900" y="3739882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71472" y="3584864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直接插入排序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71472" y="450706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dirty="0" smtClean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CN" sz="1800" i="1" dirty="0" smtClean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1800" dirty="0" smtClean="0">
                <a:latin typeface="Consolas" pitchFamily="49" charset="0"/>
                <a:cs typeface="Consolas" pitchFamily="49" charset="0"/>
              </a:rPr>
              <a:t>/2=1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928794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643174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286116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929058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643438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286380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72198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786578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429520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143900" y="450706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42910" y="4935692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直接插入排序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928794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643174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286116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929058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43438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286380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072198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786578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429520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143900" y="5097204"/>
            <a:ext cx="50006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2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200" dirty="0">
              <a:solidFill>
                <a:srgbClr val="1000E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14348" y="5857892"/>
            <a:ext cx="80010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注意：对于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的一趟，排序前的数据已将近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正序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！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8" name="灯片编号占位符 1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/20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49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/>
      <p:bldP spid="94" grpId="0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79389" y="892175"/>
            <a:ext cx="5464182" cy="50783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ShellSort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 algn="l"/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d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RecType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d=n/2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增量置初值</a:t>
            </a:r>
          </a:p>
          <a:p>
            <a:pPr algn="l"/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d&gt;0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for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对相隔</a:t>
            </a:r>
            <a:r>
              <a:rPr kumimoji="1"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位置的元素组直接插入排序</a:t>
            </a:r>
          </a:p>
          <a:p>
            <a:pPr algn="l"/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tmp=R[i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/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j=i-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while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(j&gt;=0&amp;&amp;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tmp.key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&lt;R[j].key)</a:t>
            </a:r>
          </a:p>
          <a:p>
            <a:pPr algn="l"/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R[j+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]=R[j];</a:t>
            </a:r>
          </a:p>
          <a:p>
            <a:pPr algn="l"/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j=j-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R[j+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d=d/2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减小增量</a:t>
            </a:r>
          </a:p>
          <a:p>
            <a:pPr algn="l"/>
            <a:r>
              <a:rPr kumimoji="1"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55435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latin typeface="楷体" pitchFamily="49" charset="-122"/>
                <a:ea typeface="楷体" pitchFamily="49" charset="-122"/>
              </a:rPr>
              <a:t>希尔排序</a:t>
            </a:r>
            <a:r>
              <a:rPr kumimoji="1" lang="zh-CN" altLang="en-US" sz="2200" dirty="0" smtClean="0">
                <a:latin typeface="楷体" pitchFamily="49" charset="-122"/>
                <a:ea typeface="楷体" pitchFamily="49" charset="-122"/>
              </a:rPr>
              <a:t>算法：</a:t>
            </a:r>
            <a:endParaRPr kumimoji="1"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857885" y="2544917"/>
            <a:ext cx="3178166" cy="28623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</a:p>
          <a:p>
            <a:pPr algn="l"/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tmp=R[i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j=i-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while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(j&gt;=0 &amp;&amp;</a:t>
            </a:r>
          </a:p>
          <a:p>
            <a:pPr algn="l"/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tmp.key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&lt;R[j].key) </a:t>
            </a: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R[j+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]=R[j];</a:t>
            </a: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j=j-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R[j+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372225" y="1952625"/>
            <a:ext cx="2232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直接插入排序：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215074" y="857232"/>
            <a:ext cx="2571768" cy="1214446"/>
            <a:chOff x="6215074" y="857232"/>
            <a:chExt cx="2571768" cy="1214446"/>
          </a:xfrm>
        </p:grpSpPr>
        <p:sp>
          <p:nvSpPr>
            <p:cNvPr id="8" name="环形箭头 7"/>
            <p:cNvSpPr/>
            <p:nvPr/>
          </p:nvSpPr>
          <p:spPr>
            <a:xfrm>
              <a:off x="6215074" y="1428736"/>
              <a:ext cx="1000132" cy="642942"/>
            </a:xfrm>
            <a:prstGeom prst="circular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43702" y="857232"/>
              <a:ext cx="2143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smtClean="0"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zh-CN" altLang="en-US" sz="1800" smtClean="0">
                  <a:ea typeface="楷体" pitchFamily="49" charset="-122"/>
                  <a:cs typeface="Times New Roman" pitchFamily="18" charset="0"/>
                </a:rPr>
                <a:t>循环：每个记录都参加排序了</a:t>
              </a:r>
              <a:endParaRPr lang="zh-CN" altLang="en-US" sz="180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15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  <p:bldP spid="133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23850" y="188913"/>
            <a:ext cx="59769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希尔排序的时间复杂度约为</a:t>
            </a: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aseline="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1.3</a:t>
            </a:r>
            <a:r>
              <a:rPr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5113338" y="1989138"/>
            <a:ext cx="20891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希尔排序</a:t>
            </a: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107950" y="2636838"/>
            <a:ext cx="251936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直接插入排序</a:t>
            </a:r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34925" y="3355975"/>
            <a:ext cx="23939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大约时间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=10</a:t>
            </a:r>
            <a:r>
              <a:rPr lang="en-US" altLang="zh-CN" sz="2000" baseline="30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=100</a:t>
            </a:r>
          </a:p>
        </p:txBody>
      </p:sp>
      <p:sp>
        <p:nvSpPr>
          <p:cNvPr id="104456" name="Text Box 8"/>
          <p:cNvSpPr txBox="1">
            <a:spLocks noChangeArrowheads="1"/>
          </p:cNvSpPr>
          <p:nvPr/>
        </p:nvSpPr>
        <p:spPr bwMode="auto">
          <a:xfrm>
            <a:off x="3671889" y="2708275"/>
            <a:ext cx="42576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d=5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：分为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组，时间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约为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5×2</a:t>
            </a:r>
            <a:r>
              <a:rPr lang="en-US" altLang="zh-CN" sz="2000" baseline="30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＝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</a:p>
        </p:txBody>
      </p: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3671889" y="3429000"/>
            <a:ext cx="42576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d=2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：分为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组，时间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约为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2×5</a:t>
            </a:r>
            <a:r>
              <a:rPr lang="en-US" altLang="zh-CN" sz="2000" baseline="30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＝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50</a:t>
            </a:r>
          </a:p>
        </p:txBody>
      </p:sp>
      <p:sp>
        <p:nvSpPr>
          <p:cNvPr id="104458" name="Text Box 10"/>
          <p:cNvSpPr txBox="1">
            <a:spLocks noChangeArrowheads="1"/>
          </p:cNvSpPr>
          <p:nvPr/>
        </p:nvSpPr>
        <p:spPr bwMode="auto">
          <a:xfrm>
            <a:off x="3238502" y="4195763"/>
            <a:ext cx="47625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d=1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：分为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组，几乎有序，时间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约为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7358082" y="3068638"/>
            <a:ext cx="1008063" cy="1984435"/>
            <a:chOff x="7956550" y="3068638"/>
            <a:chExt cx="1008063" cy="1984435"/>
          </a:xfrm>
        </p:grpSpPr>
        <p:sp>
          <p:nvSpPr>
            <p:cNvPr id="104459" name="Text Box 11"/>
            <p:cNvSpPr txBox="1">
              <a:spLocks noChangeArrowheads="1"/>
            </p:cNvSpPr>
            <p:nvPr/>
          </p:nvSpPr>
          <p:spPr bwMode="auto">
            <a:xfrm>
              <a:off x="7956550" y="306863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＋</a:t>
              </a:r>
            </a:p>
          </p:txBody>
        </p:sp>
        <p:sp>
          <p:nvSpPr>
            <p:cNvPr id="104460" name="Text Box 12"/>
            <p:cNvSpPr txBox="1">
              <a:spLocks noChangeArrowheads="1"/>
            </p:cNvSpPr>
            <p:nvPr/>
          </p:nvSpPr>
          <p:spPr bwMode="auto">
            <a:xfrm>
              <a:off x="7956550" y="3763963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＋</a:t>
              </a:r>
            </a:p>
          </p:txBody>
        </p:sp>
        <p:sp>
          <p:nvSpPr>
            <p:cNvPr id="104461" name="Text Box 13"/>
            <p:cNvSpPr txBox="1">
              <a:spLocks noChangeArrowheads="1"/>
            </p:cNvSpPr>
            <p:nvPr/>
          </p:nvSpPr>
          <p:spPr bwMode="auto">
            <a:xfrm>
              <a:off x="8027988" y="4652963"/>
              <a:ext cx="9366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＝ 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80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57158" y="857232"/>
            <a:ext cx="592935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为什么希尔排序比直接插入排序好？</a:t>
            </a:r>
          </a:p>
          <a:p>
            <a:pPr algn="l">
              <a:spcBef>
                <a:spcPct val="50000"/>
              </a:spcBef>
            </a:pP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例如：有</a:t>
            </a: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个元素要排序。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/20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/>
      <p:bldP spid="104454" grpId="0"/>
      <p:bldP spid="104455" grpId="0"/>
      <p:bldP spid="104456" grpId="0"/>
      <p:bldP spid="104457" grpId="0"/>
      <p:bldP spid="104458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323850" y="333375"/>
            <a:ext cx="8640763" cy="925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希尔排序算法不稳定的反例：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希尔排序法是一种不稳定的排序算法。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1546224" y="1700213"/>
            <a:ext cx="5668981" cy="576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3200" dirty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　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　</a:t>
            </a:r>
            <a:r>
              <a:rPr lang="en-US" altLang="zh-CN" sz="3200" dirty="0">
                <a:latin typeface="Consolas" pitchFamily="49" charset="0"/>
                <a:cs typeface="Consolas" pitchFamily="49" charset="0"/>
              </a:rPr>
              <a:t>10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　</a:t>
            </a:r>
            <a:r>
              <a:rPr lang="en-US" altLang="zh-CN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　</a:t>
            </a:r>
            <a:r>
              <a:rPr lang="en-US" altLang="zh-CN" sz="3200" dirty="0">
                <a:latin typeface="Consolas" pitchFamily="49" charset="0"/>
                <a:cs typeface="Consolas" pitchFamily="49" charset="0"/>
              </a:rPr>
              <a:t>7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　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　</a:t>
            </a:r>
            <a:r>
              <a:rPr lang="en-US" altLang="zh-CN" sz="3200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　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　</a:t>
            </a:r>
            <a:r>
              <a:rPr lang="en-US" altLang="zh-CN" sz="3200" dirty="0">
                <a:latin typeface="Consolas" pitchFamily="49" charset="0"/>
                <a:cs typeface="Consolas" pitchFamily="49" charset="0"/>
              </a:rPr>
              <a:t>20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　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395288" y="2133600"/>
            <a:ext cx="8270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200" i="1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2200">
                <a:latin typeface="Consolas" pitchFamily="49" charset="0"/>
                <a:cs typeface="Consolas" pitchFamily="49" charset="0"/>
              </a:rPr>
              <a:t>=5</a:t>
            </a:r>
          </a:p>
        </p:txBody>
      </p:sp>
      <p:grpSp>
        <p:nvGrpSpPr>
          <p:cNvPr id="114703" name="Group 15"/>
          <p:cNvGrpSpPr>
            <a:grpSpLocks/>
          </p:cNvGrpSpPr>
          <p:nvPr/>
        </p:nvGrpSpPr>
        <p:grpSpPr bwMode="auto">
          <a:xfrm>
            <a:off x="1474788" y="2420938"/>
            <a:ext cx="5740400" cy="1152525"/>
            <a:chOff x="929" y="1525"/>
            <a:chExt cx="3616" cy="726"/>
          </a:xfrm>
        </p:grpSpPr>
        <p:sp>
          <p:nvSpPr>
            <p:cNvPr id="114695" name="Rectangle 7"/>
            <p:cNvSpPr>
              <a:spLocks noChangeArrowheads="1"/>
            </p:cNvSpPr>
            <p:nvPr/>
          </p:nvSpPr>
          <p:spPr bwMode="auto">
            <a:xfrm>
              <a:off x="929" y="1888"/>
              <a:ext cx="3616" cy="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320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 </a:t>
              </a:r>
              <a:r>
                <a:rPr lang="en-US" altLang="zh-CN" sz="3200">
                  <a:latin typeface="Consolas" pitchFamily="49" charset="0"/>
                  <a:cs typeface="Consolas" pitchFamily="49" charset="0"/>
                </a:rPr>
                <a:t>7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 </a:t>
              </a:r>
              <a:r>
                <a:rPr lang="en-US" altLang="zh-CN" sz="320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3200"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3200">
                  <a:latin typeface="Consolas" pitchFamily="49" charset="0"/>
                  <a:cs typeface="Consolas" pitchFamily="49" charset="0"/>
                </a:rPr>
                <a:t>20</a:t>
              </a:r>
              <a:r>
                <a:rPr lang="zh-CN" altLang="en-US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14697" name="AutoShape 9"/>
            <p:cNvSpPr>
              <a:spLocks noChangeArrowheads="1"/>
            </p:cNvSpPr>
            <p:nvPr/>
          </p:nvSpPr>
          <p:spPr bwMode="auto">
            <a:xfrm>
              <a:off x="2698" y="1525"/>
              <a:ext cx="227" cy="272"/>
            </a:xfrm>
            <a:prstGeom prst="downArrow">
              <a:avLst>
                <a:gd name="adj1" fmla="val 50000"/>
                <a:gd name="adj2" fmla="val 29956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4704" name="Group 16"/>
          <p:cNvGrpSpPr>
            <a:grpSpLocks/>
          </p:cNvGrpSpPr>
          <p:nvPr/>
        </p:nvGrpSpPr>
        <p:grpSpPr bwMode="auto">
          <a:xfrm>
            <a:off x="3857620" y="3625848"/>
            <a:ext cx="3384550" cy="974725"/>
            <a:chOff x="2290" y="2284"/>
            <a:chExt cx="2132" cy="614"/>
          </a:xfrm>
        </p:grpSpPr>
        <p:sp>
          <p:nvSpPr>
            <p:cNvPr id="114698" name="Line 10"/>
            <p:cNvSpPr>
              <a:spLocks noChangeShapeType="1"/>
            </p:cNvSpPr>
            <p:nvPr/>
          </p:nvSpPr>
          <p:spPr bwMode="auto">
            <a:xfrm flipH="1" flipV="1">
              <a:off x="2472" y="2296"/>
              <a:ext cx="408" cy="318"/>
            </a:xfrm>
            <a:prstGeom prst="line">
              <a:avLst/>
            </a:prstGeom>
            <a:noFill/>
            <a:ln w="38100">
              <a:solidFill>
                <a:srgbClr val="993366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4699" name="Freeform 11"/>
            <p:cNvSpPr>
              <a:spLocks/>
            </p:cNvSpPr>
            <p:nvPr/>
          </p:nvSpPr>
          <p:spPr bwMode="auto">
            <a:xfrm>
              <a:off x="3744" y="2284"/>
              <a:ext cx="403" cy="324"/>
            </a:xfrm>
            <a:custGeom>
              <a:avLst/>
              <a:gdLst/>
              <a:ahLst/>
              <a:cxnLst>
                <a:cxn ang="0">
                  <a:pos x="0" y="324"/>
                </a:cxn>
                <a:cxn ang="0">
                  <a:pos x="403" y="0"/>
                </a:cxn>
              </a:cxnLst>
              <a:rect l="0" t="0" r="r" b="b"/>
              <a:pathLst>
                <a:path w="403" h="324">
                  <a:moveTo>
                    <a:pt x="0" y="324"/>
                  </a:moveTo>
                  <a:lnTo>
                    <a:pt x="403" y="0"/>
                  </a:lnTo>
                </a:path>
              </a:pathLst>
            </a:custGeom>
            <a:noFill/>
            <a:ln w="38100" cap="flat" cmpd="sng">
              <a:solidFill>
                <a:srgbClr val="9933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4700" name="Text Box 12"/>
            <p:cNvSpPr txBox="1">
              <a:spLocks noChangeArrowheads="1"/>
            </p:cNvSpPr>
            <p:nvPr/>
          </p:nvSpPr>
          <p:spPr bwMode="auto">
            <a:xfrm>
              <a:off x="2290" y="2627"/>
              <a:ext cx="2132" cy="27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相对位置发生改变</a:t>
              </a:r>
            </a:p>
          </p:txBody>
        </p:sp>
      </p:grpSp>
      <p:grpSp>
        <p:nvGrpSpPr>
          <p:cNvPr id="114705" name="Group 17"/>
          <p:cNvGrpSpPr>
            <a:grpSpLocks/>
          </p:cNvGrpSpPr>
          <p:nvPr/>
        </p:nvGrpSpPr>
        <p:grpSpPr bwMode="auto">
          <a:xfrm>
            <a:off x="3851275" y="4868865"/>
            <a:ext cx="3241675" cy="981075"/>
            <a:chOff x="2426" y="3067"/>
            <a:chExt cx="2042" cy="618"/>
          </a:xfrm>
        </p:grpSpPr>
        <p:sp>
          <p:nvSpPr>
            <p:cNvPr id="114701" name="AutoShape 13"/>
            <p:cNvSpPr>
              <a:spLocks noChangeArrowheads="1"/>
            </p:cNvSpPr>
            <p:nvPr/>
          </p:nvSpPr>
          <p:spPr bwMode="auto">
            <a:xfrm>
              <a:off x="3243" y="3067"/>
              <a:ext cx="272" cy="272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4702" name="Text Box 14"/>
            <p:cNvSpPr txBox="1">
              <a:spLocks noChangeArrowheads="1"/>
            </p:cNvSpPr>
            <p:nvPr/>
          </p:nvSpPr>
          <p:spPr bwMode="auto">
            <a:xfrm>
              <a:off x="2426" y="3414"/>
              <a:ext cx="2042" cy="27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希尔排序是不稳定的</a:t>
              </a: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17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/20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571480"/>
            <a:ext cx="8501122" cy="155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例（补充）</a:t>
            </a:r>
            <a:r>
              <a:rPr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 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希尔排序的组内排序采用的是（ ）。</a:t>
            </a:r>
            <a:endParaRPr lang="en-US" altLang="zh-CN" sz="22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直接插入排序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B.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折半插入排序</a:t>
            </a:r>
            <a:endParaRPr lang="en-US" altLang="zh-CN" sz="22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C.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快速排序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		D.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归并排序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28662" y="2571744"/>
            <a:ext cx="51847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说明：本题</a:t>
            </a:r>
            <a:r>
              <a:rPr lang="zh-CN" altLang="en-US" sz="22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2015</a:t>
            </a:r>
            <a:r>
              <a:rPr lang="zh-CN" altLang="en-US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年</a:t>
            </a:r>
            <a:r>
              <a:rPr lang="zh-CN" altLang="en-US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全国考研题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18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12" name="Picture 8" descr="u=4164191742,2128357998&amp;fm=21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3213" y="765175"/>
            <a:ext cx="2103437" cy="2160588"/>
          </a:xfrm>
          <a:prstGeom prst="rect">
            <a:avLst/>
          </a:prstGeom>
          <a:noFill/>
        </p:spPr>
      </p:pic>
      <p:grpSp>
        <p:nvGrpSpPr>
          <p:cNvPr id="9" name="组合 8"/>
          <p:cNvGrpSpPr/>
          <p:nvPr/>
        </p:nvGrpSpPr>
        <p:grpSpPr>
          <a:xfrm>
            <a:off x="750891" y="2852738"/>
            <a:ext cx="7393009" cy="1762190"/>
            <a:chOff x="250825" y="2852738"/>
            <a:chExt cx="7393009" cy="1762190"/>
          </a:xfrm>
          <a:scene3d>
            <a:camera prst="perspectiveAbove"/>
            <a:lightRig rig="threePt" dir="t"/>
          </a:scene3d>
        </p:grpSpPr>
        <p:sp>
          <p:nvSpPr>
            <p:cNvPr id="98308" name="Text Box 4"/>
            <p:cNvSpPr txBox="1">
              <a:spLocks noChangeArrowheads="1"/>
            </p:cNvSpPr>
            <p:nvPr/>
          </p:nvSpPr>
          <p:spPr bwMode="auto">
            <a:xfrm>
              <a:off x="250825" y="2852738"/>
              <a:ext cx="7393009" cy="108952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92D37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思考题：</a:t>
              </a:r>
            </a:p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　　</a:t>
              </a:r>
              <a:r>
                <a:rPr kumimoji="1" lang="zh-CN" altLang="en-US" sz="2200" smtClean="0">
                  <a:solidFill>
                    <a:srgbClr val="1000E4"/>
                  </a:solidFill>
                  <a:ea typeface="楷体" pitchFamily="49" charset="-122"/>
                  <a:cs typeface="Times New Roman" pitchFamily="18" charset="0"/>
                </a:rPr>
                <a:t>插入排序中每趟产生的</a:t>
              </a:r>
              <a:r>
                <a:rPr kumimoji="1" lang="zh-CN" altLang="en-US" sz="2200" dirty="0">
                  <a:solidFill>
                    <a:srgbClr val="1000E4"/>
                  </a:solidFill>
                  <a:ea typeface="楷体" pitchFamily="49" charset="-122"/>
                  <a:cs typeface="Times New Roman" pitchFamily="18" charset="0"/>
                </a:rPr>
                <a:t>有序区是</a:t>
              </a:r>
              <a:r>
                <a:rPr kumimoji="1" lang="zh-CN" altLang="en-US" sz="22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全局有序</a:t>
              </a:r>
              <a:r>
                <a:rPr kumimoji="1" lang="zh-CN" altLang="en-US" sz="2200" dirty="0">
                  <a:solidFill>
                    <a:srgbClr val="1000E4"/>
                  </a:solidFill>
                  <a:ea typeface="楷体" pitchFamily="49" charset="-122"/>
                  <a:cs typeface="Times New Roman" pitchFamily="18" charset="0"/>
                </a:rPr>
                <a:t>吗？</a:t>
              </a:r>
              <a:endParaRPr lang="zh-CN" altLang="en-US" sz="2200" dirty="0">
                <a:solidFill>
                  <a:srgbClr val="1000E4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929058" y="3929066"/>
              <a:ext cx="3286148" cy="685862"/>
              <a:chOff x="3929058" y="3929066"/>
              <a:chExt cx="3286148" cy="68586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3929058" y="4214818"/>
                <a:ext cx="32861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latin typeface="楷体" pitchFamily="49" charset="-122"/>
                    <a:ea typeface="楷体" pitchFamily="49" charset="-122"/>
                  </a:rPr>
                  <a:t>该</a:t>
                </a:r>
                <a:r>
                  <a:rPr lang="zh-CN" altLang="en-US" sz="2000" smtClean="0">
                    <a:latin typeface="楷体" pitchFamily="49" charset="-122"/>
                    <a:ea typeface="楷体" pitchFamily="49" charset="-122"/>
                  </a:rPr>
                  <a:t>区域的元素位置</a:t>
                </a:r>
                <a:r>
                  <a:rPr lang="zh-CN" altLang="en-US" sz="2000" dirty="0" smtClean="0">
                    <a:latin typeface="楷体" pitchFamily="49" charset="-122"/>
                    <a:ea typeface="楷体" pitchFamily="49" charset="-122"/>
                  </a:rPr>
                  <a:t>不再改变</a:t>
                </a:r>
                <a:endParaRPr lang="zh-CN" altLang="en-US" sz="2000" dirty="0"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5" name="上箭头 4"/>
              <p:cNvSpPr/>
              <p:nvPr/>
            </p:nvSpPr>
            <p:spPr>
              <a:xfrm>
                <a:off x="5429256" y="3929066"/>
                <a:ext cx="142876" cy="357190"/>
              </a:xfrm>
              <a:prstGeom prst="upArrow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19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2457474" y="1568735"/>
            <a:ext cx="11509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有序区</a:t>
            </a: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1449411" y="2030770"/>
            <a:ext cx="3095625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18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    </a:t>
            </a:r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……   </a:t>
            </a:r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5481661" y="1568735"/>
            <a:ext cx="11509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无序区</a:t>
            </a:r>
          </a:p>
        </p:txBody>
      </p:sp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4760936" y="2030770"/>
            <a:ext cx="3168650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…… 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1]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449411" y="3759557"/>
            <a:ext cx="6408738" cy="936074"/>
            <a:chOff x="971550" y="3505200"/>
            <a:chExt cx="6408738" cy="936074"/>
          </a:xfrm>
        </p:grpSpPr>
        <p:sp>
          <p:nvSpPr>
            <p:cNvPr id="93196" name="Text Box 12"/>
            <p:cNvSpPr txBox="1">
              <a:spLocks noChangeArrowheads="1"/>
            </p:cNvSpPr>
            <p:nvPr/>
          </p:nvSpPr>
          <p:spPr bwMode="auto">
            <a:xfrm>
              <a:off x="1979613" y="4071942"/>
              <a:ext cx="115093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有序区</a:t>
              </a:r>
            </a:p>
          </p:txBody>
        </p:sp>
        <p:sp>
          <p:nvSpPr>
            <p:cNvPr id="93197" name="Rectangle 13"/>
            <p:cNvSpPr>
              <a:spLocks noChangeArrowheads="1"/>
            </p:cNvSpPr>
            <p:nvPr/>
          </p:nvSpPr>
          <p:spPr bwMode="auto">
            <a:xfrm>
              <a:off x="971550" y="3505200"/>
              <a:ext cx="3671888" cy="5032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18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[0]    </a:t>
              </a:r>
              <a:r>
                <a:rPr lang="en-US" altLang="zh-CN" sz="180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……    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1800" i="1" dirty="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 err="1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dirty="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180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 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lang="en-US" altLang="zh-CN" sz="1800" i="1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 err="1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</a:p>
          </p:txBody>
        </p:sp>
        <p:sp>
          <p:nvSpPr>
            <p:cNvPr id="93198" name="Text Box 14"/>
            <p:cNvSpPr txBox="1">
              <a:spLocks noChangeArrowheads="1"/>
            </p:cNvSpPr>
            <p:nvPr/>
          </p:nvSpPr>
          <p:spPr bwMode="auto">
            <a:xfrm>
              <a:off x="5003800" y="4071942"/>
              <a:ext cx="115093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无序区</a:t>
              </a:r>
            </a:p>
          </p:txBody>
        </p:sp>
        <p:sp>
          <p:nvSpPr>
            <p:cNvPr id="93199" name="Rectangle 15"/>
            <p:cNvSpPr>
              <a:spLocks noChangeArrowheads="1"/>
            </p:cNvSpPr>
            <p:nvPr/>
          </p:nvSpPr>
          <p:spPr bwMode="auto">
            <a:xfrm>
              <a:off x="4787900" y="3505200"/>
              <a:ext cx="2592388" cy="5032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1800" i="1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dirty="0" err="1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1800" dirty="0" err="1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+1</a:t>
              </a:r>
              <a:r>
                <a:rPr lang="en-US" altLang="zh-CN" sz="180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 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……   </a:t>
              </a:r>
              <a:r>
                <a:rPr lang="en-US" altLang="zh-CN" sz="1800" i="1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[</a:t>
              </a:r>
              <a:r>
                <a:rPr lang="en-US" altLang="zh-CN" sz="1800" i="1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smtClean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en-US" altLang="zh-CN" sz="1800" dirty="0">
                  <a:solidFill>
                    <a:srgbClr val="1000E4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</a:p>
          </p:txBody>
        </p:sp>
      </p:grpSp>
      <p:grpSp>
        <p:nvGrpSpPr>
          <p:cNvPr id="93204" name="Group 20"/>
          <p:cNvGrpSpPr>
            <a:grpSpLocks/>
          </p:cNvGrpSpPr>
          <p:nvPr/>
        </p:nvGrpSpPr>
        <p:grpSpPr bwMode="auto">
          <a:xfrm>
            <a:off x="4184674" y="2678470"/>
            <a:ext cx="2808287" cy="792162"/>
            <a:chOff x="2335" y="1527"/>
            <a:chExt cx="1769" cy="499"/>
          </a:xfrm>
        </p:grpSpPr>
        <p:sp>
          <p:nvSpPr>
            <p:cNvPr id="93194" name="AutoShape 10"/>
            <p:cNvSpPr>
              <a:spLocks noChangeArrowheads="1"/>
            </p:cNvSpPr>
            <p:nvPr/>
          </p:nvSpPr>
          <p:spPr bwMode="auto">
            <a:xfrm rot="5400000">
              <a:off x="2539" y="1323"/>
              <a:ext cx="91" cy="499"/>
            </a:xfrm>
            <a:prstGeom prst="curvedLeftArrow">
              <a:avLst>
                <a:gd name="adj1" fmla="val 109670"/>
                <a:gd name="adj2" fmla="val 219341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3195" name="AutoShape 11"/>
            <p:cNvSpPr>
              <a:spLocks noChangeArrowheads="1"/>
            </p:cNvSpPr>
            <p:nvPr/>
          </p:nvSpPr>
          <p:spPr bwMode="auto">
            <a:xfrm>
              <a:off x="2517" y="1709"/>
              <a:ext cx="226" cy="317"/>
            </a:xfrm>
            <a:prstGeom prst="downArrow">
              <a:avLst>
                <a:gd name="adj1" fmla="val 50000"/>
                <a:gd name="adj2" fmla="val 35066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3201" name="Text Box 17"/>
            <p:cNvSpPr txBox="1">
              <a:spLocks noChangeArrowheads="1"/>
            </p:cNvSpPr>
            <p:nvPr/>
          </p:nvSpPr>
          <p:spPr bwMode="auto">
            <a:xfrm>
              <a:off x="2925" y="1709"/>
              <a:ext cx="117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一趟排序</a:t>
              </a:r>
            </a:p>
          </p:txBody>
        </p:sp>
      </p:grpSp>
      <p:sp>
        <p:nvSpPr>
          <p:cNvPr id="93202" name="Text Box 18"/>
          <p:cNvSpPr txBox="1">
            <a:spLocks noChangeArrowheads="1"/>
          </p:cNvSpPr>
          <p:nvPr/>
        </p:nvSpPr>
        <p:spPr bwMode="auto">
          <a:xfrm>
            <a:off x="2097111" y="5270857"/>
            <a:ext cx="496887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初始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时，有序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区只有一个元素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[0]</a:t>
            </a:r>
          </a:p>
          <a:p>
            <a:pPr algn="l">
              <a:spcBef>
                <a:spcPct val="50000"/>
              </a:spcBef>
            </a:pPr>
            <a:r>
              <a:rPr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＝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1~</a:t>
            </a:r>
            <a:r>
              <a:rPr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，共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经过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趟排序</a:t>
            </a:r>
          </a:p>
        </p:txBody>
      </p:sp>
      <p:sp>
        <p:nvSpPr>
          <p:cNvPr id="18" name="Text Box 3" descr="纸莎草纸"/>
          <p:cNvSpPr txBox="1">
            <a:spLocks noChangeArrowheads="1"/>
          </p:cNvSpPr>
          <p:nvPr/>
        </p:nvSpPr>
        <p:spPr bwMode="auto">
          <a:xfrm>
            <a:off x="395288" y="333375"/>
            <a:ext cx="4319588" cy="683264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10.2.1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直接插入排序</a:t>
            </a:r>
            <a:endParaRPr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2910" y="1285860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基本思路</a:t>
            </a:r>
            <a:endParaRPr lang="zh-CN" altLang="en-US" dirty="0"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/20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20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 descr="大棋盘"/>
          <p:cNvSpPr>
            <a:spLocks noChangeArrowheads="1"/>
          </p:cNvSpPr>
          <p:nvPr/>
        </p:nvSpPr>
        <p:spPr bwMode="auto">
          <a:xfrm>
            <a:off x="1676400" y="2514600"/>
            <a:ext cx="3124200" cy="432000"/>
          </a:xfrm>
          <a:prstGeom prst="rect">
            <a:avLst/>
          </a:prstGeom>
          <a:pattFill prst="lgCheck">
            <a:fgClr>
              <a:srgbClr val="CC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352800" y="2952752"/>
            <a:ext cx="609600" cy="762000"/>
            <a:chOff x="3352800" y="2952752"/>
            <a:chExt cx="609600" cy="762000"/>
          </a:xfrm>
        </p:grpSpPr>
        <p:sp>
          <p:nvSpPr>
            <p:cNvPr id="56326" name="Line 6"/>
            <p:cNvSpPr>
              <a:spLocks noChangeShapeType="1"/>
            </p:cNvSpPr>
            <p:nvPr/>
          </p:nvSpPr>
          <p:spPr bwMode="auto">
            <a:xfrm>
              <a:off x="3352800" y="2952752"/>
              <a:ext cx="0" cy="762000"/>
            </a:xfrm>
            <a:prstGeom prst="line">
              <a:avLst/>
            </a:prstGeom>
            <a:noFill/>
            <a:ln w="28575">
              <a:solidFill>
                <a:srgbClr val="1000E4"/>
              </a:solidFill>
              <a:round/>
              <a:headEnd type="stealth" w="med" len="lg"/>
              <a:tailEnd/>
            </a:ln>
            <a:effectLst/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327" name="Text Box 7"/>
            <p:cNvSpPr txBox="1">
              <a:spLocks noChangeArrowheads="1"/>
            </p:cNvSpPr>
            <p:nvPr/>
          </p:nvSpPr>
          <p:spPr bwMode="auto">
            <a:xfrm>
              <a:off x="3375025" y="3105152"/>
              <a:ext cx="5873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1800" i="1" dirty="0">
                  <a:solidFill>
                    <a:srgbClr val="F92D37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</a:p>
          </p:txBody>
        </p:sp>
      </p:grpSp>
      <p:sp>
        <p:nvSpPr>
          <p:cNvPr id="56328" name="Rectangle 8" descr="60%"/>
          <p:cNvSpPr>
            <a:spLocks noChangeArrowheads="1"/>
          </p:cNvSpPr>
          <p:nvPr/>
        </p:nvSpPr>
        <p:spPr bwMode="auto">
          <a:xfrm>
            <a:off x="3505200" y="2514600"/>
            <a:ext cx="1295400" cy="432000"/>
          </a:xfrm>
          <a:prstGeom prst="rect">
            <a:avLst/>
          </a:prstGeom>
          <a:pattFill prst="pct60">
            <a:fgClr>
              <a:srgbClr val="FF99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4800600" y="2514600"/>
            <a:ext cx="3429000" cy="43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4800600" y="2514600"/>
            <a:ext cx="304800" cy="43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4572000" y="1981200"/>
            <a:ext cx="691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sz="1800" i="1" dirty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[</a:t>
            </a:r>
            <a:r>
              <a:rPr kumimoji="1" lang="en-US" altLang="zh-CN" sz="1800" i="1" dirty="0" err="1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]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4648200" y="2952752"/>
            <a:ext cx="1044575" cy="762000"/>
            <a:chOff x="4648200" y="2952752"/>
            <a:chExt cx="1044575" cy="762000"/>
          </a:xfrm>
        </p:grpSpPr>
        <p:sp>
          <p:nvSpPr>
            <p:cNvPr id="56325" name="Line 5"/>
            <p:cNvSpPr>
              <a:spLocks noChangeShapeType="1"/>
            </p:cNvSpPr>
            <p:nvPr/>
          </p:nvSpPr>
          <p:spPr bwMode="auto">
            <a:xfrm>
              <a:off x="4648200" y="2952752"/>
              <a:ext cx="0" cy="762000"/>
            </a:xfrm>
            <a:prstGeom prst="line">
              <a:avLst/>
            </a:prstGeom>
            <a:noFill/>
            <a:ln w="28575">
              <a:solidFill>
                <a:srgbClr val="1000E4"/>
              </a:solidFill>
              <a:round/>
              <a:headEnd type="stealth" w="med" len="lg"/>
              <a:tailEnd/>
            </a:ln>
            <a:effectLst/>
          </p:spPr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332" name="Text Box 12"/>
            <p:cNvSpPr txBox="1">
              <a:spLocks noChangeArrowheads="1"/>
            </p:cNvSpPr>
            <p:nvPr/>
          </p:nvSpPr>
          <p:spPr bwMode="auto">
            <a:xfrm>
              <a:off x="4724400" y="3124200"/>
              <a:ext cx="9683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1800" i="1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  <a:r>
                <a:rPr kumimoji="1"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=</a:t>
              </a:r>
              <a:r>
                <a:rPr kumimoji="1" lang="en-US" altLang="zh-CN" sz="1800" i="1" dirty="0" err="1"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  <a:r>
                <a:rPr kumimoji="1" lang="en-US" altLang="zh-CN" sz="1800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</p:grpSp>
      <p:sp>
        <p:nvSpPr>
          <p:cNvPr id="56333" name="AutoShape 13"/>
          <p:cNvSpPr>
            <a:spLocks noChangeArrowheads="1"/>
          </p:cNvSpPr>
          <p:nvPr/>
        </p:nvSpPr>
        <p:spPr bwMode="auto">
          <a:xfrm>
            <a:off x="4071934" y="3286124"/>
            <a:ext cx="1243010" cy="385762"/>
          </a:xfrm>
          <a:prstGeom prst="wedgeRoundRectCallout">
            <a:avLst>
              <a:gd name="adj1" fmla="val -80653"/>
              <a:gd name="adj2" fmla="val -129861"/>
              <a:gd name="adj3" fmla="val 16667"/>
            </a:avLst>
          </a:prstGeom>
          <a:solidFill>
            <a:srgbClr val="FFFF99">
              <a:alpha val="50000"/>
            </a:srgbClr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1" lang="zh-CN" altLang="en-US" sz="1800" dirty="0">
                <a:solidFill>
                  <a:srgbClr val="F92D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插入位置</a:t>
            </a:r>
            <a:endParaRPr kumimoji="1" lang="zh-CN" altLang="en-US" sz="1800" b="0" dirty="0">
              <a:solidFill>
                <a:srgbClr val="F92D37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539750" y="836613"/>
            <a:ext cx="67691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一趟直接插入排序：在有序区中插入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的过程。</a:t>
            </a: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2143108" y="1636713"/>
            <a:ext cx="21431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有序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区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1]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6500826" y="3000372"/>
            <a:ext cx="2419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无序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区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..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1]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6339" name="AutoShape 19"/>
          <p:cNvSpPr>
            <a:spLocks/>
          </p:cNvSpPr>
          <p:nvPr/>
        </p:nvSpPr>
        <p:spPr bwMode="auto">
          <a:xfrm rot="5400000">
            <a:off x="3060700" y="765175"/>
            <a:ext cx="287338" cy="3024188"/>
          </a:xfrm>
          <a:prstGeom prst="leftBrace">
            <a:avLst>
              <a:gd name="adj1" fmla="val 87707"/>
              <a:gd name="adj2" fmla="val 50000"/>
            </a:avLst>
          </a:prstGeom>
          <a:noFill/>
          <a:ln w="28575">
            <a:solidFill>
              <a:srgbClr val="99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2411413" y="3795385"/>
            <a:ext cx="1946273" cy="357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800" i="1" smtClean="0">
                <a:latin typeface="Consolas" pitchFamily="49" charset="0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+1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tmp</a:t>
            </a:r>
            <a:endParaRPr lang="en-US" altLang="zh-CN" sz="18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953000" y="2946600"/>
            <a:ext cx="1619264" cy="553838"/>
            <a:chOff x="4953000" y="2946600"/>
            <a:chExt cx="1619264" cy="553838"/>
          </a:xfrm>
        </p:grpSpPr>
        <p:sp>
          <p:nvSpPr>
            <p:cNvPr id="56343" name="Text Box 23"/>
            <p:cNvSpPr txBox="1">
              <a:spLocks noChangeArrowheads="1"/>
            </p:cNvSpPr>
            <p:nvPr/>
          </p:nvSpPr>
          <p:spPr bwMode="auto">
            <a:xfrm>
              <a:off x="5810250" y="3131106"/>
              <a:ext cx="7620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tmp</a:t>
              </a:r>
              <a:endParaRPr lang="en-US" altLang="zh-CN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>
              <a:stCxn id="56330" idx="2"/>
              <a:endCxn id="56343" idx="1"/>
            </p:cNvCxnSpPr>
            <p:nvPr/>
          </p:nvCxnSpPr>
          <p:spPr>
            <a:xfrm rot="16200000" flipH="1">
              <a:off x="5197039" y="2702561"/>
              <a:ext cx="369172" cy="85725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2285984" y="4286256"/>
            <a:ext cx="4143404" cy="828738"/>
            <a:chOff x="2285984" y="4572008"/>
            <a:chExt cx="3786214" cy="828738"/>
          </a:xfrm>
        </p:grpSpPr>
        <p:sp>
          <p:nvSpPr>
            <p:cNvPr id="24" name="TextBox 23"/>
            <p:cNvSpPr txBox="1"/>
            <p:nvPr/>
          </p:nvSpPr>
          <p:spPr>
            <a:xfrm>
              <a:off x="2285984" y="5000636"/>
              <a:ext cx="3786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使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R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[0..</a:t>
              </a:r>
              <a:r>
                <a:rPr lang="en-US" altLang="zh-CN" sz="20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]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有序 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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 扩大有序区 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9" name="下箭头 28"/>
            <p:cNvSpPr/>
            <p:nvPr/>
          </p:nvSpPr>
          <p:spPr>
            <a:xfrm>
              <a:off x="3214678" y="4572008"/>
              <a:ext cx="214314" cy="35719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786182" y="3488296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R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大时便后移</a:t>
            </a:r>
            <a:endParaRPr lang="en-US" altLang="zh-CN" sz="18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5153021" y="1997981"/>
            <a:ext cx="32051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].key&lt;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1].key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时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z="2200" smtClean="0">
                <a:latin typeface="Consolas" pitchFamily="49" charset="0"/>
                <a:cs typeface="Consolas" pitchFamily="49" charset="0"/>
              </a:rPr>
              <a:pPr/>
              <a:t>3</a:t>
            </a:fld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/20</a:t>
            </a:r>
            <a:endParaRPr lang="en-US" altLang="zh-CN" sz="22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-0.07083 -2.22222E-6 " pathEditMode="relative" ptsTypes="AA">
                                      <p:cBhvr>
                                        <p:cTn id="1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3" grpId="0" animBg="1"/>
      <p:bldP spid="56340" grpId="0"/>
      <p:bldP spid="31" grpId="0"/>
      <p:bldP spid="3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500042"/>
            <a:ext cx="8072494" cy="155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p369】 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设待排序的表有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个元素，其关键字分别为（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）。说明采用直接插入排序方法进行排序的过程。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4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7356" y="642918"/>
            <a:ext cx="542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642918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初始：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1181385"/>
            <a:ext cx="542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181385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i=1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7356" y="1752889"/>
            <a:ext cx="542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1752889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i=2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7356" y="2252955"/>
            <a:ext cx="542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348" y="2252955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i=3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57356" y="2824459"/>
            <a:ext cx="542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48" y="2824459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i=4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57356" y="3395963"/>
            <a:ext cx="542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348" y="3395963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i=5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57356" y="3967467"/>
            <a:ext cx="542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348" y="3967467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i=6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57356" y="4538971"/>
            <a:ext cx="542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4348" y="4538971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i=7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57356" y="5110475"/>
            <a:ext cx="542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4348" y="5110475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i=8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57356" y="5610541"/>
            <a:ext cx="542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4348" y="5610541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i=9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/20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9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0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4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5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1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2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6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7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3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4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8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9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71472" y="833836"/>
            <a:ext cx="8215370" cy="5452684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08000" rIns="144000" bIns="108000">
            <a:spAutoFit/>
          </a:bodyPr>
          <a:lstStyle/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InsertSort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RecType</a:t>
            </a:r>
            <a:r>
              <a:rPr kumimoji="1"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 </a:t>
            </a:r>
            <a:endParaRPr kumimoji="1" lang="en-US" altLang="zh-CN" sz="1800" dirty="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kumimoji="1"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j;   RecType 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R[i].key&lt;R[i-1].key]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反序时</a:t>
            </a:r>
            <a:endParaRPr kumimoji="1"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tmp=R[i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j=i-1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endParaRPr kumimoji="1" lang="zh-CN" altLang="en-US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	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kumimoji="1" lang="en-US" altLang="zh-CN" sz="1800" dirty="0" err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的插入位置</a:t>
            </a:r>
            <a:endParaRPr kumimoji="1"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R[j+1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]=R[j];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将关键字大于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].key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的记录后移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j-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-;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  while  (j&gt;=0 &amp;&amp; R[j].key&gt;tmp.key)</a:t>
            </a:r>
            <a:endParaRPr kumimoji="1"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R[j+1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kumimoji="1"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kumimoji="1"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j+1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处插入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kumimoji="1" lang="en-US" altLang="zh-CN" sz="180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kumimoji="1"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ts val="18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 rot="252626">
            <a:off x="357158" y="128344"/>
            <a:ext cx="392909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直接插入排序的</a:t>
            </a:r>
            <a:r>
              <a:rPr lang="zh-CN" altLang="en-US" sz="2200" dirty="0" smtClean="0">
                <a:latin typeface="楷体" pitchFamily="49" charset="-122"/>
                <a:ea typeface="楷体" pitchFamily="49" charset="-122"/>
              </a:rPr>
              <a:t>算法：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6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178595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dirty="0" smtClean="0">
                <a:solidFill>
                  <a:srgbClr val="F92D37"/>
                </a:solidFill>
                <a:latin typeface="楷体" pitchFamily="49" charset="-122"/>
                <a:ea typeface="楷体" pitchFamily="49" charset="-122"/>
              </a:rPr>
              <a:t>算法分析</a:t>
            </a:r>
            <a:endParaRPr kumimoji="1" lang="zh-CN" altLang="en-US" dirty="0">
              <a:solidFill>
                <a:srgbClr val="F92D37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95313" y="1011238"/>
            <a:ext cx="557556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最好的情况（关键字在记录序列中正序）</a:t>
            </a:r>
            <a:r>
              <a:rPr kumimoji="1" lang="zh-CN" altLang="en-US" sz="2200" dirty="0">
                <a:solidFill>
                  <a:srgbClr val="00008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500034" y="2946400"/>
            <a:ext cx="557556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最坏的情况（关键字在记录序列中反序）：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739775" y="1560513"/>
            <a:ext cx="2371725" cy="1271587"/>
            <a:chOff x="739775" y="1560513"/>
            <a:chExt cx="2371725" cy="1271587"/>
          </a:xfrm>
        </p:grpSpPr>
        <p:sp>
          <p:nvSpPr>
            <p:cNvPr id="57348" name="Text Box 4"/>
            <p:cNvSpPr txBox="1">
              <a:spLocks noChangeArrowheads="1"/>
            </p:cNvSpPr>
            <p:nvPr/>
          </p:nvSpPr>
          <p:spPr bwMode="auto">
            <a:xfrm>
              <a:off x="739775" y="1560513"/>
              <a:ext cx="213231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比较”的次数：</a:t>
              </a:r>
            </a:p>
          </p:txBody>
        </p:sp>
        <p:graphicFrame>
          <p:nvGraphicFramePr>
            <p:cNvPr id="57351" name="Object 7"/>
            <p:cNvGraphicFramePr>
              <a:graphicFrameLocks noChangeAspect="1"/>
            </p:cNvGraphicFramePr>
            <p:nvPr/>
          </p:nvGraphicFramePr>
          <p:xfrm>
            <a:off x="1322388" y="1968500"/>
            <a:ext cx="1789112" cy="863600"/>
          </p:xfrm>
          <a:graphic>
            <a:graphicData uri="http://schemas.openxmlformats.org/presentationml/2006/ole">
              <p:oleObj spid="_x0000_s57351" name="公式" r:id="rId3" imgW="685800" imgH="431640" progId="Equation.3">
                <p:embed/>
              </p:oleObj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4071934" y="1557338"/>
            <a:ext cx="2132315" cy="976372"/>
            <a:chOff x="4778375" y="1557338"/>
            <a:chExt cx="2132315" cy="976372"/>
          </a:xfrm>
        </p:grpSpPr>
        <p:sp>
          <p:nvSpPr>
            <p:cNvPr id="57352" name="Text Box 8"/>
            <p:cNvSpPr txBox="1">
              <a:spLocks noChangeArrowheads="1"/>
            </p:cNvSpPr>
            <p:nvPr/>
          </p:nvSpPr>
          <p:spPr bwMode="auto">
            <a:xfrm>
              <a:off x="5219700" y="2133600"/>
              <a:ext cx="109537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000" smtClean="0">
                  <a:solidFill>
                    <a:srgbClr val="FF000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  <a:endParaRPr kumimoji="1" lang="en-US" altLang="zh-CN" sz="200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>
              <a:off x="4778375" y="1557338"/>
              <a:ext cx="213231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移动”的次数：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63575" y="3409950"/>
            <a:ext cx="2479665" cy="1387475"/>
            <a:chOff x="663575" y="3409950"/>
            <a:chExt cx="2479665" cy="1387475"/>
          </a:xfrm>
        </p:grpSpPr>
        <p:sp>
          <p:nvSpPr>
            <p:cNvPr id="57350" name="Text Box 6"/>
            <p:cNvSpPr txBox="1">
              <a:spLocks noChangeArrowheads="1"/>
            </p:cNvSpPr>
            <p:nvPr/>
          </p:nvSpPr>
          <p:spPr bwMode="auto">
            <a:xfrm>
              <a:off x="663575" y="3409950"/>
              <a:ext cx="213231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比较”的次数：</a:t>
              </a:r>
            </a:p>
          </p:txBody>
        </p:sp>
        <p:graphicFrame>
          <p:nvGraphicFramePr>
            <p:cNvPr id="57357" name="Object 13"/>
            <p:cNvGraphicFramePr>
              <a:graphicFrameLocks noChangeAspect="1"/>
            </p:cNvGraphicFramePr>
            <p:nvPr/>
          </p:nvGraphicFramePr>
          <p:xfrm>
            <a:off x="1444625" y="3935413"/>
            <a:ext cx="1698615" cy="862012"/>
          </p:xfrm>
          <a:graphic>
            <a:graphicData uri="http://schemas.openxmlformats.org/presentationml/2006/ole">
              <p:oleObj spid="_x0000_s57357" name="公式" r:id="rId4" imgW="901440" imgH="431640" progId="Equation.3">
                <p:embed/>
              </p:oleObj>
            </a:graphicData>
          </a:graphic>
        </p:graphicFrame>
      </p:grpSp>
      <p:grpSp>
        <p:nvGrpSpPr>
          <p:cNvPr id="19" name="组合 18"/>
          <p:cNvGrpSpPr/>
          <p:nvPr/>
        </p:nvGrpSpPr>
        <p:grpSpPr>
          <a:xfrm>
            <a:off x="4148134" y="3409950"/>
            <a:ext cx="2717821" cy="1365250"/>
            <a:chOff x="4854575" y="3409950"/>
            <a:chExt cx="2717821" cy="1365250"/>
          </a:xfrm>
        </p:grpSpPr>
        <p:sp>
          <p:nvSpPr>
            <p:cNvPr id="57355" name="Rectangle 11"/>
            <p:cNvSpPr>
              <a:spLocks noChangeArrowheads="1"/>
            </p:cNvSpPr>
            <p:nvPr/>
          </p:nvSpPr>
          <p:spPr bwMode="auto">
            <a:xfrm>
              <a:off x="4854575" y="3409950"/>
              <a:ext cx="213231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“</a:t>
              </a:r>
              <a:r>
                <a:rPr kumimoji="1" lang="zh-CN" altLang="en-US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移动”的次数：</a:t>
              </a:r>
            </a:p>
          </p:txBody>
        </p:sp>
        <p:graphicFrame>
          <p:nvGraphicFramePr>
            <p:cNvPr id="57358" name="Object 14"/>
            <p:cNvGraphicFramePr>
              <a:graphicFrameLocks noChangeAspect="1"/>
            </p:cNvGraphicFramePr>
            <p:nvPr/>
          </p:nvGraphicFramePr>
          <p:xfrm>
            <a:off x="4887912" y="3913188"/>
            <a:ext cx="2684484" cy="862012"/>
          </p:xfrm>
          <a:graphic>
            <a:graphicData uri="http://schemas.openxmlformats.org/presentationml/2006/ole">
              <p:oleObj spid="_x0000_s57358" name="公式" r:id="rId5" imgW="1523880" imgH="431640" progId="Equation.3">
                <p:embed/>
              </p:oleObj>
            </a:graphicData>
          </a:graphic>
        </p:graphicFrame>
      </p:grp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571472" y="4998377"/>
            <a:ext cx="41767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总的平均比较和移动次数约为 </a:t>
            </a:r>
          </a:p>
        </p:txBody>
      </p:sp>
      <p:graphicFrame>
        <p:nvGraphicFramePr>
          <p:cNvPr id="57360" name="Object 16"/>
          <p:cNvGraphicFramePr>
            <a:graphicFrameLocks noChangeAspect="1"/>
          </p:cNvGraphicFramePr>
          <p:nvPr/>
        </p:nvGraphicFramePr>
        <p:xfrm>
          <a:off x="1547813" y="5516563"/>
          <a:ext cx="5184775" cy="731837"/>
        </p:xfrm>
        <a:graphic>
          <a:graphicData uri="http://schemas.openxmlformats.org/presentationml/2006/ole">
            <p:oleObj spid="_x0000_s57360" name="公式" r:id="rId6" imgW="3035160" imgH="431640" progId="Equation.3">
              <p:embed/>
            </p:oleObj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7215206" y="2143116"/>
            <a:ext cx="1643074" cy="3714776"/>
            <a:chOff x="7215206" y="2143116"/>
            <a:chExt cx="1643074" cy="3714776"/>
          </a:xfrm>
        </p:grpSpPr>
        <p:sp>
          <p:nvSpPr>
            <p:cNvPr id="20" name="TextBox 19"/>
            <p:cNvSpPr txBox="1"/>
            <p:nvPr/>
          </p:nvSpPr>
          <p:spPr>
            <a:xfrm>
              <a:off x="7215206" y="2143116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最好：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O(</a:t>
              </a:r>
              <a:r>
                <a:rPr lang="en-US" altLang="zh-CN" sz="2000" i="1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15206" y="4100460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最坏：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O(</a:t>
              </a:r>
              <a:r>
                <a:rPr lang="en-US" altLang="zh-CN" sz="2000" i="1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baseline="30000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15206" y="5457782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平均：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O(</a:t>
              </a:r>
              <a:r>
                <a:rPr lang="en-US" altLang="zh-CN" sz="2000" i="1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baseline="30000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7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/>
      <p:bldP spid="57349" grpId="0"/>
      <p:bldP spid="573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Text Box 4" descr="纸莎草纸"/>
          <p:cNvSpPr txBox="1">
            <a:spLocks noChangeArrowheads="1"/>
          </p:cNvSpPr>
          <p:nvPr/>
        </p:nvSpPr>
        <p:spPr bwMode="auto">
          <a:xfrm>
            <a:off x="179388" y="333375"/>
            <a:ext cx="4535488" cy="584775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10.2.2  </a:t>
            </a:r>
            <a:r>
              <a:rPr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折半插入排序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363566" y="2071678"/>
            <a:ext cx="8280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查找采用折半查找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方法，称为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二分插入排序或折半插入排序。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1979613" y="2886068"/>
            <a:ext cx="11509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有序区</a:t>
            </a: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971550" y="3425882"/>
            <a:ext cx="3095625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1800" i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i="1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[0]     ……    </a:t>
            </a:r>
            <a:r>
              <a:rPr lang="en-US" altLang="zh-CN" sz="1800" i="1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dirty="0" err="1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1]</a:t>
            </a: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5003800" y="2886068"/>
            <a:ext cx="11509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无序区</a:t>
            </a:r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4283075" y="3425882"/>
            <a:ext cx="3168650" cy="503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zh-CN" sz="1800" i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……    </a:t>
            </a:r>
            <a:r>
              <a:rPr lang="en-US" altLang="zh-CN" sz="1800" i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i="1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786050" y="4000559"/>
            <a:ext cx="2879725" cy="1003520"/>
            <a:chOff x="2786050" y="3400483"/>
            <a:chExt cx="2879725" cy="1003520"/>
          </a:xfrm>
        </p:grpSpPr>
        <p:sp>
          <p:nvSpPr>
            <p:cNvPr id="95249" name="Text Box 17"/>
            <p:cNvSpPr txBox="1">
              <a:spLocks noChangeArrowheads="1"/>
            </p:cNvSpPr>
            <p:nvPr/>
          </p:nvSpPr>
          <p:spPr bwMode="auto">
            <a:xfrm>
              <a:off x="2786050" y="3757672"/>
              <a:ext cx="287972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采用</a:t>
              </a:r>
              <a:r>
                <a:rPr lang="zh-CN" altLang="en-US" sz="18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折半查找</a:t>
              </a: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在有序区找到插入的</a:t>
              </a:r>
              <a:r>
                <a:rPr lang="zh-CN" altLang="en-US" sz="18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位置</a:t>
              </a:r>
              <a:endPara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右弧形箭头 10"/>
            <p:cNvSpPr/>
            <p:nvPr/>
          </p:nvSpPr>
          <p:spPr>
            <a:xfrm rot="5400000">
              <a:off x="3929058" y="3186169"/>
              <a:ext cx="357190" cy="785818"/>
            </a:xfrm>
            <a:prstGeom prst="curvedLeft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42910" y="1285860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基本思路</a:t>
            </a:r>
            <a:endParaRPr lang="zh-CN" altLang="en-US" dirty="0"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8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/20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644558" y="863088"/>
            <a:ext cx="8713788" cy="5209118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BinInsertSort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(RecType 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n)</a:t>
            </a:r>
          </a:p>
          <a:p>
            <a:pPr algn="l">
              <a:lnSpc>
                <a:spcPts val="21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mid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1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RecType 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100"/>
              </a:lnSpc>
            </a:pP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1;i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 </a:t>
            </a:r>
          </a:p>
          <a:p>
            <a:pPr algn="l">
              <a:lnSpc>
                <a:spcPts val="2100"/>
              </a:lnSpc>
            </a:pP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kumimoji="1"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R[i].key&lt;R[i-1].key]</a:t>
            </a:r>
            <a:r>
              <a:rPr kumimoji="1"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反序时</a:t>
            </a:r>
            <a:endParaRPr lang="en-US" altLang="zh-CN" sz="1800" smtClean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tmp=R[i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		  </a:t>
            </a:r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保存到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100"/>
              </a:lnSpc>
            </a:pPr>
            <a:r>
              <a:rPr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low=0;  high=i-1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100"/>
              </a:lnSpc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while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(low&lt;=high)	  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R[low..high]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中查找插入的位置</a:t>
            </a:r>
          </a:p>
          <a:p>
            <a:pPr algn="l">
              <a:lnSpc>
                <a:spcPts val="2100"/>
              </a:lnSpc>
            </a:pP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mid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low+high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)/2;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取中间位置</a:t>
            </a:r>
          </a:p>
          <a:p>
            <a:pPr algn="l">
              <a:lnSpc>
                <a:spcPts val="2100"/>
              </a:lnSpc>
            </a:pP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tmp.key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&lt;R[mid].key)</a:t>
            </a:r>
          </a:p>
          <a:p>
            <a:pPr algn="l">
              <a:lnSpc>
                <a:spcPts val="2100"/>
              </a:lnSpc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high=mid-1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插入点在左半区</a:t>
            </a:r>
          </a:p>
          <a:p>
            <a:pPr algn="l">
              <a:lnSpc>
                <a:spcPts val="2100"/>
              </a:lnSpc>
            </a:pP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  <a:endParaRPr lang="en-US" altLang="zh-CN" sz="18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low=mid+1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插入点在右半区</a:t>
            </a:r>
          </a:p>
          <a:p>
            <a:pPr algn="l">
              <a:lnSpc>
                <a:spcPts val="2100"/>
              </a:lnSpc>
            </a:pP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                   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找位置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</a:t>
            </a:r>
            <a:endParaRPr lang="en-US" altLang="zh-CN" sz="1800" dirty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for 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i-1;j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high+1;j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altLang="zh-CN" sz="1800" dirty="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-)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后移</a:t>
            </a:r>
          </a:p>
          <a:p>
            <a:pPr algn="l">
              <a:lnSpc>
                <a:spcPts val="2100"/>
              </a:lnSpc>
            </a:pPr>
            <a:r>
              <a:rPr lang="zh-CN" altLang="en-US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R[j+1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]=R[j];</a:t>
            </a:r>
          </a:p>
          <a:p>
            <a:pPr algn="l">
              <a:lnSpc>
                <a:spcPts val="2100"/>
              </a:lnSpc>
            </a:pP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R[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</a:t>
            </a: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dirty="0" err="1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zh-CN" altLang="en-US" sz="180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1000E4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</a:pPr>
            <a:r>
              <a:rPr lang="en-US" altLang="zh-CN" sz="1800" dirty="0">
                <a:solidFill>
                  <a:srgbClr val="1000E4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 rot="287135">
            <a:off x="285720" y="84570"/>
            <a:ext cx="310514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楷体" pitchFamily="49" charset="-122"/>
                <a:ea typeface="楷体" pitchFamily="49" charset="-122"/>
              </a:rPr>
              <a:t>折半插入排序</a:t>
            </a:r>
            <a:r>
              <a:rPr lang="zh-CN" altLang="en-US" sz="2200" dirty="0" smtClean="0">
                <a:latin typeface="楷体" pitchFamily="49" charset="-122"/>
                <a:ea typeface="楷体" pitchFamily="49" charset="-122"/>
              </a:rPr>
              <a:t>算法：</a:t>
            </a:r>
            <a:endParaRPr lang="zh-CN" altLang="en-US" sz="22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D131-F1BD-43A2-BAC4-C683D13A8025}" type="slidenum">
              <a:rPr lang="en-US" altLang="zh-CN" smtClean="0"/>
              <a:pPr/>
              <a:t>9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1288</TotalTime>
  <Words>1226</Words>
  <Application>Microsoft PowerPoint</Application>
  <PresentationFormat>全屏显示(4:3)</PresentationFormat>
  <Paragraphs>293</Paragraphs>
  <Slides>20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Office 主题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442</cp:revision>
  <dcterms:created xsi:type="dcterms:W3CDTF">2004-11-02T05:48:03Z</dcterms:created>
  <dcterms:modified xsi:type="dcterms:W3CDTF">2017-12-18T07:26:53Z</dcterms:modified>
</cp:coreProperties>
</file>