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4"/>
  </p:notesMasterIdLst>
  <p:sldIdLst>
    <p:sldId id="267" r:id="rId2"/>
    <p:sldId id="310" r:id="rId3"/>
    <p:sldId id="269" r:id="rId4"/>
    <p:sldId id="344" r:id="rId5"/>
    <p:sldId id="271" r:id="rId6"/>
    <p:sldId id="311" r:id="rId7"/>
    <p:sldId id="314" r:id="rId8"/>
    <p:sldId id="346" r:id="rId9"/>
    <p:sldId id="273" r:id="rId10"/>
    <p:sldId id="274" r:id="rId11"/>
    <p:sldId id="342" r:id="rId12"/>
    <p:sldId id="347" r:id="rId13"/>
    <p:sldId id="348" r:id="rId14"/>
    <p:sldId id="343" r:id="rId15"/>
    <p:sldId id="345" r:id="rId16"/>
    <p:sldId id="317" r:id="rId17"/>
    <p:sldId id="349" r:id="rId18"/>
    <p:sldId id="350" r:id="rId19"/>
    <p:sldId id="351" r:id="rId20"/>
    <p:sldId id="352" r:id="rId21"/>
    <p:sldId id="353" r:id="rId22"/>
    <p:sldId id="339" r:id="rId2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0E4"/>
    <a:srgbClr val="FF00FF"/>
    <a:srgbClr val="008000"/>
    <a:srgbClr val="FF3300"/>
    <a:srgbClr val="DDDDDD"/>
    <a:srgbClr val="01000C"/>
    <a:srgbClr val="03000C"/>
    <a:srgbClr val="05050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2" autoAdjust="0"/>
  </p:normalViewPr>
  <p:slideViewPr>
    <p:cSldViewPr>
      <p:cViewPr varScale="1">
        <p:scale>
          <a:sx n="95" d="100"/>
          <a:sy n="95" d="100"/>
        </p:scale>
        <p:origin x="-90" y="-21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A412C-AB1C-4473-9A60-0060FCCE90DE}" type="datetimeFigureOut">
              <a:rPr lang="zh-CN" altLang="en-US" smtClean="0"/>
              <a:pPr/>
              <a:t>2019/9/12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56B1E-AD75-4550-BDEE-CB338541C8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073F-1F58-4960-97AE-EE174AF910F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E4A-0813-4980-A19B-E6ABFEEF87B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52EE-1467-411C-BB64-000C186148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551C-1D3C-4454-9374-F350C030CC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3C75-F51F-41B4-86B6-E64CB1BEE2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1592-D018-4194-B37F-EC8274AE215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3511-6A62-4A9B-AC89-956B9D405D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D8E9-090A-4561-9810-DFE3ABE2F7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8976CE2-A860-4F98-A694-5E753072FB00}" type="slidenum">
              <a:rPr lang="en-US" altLang="zh-CN" smtClean="0"/>
              <a:pPr/>
              <a:t>‹#›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9FEE-4CE9-4FD7-A36F-641BD71333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94BE-0898-4400-9312-28DCCC2F91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9913-D01D-425B-B46E-144551F75E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928794" y="4071942"/>
            <a:ext cx="457203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常见的交换排序方法：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冒泡排序（或起泡排序）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）快速排序</a:t>
            </a:r>
          </a:p>
        </p:txBody>
      </p:sp>
      <p:sp>
        <p:nvSpPr>
          <p:cNvPr id="3" name="矩形 2"/>
          <p:cNvSpPr/>
          <p:nvPr/>
        </p:nvSpPr>
        <p:spPr>
          <a:xfrm>
            <a:off x="1785918" y="2143116"/>
            <a:ext cx="51435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286116" y="2214554"/>
            <a:ext cx="2143140" cy="428628"/>
            <a:chOff x="3357554" y="2214554"/>
            <a:chExt cx="2143140" cy="428628"/>
          </a:xfrm>
        </p:grpSpPr>
        <p:sp>
          <p:nvSpPr>
            <p:cNvPr id="4" name="椭圆 3"/>
            <p:cNvSpPr/>
            <p:nvPr/>
          </p:nvSpPr>
          <p:spPr>
            <a:xfrm>
              <a:off x="5072066" y="2214554"/>
              <a:ext cx="428628" cy="42862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357554" y="2214554"/>
              <a:ext cx="428628" cy="42862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28926" y="2651848"/>
            <a:ext cx="3071834" cy="848590"/>
            <a:chOff x="3000364" y="2651848"/>
            <a:chExt cx="2786082" cy="848590"/>
          </a:xfrm>
        </p:grpSpPr>
        <p:sp>
          <p:nvSpPr>
            <p:cNvPr id="6" name="TextBox 5"/>
            <p:cNvSpPr txBox="1"/>
            <p:nvPr/>
          </p:nvSpPr>
          <p:spPr>
            <a:xfrm>
              <a:off x="3000364" y="3100328"/>
              <a:ext cx="2786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latin typeface="楷体" pitchFamily="49" charset="-122"/>
                  <a:ea typeface="楷体" pitchFamily="49" charset="-122"/>
                </a:rPr>
                <a:t>两个记录反</a:t>
              </a:r>
              <a:r>
                <a:rPr kumimoji="1" lang="zh-CN" altLang="en-US" sz="2000" dirty="0" smtClean="0">
                  <a:latin typeface="楷体" pitchFamily="49" charset="-122"/>
                  <a:ea typeface="楷体" pitchFamily="49" charset="-122"/>
                </a:rPr>
                <a:t>序时进行交换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16200000" flipV="1">
              <a:off x="3576853" y="2723286"/>
              <a:ext cx="562837" cy="41996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4577815" y="2759006"/>
              <a:ext cx="562837" cy="3485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14" descr="信纸"/>
          <p:cNvSpPr txBox="1">
            <a:spLocks noChangeArrowheads="1"/>
          </p:cNvSpPr>
          <p:nvPr/>
        </p:nvSpPr>
        <p:spPr bwMode="auto">
          <a:xfrm>
            <a:off x="2470161" y="415333"/>
            <a:ext cx="3744913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交换排序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2910" y="1357298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85720" y="857232"/>
            <a:ext cx="8458200" cy="155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10-4</a:t>
            </a: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p377】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设待排序的表有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记录，其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分别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为（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说明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采用快速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排序方法进行排序的过程。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07950" y="804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07950" y="3905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07950" y="3905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10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357422" y="582613"/>
            <a:ext cx="4149779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  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4  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2000232" y="942975"/>
            <a:ext cx="4572032" cy="792163"/>
            <a:chOff x="3111519" y="942975"/>
            <a:chExt cx="4572032" cy="792163"/>
          </a:xfrm>
        </p:grpSpPr>
        <p:sp>
          <p:nvSpPr>
            <p:cNvPr id="122886" name="Rectangle 6"/>
            <p:cNvSpPr>
              <a:spLocks noChangeArrowheads="1"/>
            </p:cNvSpPr>
            <p:nvPr/>
          </p:nvSpPr>
          <p:spPr bwMode="auto">
            <a:xfrm>
              <a:off x="3111519" y="1374775"/>
              <a:ext cx="2292331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  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 </a:t>
              </a:r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3  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 </a:t>
              </a:r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1</a:t>
              </a:r>
              <a:endPara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87" name="Rectangle 7"/>
            <p:cNvSpPr>
              <a:spLocks noChangeArrowheads="1"/>
            </p:cNvSpPr>
            <p:nvPr/>
          </p:nvSpPr>
          <p:spPr bwMode="auto">
            <a:xfrm>
              <a:off x="6411913" y="1374775"/>
              <a:ext cx="12716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7  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22888" name="Oval 8"/>
            <p:cNvSpPr>
              <a:spLocks noChangeArrowheads="1"/>
            </p:cNvSpPr>
            <p:nvPr/>
          </p:nvSpPr>
          <p:spPr bwMode="auto">
            <a:xfrm>
              <a:off x="5691188" y="137477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22889" name="Line 9"/>
            <p:cNvSpPr>
              <a:spLocks noChangeShapeType="1"/>
            </p:cNvSpPr>
            <p:nvPr/>
          </p:nvSpPr>
          <p:spPr bwMode="auto">
            <a:xfrm flipH="1">
              <a:off x="4538663" y="942975"/>
              <a:ext cx="43180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>
              <a:off x="6411913" y="942975"/>
              <a:ext cx="287337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>
              <a:off x="5886450" y="942975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285852" y="1735138"/>
            <a:ext cx="2933686" cy="792162"/>
            <a:chOff x="2397139" y="1735138"/>
            <a:chExt cx="2933686" cy="792162"/>
          </a:xfrm>
        </p:grpSpPr>
        <p:sp>
          <p:nvSpPr>
            <p:cNvPr id="122892" name="Rectangle 12"/>
            <p:cNvSpPr>
              <a:spLocks noChangeArrowheads="1"/>
            </p:cNvSpPr>
            <p:nvPr/>
          </p:nvSpPr>
          <p:spPr bwMode="auto">
            <a:xfrm>
              <a:off x="2397139" y="2166938"/>
              <a:ext cx="1927211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4  2  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 </a:t>
              </a:r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2893" name="Rectangle 13"/>
            <p:cNvSpPr>
              <a:spLocks noChangeArrowheads="1"/>
            </p:cNvSpPr>
            <p:nvPr/>
          </p:nvSpPr>
          <p:spPr bwMode="auto">
            <a:xfrm>
              <a:off x="5043488" y="2166938"/>
              <a:ext cx="2873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4" name="Oval 14"/>
            <p:cNvSpPr>
              <a:spLocks noChangeArrowheads="1"/>
            </p:cNvSpPr>
            <p:nvPr/>
          </p:nvSpPr>
          <p:spPr bwMode="auto">
            <a:xfrm>
              <a:off x="4467225" y="216693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2895" name="Line 15"/>
            <p:cNvSpPr>
              <a:spLocks noChangeShapeType="1"/>
            </p:cNvSpPr>
            <p:nvPr/>
          </p:nvSpPr>
          <p:spPr bwMode="auto">
            <a:xfrm flipH="1">
              <a:off x="3675063" y="1735138"/>
              <a:ext cx="288925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4683125" y="1735138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7" name="Line 17"/>
            <p:cNvSpPr>
              <a:spLocks noChangeShapeType="1"/>
            </p:cNvSpPr>
            <p:nvPr/>
          </p:nvSpPr>
          <p:spPr bwMode="auto">
            <a:xfrm>
              <a:off x="5043488" y="1735138"/>
              <a:ext cx="144462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1817639" y="5786454"/>
            <a:ext cx="435771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444588" y="2527300"/>
            <a:ext cx="2230438" cy="719138"/>
            <a:chOff x="2555875" y="2527300"/>
            <a:chExt cx="2230438" cy="719138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2555875" y="288607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>
              <a:off x="3635375" y="2886075"/>
              <a:ext cx="11509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2901" name="Oval 21"/>
            <p:cNvSpPr>
              <a:spLocks noChangeArrowheads="1"/>
            </p:cNvSpPr>
            <p:nvPr/>
          </p:nvSpPr>
          <p:spPr bwMode="auto">
            <a:xfrm>
              <a:off x="3059113" y="288607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2902" name="Freeform 22"/>
            <p:cNvSpPr>
              <a:spLocks/>
            </p:cNvSpPr>
            <p:nvPr/>
          </p:nvSpPr>
          <p:spPr bwMode="auto">
            <a:xfrm>
              <a:off x="2846388" y="2527300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03" name="Line 23"/>
            <p:cNvSpPr>
              <a:spLocks noChangeShapeType="1"/>
            </p:cNvSpPr>
            <p:nvPr/>
          </p:nvSpPr>
          <p:spPr bwMode="auto">
            <a:xfrm>
              <a:off x="3271838" y="2527300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04" name="Line 24"/>
            <p:cNvSpPr>
              <a:spLocks noChangeShapeType="1"/>
            </p:cNvSpPr>
            <p:nvPr/>
          </p:nvSpPr>
          <p:spPr bwMode="auto">
            <a:xfrm>
              <a:off x="3779838" y="2527300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205001" y="3259138"/>
            <a:ext cx="1798637" cy="719137"/>
            <a:chOff x="3316288" y="3259138"/>
            <a:chExt cx="1798637" cy="719137"/>
          </a:xfrm>
        </p:grpSpPr>
        <p:sp>
          <p:nvSpPr>
            <p:cNvPr id="122905" name="Rectangle 25"/>
            <p:cNvSpPr>
              <a:spLocks noChangeArrowheads="1"/>
            </p:cNvSpPr>
            <p:nvPr/>
          </p:nvSpPr>
          <p:spPr bwMode="auto">
            <a:xfrm>
              <a:off x="3316288" y="361791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06" name="Rectangle 26"/>
            <p:cNvSpPr>
              <a:spLocks noChangeArrowheads="1"/>
            </p:cNvSpPr>
            <p:nvPr/>
          </p:nvSpPr>
          <p:spPr bwMode="auto">
            <a:xfrm>
              <a:off x="4395788" y="3617913"/>
              <a:ext cx="7191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2907" name="Oval 27"/>
            <p:cNvSpPr>
              <a:spLocks noChangeArrowheads="1"/>
            </p:cNvSpPr>
            <p:nvPr/>
          </p:nvSpPr>
          <p:spPr bwMode="auto">
            <a:xfrm>
              <a:off x="3819525" y="361791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22908" name="Freeform 28"/>
            <p:cNvSpPr>
              <a:spLocks/>
            </p:cNvSpPr>
            <p:nvPr/>
          </p:nvSpPr>
          <p:spPr bwMode="auto">
            <a:xfrm>
              <a:off x="3606800" y="3259138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09" name="Line 29"/>
            <p:cNvSpPr>
              <a:spLocks noChangeShapeType="1"/>
            </p:cNvSpPr>
            <p:nvPr/>
          </p:nvSpPr>
          <p:spPr bwMode="auto">
            <a:xfrm>
              <a:off x="4032250" y="3259138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0" name="Line 30"/>
            <p:cNvSpPr>
              <a:spLocks noChangeShapeType="1"/>
            </p:cNvSpPr>
            <p:nvPr/>
          </p:nvSpPr>
          <p:spPr bwMode="auto">
            <a:xfrm>
              <a:off x="4540250" y="3259138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882863" y="3967163"/>
            <a:ext cx="1441450" cy="720725"/>
            <a:chOff x="3994150" y="3967163"/>
            <a:chExt cx="1441450" cy="720725"/>
          </a:xfrm>
        </p:grpSpPr>
        <p:sp>
          <p:nvSpPr>
            <p:cNvPr id="122911" name="Rectangle 31"/>
            <p:cNvSpPr>
              <a:spLocks noChangeArrowheads="1"/>
            </p:cNvSpPr>
            <p:nvPr/>
          </p:nvSpPr>
          <p:spPr bwMode="auto">
            <a:xfrm>
              <a:off x="3994150" y="432593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2" name="Oval 32"/>
            <p:cNvSpPr>
              <a:spLocks noChangeArrowheads="1"/>
            </p:cNvSpPr>
            <p:nvPr/>
          </p:nvSpPr>
          <p:spPr bwMode="auto">
            <a:xfrm>
              <a:off x="4497388" y="432593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2913" name="Freeform 33"/>
            <p:cNvSpPr>
              <a:spLocks/>
            </p:cNvSpPr>
            <p:nvPr/>
          </p:nvSpPr>
          <p:spPr bwMode="auto">
            <a:xfrm>
              <a:off x="4284663" y="3967163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4" name="Line 34"/>
            <p:cNvSpPr>
              <a:spLocks noChangeShapeType="1"/>
            </p:cNvSpPr>
            <p:nvPr/>
          </p:nvSpPr>
          <p:spPr bwMode="auto">
            <a:xfrm>
              <a:off x="4710113" y="3967163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5" name="Line 35"/>
            <p:cNvSpPr>
              <a:spLocks noChangeShapeType="1"/>
            </p:cNvSpPr>
            <p:nvPr/>
          </p:nvSpPr>
          <p:spPr bwMode="auto">
            <a:xfrm>
              <a:off x="5003800" y="3967163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6" name="Rectangle 36"/>
            <p:cNvSpPr>
              <a:spLocks noChangeArrowheads="1"/>
            </p:cNvSpPr>
            <p:nvPr/>
          </p:nvSpPr>
          <p:spPr bwMode="auto">
            <a:xfrm>
              <a:off x="5075238" y="43275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900576" y="1735138"/>
            <a:ext cx="1655762" cy="720725"/>
            <a:chOff x="6011863" y="1735138"/>
            <a:chExt cx="1655762" cy="720725"/>
          </a:xfrm>
        </p:grpSpPr>
        <p:sp>
          <p:nvSpPr>
            <p:cNvPr id="122917" name="Rectangle 37"/>
            <p:cNvSpPr>
              <a:spLocks noChangeArrowheads="1"/>
            </p:cNvSpPr>
            <p:nvPr/>
          </p:nvSpPr>
          <p:spPr bwMode="auto">
            <a:xfrm>
              <a:off x="6011863" y="2093913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22918" name="Oval 38"/>
            <p:cNvSpPr>
              <a:spLocks noChangeArrowheads="1"/>
            </p:cNvSpPr>
            <p:nvPr/>
          </p:nvSpPr>
          <p:spPr bwMode="auto">
            <a:xfrm>
              <a:off x="6729413" y="209391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22919" name="Freeform 39"/>
            <p:cNvSpPr>
              <a:spLocks/>
            </p:cNvSpPr>
            <p:nvPr/>
          </p:nvSpPr>
          <p:spPr bwMode="auto">
            <a:xfrm>
              <a:off x="6372225" y="1735138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0" name="Line 40"/>
            <p:cNvSpPr>
              <a:spLocks noChangeShapeType="1"/>
            </p:cNvSpPr>
            <p:nvPr/>
          </p:nvSpPr>
          <p:spPr bwMode="auto">
            <a:xfrm>
              <a:off x="6911975" y="1735138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1" name="Line 41"/>
            <p:cNvSpPr>
              <a:spLocks noChangeShapeType="1"/>
            </p:cNvSpPr>
            <p:nvPr/>
          </p:nvSpPr>
          <p:spPr bwMode="auto">
            <a:xfrm>
              <a:off x="7091363" y="1735138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2" name="Rectangle 42"/>
            <p:cNvSpPr>
              <a:spLocks noChangeArrowheads="1"/>
            </p:cNvSpPr>
            <p:nvPr/>
          </p:nvSpPr>
          <p:spPr bwMode="auto">
            <a:xfrm>
              <a:off x="7307263" y="20955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419563" y="2443163"/>
            <a:ext cx="1441451" cy="720726"/>
            <a:chOff x="5530850" y="2443163"/>
            <a:chExt cx="1441451" cy="720726"/>
          </a:xfrm>
        </p:grpSpPr>
        <p:sp>
          <p:nvSpPr>
            <p:cNvPr id="122923" name="Rectangle 43"/>
            <p:cNvSpPr>
              <a:spLocks noChangeArrowheads="1"/>
            </p:cNvSpPr>
            <p:nvPr/>
          </p:nvSpPr>
          <p:spPr bwMode="auto">
            <a:xfrm>
              <a:off x="5530850" y="2801938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22924" name="Oval 44"/>
            <p:cNvSpPr>
              <a:spLocks noChangeArrowheads="1"/>
            </p:cNvSpPr>
            <p:nvPr/>
          </p:nvSpPr>
          <p:spPr bwMode="auto">
            <a:xfrm>
              <a:off x="6034088" y="2801938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22925" name="Freeform 45"/>
            <p:cNvSpPr>
              <a:spLocks/>
            </p:cNvSpPr>
            <p:nvPr/>
          </p:nvSpPr>
          <p:spPr bwMode="auto">
            <a:xfrm>
              <a:off x="5821363" y="2443163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6" name="Line 46"/>
            <p:cNvSpPr>
              <a:spLocks noChangeShapeType="1"/>
            </p:cNvSpPr>
            <p:nvPr/>
          </p:nvSpPr>
          <p:spPr bwMode="auto">
            <a:xfrm>
              <a:off x="6246813" y="2443163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7" name="Line 47"/>
            <p:cNvSpPr>
              <a:spLocks noChangeShapeType="1"/>
            </p:cNvSpPr>
            <p:nvPr/>
          </p:nvSpPr>
          <p:spPr bwMode="auto">
            <a:xfrm>
              <a:off x="6540500" y="2443163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8" name="Rectangle 48"/>
            <p:cNvSpPr>
              <a:spLocks noChangeArrowheads="1"/>
            </p:cNvSpPr>
            <p:nvPr/>
          </p:nvSpPr>
          <p:spPr bwMode="auto">
            <a:xfrm>
              <a:off x="6611938" y="2803526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2929" name="Text Box 49"/>
          <p:cNvSpPr txBox="1">
            <a:spLocks noChangeArrowheads="1"/>
          </p:cNvSpPr>
          <p:nvPr/>
        </p:nvSpPr>
        <p:spPr bwMode="auto">
          <a:xfrm>
            <a:off x="214282" y="214290"/>
            <a:ext cx="2571768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快速排序递归树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1610526" y="1735138"/>
            <a:ext cx="4209258" cy="4051318"/>
            <a:chOff x="1624769" y="1735138"/>
            <a:chExt cx="4209258" cy="4051318"/>
          </a:xfrm>
        </p:grpSpPr>
        <p:cxnSp>
          <p:nvCxnSpPr>
            <p:cNvPr id="57" name="直接箭头连接符 56"/>
            <p:cNvCxnSpPr>
              <a:stCxn id="122899" idx="2"/>
            </p:cNvCxnSpPr>
            <p:nvPr/>
          </p:nvCxnSpPr>
          <p:spPr>
            <a:xfrm rot="16200000" flipH="1">
              <a:off x="665510" y="4205697"/>
              <a:ext cx="2540018" cy="62149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22901" idx="4"/>
            </p:cNvCxnSpPr>
            <p:nvPr/>
          </p:nvCxnSpPr>
          <p:spPr>
            <a:xfrm rot="16200000" flipH="1">
              <a:off x="1113583" y="4296580"/>
              <a:ext cx="2540018" cy="43973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122907" idx="4"/>
            </p:cNvCxnSpPr>
            <p:nvPr/>
          </p:nvCxnSpPr>
          <p:spPr>
            <a:xfrm rot="16200000" flipH="1">
              <a:off x="2074022" y="4828390"/>
              <a:ext cx="1808179" cy="10794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122912" idx="4"/>
            </p:cNvCxnSpPr>
            <p:nvPr/>
          </p:nvCxnSpPr>
          <p:spPr>
            <a:xfrm rot="5400000">
              <a:off x="2981280" y="5165733"/>
              <a:ext cx="1100154" cy="1412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22916" idx="2"/>
            </p:cNvCxnSpPr>
            <p:nvPr/>
          </p:nvCxnSpPr>
          <p:spPr>
            <a:xfrm rot="5400000">
              <a:off x="3467454" y="5109776"/>
              <a:ext cx="1098566" cy="25479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22894" idx="4"/>
            </p:cNvCxnSpPr>
            <p:nvPr/>
          </p:nvCxnSpPr>
          <p:spPr>
            <a:xfrm rot="16200000" flipH="1">
              <a:off x="2279607" y="3819530"/>
              <a:ext cx="3259154" cy="67469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122888" idx="4"/>
            </p:cNvCxnSpPr>
            <p:nvPr/>
          </p:nvCxnSpPr>
          <p:spPr>
            <a:xfrm rot="5400000">
              <a:off x="2674103" y="3664756"/>
              <a:ext cx="4051316" cy="19208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122923" idx="2"/>
            </p:cNvCxnSpPr>
            <p:nvPr/>
          </p:nvCxnSpPr>
          <p:spPr>
            <a:xfrm rot="16200000" flipH="1">
              <a:off x="3503971" y="4258075"/>
              <a:ext cx="2624153" cy="43260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22924" idx="4"/>
            </p:cNvCxnSpPr>
            <p:nvPr/>
          </p:nvCxnSpPr>
          <p:spPr>
            <a:xfrm rot="16200000" flipH="1">
              <a:off x="3916325" y="4384677"/>
              <a:ext cx="2624153" cy="17940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22918" idx="4"/>
            </p:cNvCxnSpPr>
            <p:nvPr/>
          </p:nvCxnSpPr>
          <p:spPr>
            <a:xfrm rot="5400000">
              <a:off x="4124289" y="4076716"/>
              <a:ext cx="3332179" cy="8729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5572132" y="3357562"/>
            <a:ext cx="3286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将递归树看成一颗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叉树，每个分支结点对应一次递归调用。这里递归次数：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左右分区处理的顺序无关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8" grpId="0" animBg="1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429684" cy="3075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采用递归方式对顺序表进行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快速排序，下列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关于递归次数的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叙述中，正确的是（  ）。</a:t>
            </a:r>
            <a:endParaRPr lang="zh-CN" altLang="en-US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A. 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递归次数与初始数据的排列次序无关</a:t>
            </a:r>
          </a:p>
          <a:p>
            <a:pPr algn="l">
              <a:lnSpc>
                <a:spcPct val="150000"/>
              </a:lnSpc>
            </a:pP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B. 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每次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划分后，先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处理较长的分区可以减少递归次数</a:t>
            </a:r>
          </a:p>
          <a:p>
            <a:pPr algn="l">
              <a:lnSpc>
                <a:spcPct val="150000"/>
              </a:lnSpc>
            </a:pP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C. 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每次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划分后，先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处理较短的分区可以减少递归次数</a:t>
            </a:r>
          </a:p>
          <a:p>
            <a:pPr algn="l">
              <a:lnSpc>
                <a:spcPct val="150000"/>
              </a:lnSpc>
            </a:pP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 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递归次数与每次划分后得到的分区处理顺序无关</a:t>
            </a:r>
            <a:endParaRPr lang="zh-CN" altLang="en-US" sz="22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28728" y="4071942"/>
            <a:ext cx="5184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说明：本题为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年全国考研题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12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928670"/>
            <a:ext cx="8429684" cy="20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为实现快速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排序法，待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排序序列宜采用存储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方式是（  ）。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A.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顺序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B. 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散列存储</a:t>
            </a:r>
            <a:endParaRPr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C</a:t>
            </a: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链式存储</a:t>
            </a: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	D. 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索引存储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85852" y="3571876"/>
            <a:ext cx="5184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说明：本题为</a:t>
            </a:r>
            <a:r>
              <a:rPr lang="en-US" altLang="zh-CN" sz="22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2011</a:t>
            </a:r>
            <a:r>
              <a:rPr lang="zh-CN" altLang="en-US" sz="22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全国考研题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13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196054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最好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情况：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2051050" y="1916113"/>
            <a:ext cx="25923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2987675" y="2709863"/>
            <a:ext cx="287338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4" name="Freeform 10"/>
          <p:cNvSpPr>
            <a:spLocks/>
          </p:cNvSpPr>
          <p:nvPr/>
        </p:nvSpPr>
        <p:spPr bwMode="auto">
          <a:xfrm>
            <a:off x="2341563" y="2273300"/>
            <a:ext cx="355600" cy="368300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0" y="232"/>
              </a:cxn>
            </a:cxnLst>
            <a:rect l="0" t="0" r="r" b="b"/>
            <a:pathLst>
              <a:path w="224" h="232">
                <a:moveTo>
                  <a:pt x="224" y="0"/>
                </a:moveTo>
                <a:lnTo>
                  <a:pt x="0" y="23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>
            <a:off x="3140075" y="22764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>
            <a:off x="3708400" y="2276475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0" name="Freeform 16"/>
          <p:cNvSpPr>
            <a:spLocks/>
          </p:cNvSpPr>
          <p:nvPr/>
        </p:nvSpPr>
        <p:spPr bwMode="auto">
          <a:xfrm>
            <a:off x="4073529" y="2997200"/>
            <a:ext cx="228600" cy="4191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64"/>
              </a:cxn>
            </a:cxnLst>
            <a:rect l="0" t="0" r="r" b="b"/>
            <a:pathLst>
              <a:path w="144" h="264">
                <a:moveTo>
                  <a:pt x="144" y="0"/>
                </a:moveTo>
                <a:lnTo>
                  <a:pt x="0" y="2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1" name="Line 17"/>
          <p:cNvSpPr>
            <a:spLocks noChangeShapeType="1"/>
          </p:cNvSpPr>
          <p:nvPr/>
        </p:nvSpPr>
        <p:spPr bwMode="auto">
          <a:xfrm>
            <a:off x="4691066" y="30003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>
            <a:off x="5097466" y="3000375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2428860" y="3500438"/>
            <a:ext cx="13668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……</a:t>
            </a:r>
          </a:p>
        </p:txBody>
      </p:sp>
      <p:sp>
        <p:nvSpPr>
          <p:cNvPr id="123924" name="AutoShape 20"/>
          <p:cNvSpPr>
            <a:spLocks/>
          </p:cNvSpPr>
          <p:nvPr/>
        </p:nvSpPr>
        <p:spPr bwMode="auto">
          <a:xfrm>
            <a:off x="7286644" y="1714488"/>
            <a:ext cx="215900" cy="2665412"/>
          </a:xfrm>
          <a:prstGeom prst="rightBrace">
            <a:avLst>
              <a:gd name="adj1" fmla="val 102880"/>
              <a:gd name="adj2" fmla="val 50000"/>
            </a:avLst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7489855" y="2867013"/>
            <a:ext cx="1368425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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500034" y="4572008"/>
            <a:ext cx="7200900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此时时间复杂度为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nlog</a:t>
            </a:r>
            <a:r>
              <a:rPr lang="en-US" altLang="zh-CN" sz="2200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，空间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357158" y="2636838"/>
            <a:ext cx="248400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 </a:t>
            </a:r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</a:p>
        </p:txBody>
      </p:sp>
      <p:sp>
        <p:nvSpPr>
          <p:cNvPr id="123928" name="Freeform 24"/>
          <p:cNvSpPr>
            <a:spLocks/>
          </p:cNvSpPr>
          <p:nvPr/>
        </p:nvSpPr>
        <p:spPr bwMode="auto">
          <a:xfrm>
            <a:off x="1017585" y="2997200"/>
            <a:ext cx="228600" cy="4191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64"/>
              </a:cxn>
            </a:cxnLst>
            <a:rect l="0" t="0" r="r" b="b"/>
            <a:pathLst>
              <a:path w="144" h="264">
                <a:moveTo>
                  <a:pt x="144" y="0"/>
                </a:moveTo>
                <a:lnTo>
                  <a:pt x="0" y="2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9" name="Line 25"/>
          <p:cNvSpPr>
            <a:spLocks noChangeShapeType="1"/>
          </p:cNvSpPr>
          <p:nvPr/>
        </p:nvSpPr>
        <p:spPr bwMode="auto">
          <a:xfrm>
            <a:off x="1635123" y="30003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2041523" y="3000375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178595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F92D37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算法分析</a:t>
            </a:r>
            <a:endParaRPr kumimoji="1" lang="zh-CN" altLang="en-US" dirty="0">
              <a:solidFill>
                <a:srgbClr val="F92D37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3445322" y="2643182"/>
            <a:ext cx="248400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 </a:t>
            </a:r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929190" y="2214554"/>
            <a:ext cx="2500330" cy="396875"/>
            <a:chOff x="4427538" y="765175"/>
            <a:chExt cx="2500330" cy="396875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4427538" y="981075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4551380" y="765175"/>
              <a:ext cx="2376488" cy="3968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划分时间为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14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00034" y="642918"/>
            <a:ext cx="1960547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最坏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情况：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000100" y="1504931"/>
            <a:ext cx="25923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sp>
        <p:nvSpPr>
          <p:cNvPr id="125957" name="Oval 5"/>
          <p:cNvSpPr>
            <a:spLocks noChangeArrowheads="1"/>
          </p:cNvSpPr>
          <p:nvPr/>
        </p:nvSpPr>
        <p:spPr bwMode="auto">
          <a:xfrm>
            <a:off x="1979613" y="2298681"/>
            <a:ext cx="287337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2428860" y="2225656"/>
            <a:ext cx="1584325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1476375" y="2258993"/>
            <a:ext cx="2873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0" name="Freeform 8"/>
          <p:cNvSpPr>
            <a:spLocks/>
          </p:cNvSpPr>
          <p:nvPr/>
        </p:nvSpPr>
        <p:spPr bwMode="auto">
          <a:xfrm>
            <a:off x="1692275" y="1862118"/>
            <a:ext cx="212725" cy="363538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0" y="229"/>
              </a:cxn>
            </a:cxnLst>
            <a:rect l="0" t="0" r="r" b="b"/>
            <a:pathLst>
              <a:path w="134" h="229">
                <a:moveTo>
                  <a:pt x="134" y="0"/>
                </a:moveTo>
                <a:lnTo>
                  <a:pt x="0" y="22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2132013" y="186529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>
            <a:off x="2700338" y="1865293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2843213" y="3022581"/>
            <a:ext cx="287337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3275013" y="2949556"/>
            <a:ext cx="1584325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2339975" y="2982893"/>
            <a:ext cx="2873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6" name="Freeform 14"/>
          <p:cNvSpPr>
            <a:spLocks/>
          </p:cNvSpPr>
          <p:nvPr/>
        </p:nvSpPr>
        <p:spPr bwMode="auto">
          <a:xfrm>
            <a:off x="2555875" y="2586018"/>
            <a:ext cx="212725" cy="363538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0" y="229"/>
              </a:cxn>
            </a:cxnLst>
            <a:rect l="0" t="0" r="r" b="b"/>
            <a:pathLst>
              <a:path w="134" h="229">
                <a:moveTo>
                  <a:pt x="134" y="0"/>
                </a:moveTo>
                <a:lnTo>
                  <a:pt x="0" y="22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>
            <a:off x="2995613" y="258919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>
            <a:off x="3563938" y="2589193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2484438" y="3522643"/>
            <a:ext cx="13668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┇</a:t>
            </a:r>
          </a:p>
        </p:txBody>
      </p:sp>
      <p:sp>
        <p:nvSpPr>
          <p:cNvPr id="125970" name="AutoShape 18"/>
          <p:cNvSpPr>
            <a:spLocks/>
          </p:cNvSpPr>
          <p:nvPr/>
        </p:nvSpPr>
        <p:spPr bwMode="auto">
          <a:xfrm>
            <a:off x="6143636" y="1504931"/>
            <a:ext cx="215900" cy="2665412"/>
          </a:xfrm>
          <a:prstGeom prst="rightBrace">
            <a:avLst>
              <a:gd name="adj1" fmla="val 102880"/>
              <a:gd name="adj2" fmla="val 50000"/>
            </a:avLst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6215074" y="2571744"/>
            <a:ext cx="1079500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层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684213" y="4602143"/>
            <a:ext cx="6408737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此时时间复杂度为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，空间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643306" y="1817679"/>
            <a:ext cx="2520950" cy="396875"/>
            <a:chOff x="4427538" y="765175"/>
            <a:chExt cx="2520950" cy="396875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4427538" y="981075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572000" y="765175"/>
              <a:ext cx="2376488" cy="3968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划分时间为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15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725488" y="5249863"/>
            <a:ext cx="81327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solidFill>
                  <a:srgbClr val="F92D37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结论</a:t>
            </a:r>
            <a:r>
              <a:rPr kumimoji="1" lang="en-US" altLang="zh-CN" dirty="0">
                <a:solidFill>
                  <a:srgbClr val="F92D37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:</a:t>
            </a:r>
            <a:r>
              <a:rPr kumimoji="1" lang="en-US" altLang="zh-CN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快速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排序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的平均时间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200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682625" y="5780088"/>
            <a:ext cx="4249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平均所需栈空间为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906588" y="3871913"/>
            <a:ext cx="1944687" cy="777875"/>
            <a:chOff x="1906588" y="3871913"/>
            <a:chExt cx="1944687" cy="777875"/>
          </a:xfrm>
        </p:grpSpPr>
        <p:sp>
          <p:nvSpPr>
            <p:cNvPr id="67598" name="Freeform 14"/>
            <p:cNvSpPr>
              <a:spLocks/>
            </p:cNvSpPr>
            <p:nvPr/>
          </p:nvSpPr>
          <p:spPr bwMode="auto">
            <a:xfrm>
              <a:off x="2049463" y="3871913"/>
              <a:ext cx="128587" cy="403225"/>
            </a:xfrm>
            <a:custGeom>
              <a:avLst/>
              <a:gdLst/>
              <a:ahLst/>
              <a:cxnLst>
                <a:cxn ang="0">
                  <a:pos x="81" y="254"/>
                </a:cxn>
                <a:cxn ang="0">
                  <a:pos x="0" y="0"/>
                </a:cxn>
              </a:cxnLst>
              <a:rect l="0" t="0" r="r" b="b"/>
              <a:pathLst>
                <a:path w="81" h="254">
                  <a:moveTo>
                    <a:pt x="81" y="254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7599" name="Text Box 15"/>
            <p:cNvSpPr txBox="1">
              <a:spLocks noChangeArrowheads="1"/>
            </p:cNvSpPr>
            <p:nvPr/>
          </p:nvSpPr>
          <p:spPr bwMode="auto">
            <a:xfrm>
              <a:off x="1906588" y="4252913"/>
              <a:ext cx="19446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次划分的时间</a:t>
              </a:r>
            </a:p>
          </p:txBody>
        </p:sp>
      </p:grp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682625" y="4695825"/>
            <a:ext cx="54006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则可得结果：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baseline="-25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avg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2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200" i="1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619250" y="836613"/>
            <a:ext cx="2663825" cy="2873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  <a:endParaRPr lang="en-US" altLang="zh-CN" sz="2000" i="1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203174" y="1628775"/>
            <a:ext cx="14400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  <a:endParaRPr lang="en-US" altLang="zh-CN" sz="2000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2732087" y="1590675"/>
            <a:ext cx="3600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3227388" y="1628775"/>
            <a:ext cx="14400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i="1" dirty="0" smtClean="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  <a:endParaRPr lang="en-US" altLang="zh-CN" sz="2000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1357290" y="2000240"/>
            <a:ext cx="30003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k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1~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000" i="1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共有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种情况</a:t>
            </a:r>
            <a:endParaRPr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42910" y="2428868"/>
            <a:ext cx="5441950" cy="1714512"/>
            <a:chOff x="642910" y="2500306"/>
            <a:chExt cx="5441950" cy="1714512"/>
          </a:xfrm>
        </p:grpSpPr>
        <p:graphicFrame>
          <p:nvGraphicFramePr>
            <p:cNvPr id="67586" name="Object 2"/>
            <p:cNvGraphicFramePr>
              <a:graphicFrameLocks noChangeAspect="1"/>
            </p:cNvGraphicFramePr>
            <p:nvPr/>
          </p:nvGraphicFramePr>
          <p:xfrm>
            <a:off x="725460" y="3351218"/>
            <a:ext cx="5359400" cy="863600"/>
          </p:xfrm>
          <a:graphic>
            <a:graphicData uri="http://schemas.openxmlformats.org/presentationml/2006/ole">
              <p:oleObj spid="_x0000_s67586" name="公式" r:id="rId3" imgW="2666880" imgH="431640" progId="">
                <p:embed/>
              </p:oleObj>
            </a:graphicData>
          </a:graphic>
        </p:graphicFrame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642910" y="2784469"/>
              <a:ext cx="5291833" cy="515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由此可得快速排序所需时间的平均值为：</a:t>
              </a:r>
            </a:p>
          </p:txBody>
        </p:sp>
        <p:sp>
          <p:nvSpPr>
            <p:cNvPr id="67604" name="AutoShape 20"/>
            <p:cNvSpPr>
              <a:spLocks noChangeArrowheads="1"/>
            </p:cNvSpPr>
            <p:nvPr/>
          </p:nvSpPr>
          <p:spPr bwMode="auto">
            <a:xfrm>
              <a:off x="2668560" y="2500306"/>
              <a:ext cx="576263" cy="287338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323850" y="188913"/>
            <a:ext cx="2808288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平均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情况：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427538" y="765175"/>
            <a:ext cx="2520950" cy="396875"/>
            <a:chOff x="4427538" y="765175"/>
            <a:chExt cx="2520950" cy="396875"/>
          </a:xfrm>
        </p:grpSpPr>
        <p:sp>
          <p:nvSpPr>
            <p:cNvPr id="67606" name="Line 22"/>
            <p:cNvSpPr>
              <a:spLocks noChangeShapeType="1"/>
            </p:cNvSpPr>
            <p:nvPr/>
          </p:nvSpPr>
          <p:spPr bwMode="auto">
            <a:xfrm flipH="1">
              <a:off x="4427538" y="981075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7607" name="Text Box 23"/>
            <p:cNvSpPr txBox="1">
              <a:spLocks noChangeArrowheads="1"/>
            </p:cNvSpPr>
            <p:nvPr/>
          </p:nvSpPr>
          <p:spPr bwMode="auto">
            <a:xfrm>
              <a:off x="4572000" y="765175"/>
              <a:ext cx="2376488" cy="3968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划分时间为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</p:txBody>
        </p:sp>
      </p:grpSp>
      <p:sp>
        <p:nvSpPr>
          <p:cNvPr id="22" name="Freeform 10"/>
          <p:cNvSpPr>
            <a:spLocks/>
          </p:cNvSpPr>
          <p:nvPr/>
        </p:nvSpPr>
        <p:spPr bwMode="auto">
          <a:xfrm>
            <a:off x="2000232" y="1181084"/>
            <a:ext cx="460376" cy="461966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0" y="232"/>
              </a:cxn>
            </a:cxnLst>
            <a:rect l="0" t="0" r="r" b="b"/>
            <a:pathLst>
              <a:path w="224" h="232">
                <a:moveTo>
                  <a:pt x="224" y="0"/>
                </a:moveTo>
                <a:lnTo>
                  <a:pt x="0" y="23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903520" y="1158859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3471845" y="1184259"/>
            <a:ext cx="457213" cy="4587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16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/>
      <p:bldP spid="67592" grpId="0"/>
      <p:bldP spid="676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8001056" cy="1906639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思考题</a:t>
            </a:r>
            <a:endParaRPr kumimoji="1" lang="en-US" altLang="zh-CN" smtClean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快速排序的最坏时间复杂度为</a:t>
            </a:r>
            <a:r>
              <a:rPr kumimoji="1" lang="en-US" altLang="zh-CN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baseline="30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，与冒泡排序相同。为什么快速排序更好？</a:t>
            </a:r>
            <a:endParaRPr lang="zh-CN" altLang="en-US" sz="220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17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1142984"/>
            <a:ext cx="7929618" cy="405683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  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已知由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正整数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构成的集合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A={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0≤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），将其划分为两个不相交的子集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，元素个数分别是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A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中元素之和分别为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。设计一个尽可能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高效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的划分算法，满足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最小且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|S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-S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最大。要求：</a:t>
            </a:r>
          </a:p>
          <a:p>
            <a:pPr algn="l">
              <a:lnSpc>
                <a:spcPts val="3600"/>
              </a:lnSpc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）给出算法的基本设计思想。</a:t>
            </a:r>
          </a:p>
          <a:p>
            <a:pPr algn="l">
              <a:lnSpc>
                <a:spcPts val="3600"/>
              </a:lnSpc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）根据设计思想，采用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C++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描述算法，关键之处给出注释。</a:t>
            </a:r>
          </a:p>
          <a:p>
            <a:pPr algn="l">
              <a:lnSpc>
                <a:spcPts val="3600"/>
              </a:lnSpc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）说明你所设计算法的时间复杂度和空间复杂度。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428604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扩展：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2016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年全国计算机学科专业考研题</a:t>
            </a:r>
            <a:endParaRPr lang="zh-CN" altLang="en-US" sz="2000" smtClean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18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714356"/>
            <a:ext cx="785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</a:t>
            </a:r>
            <a:r>
              <a:rPr lang="zh-CN" altLang="en-US" sz="2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思路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：将最小的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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/2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个元素放在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中，其他放在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中</a:t>
            </a:r>
            <a:endParaRPr lang="zh-CN" altLang="en-US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下箭头 4"/>
          <p:cNvSpPr/>
          <p:nvPr/>
        </p:nvSpPr>
        <p:spPr bwMode="auto">
          <a:xfrm>
            <a:off x="3786182" y="1428736"/>
            <a:ext cx="285752" cy="78581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6248" y="1571612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小的元素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14612" y="2500306"/>
            <a:ext cx="2428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递归快速排序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19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0" y="283845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42" name="Oval 26"/>
          <p:cNvSpPr>
            <a:spLocks noChangeArrowheads="1"/>
          </p:cNvSpPr>
          <p:nvPr/>
        </p:nvSpPr>
        <p:spPr bwMode="auto">
          <a:xfrm>
            <a:off x="7650589" y="4081463"/>
            <a:ext cx="493311" cy="5032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43" name="Oval 27"/>
          <p:cNvSpPr>
            <a:spLocks noChangeArrowheads="1"/>
          </p:cNvSpPr>
          <p:nvPr/>
        </p:nvSpPr>
        <p:spPr bwMode="auto">
          <a:xfrm>
            <a:off x="8027988" y="35052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44" name="Oval 28"/>
          <p:cNvSpPr>
            <a:spLocks noChangeArrowheads="1"/>
          </p:cNvSpPr>
          <p:nvPr/>
        </p:nvSpPr>
        <p:spPr bwMode="auto">
          <a:xfrm>
            <a:off x="8315325" y="2928938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8531225" y="2352675"/>
            <a:ext cx="287338" cy="2873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46" name="Oval 30"/>
          <p:cNvSpPr>
            <a:spLocks noChangeArrowheads="1"/>
          </p:cNvSpPr>
          <p:nvPr/>
        </p:nvSpPr>
        <p:spPr bwMode="auto">
          <a:xfrm>
            <a:off x="8748713" y="1847850"/>
            <a:ext cx="215900" cy="2159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36224" y="1057275"/>
            <a:ext cx="1743389" cy="4032250"/>
            <a:chOff x="236224" y="1057275"/>
            <a:chExt cx="1743389" cy="4032250"/>
          </a:xfrm>
        </p:grpSpPr>
        <p:sp>
          <p:nvSpPr>
            <p:cNvPr id="60447" name="Text Box 31"/>
            <p:cNvSpPr txBox="1">
              <a:spLocks noChangeArrowheads="1"/>
            </p:cNvSpPr>
            <p:nvPr/>
          </p:nvSpPr>
          <p:spPr bwMode="auto">
            <a:xfrm>
              <a:off x="263211" y="1416050"/>
              <a:ext cx="492443" cy="108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60448" name="Rectangle 32"/>
            <p:cNvSpPr>
              <a:spLocks noChangeArrowheads="1"/>
            </p:cNvSpPr>
            <p:nvPr/>
          </p:nvSpPr>
          <p:spPr bwMode="auto">
            <a:xfrm>
              <a:off x="827088" y="1057275"/>
              <a:ext cx="1152525" cy="1727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[0]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┇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1]</a:t>
              </a:r>
            </a:p>
          </p:txBody>
        </p:sp>
        <p:sp>
          <p:nvSpPr>
            <p:cNvPr id="60449" name="Text Box 33"/>
            <p:cNvSpPr txBox="1">
              <a:spLocks noChangeArrowheads="1"/>
            </p:cNvSpPr>
            <p:nvPr/>
          </p:nvSpPr>
          <p:spPr bwMode="auto">
            <a:xfrm>
              <a:off x="236224" y="3360738"/>
              <a:ext cx="492443" cy="1081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无序区</a:t>
              </a:r>
            </a:p>
          </p:txBody>
        </p:sp>
        <p:sp>
          <p:nvSpPr>
            <p:cNvPr id="60450" name="Rectangle 34"/>
            <p:cNvSpPr>
              <a:spLocks noChangeArrowheads="1"/>
            </p:cNvSpPr>
            <p:nvPr/>
          </p:nvSpPr>
          <p:spPr bwMode="auto">
            <a:xfrm>
              <a:off x="800100" y="3001963"/>
              <a:ext cx="1152525" cy="20875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 err="1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┇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</a:t>
              </a:r>
            </a:p>
          </p:txBody>
        </p:sp>
      </p:grpSp>
      <p:grpSp>
        <p:nvGrpSpPr>
          <p:cNvPr id="60464" name="Group 48"/>
          <p:cNvGrpSpPr>
            <a:grpSpLocks/>
          </p:cNvGrpSpPr>
          <p:nvPr/>
        </p:nvGrpSpPr>
        <p:grpSpPr bwMode="auto">
          <a:xfrm>
            <a:off x="2124075" y="3000375"/>
            <a:ext cx="2174875" cy="2017713"/>
            <a:chOff x="1338" y="1890"/>
            <a:chExt cx="1370" cy="1271"/>
          </a:xfrm>
        </p:grpSpPr>
        <p:sp>
          <p:nvSpPr>
            <p:cNvPr id="60451" name="AutoShape 35"/>
            <p:cNvSpPr>
              <a:spLocks/>
            </p:cNvSpPr>
            <p:nvPr/>
          </p:nvSpPr>
          <p:spPr bwMode="auto">
            <a:xfrm>
              <a:off x="1338" y="1890"/>
              <a:ext cx="136" cy="1271"/>
            </a:xfrm>
            <a:prstGeom prst="rightBrace">
              <a:avLst>
                <a:gd name="adj1" fmla="val 77880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0453" name="AutoShape 37"/>
            <p:cNvSpPr>
              <a:spLocks noChangeArrowheads="1"/>
            </p:cNvSpPr>
            <p:nvPr/>
          </p:nvSpPr>
          <p:spPr bwMode="auto">
            <a:xfrm rot="16200000">
              <a:off x="1319" y="2090"/>
              <a:ext cx="635" cy="236"/>
            </a:xfrm>
            <a:prstGeom prst="curvedUpArrow">
              <a:avLst>
                <a:gd name="adj1" fmla="val 39937"/>
                <a:gd name="adj2" fmla="val 79874"/>
                <a:gd name="adj3" fmla="val 33333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0454" name="Text Box 38"/>
            <p:cNvSpPr txBox="1">
              <a:spLocks noChangeArrowheads="1"/>
            </p:cNvSpPr>
            <p:nvPr/>
          </p:nvSpPr>
          <p:spPr bwMode="auto">
            <a:xfrm>
              <a:off x="1755" y="1936"/>
              <a:ext cx="953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将无序区中最小记录放在</a:t>
              </a:r>
              <a:r>
                <a:rPr lang="en-US" altLang="zh-CN" sz="2000" i="1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 err="1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484438" y="1057275"/>
            <a:ext cx="3671891" cy="3957638"/>
            <a:chOff x="2484438" y="1057275"/>
            <a:chExt cx="3671891" cy="3957638"/>
          </a:xfrm>
        </p:grpSpPr>
        <p:sp>
          <p:nvSpPr>
            <p:cNvPr id="60455" name="Text Box 39"/>
            <p:cNvSpPr txBox="1">
              <a:spLocks noChangeArrowheads="1"/>
            </p:cNvSpPr>
            <p:nvPr/>
          </p:nvSpPr>
          <p:spPr bwMode="auto">
            <a:xfrm>
              <a:off x="5663886" y="1416050"/>
              <a:ext cx="492443" cy="108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60456" name="Rectangle 40"/>
            <p:cNvSpPr>
              <a:spLocks noChangeArrowheads="1"/>
            </p:cNvSpPr>
            <p:nvPr/>
          </p:nvSpPr>
          <p:spPr bwMode="auto">
            <a:xfrm>
              <a:off x="4427538" y="1057275"/>
              <a:ext cx="1152525" cy="20875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[0]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┇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1]</a:t>
              </a:r>
            </a:p>
            <a:p>
              <a:pPr algn="l"/>
              <a:r>
                <a:rPr lang="en-US" altLang="zh-CN" sz="2000" i="1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 err="1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</p:txBody>
        </p:sp>
        <p:sp>
          <p:nvSpPr>
            <p:cNvPr id="60457" name="Text Box 41"/>
            <p:cNvSpPr txBox="1">
              <a:spLocks noChangeArrowheads="1"/>
            </p:cNvSpPr>
            <p:nvPr/>
          </p:nvSpPr>
          <p:spPr bwMode="auto">
            <a:xfrm>
              <a:off x="5636899" y="3360738"/>
              <a:ext cx="492443" cy="108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无序区</a:t>
              </a:r>
            </a:p>
          </p:txBody>
        </p:sp>
        <p:sp>
          <p:nvSpPr>
            <p:cNvPr id="60458" name="Rectangle 42"/>
            <p:cNvSpPr>
              <a:spLocks noChangeArrowheads="1"/>
            </p:cNvSpPr>
            <p:nvPr/>
          </p:nvSpPr>
          <p:spPr bwMode="auto">
            <a:xfrm>
              <a:off x="4400550" y="3360738"/>
              <a:ext cx="1152525" cy="16541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┇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1]</a:t>
              </a:r>
            </a:p>
          </p:txBody>
        </p:sp>
        <p:sp>
          <p:nvSpPr>
            <p:cNvPr id="60459" name="AutoShape 43"/>
            <p:cNvSpPr>
              <a:spLocks noChangeArrowheads="1"/>
            </p:cNvSpPr>
            <p:nvPr/>
          </p:nvSpPr>
          <p:spPr bwMode="auto">
            <a:xfrm>
              <a:off x="2484438" y="2281238"/>
              <a:ext cx="1582737" cy="215900"/>
            </a:xfrm>
            <a:prstGeom prst="rightArrow">
              <a:avLst>
                <a:gd name="adj1" fmla="val 50000"/>
                <a:gd name="adj2" fmla="val 183272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460" name="Text Box 44"/>
            <p:cNvSpPr txBox="1">
              <a:spLocks noChangeArrowheads="1"/>
            </p:cNvSpPr>
            <p:nvPr/>
          </p:nvSpPr>
          <p:spPr bwMode="auto">
            <a:xfrm>
              <a:off x="2484438" y="1776413"/>
              <a:ext cx="13668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一趟排序</a:t>
              </a:r>
            </a:p>
          </p:txBody>
        </p:sp>
      </p:grpSp>
      <p:sp>
        <p:nvSpPr>
          <p:cNvPr id="60461" name="Text Box 45"/>
          <p:cNvSpPr txBox="1">
            <a:spLocks noChangeArrowheads="1"/>
          </p:cNvSpPr>
          <p:nvPr/>
        </p:nvSpPr>
        <p:spPr bwMode="auto">
          <a:xfrm>
            <a:off x="684212" y="5448300"/>
            <a:ext cx="5173671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初始有序区为空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spcBef>
                <a:spcPct val="50000"/>
              </a:spcBef>
            </a:pP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0~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，共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趟使整个数据有序。</a:t>
            </a:r>
          </a:p>
        </p:txBody>
      </p:sp>
      <p:sp>
        <p:nvSpPr>
          <p:cNvPr id="60462" name="Text Box 46"/>
          <p:cNvSpPr txBox="1">
            <a:spLocks noChangeArrowheads="1"/>
          </p:cNvSpPr>
          <p:nvPr/>
        </p:nvSpPr>
        <p:spPr bwMode="auto">
          <a:xfrm rot="-3962585">
            <a:off x="7974807" y="1991519"/>
            <a:ext cx="7191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000" i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28" name="Text Box 3" descr="纸莎草纸"/>
          <p:cNvSpPr txBox="1">
            <a:spLocks noChangeArrowheads="1"/>
          </p:cNvSpPr>
          <p:nvPr/>
        </p:nvSpPr>
        <p:spPr bwMode="auto">
          <a:xfrm>
            <a:off x="357158" y="214290"/>
            <a:ext cx="3500462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 smtClean="0">
                <a:solidFill>
                  <a:srgbClr val="F92D37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10.3.1  </a:t>
            </a:r>
            <a:r>
              <a:rPr kumimoji="1" lang="zh-CN" altLang="en-US" sz="3200" dirty="0" smtClean="0">
                <a:solidFill>
                  <a:srgbClr val="F92D37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冒泡排序</a:t>
            </a:r>
            <a:endParaRPr lang="zh-CN" altLang="en-US" sz="32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000760" y="1273175"/>
            <a:ext cx="1508217" cy="3455988"/>
            <a:chOff x="6000760" y="1273175"/>
            <a:chExt cx="1508217" cy="3455988"/>
          </a:xfrm>
        </p:grpSpPr>
        <p:sp>
          <p:nvSpPr>
            <p:cNvPr id="60441" name="Rectangle 25"/>
            <p:cNvSpPr>
              <a:spLocks noChangeArrowheads="1"/>
            </p:cNvSpPr>
            <p:nvPr/>
          </p:nvSpPr>
          <p:spPr bwMode="auto">
            <a:xfrm>
              <a:off x="6804025" y="1273175"/>
              <a:ext cx="704952" cy="34559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左右箭头 28"/>
            <p:cNvSpPr/>
            <p:nvPr/>
          </p:nvSpPr>
          <p:spPr>
            <a:xfrm>
              <a:off x="6000760" y="2786058"/>
              <a:ext cx="571504" cy="285752"/>
            </a:xfrm>
            <a:prstGeom prst="left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000760" y="5500702"/>
            <a:ext cx="2357454" cy="707886"/>
            <a:chOff x="6000760" y="5500702"/>
            <a:chExt cx="2357454" cy="707886"/>
          </a:xfrm>
        </p:grpSpPr>
        <p:sp>
          <p:nvSpPr>
            <p:cNvPr id="33" name="右箭头 32"/>
            <p:cNvSpPr/>
            <p:nvPr/>
          </p:nvSpPr>
          <p:spPr>
            <a:xfrm>
              <a:off x="6000760" y="5786454"/>
              <a:ext cx="428628" cy="214314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72264" y="5500702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有序区总是全局有序的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2" grpId="0" animBg="1"/>
      <p:bldP spid="60443" grpId="0" animBg="1"/>
      <p:bldP spid="60444" grpId="0" animBg="1"/>
      <p:bldP spid="60445" grpId="0" animBg="1"/>
      <p:bldP spid="60446" grpId="0" animBg="1"/>
      <p:bldP spid="60461" grpId="0"/>
      <p:bldP spid="604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42918"/>
            <a:ext cx="8358246" cy="454927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Partition(int a[],int low,int high) //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a[low]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为基准划分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i=low,j=high;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povit=a[low];</a:t>
            </a:r>
          </a:p>
          <a:p>
            <a:pPr algn="l">
              <a:lnSpc>
                <a:spcPct val="2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(i&lt;j)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while (i&lt;j &amp;&amp; a[j]&gt;=povit)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j--;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a[i]=a[j];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while (i&lt;j &amp;&amp; a[i]&lt;=povit)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i++;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a[j]=a[i];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ct val="200000"/>
              </a:lnSpc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a[i]=povit;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i;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20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7929618" cy="546145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Solution(int a[],int n)		//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low=0,high=n-1;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flag=true;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(flag)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i=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Partition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(a,low,high);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(i==n/2-1)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为第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n/2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pPr algn="l"/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flag=false;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(i&lt;n/2-1)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在右区间查找</a:t>
            </a:r>
          </a:p>
          <a:p>
            <a:pPr algn="l"/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low=i+1;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high=i-1;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在左区间查找</a:t>
            </a:r>
          </a:p>
          <a:p>
            <a:pPr algn="l"/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2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s1=0,s2=0;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i=0;i&lt;n/2;i++)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s1+=a[i];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j=n/2;j&lt;n;j++)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s2+=a[j];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s2-s1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3438" y="6072206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22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50904" y="1283789"/>
            <a:ext cx="8135938" cy="4074037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BubbleSort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&lt;n-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kumimoji="1" lang="en-US" altLang="zh-CN" sz="1800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(j=n-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比较找本趟最小关键字的记录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(R[j].key&lt;R[j-1].key) 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temp=R[j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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R[j-1]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]=R[j-1];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R[j-1]=temp;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 rot="291222">
            <a:off x="357158" y="348087"/>
            <a:ext cx="271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楷体" pitchFamily="49" charset="-122"/>
                <a:ea typeface="楷体" pitchFamily="49" charset="-122"/>
              </a:rPr>
              <a:t>冒泡排序算法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714348" y="357166"/>
            <a:ext cx="6929486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采用前面的冒泡排序方法对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(2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进行排序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121442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初始关键字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748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86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624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062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500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43042" y="1928802"/>
            <a:ext cx="4500594" cy="428628"/>
            <a:chOff x="1643042" y="2285992"/>
            <a:chExt cx="4500594" cy="428628"/>
          </a:xfrm>
        </p:grpSpPr>
        <p:sp>
          <p:nvSpPr>
            <p:cNvPr id="16" name="矩形 15"/>
            <p:cNvSpPr/>
            <p:nvPr/>
          </p:nvSpPr>
          <p:spPr>
            <a:xfrm>
              <a:off x="285748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7186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8624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0062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1500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3042" y="231451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=0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43042" y="2643182"/>
            <a:ext cx="4500594" cy="428628"/>
            <a:chOff x="1643042" y="3000372"/>
            <a:chExt cx="4500594" cy="428628"/>
          </a:xfrm>
        </p:grpSpPr>
        <p:sp>
          <p:nvSpPr>
            <p:cNvPr id="22" name="矩形 21"/>
            <p:cNvSpPr/>
            <p:nvPr/>
          </p:nvSpPr>
          <p:spPr>
            <a:xfrm>
              <a:off x="285748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7186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28624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00062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1500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43042" y="302889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43042" y="3357562"/>
            <a:ext cx="4500594" cy="428628"/>
            <a:chOff x="1643042" y="3714752"/>
            <a:chExt cx="4500594" cy="428628"/>
          </a:xfrm>
        </p:grpSpPr>
        <p:sp>
          <p:nvSpPr>
            <p:cNvPr id="28" name="矩形 27"/>
            <p:cNvSpPr/>
            <p:nvPr/>
          </p:nvSpPr>
          <p:spPr>
            <a:xfrm>
              <a:off x="285748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7186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28624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00062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71500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43042" y="374327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643042" y="4071942"/>
            <a:ext cx="4500594" cy="428628"/>
            <a:chOff x="1643042" y="4429132"/>
            <a:chExt cx="4500594" cy="428628"/>
          </a:xfrm>
        </p:grpSpPr>
        <p:sp>
          <p:nvSpPr>
            <p:cNvPr id="34" name="矩形 33"/>
            <p:cNvSpPr/>
            <p:nvPr/>
          </p:nvSpPr>
          <p:spPr>
            <a:xfrm>
              <a:off x="285748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7186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8624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00062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71500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43042" y="445765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572264" y="1785926"/>
            <a:ext cx="2143140" cy="707886"/>
            <a:chOff x="6572264" y="2143116"/>
            <a:chExt cx="2143140" cy="707886"/>
          </a:xfrm>
        </p:grpSpPr>
        <p:sp>
          <p:nvSpPr>
            <p:cNvPr id="44" name="左箭头 43"/>
            <p:cNvSpPr/>
            <p:nvPr/>
          </p:nvSpPr>
          <p:spPr>
            <a:xfrm>
              <a:off x="6572264" y="2357430"/>
              <a:ext cx="571504" cy="285752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15206" y="2143116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已经全部有序了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42976" y="5169771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 一旦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某一趟比较时不出现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记录交换，说明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已排好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序了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，就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可以结束本算法。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1538" y="4714884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如何提高效率？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51" name="直接箭头连接符 50"/>
          <p:cNvCxnSpPr>
            <a:stCxn id="6" idx="3"/>
            <a:endCxn id="7" idx="1"/>
          </p:cNvCxnSpPr>
          <p:nvPr/>
        </p:nvCxnSpPr>
        <p:spPr>
          <a:xfrm>
            <a:off x="3286116" y="1428736"/>
            <a:ext cx="285752" cy="1588"/>
          </a:xfrm>
          <a:prstGeom prst="straightConnector1">
            <a:avLst/>
          </a:prstGeom>
          <a:ln w="28575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15953" y="571480"/>
            <a:ext cx="8228013" cy="4461835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BubbleSort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&lt;n-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kumimoji="1" lang="en-US" altLang="zh-CN" sz="1800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exchange=false;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(j=n-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比较，找出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最小关键字的记录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(R[j].key&lt;R[j-1].key)   	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temp=R[j]; 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R[j]=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R[j-1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R[j-1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exchange=true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exchange==false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return;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中途结束算法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39750" y="188913"/>
            <a:ext cx="27382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改进冒泡排序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算法：</a:t>
            </a:r>
            <a:endParaRPr kumimoji="1"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5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62131" y="1026151"/>
            <a:ext cx="825327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最好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的情况（关键字在记录序列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中正序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：只需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进行一趟冒泡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430213" y="3144716"/>
            <a:ext cx="849950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最坏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的情况（关键字在记录序列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中反序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：需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趟冒泡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167153" y="1860550"/>
            <a:ext cx="2119491" cy="960498"/>
            <a:chOff x="5167153" y="1860550"/>
            <a:chExt cx="2119491" cy="960498"/>
          </a:xfrm>
        </p:grpSpPr>
        <p:sp>
          <p:nvSpPr>
            <p:cNvPr id="61447" name="Text Box 7"/>
            <p:cNvSpPr txBox="1">
              <a:spLocks noChangeArrowheads="1"/>
            </p:cNvSpPr>
            <p:nvPr/>
          </p:nvSpPr>
          <p:spPr bwMode="auto">
            <a:xfrm>
              <a:off x="6019800" y="2420938"/>
              <a:ext cx="3257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  <a:endParaRPr kumimoji="1" lang="en-US" altLang="zh-CN" sz="2000" b="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5167153" y="1860550"/>
              <a:ext cx="21194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移动”的次数：</a:t>
              </a:r>
              <a:endParaRPr kumimoji="1"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23749" y="1844675"/>
            <a:ext cx="2119491" cy="889060"/>
            <a:chOff x="1023749" y="1844675"/>
            <a:chExt cx="2119491" cy="889060"/>
          </a:xfrm>
        </p:grpSpPr>
        <p:sp>
          <p:nvSpPr>
            <p:cNvPr id="61444" name="Text Box 4"/>
            <p:cNvSpPr txBox="1">
              <a:spLocks noChangeArrowheads="1"/>
            </p:cNvSpPr>
            <p:nvPr/>
          </p:nvSpPr>
          <p:spPr bwMode="auto">
            <a:xfrm>
              <a:off x="1023749" y="1844675"/>
              <a:ext cx="21194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比较”的次数：</a:t>
              </a:r>
              <a:endParaRPr kumimoji="1"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1450" name="Text Box 10"/>
            <p:cNvSpPr txBox="1">
              <a:spLocks noChangeArrowheads="1"/>
            </p:cNvSpPr>
            <p:nvPr/>
          </p:nvSpPr>
          <p:spPr bwMode="auto">
            <a:xfrm>
              <a:off x="1676401" y="2333625"/>
              <a:ext cx="60785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i="1" dirty="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01724" y="3986227"/>
            <a:ext cx="2778126" cy="1438275"/>
            <a:chOff x="901724" y="3986227"/>
            <a:chExt cx="2778126" cy="1438275"/>
          </a:xfrm>
        </p:grpSpPr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901724" y="3986227"/>
              <a:ext cx="21194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比较”的次数：</a:t>
              </a:r>
              <a:endParaRPr kumimoji="1"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aphicFrame>
          <p:nvGraphicFramePr>
            <p:cNvPr id="61451" name="Object 11"/>
            <p:cNvGraphicFramePr>
              <a:graphicFrameLocks noChangeAspect="1"/>
            </p:cNvGraphicFramePr>
            <p:nvPr/>
          </p:nvGraphicFramePr>
          <p:xfrm>
            <a:off x="1109687" y="4462477"/>
            <a:ext cx="2570163" cy="962025"/>
          </p:xfrm>
          <a:graphic>
            <a:graphicData uri="http://schemas.openxmlformats.org/presentationml/2006/ole">
              <p:oleObj spid="_x0000_s61451" name="Equation" r:id="rId3" imgW="1282680" imgH="482400" progId="">
                <p:embed/>
              </p:oleObj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5168924" y="3986227"/>
            <a:ext cx="2903538" cy="1443037"/>
            <a:chOff x="5168924" y="3986227"/>
            <a:chExt cx="2903538" cy="1443037"/>
          </a:xfrm>
        </p:grpSpPr>
        <p:sp>
          <p:nvSpPr>
            <p:cNvPr id="61449" name="Rectangle 9"/>
            <p:cNvSpPr>
              <a:spLocks noChangeArrowheads="1"/>
            </p:cNvSpPr>
            <p:nvPr/>
          </p:nvSpPr>
          <p:spPr bwMode="auto">
            <a:xfrm>
              <a:off x="5168924" y="3986227"/>
              <a:ext cx="21194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移动”的次数：</a:t>
              </a:r>
              <a:endParaRPr kumimoji="1"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aphicFrame>
          <p:nvGraphicFramePr>
            <p:cNvPr id="61452" name="Object 12"/>
            <p:cNvGraphicFramePr>
              <a:graphicFrameLocks noChangeAspect="1"/>
            </p:cNvGraphicFramePr>
            <p:nvPr/>
          </p:nvGraphicFramePr>
          <p:xfrm>
            <a:off x="5240362" y="4462477"/>
            <a:ext cx="2832100" cy="966787"/>
          </p:xfrm>
          <a:graphic>
            <a:graphicData uri="http://schemas.openxmlformats.org/presentationml/2006/ole">
              <p:oleObj spid="_x0000_s61452" name="Equation" r:id="rId4" imgW="1409400" imgH="482400" progId="">
                <p:embed/>
              </p:oleObj>
            </a:graphicData>
          </a:graphic>
        </p:graphicFrame>
      </p:grp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468313" y="5734050"/>
            <a:ext cx="8207375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所以冒泡排序最好时间复杂度为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，最坏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和平均为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算法分析</a:t>
            </a:r>
            <a:endParaRPr kumimoji="1" lang="zh-CN" altLang="en-US" dirty="0">
              <a:solidFill>
                <a:srgbClr val="F92D37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6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  <p:bldP spid="61445" grpId="0"/>
      <p:bldP spid="614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168400" y="1441446"/>
            <a:ext cx="6248400" cy="400110"/>
          </a:xfrm>
          <a:prstGeom prst="rect">
            <a:avLst/>
          </a:prstGeom>
          <a:solidFill>
            <a:srgbClr val="CCFFCC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无 序 的 记 录 序 列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68400" y="2813046"/>
            <a:ext cx="6248400" cy="533400"/>
            <a:chOff x="1168400" y="2922588"/>
            <a:chExt cx="6248400" cy="533400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1168400" y="2936875"/>
              <a:ext cx="3178175" cy="4001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无序子序列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</a:t>
              </a:r>
              <a:endPara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4518" name="Text Box 6"/>
            <p:cNvSpPr txBox="1">
              <a:spLocks noChangeArrowheads="1"/>
            </p:cNvSpPr>
            <p:nvPr/>
          </p:nvSpPr>
          <p:spPr bwMode="auto">
            <a:xfrm>
              <a:off x="4978400" y="2924175"/>
              <a:ext cx="2438400" cy="4001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无序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子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序列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</a:t>
              </a:r>
              <a:endPara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4519" name="Oval 7"/>
            <p:cNvSpPr>
              <a:spLocks noChangeArrowheads="1"/>
            </p:cNvSpPr>
            <p:nvPr/>
          </p:nvSpPr>
          <p:spPr bwMode="auto">
            <a:xfrm>
              <a:off x="4356100" y="2922588"/>
              <a:ext cx="609600" cy="533400"/>
            </a:xfrm>
            <a:prstGeom prst="ellipse">
              <a:avLst/>
            </a:prstGeom>
            <a:solidFill>
              <a:srgbClr val="FFCC99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zh-CN" altLang="en-US" sz="1800" dirty="0">
                  <a:solidFill>
                    <a:srgbClr val="99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基准</a:t>
              </a:r>
              <a:endParaRPr kumimoji="1" lang="zh-CN" altLang="en-US" sz="1800" b="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30600" y="2051046"/>
            <a:ext cx="1658325" cy="685800"/>
            <a:chOff x="3530600" y="2160588"/>
            <a:chExt cx="1658325" cy="685800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auto">
            <a:xfrm>
              <a:off x="3530600" y="2160588"/>
              <a:ext cx="304800" cy="685800"/>
            </a:xfrm>
            <a:prstGeom prst="downArrow">
              <a:avLst>
                <a:gd name="adj1" fmla="val 50000"/>
                <a:gd name="adj2" fmla="val 56250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3971925" y="2281176"/>
              <a:ext cx="1217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dirty="0">
                  <a:solidFill>
                    <a:srgbClr val="99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一次划分</a:t>
              </a:r>
              <a:endParaRPr kumimoji="1"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71802" y="3422646"/>
            <a:ext cx="2287598" cy="937605"/>
            <a:chOff x="3071802" y="3532188"/>
            <a:chExt cx="2287598" cy="937605"/>
          </a:xfrm>
        </p:grpSpPr>
        <p:sp>
          <p:nvSpPr>
            <p:cNvPr id="64522" name="Line 10"/>
            <p:cNvSpPr>
              <a:spLocks noChangeShapeType="1"/>
            </p:cNvSpPr>
            <p:nvPr/>
          </p:nvSpPr>
          <p:spPr bwMode="auto">
            <a:xfrm flipH="1" flipV="1">
              <a:off x="3149600" y="3532188"/>
              <a:ext cx="609600" cy="6096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523" name="Line 11"/>
            <p:cNvSpPr>
              <a:spLocks noChangeShapeType="1"/>
            </p:cNvSpPr>
            <p:nvPr/>
          </p:nvSpPr>
          <p:spPr bwMode="auto">
            <a:xfrm flipV="1">
              <a:off x="4749800" y="3532188"/>
              <a:ext cx="609600" cy="6096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524" name="Text Box 12"/>
            <p:cNvSpPr txBox="1">
              <a:spLocks noChangeArrowheads="1"/>
            </p:cNvSpPr>
            <p:nvPr/>
          </p:nvSpPr>
          <p:spPr bwMode="auto">
            <a:xfrm>
              <a:off x="3071802" y="4069683"/>
              <a:ext cx="2249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分别进行快速排序</a:t>
              </a:r>
            </a:p>
          </p:txBody>
        </p:sp>
      </p:grp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39750" y="4687883"/>
            <a:ext cx="8077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每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趟使表的</a:t>
            </a:r>
            <a:r>
              <a:rPr kumimoji="1" lang="zh-CN" altLang="en-US" sz="2200" dirty="0" smtClean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200" dirty="0" smtClean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 smtClean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放入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适当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位置（归位），将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一分为二，对子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表按递归方式继续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这种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划分，</a:t>
            </a:r>
            <a:r>
              <a:rPr kumimoji="1" lang="zh-CN" altLang="en-US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直至</a:t>
            </a:r>
            <a:r>
              <a:rPr kumimoji="1" lang="zh-CN" altLang="en-US" sz="22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划分的子表长</a:t>
            </a:r>
            <a:r>
              <a:rPr kumimoji="1" lang="zh-CN" altLang="en-US" sz="2200" dirty="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dirty="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en-US" altLang="zh-CN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递归出口）。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1285852" y="1416036"/>
            <a:ext cx="609600" cy="533400"/>
          </a:xfrm>
          <a:prstGeom prst="ellipse">
            <a:avLst/>
          </a:prstGeom>
          <a:solidFill>
            <a:srgbClr val="FFCC99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1800" dirty="0">
                <a:solidFill>
                  <a:srgbClr val="99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基准</a:t>
            </a:r>
            <a:endParaRPr kumimoji="1" lang="zh-CN" altLang="en-US" sz="1800" b="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 Box 3" descr="纸莎草纸"/>
          <p:cNvSpPr txBox="1">
            <a:spLocks noChangeArrowheads="1"/>
          </p:cNvSpPr>
          <p:nvPr/>
        </p:nvSpPr>
        <p:spPr bwMode="auto">
          <a:xfrm>
            <a:off x="642910" y="428604"/>
            <a:ext cx="3429024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 smtClean="0">
                <a:solidFill>
                  <a:srgbClr val="F92D37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10.3.2  </a:t>
            </a:r>
            <a:r>
              <a:rPr kumimoji="1" lang="zh-CN" altLang="en-US" sz="3200" dirty="0" smtClean="0">
                <a:solidFill>
                  <a:srgbClr val="F92D37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快速排序</a:t>
            </a:r>
            <a:endParaRPr lang="zh-CN" altLang="en-US" sz="32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7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71736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571868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572000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43570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43702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357158" y="428604"/>
            <a:ext cx="257176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回顾划分：示例</a:t>
            </a:r>
            <a:endParaRPr kumimoji="1"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9586" y="2522497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cs typeface="Consolas" pitchFamily="49" charset="0"/>
              </a:rPr>
              <a:t>tmp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643174" y="1922475"/>
            <a:ext cx="357190" cy="865787"/>
            <a:chOff x="2571736" y="1727982"/>
            <a:chExt cx="357190" cy="865787"/>
          </a:xfrm>
        </p:grpSpPr>
        <p:sp>
          <p:nvSpPr>
            <p:cNvPr id="14" name="TextBox 13"/>
            <p:cNvSpPr txBox="1"/>
            <p:nvPr/>
          </p:nvSpPr>
          <p:spPr>
            <a:xfrm>
              <a:off x="2571736" y="228599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2536017" y="1977221"/>
              <a:ext cx="500066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715140" y="1922475"/>
            <a:ext cx="357190" cy="865787"/>
            <a:chOff x="2571736" y="1727982"/>
            <a:chExt cx="357190" cy="865787"/>
          </a:xfrm>
        </p:grpSpPr>
        <p:sp>
          <p:nvSpPr>
            <p:cNvPr id="19" name="TextBox 18"/>
            <p:cNvSpPr txBox="1"/>
            <p:nvPr/>
          </p:nvSpPr>
          <p:spPr>
            <a:xfrm>
              <a:off x="2571736" y="228599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2536017" y="1977221"/>
              <a:ext cx="500066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857620" y="2851169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：区间处理完毕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8992" y="3351235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划分完毕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43174" y="920084"/>
            <a:ext cx="2643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整个区间：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71670" y="2065351"/>
            <a:ext cx="2428892" cy="581387"/>
            <a:chOff x="500034" y="2857496"/>
            <a:chExt cx="2428892" cy="581387"/>
          </a:xfrm>
        </p:grpSpPr>
        <p:sp>
          <p:nvSpPr>
            <p:cNvPr id="26" name="TextBox 25"/>
            <p:cNvSpPr txBox="1"/>
            <p:nvPr/>
          </p:nvSpPr>
          <p:spPr>
            <a:xfrm>
              <a:off x="500034" y="3069551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左区间：</a:t>
              </a:r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[s..</a:t>
              </a:r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1]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 rot="16200000">
              <a:off x="1607323" y="2321711"/>
              <a:ext cx="285752" cy="1357322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214942" y="2065351"/>
            <a:ext cx="2428892" cy="581387"/>
            <a:chOff x="500034" y="2857496"/>
            <a:chExt cx="2428892" cy="581387"/>
          </a:xfrm>
        </p:grpSpPr>
        <p:sp>
          <p:nvSpPr>
            <p:cNvPr id="30" name="TextBox 29"/>
            <p:cNvSpPr txBox="1"/>
            <p:nvPr/>
          </p:nvSpPr>
          <p:spPr>
            <a:xfrm>
              <a:off x="500034" y="3069551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右区间：</a:t>
              </a:r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+1..</a:t>
              </a:r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1607323" y="2321711"/>
              <a:ext cx="285752" cy="1357322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8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C -0.02414 -0.0088 -0.04809 -0.01736 -0.07084 0.0074 C -0.09358 0.03217 -0.11493 0.09004 -0.13611 0.14814 " pathEditMode="relative" ptsTypes="a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C 0.00069 -0.02894 0.00139 -0.05764 -0.05278 -0.07408 C -0.10694 -0.09051 -0.25955 -0.11065 -0.325 -0.09815 C -0.39045 -0.08565 -0.42066 -0.01922 -0.44583 0.00138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" y="-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C 0.01823 -0.00023 0.08629 -0.00139 0.10903 -0.0018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03 -0.00185 C 0.13994 -0.00278 0.17101 -0.00347 0.18959 -0.0037 C 0.20816 -0.00393 0.21407 -0.00393 0.22014 -0.0037 " pathEditMode="relative" ptsTypes="a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C 0.00104 -0.00533 0.00208 -0.01042 0.01389 -0.02593 C 0.02569 -0.04144 0.04444 -0.08149 0.07083 -0.0926 C 0.09722 -0.10371 0.14514 -0.10834 0.17222 -0.0926 C 0.1993 -0.07686 0.22066 -0.01806 0.2335 0.00138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2963E-6 C -0.00972 6.2963E-6 -0.01927 0.00024 -0.03611 6.2963E-6 C -0.05295 -0.00022 -0.07726 -0.00115 -0.10139 -0.00185 " pathEditMode="relative" ptsTypes="a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4 -0.00185 C -0.11338 -0.00092 -0.12518 0.00023 -0.14306 -2.96296E-6 C -0.16095 -0.00023 -0.18473 -0.00208 -0.20834 -0.0037 " pathEditMode="relative" ptsTypes="a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03 0.15231 C -0.14271 0.16018 -0.15209 0.16851 -0.09236 0.14305 C -0.03264 0.11759 0.1585 0.02939 0.22448 -0.00047 " pathEditMode="relative" rAng="0" ptsTypes="aaa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6" grpId="0" animBg="1"/>
      <p:bldP spid="22" grpId="0"/>
      <p:bldP spid="22" grpId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57240" y="928670"/>
            <a:ext cx="8015288" cy="531314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bIns="144000"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R[s]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至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R[t]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的元素进行快速排序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i=s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j=t; RecType 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(s&lt;t)      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区间内至少存在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个元素的情况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tmp=R[s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用区间的第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个记录作为基准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!=j)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两端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交替向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中间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扫描，直至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为止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while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(j&gt;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R[j].key&gt;=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j-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 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R[i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&lt;j &amp;&amp; R[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].key&lt;=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对左区间递归排序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t);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对右区间递归排序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递归出口：不需要任何操作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rot="166189">
            <a:off x="500034" y="228741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latin typeface="楷体" pitchFamily="49" charset="-122"/>
                <a:ea typeface="楷体" pitchFamily="49" charset="-122"/>
              </a:rPr>
              <a:t>快速排序算法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28728" y="2143116"/>
            <a:ext cx="7000924" cy="4614952"/>
            <a:chOff x="1428728" y="2143116"/>
            <a:chExt cx="7000924" cy="4614952"/>
          </a:xfrm>
          <a:scene3d>
            <a:camera prst="perspectiveRight"/>
            <a:lightRig rig="threePt" dir="t"/>
          </a:scene3d>
        </p:grpSpPr>
        <p:sp>
          <p:nvSpPr>
            <p:cNvPr id="7" name="矩形 6"/>
            <p:cNvSpPr/>
            <p:nvPr/>
          </p:nvSpPr>
          <p:spPr>
            <a:xfrm>
              <a:off x="1428728" y="2143116"/>
              <a:ext cx="7000924" cy="242889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00826" y="6357958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楷体" pitchFamily="49" charset="-122"/>
                  <a:ea typeface="楷体" pitchFamily="49" charset="-122"/>
                </a:rPr>
                <a:t>一次划分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" name="直接连接符 9"/>
            <p:cNvCxnSpPr>
              <a:endCxn id="8" idx="0"/>
            </p:cNvCxnSpPr>
            <p:nvPr/>
          </p:nvCxnSpPr>
          <p:spPr>
            <a:xfrm rot="16200000" flipH="1">
              <a:off x="6304373" y="5411406"/>
              <a:ext cx="1785948" cy="107155"/>
            </a:xfrm>
            <a:prstGeom prst="lin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9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1492</Words>
  <Application>Microsoft Office PowerPoint</Application>
  <PresentationFormat>全屏显示(4:3)</PresentationFormat>
  <Paragraphs>281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Office 主题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452</cp:revision>
  <dcterms:created xsi:type="dcterms:W3CDTF">2004-11-02T05:48:03Z</dcterms:created>
  <dcterms:modified xsi:type="dcterms:W3CDTF">2019-09-12T07:36:21Z</dcterms:modified>
</cp:coreProperties>
</file>