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286" r:id="rId2"/>
    <p:sldId id="326" r:id="rId3"/>
    <p:sldId id="287" r:id="rId4"/>
    <p:sldId id="288" r:id="rId5"/>
    <p:sldId id="289" r:id="rId6"/>
    <p:sldId id="290" r:id="rId7"/>
    <p:sldId id="291" r:id="rId8"/>
    <p:sldId id="359" r:id="rId9"/>
    <p:sldId id="327" r:id="rId10"/>
    <p:sldId id="360" r:id="rId11"/>
    <p:sldId id="364" r:id="rId12"/>
    <p:sldId id="363" r:id="rId13"/>
    <p:sldId id="357" r:id="rId14"/>
    <p:sldId id="365" r:id="rId15"/>
    <p:sldId id="358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E4"/>
    <a:srgbClr val="FF00FF"/>
    <a:srgbClr val="008000"/>
    <a:srgbClr val="DDDDDD"/>
    <a:srgbClr val="01000C"/>
    <a:srgbClr val="03000C"/>
    <a:srgbClr val="050507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82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4309-A9FF-4944-B2DA-DE0CF8614F04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FD25-2F3B-425A-AFED-52496A2B20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B5197-4530-46C7-8E9E-5EB5803220CA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60C1E-490A-4A9E-AB00-9744872A58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5C9C-34AD-442D-9057-6AA554110D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8F12-1F66-4410-B2EE-55CEDCFCF2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08E7-6F7B-48C9-B02F-FC2B7BB565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1C9E-BFCB-4EE9-9453-8E274E3B0D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CA9C-C38A-4CA4-B3FA-6645EE4819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6401-6F82-45C2-BF27-7487B40624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95E8-A0D6-472E-A08C-EFCF6E1568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8234-134C-4259-9AA5-3D0C8D78983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4B83AD97-272D-44A2-9BBC-3FA65EF94A61}" type="slidenum">
              <a:rPr lang="en-US" altLang="zh-CN" smtClean="0"/>
              <a:pPr/>
              <a:t>‹#›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69D3-7965-4322-9E0E-6C64297B454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D1F7-32BF-4D6D-85F5-84BB09C7345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D96C-66F2-4A80-80BB-5CED851705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457200" y="2544770"/>
            <a:ext cx="8153400" cy="184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归并排序是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多次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将相邻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个或两个以上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的有序表合并成一个新的有序表。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最简单的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归并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是将相邻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个有序的子表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合并成一个有序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表，即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二路归并排序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         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11188" y="1882766"/>
            <a:ext cx="2808287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、归并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的思路</a:t>
            </a: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428860" y="714356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归并排序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714348" y="3857628"/>
            <a:ext cx="3714776" cy="47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所以空间复杂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度为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Ο(</a:t>
            </a:r>
            <a:r>
              <a:rPr kumimoji="1" lang="en-US" altLang="zh-CN" sz="22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71472" y="1214422"/>
            <a:ext cx="7858180" cy="1714512"/>
            <a:chOff x="571472" y="1214422"/>
            <a:chExt cx="7858180" cy="1714512"/>
          </a:xfrm>
        </p:grpSpPr>
        <p:sp>
          <p:nvSpPr>
            <p:cNvPr id="13" name="矩形 12"/>
            <p:cNvSpPr/>
            <p:nvPr/>
          </p:nvSpPr>
          <p:spPr>
            <a:xfrm>
              <a:off x="7072330" y="1214422"/>
              <a:ext cx="1285884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   </a:t>
              </a:r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1472" y="1214422"/>
              <a:ext cx="6143668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2     6     12   16   18   20   32  </a:t>
              </a:r>
              <a:r>
                <a:rPr kumimoji="1" lang="en-US" altLang="zh-CN" sz="2000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1472" y="2428868"/>
              <a:ext cx="7858180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1     2    5    6    12   16   18    20    32   </a:t>
              </a:r>
              <a:r>
                <a:rPr kumimoji="1" lang="en-US" altLang="zh-CN" sz="2000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连接符 19"/>
            <p:cNvCxnSpPr>
              <a:stCxn id="14" idx="2"/>
              <a:endCxn id="15" idx="0"/>
            </p:cNvCxnSpPr>
            <p:nvPr/>
          </p:nvCxnSpPr>
          <p:spPr>
            <a:xfrm rot="16200000" flipH="1">
              <a:off x="3714744" y="1643050"/>
              <a:ext cx="714380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3" idx="2"/>
            </p:cNvCxnSpPr>
            <p:nvPr/>
          </p:nvCxnSpPr>
          <p:spPr>
            <a:xfrm rot="5400000">
              <a:off x="6715140" y="1428736"/>
              <a:ext cx="714380" cy="128588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28596" y="214290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每一次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二路归并后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临时空间都会释放。而最后的一次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二路归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需要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全部记录参加归并：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3253087"/>
            <a:ext cx="507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占用临时空间为全部记录个数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200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2"/>
            <a:ext cx="8643998" cy="20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【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数据序列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5，4，15，10，3，2，9，6，8)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某排序方法第一趟后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的结果，该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排序算法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可能是（  ）。</a:t>
            </a:r>
            <a:endParaRPr lang="zh-CN" altLang="en-US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A.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冒泡排序</a:t>
            </a:r>
            <a:r>
              <a:rPr lang="pt-BR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pt-BR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二路归并排序</a:t>
            </a:r>
            <a:r>
              <a:rPr lang="pt-BR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C.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堆排序</a:t>
            </a:r>
            <a:r>
              <a:rPr lang="pt-BR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	D.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简单选择排序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604" y="3212427"/>
            <a:ext cx="6858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第一趟：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5，4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15，10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3，2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sz="22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9，6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 8 }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3786190"/>
            <a:ext cx="3786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相邻的两个元素都是递减的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【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就排序算法所用的辅助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空间而言，堆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排序、快速排序和归并排序的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关系是（  ）。</a:t>
            </a:r>
            <a:endParaRPr lang="zh-CN" altLang="en-US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A.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堆排序</a:t>
            </a:r>
            <a:r>
              <a:rPr 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&lt; 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快速排序</a:t>
            </a:r>
            <a:r>
              <a:rPr 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&lt; 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归并排序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B.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堆排序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&lt;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归并排序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&lt;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C.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堆排序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&gt;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归并排序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&gt;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D.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堆排序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&gt;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&gt; 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归并排序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0166" y="4357694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堆排序、快速排序、归并排序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4926939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O(1)      O(log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    O(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     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1964513" y="4893479"/>
            <a:ext cx="214314" cy="15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3394067" y="4892685"/>
            <a:ext cx="214314" cy="15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4821239" y="4892685"/>
            <a:ext cx="214314" cy="15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spect="1" noChangeArrowheads="1"/>
          </p:cNvSpPr>
          <p:nvPr/>
        </p:nvSpPr>
        <p:spPr bwMode="auto">
          <a:xfrm>
            <a:off x="2916238" y="620713"/>
            <a:ext cx="1727200" cy="1079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200" dirty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二路归并</a:t>
            </a: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2124075" y="908050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2136775" y="1341438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4643438" y="1125538"/>
            <a:ext cx="792162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2" name="AutoShape 8"/>
          <p:cNvSpPr>
            <a:spLocks noChangeArrowheads="1"/>
          </p:cNvSpPr>
          <p:nvPr/>
        </p:nvSpPr>
        <p:spPr bwMode="auto">
          <a:xfrm>
            <a:off x="3711372" y="1928803"/>
            <a:ext cx="289124" cy="785818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8793" name="Rectangle 9"/>
          <p:cNvSpPr>
            <a:spLocks noChangeAspect="1" noChangeArrowheads="1"/>
          </p:cNvSpPr>
          <p:nvPr/>
        </p:nvSpPr>
        <p:spPr bwMode="auto">
          <a:xfrm>
            <a:off x="2916238" y="2928934"/>
            <a:ext cx="1800225" cy="1079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200" dirty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多路归并</a:t>
            </a:r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>
            <a:off x="2124075" y="3216271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2124075" y="3649659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4716463" y="3433759"/>
            <a:ext cx="792162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>
            <a:off x="2124075" y="3432171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8" name="Line 14"/>
          <p:cNvSpPr>
            <a:spLocks noChangeShapeType="1"/>
          </p:cNvSpPr>
          <p:nvPr/>
        </p:nvSpPr>
        <p:spPr bwMode="auto">
          <a:xfrm>
            <a:off x="2124075" y="3889371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9" name="Line 15"/>
          <p:cNvSpPr>
            <a:spLocks noChangeShapeType="1"/>
          </p:cNvSpPr>
          <p:nvPr/>
        </p:nvSpPr>
        <p:spPr bwMode="auto">
          <a:xfrm>
            <a:off x="2111375" y="3021009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642910" y="4500570"/>
            <a:ext cx="7632700" cy="1015663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黑体" pitchFamily="2" charset="-122"/>
              </a:rPr>
              <a:t>思考题：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　　</a:t>
            </a:r>
            <a:r>
              <a:rPr lang="zh-CN" altLang="en-US" sz="2200" dirty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以三路归并</a:t>
            </a:r>
            <a:r>
              <a:rPr lang="zh-CN" altLang="en-US" sz="220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sz="2200" smtClean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例，多</a:t>
            </a:r>
            <a:r>
              <a:rPr lang="zh-CN" altLang="en-US" sz="2200" dirty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路归并算法设计有哪些难点？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13</a:t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16" name="TextBox 15"/>
          <p:cNvSpPr txBox="1"/>
          <p:nvPr/>
        </p:nvSpPr>
        <p:spPr>
          <a:xfrm>
            <a:off x="4143372" y="207167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推广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928662" y="500042"/>
            <a:ext cx="478634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三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路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归并和二路归并的时间比较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928662" y="1357298"/>
            <a:ext cx="5143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三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路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归并的时间复杂度为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2181517"/>
            <a:ext cx="4429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/log</a:t>
            </a:r>
            <a:r>
              <a:rPr lang="en-US" altLang="zh-CN" sz="22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=O(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0364" y="3143248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同一个级别！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4000496" y="2714620"/>
            <a:ext cx="142876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571472" y="357166"/>
            <a:ext cx="8016875" cy="90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一次二路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归并：将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两个位置相邻的记录有序子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序列归并为一个记录的有序序列。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</a:t>
            </a:fld>
            <a:r>
              <a:rPr lang="en-US" altLang="zh-CN" smtClean="0"/>
              <a:t>/15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738214" y="1610013"/>
            <a:ext cx="7643786" cy="2747681"/>
            <a:chOff x="738214" y="1610013"/>
            <a:chExt cx="7643786" cy="2747681"/>
          </a:xfrm>
        </p:grpSpPr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738214" y="3817694"/>
              <a:ext cx="7620000" cy="5400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 序 序 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 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low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..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high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6805" name="Text Box 5"/>
            <p:cNvSpPr txBox="1">
              <a:spLocks noChangeArrowheads="1"/>
            </p:cNvSpPr>
            <p:nvPr/>
          </p:nvSpPr>
          <p:spPr bwMode="auto">
            <a:xfrm>
              <a:off x="762000" y="2387596"/>
              <a:ext cx="3810000" cy="40011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127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有序子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序列 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low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..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4572000" y="2387595"/>
              <a:ext cx="3810000" cy="402291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有序子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序列 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+1..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high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4429124" y="3143248"/>
              <a:ext cx="285752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71868" y="1610013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low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..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high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右大括号 12"/>
            <p:cNvSpPr/>
            <p:nvPr/>
          </p:nvSpPr>
          <p:spPr>
            <a:xfrm rot="16200000">
              <a:off x="4517719" y="-1554503"/>
              <a:ext cx="180000" cy="7500990"/>
            </a:xfrm>
            <a:prstGeom prst="rightBrac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1571612"/>
            <a:ext cx="7986738" cy="4234594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low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mid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high)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RecType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i=low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j=mid+1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k=0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//k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R1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下标，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分别为第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段的下标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((high-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low+1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&lt;=mid &amp;&amp; j&lt;=high)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(R[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].key&lt;=R[j].key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段中的记录放入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R1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]=R[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++;k++;   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   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　　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段中的记录放入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R1[k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]=R[j];  j++;k++;   }  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50824" y="714356"/>
            <a:ext cx="87503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Merge()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：一次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二路归并，将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个相邻的有序子序列归并为一个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有序序列。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67" name="AutoShape 1027"/>
          <p:cNvSpPr>
            <a:spLocks noChangeArrowheads="1"/>
          </p:cNvSpPr>
          <p:nvPr/>
        </p:nvSpPr>
        <p:spPr bwMode="auto">
          <a:xfrm>
            <a:off x="6767512" y="142852"/>
            <a:ext cx="2376488" cy="936625"/>
          </a:xfrm>
          <a:prstGeom prst="wedgeEllipseCallout">
            <a:avLst>
              <a:gd name="adj1" fmla="val -74282"/>
              <a:gd name="adj2" fmla="val 28052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/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空间复杂度为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O(high-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low+1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36868" name="Text Box 1028"/>
          <p:cNvSpPr txBox="1">
            <a:spLocks noChangeArrowheads="1"/>
          </p:cNvSpPr>
          <p:nvPr/>
        </p:nvSpPr>
        <p:spPr bwMode="auto">
          <a:xfrm>
            <a:off x="285720" y="142852"/>
            <a:ext cx="2890828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、二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路归并算法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1" animBg="1"/>
      <p:bldP spid="36867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71473" y="785794"/>
            <a:ext cx="7786742" cy="332740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&lt;=mid)   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段余下部分复制到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[k]=R[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(j&lt;=high) 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段余下部分复制到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R1[k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  j++;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i=low;i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kumimoji="1" lang="en-US" altLang="zh-CN" sz="18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high;k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free(R1</a:t>
            </a:r>
            <a:r>
              <a:rPr kumimoji="1" lang="en-US" altLang="zh-CN" sz="1800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kumimoji="1" lang="en-US" altLang="zh-CN" sz="1800" b="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85790" y="1259033"/>
            <a:ext cx="8772556" cy="2862322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MergePass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length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0;i+2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*length-1&lt;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i+2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*length)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长的两相邻子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kumimoji="1"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Merge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i+length-1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i+2*length-1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-1&lt;n)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余下两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个子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表，后者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长度小于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i+length-1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归并这两个子表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95288" y="476250"/>
            <a:ext cx="76057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MergePass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kumimoji="1" lang="zh-CN" altLang="en-US" sz="22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一趟二路归并（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段长度为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length </a:t>
            </a:r>
            <a:r>
              <a:rPr kumimoji="1"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28926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71868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14810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857752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00694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143636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86578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4414" y="485776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length=2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2571736" y="3143248"/>
            <a:ext cx="1785950" cy="1214446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429124" y="3714752"/>
            <a:ext cx="2143140" cy="100013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848496" y="4727584"/>
            <a:ext cx="2437884" cy="1692501"/>
            <a:chOff x="2848496" y="4727584"/>
            <a:chExt cx="2437884" cy="1692501"/>
          </a:xfrm>
        </p:grpSpPr>
        <p:sp>
          <p:nvSpPr>
            <p:cNvPr id="12" name="矩形 11"/>
            <p:cNvSpPr/>
            <p:nvPr/>
          </p:nvSpPr>
          <p:spPr>
            <a:xfrm>
              <a:off x="4134380" y="4727584"/>
              <a:ext cx="1152000" cy="7135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848496" y="4740270"/>
              <a:ext cx="1152000" cy="7135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右大括号 15"/>
            <p:cNvSpPr/>
            <p:nvPr/>
          </p:nvSpPr>
          <p:spPr>
            <a:xfrm rot="5400000">
              <a:off x="3964297" y="5178751"/>
              <a:ext cx="143836" cy="928694"/>
            </a:xfrm>
            <a:prstGeom prst="rightBrac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7840" y="5773754"/>
              <a:ext cx="1857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两个段长度均为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length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20264" y="4714884"/>
            <a:ext cx="2152132" cy="1717901"/>
            <a:chOff x="5420264" y="4714884"/>
            <a:chExt cx="2152132" cy="1717901"/>
          </a:xfrm>
        </p:grpSpPr>
        <p:sp>
          <p:nvSpPr>
            <p:cNvPr id="14" name="矩形 13"/>
            <p:cNvSpPr/>
            <p:nvPr/>
          </p:nvSpPr>
          <p:spPr>
            <a:xfrm>
              <a:off x="6706148" y="4714884"/>
              <a:ext cx="580496" cy="7143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20264" y="4714884"/>
              <a:ext cx="1152000" cy="7143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右大括号 16"/>
            <p:cNvSpPr/>
            <p:nvPr/>
          </p:nvSpPr>
          <p:spPr>
            <a:xfrm rot="5400000">
              <a:off x="6535983" y="5179793"/>
              <a:ext cx="144000" cy="928694"/>
            </a:xfrm>
            <a:prstGeom prst="rightBrac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43570" y="5786454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段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长度小于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length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84212" y="836613"/>
            <a:ext cx="588805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MergeSort()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路归并排序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11188" y="1700213"/>
            <a:ext cx="5675324" cy="3231244"/>
            <a:chOff x="611188" y="1700213"/>
            <a:chExt cx="5675324" cy="3231244"/>
          </a:xfrm>
          <a:scene3d>
            <a:camera prst="perspectiveAbove"/>
            <a:lightRig rig="threePt" dir="t"/>
          </a:scene3d>
        </p:grpSpPr>
        <p:sp>
          <p:nvSpPr>
            <p:cNvPr id="38914" name="Text Box 2"/>
            <p:cNvSpPr txBox="1">
              <a:spLocks noChangeArrowheads="1"/>
            </p:cNvSpPr>
            <p:nvPr/>
          </p:nvSpPr>
          <p:spPr bwMode="auto">
            <a:xfrm>
              <a:off x="611188" y="1700213"/>
              <a:ext cx="5675324" cy="22298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44000" rIns="180000" bIns="14400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void </a:t>
              </a:r>
              <a:r>
                <a:rPr kumimoji="1" lang="en-US" altLang="zh-CN" sz="1800" dirty="0" err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MergeSort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RecType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[]</a:t>
              </a:r>
              <a:r>
                <a:rPr kumimoji="1" lang="zh-CN" altLang="en-US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 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n)	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int 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length;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for 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(length=</a:t>
              </a:r>
              <a:r>
                <a:rPr kumimoji="1"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1;length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&lt;</a:t>
              </a:r>
              <a:r>
                <a:rPr kumimoji="1"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n;length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=2*length)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</a:t>
              </a:r>
              <a:r>
                <a:rPr kumimoji="1"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MergePass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(R</a:t>
              </a:r>
              <a:r>
                <a:rPr kumimoji="1" lang="zh-CN" altLang="en-US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length</a:t>
              </a:r>
              <a:r>
                <a:rPr kumimoji="1" lang="zh-CN" altLang="en-US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);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285852" y="3501232"/>
              <a:ext cx="1571636" cy="1430225"/>
              <a:chOff x="1285852" y="3501232"/>
              <a:chExt cx="1571636" cy="1430225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rot="5400000" flipH="1" flipV="1">
                <a:off x="1607323" y="3964785"/>
                <a:ext cx="928694" cy="1588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285852" y="4500570"/>
                <a:ext cx="15716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</a:t>
                </a:r>
                <a:r>
                  <a:rPr lang="en-US" altLang="zh-CN" sz="2200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log</a:t>
                </a:r>
                <a:r>
                  <a:rPr lang="en-US" altLang="zh-CN" sz="2200" baseline="-25000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2</a:t>
                </a:r>
                <a:r>
                  <a:rPr lang="en-US" altLang="zh-CN" sz="2200" i="1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n</a:t>
                </a:r>
                <a:r>
                  <a:rPr lang="zh-CN" altLang="en-US" sz="2200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趟</a:t>
                </a:r>
                <a:endPara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405842" cy="12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b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kumimoji="1" lang="en-US" altLang="zh-CN" sz="2200" b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设待排序表有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记录，其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分别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(18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34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5)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说明采用归并排序方法进行排序的过程。 </a:t>
            </a: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692275" y="1870075"/>
            <a:ext cx="6624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u="sng">
                <a:latin typeface="Consolas" pitchFamily="49" charset="0"/>
                <a:cs typeface="Consolas" pitchFamily="49" charset="0"/>
              </a:rPr>
              <a:t>18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 smtClean="0"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>
                <a:latin typeface="Consolas" pitchFamily="49" charset="0"/>
                <a:cs typeface="Consolas" pitchFamily="49" charset="0"/>
              </a:rPr>
              <a:t>20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2000" u="sng" dirty="0">
                <a:latin typeface="Consolas" pitchFamily="49" charset="0"/>
                <a:cs typeface="Consolas" pitchFamily="49" charset="0"/>
              </a:rPr>
              <a:t>34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     </a:t>
            </a:r>
            <a:r>
              <a:rPr kumimoji="1" lang="en-US" altLang="zh-CN" sz="2000" u="sng">
                <a:latin typeface="Consolas" pitchFamily="49" charset="0"/>
                <a:cs typeface="Consolas" pitchFamily="49" charset="0"/>
              </a:rPr>
              <a:t>12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2000" u="sng">
                <a:latin typeface="Consolas" pitchFamily="49" charset="0"/>
                <a:cs typeface="Consolas" pitchFamily="49" charset="0"/>
              </a:rPr>
              <a:t>32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2000" u="sng">
                <a:latin typeface="Consolas" pitchFamily="49" charset="0"/>
                <a:cs typeface="Consolas" pitchFamily="49" charset="0"/>
              </a:rPr>
              <a:t>6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altLang="zh-CN" sz="2000" u="sng">
                <a:latin typeface="Consolas" pitchFamily="49" charset="0"/>
                <a:cs typeface="Consolas" pitchFamily="49" charset="0"/>
              </a:rPr>
              <a:t>16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altLang="zh-CN" sz="2000" u="sng" smtClean="0"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23850" y="1844675"/>
            <a:ext cx="1511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初始：</a:t>
            </a:r>
          </a:p>
        </p:txBody>
      </p:sp>
      <p:grpSp>
        <p:nvGrpSpPr>
          <p:cNvPr id="89111" name="Group 23"/>
          <p:cNvGrpSpPr>
            <a:grpSpLocks/>
          </p:cNvGrpSpPr>
          <p:nvPr/>
        </p:nvGrpSpPr>
        <p:grpSpPr bwMode="auto">
          <a:xfrm>
            <a:off x="1908175" y="2374900"/>
            <a:ext cx="5975350" cy="179388"/>
            <a:chOff x="1202" y="1496"/>
            <a:chExt cx="3764" cy="113"/>
          </a:xfrm>
        </p:grpSpPr>
        <p:sp>
          <p:nvSpPr>
            <p:cNvPr id="89093" name="AutoShape 5"/>
            <p:cNvSpPr>
              <a:spLocks/>
            </p:cNvSpPr>
            <p:nvPr/>
          </p:nvSpPr>
          <p:spPr bwMode="auto">
            <a:xfrm rot="16200000">
              <a:off x="1349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094" name="AutoShape 6"/>
            <p:cNvSpPr>
              <a:spLocks/>
            </p:cNvSpPr>
            <p:nvPr/>
          </p:nvSpPr>
          <p:spPr bwMode="auto">
            <a:xfrm rot="16200000">
              <a:off x="2165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095" name="AutoShape 7"/>
            <p:cNvSpPr>
              <a:spLocks/>
            </p:cNvSpPr>
            <p:nvPr/>
          </p:nvSpPr>
          <p:spPr bwMode="auto">
            <a:xfrm rot="16200000">
              <a:off x="3160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096" name="AutoShape 8"/>
            <p:cNvSpPr>
              <a:spLocks/>
            </p:cNvSpPr>
            <p:nvPr/>
          </p:nvSpPr>
          <p:spPr bwMode="auto">
            <a:xfrm rot="16200000">
              <a:off x="3934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097" name="AutoShape 9"/>
            <p:cNvSpPr>
              <a:spLocks/>
            </p:cNvSpPr>
            <p:nvPr/>
          </p:nvSpPr>
          <p:spPr bwMode="auto">
            <a:xfrm rot="16200000">
              <a:off x="4705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9113" name="Group 25"/>
          <p:cNvGrpSpPr>
            <a:grpSpLocks/>
          </p:cNvGrpSpPr>
          <p:nvPr/>
        </p:nvGrpSpPr>
        <p:grpSpPr bwMode="auto">
          <a:xfrm>
            <a:off x="2052638" y="3167063"/>
            <a:ext cx="4532312" cy="192087"/>
            <a:chOff x="1293" y="1995"/>
            <a:chExt cx="2855" cy="121"/>
          </a:xfrm>
        </p:grpSpPr>
        <p:sp>
          <p:nvSpPr>
            <p:cNvPr id="89099" name="AutoShape 11"/>
            <p:cNvSpPr>
              <a:spLocks/>
            </p:cNvSpPr>
            <p:nvPr/>
          </p:nvSpPr>
          <p:spPr bwMode="auto">
            <a:xfrm rot="16200000">
              <a:off x="1758" y="1530"/>
              <a:ext cx="113" cy="1043"/>
            </a:xfrm>
            <a:prstGeom prst="leftBrace">
              <a:avLst>
                <a:gd name="adj1" fmla="val 76917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101" name="AutoShape 13"/>
            <p:cNvSpPr>
              <a:spLocks/>
            </p:cNvSpPr>
            <p:nvPr/>
          </p:nvSpPr>
          <p:spPr bwMode="auto">
            <a:xfrm rot="16200000">
              <a:off x="3570" y="1538"/>
              <a:ext cx="113" cy="1043"/>
            </a:xfrm>
            <a:prstGeom prst="leftBrace">
              <a:avLst>
                <a:gd name="adj1" fmla="val 76917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9102" name="AutoShape 14"/>
          <p:cNvSpPr>
            <a:spLocks/>
          </p:cNvSpPr>
          <p:nvPr/>
        </p:nvSpPr>
        <p:spPr bwMode="auto">
          <a:xfrm rot="16200000">
            <a:off x="4301332" y="2321719"/>
            <a:ext cx="179387" cy="3527425"/>
          </a:xfrm>
          <a:prstGeom prst="leftBrace">
            <a:avLst>
              <a:gd name="adj1" fmla="val 163865"/>
              <a:gd name="adj2" fmla="val 50000"/>
            </a:avLst>
          </a:prstGeom>
          <a:noFill/>
          <a:ln w="28575">
            <a:solidFill>
              <a:srgbClr val="F92D3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104" name="AutoShape 16"/>
          <p:cNvSpPr>
            <a:spLocks/>
          </p:cNvSpPr>
          <p:nvPr/>
        </p:nvSpPr>
        <p:spPr bwMode="auto">
          <a:xfrm rot="16200000">
            <a:off x="5814219" y="3113881"/>
            <a:ext cx="179388" cy="3527425"/>
          </a:xfrm>
          <a:prstGeom prst="leftBrace">
            <a:avLst>
              <a:gd name="adj1" fmla="val 163864"/>
              <a:gd name="adj2" fmla="val 50000"/>
            </a:avLst>
          </a:prstGeom>
          <a:noFill/>
          <a:ln w="28575">
            <a:solidFill>
              <a:srgbClr val="F92D3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1908175" y="5805488"/>
            <a:ext cx="373539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需要</a:t>
            </a:r>
            <a:r>
              <a:rPr lang="en-US" altLang="zh-CN" sz="22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上界即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9112" name="Group 24"/>
          <p:cNvGrpSpPr>
            <a:grpSpLocks/>
          </p:cNvGrpSpPr>
          <p:nvPr/>
        </p:nvGrpSpPr>
        <p:grpSpPr bwMode="auto">
          <a:xfrm>
            <a:off x="250825" y="2662241"/>
            <a:ext cx="8066088" cy="452438"/>
            <a:chOff x="158" y="1677"/>
            <a:chExt cx="5081" cy="285"/>
          </a:xfrm>
        </p:grpSpPr>
        <p:sp>
          <p:nvSpPr>
            <p:cNvPr id="89092" name="Text Box 4"/>
            <p:cNvSpPr txBox="1">
              <a:spLocks noChangeArrowheads="1"/>
            </p:cNvSpPr>
            <p:nvPr/>
          </p:nvSpPr>
          <p:spPr bwMode="auto">
            <a:xfrm>
              <a:off x="1066" y="1677"/>
              <a:ext cx="417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18 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20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34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12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32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6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16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9107" name="Text Box 19"/>
            <p:cNvSpPr txBox="1">
              <a:spLocks noChangeArrowheads="1"/>
            </p:cNvSpPr>
            <p:nvPr/>
          </p:nvSpPr>
          <p:spPr bwMode="auto">
            <a:xfrm>
              <a:off x="158" y="1710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</a:t>
              </a:r>
            </a:p>
          </p:txBody>
        </p:sp>
      </p:grpSp>
      <p:grpSp>
        <p:nvGrpSpPr>
          <p:cNvPr id="89114" name="Group 26"/>
          <p:cNvGrpSpPr>
            <a:grpSpLocks/>
          </p:cNvGrpSpPr>
          <p:nvPr/>
        </p:nvGrpSpPr>
        <p:grpSpPr bwMode="auto">
          <a:xfrm>
            <a:off x="250825" y="3500434"/>
            <a:ext cx="8066088" cy="425450"/>
            <a:chOff x="158" y="2205"/>
            <a:chExt cx="5081" cy="268"/>
          </a:xfrm>
        </p:grpSpPr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1066" y="2221"/>
              <a:ext cx="417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18 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20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34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6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12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16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32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9108" name="Text Box 20"/>
            <p:cNvSpPr txBox="1">
              <a:spLocks noChangeArrowheads="1"/>
            </p:cNvSpPr>
            <p:nvPr/>
          </p:nvSpPr>
          <p:spPr bwMode="auto">
            <a:xfrm>
              <a:off x="158" y="2205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</a:t>
              </a:r>
            </a:p>
          </p:txBody>
        </p:sp>
      </p:grpSp>
      <p:grpSp>
        <p:nvGrpSpPr>
          <p:cNvPr id="89115" name="Group 27"/>
          <p:cNvGrpSpPr>
            <a:grpSpLocks/>
          </p:cNvGrpSpPr>
          <p:nvPr/>
        </p:nvGrpSpPr>
        <p:grpSpPr bwMode="auto">
          <a:xfrm>
            <a:off x="250825" y="4294197"/>
            <a:ext cx="8424863" cy="417513"/>
            <a:chOff x="158" y="2705"/>
            <a:chExt cx="5307" cy="263"/>
          </a:xfrm>
        </p:grpSpPr>
        <p:sp>
          <p:nvSpPr>
            <p:cNvPr id="89103" name="Text Box 15"/>
            <p:cNvSpPr txBox="1">
              <a:spLocks noChangeArrowheads="1"/>
            </p:cNvSpPr>
            <p:nvPr/>
          </p:nvSpPr>
          <p:spPr bwMode="auto">
            <a:xfrm>
              <a:off x="1066" y="2705"/>
              <a:ext cx="43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6 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12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16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18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20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32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34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1" lang="en-US" altLang="zh-CN" sz="2000" u="sng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9109" name="Text Box 21"/>
            <p:cNvSpPr txBox="1">
              <a:spLocks noChangeArrowheads="1"/>
            </p:cNvSpPr>
            <p:nvPr/>
          </p:nvSpPr>
          <p:spPr bwMode="auto">
            <a:xfrm>
              <a:off x="158" y="2716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</a:t>
              </a:r>
            </a:p>
          </p:txBody>
        </p:sp>
      </p:grpSp>
      <p:grpSp>
        <p:nvGrpSpPr>
          <p:cNvPr id="89116" name="Group 28"/>
          <p:cNvGrpSpPr>
            <a:grpSpLocks/>
          </p:cNvGrpSpPr>
          <p:nvPr/>
        </p:nvGrpSpPr>
        <p:grpSpPr bwMode="auto">
          <a:xfrm>
            <a:off x="250825" y="5013326"/>
            <a:ext cx="8424863" cy="420688"/>
            <a:chOff x="158" y="3158"/>
            <a:chExt cx="5307" cy="265"/>
          </a:xfrm>
        </p:grpSpPr>
        <p:sp>
          <p:nvSpPr>
            <p:cNvPr id="89105" name="Text Box 17"/>
            <p:cNvSpPr txBox="1">
              <a:spLocks noChangeArrowheads="1"/>
            </p:cNvSpPr>
            <p:nvPr/>
          </p:nvSpPr>
          <p:spPr bwMode="auto">
            <a:xfrm>
              <a:off x="1066" y="3158"/>
              <a:ext cx="43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5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6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12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16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18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20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32   34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endParaRPr kumimoji="1" lang="en-US" altLang="zh-CN" sz="2000" u="sng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9110" name="Text Box 22"/>
            <p:cNvSpPr txBox="1">
              <a:spLocks noChangeArrowheads="1"/>
            </p:cNvSpPr>
            <p:nvPr/>
          </p:nvSpPr>
          <p:spPr bwMode="auto">
            <a:xfrm>
              <a:off x="158" y="3171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</a:t>
              </a: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2" grpId="0" animBg="1"/>
      <p:bldP spid="89104" grpId="0" animBg="1"/>
      <p:bldP spid="891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2910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2    18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85984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20  </a:t>
            </a:r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29058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12  </a:t>
            </a:r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72132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   </a:t>
            </a:r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15206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   </a:t>
            </a:r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2910" y="2786058"/>
            <a:ext cx="292895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2   18    20   </a:t>
            </a:r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29058" y="2786058"/>
            <a:ext cx="285752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12   18   20   </a:t>
            </a:r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2910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57290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5984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00364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29058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43438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72132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86512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15206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29586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28662" y="1428736"/>
            <a:ext cx="714380" cy="428628"/>
            <a:chOff x="928662" y="1428736"/>
            <a:chExt cx="714380" cy="428628"/>
          </a:xfrm>
        </p:grpSpPr>
        <p:cxnSp>
          <p:nvCxnSpPr>
            <p:cNvPr id="48" name="直接连接符 47"/>
            <p:cNvCxnSpPr>
              <a:stCxn id="36" idx="2"/>
              <a:endCxn id="29" idx="0"/>
            </p:cNvCxnSpPr>
            <p:nvPr/>
          </p:nvCxnSpPr>
          <p:spPr>
            <a:xfrm rot="16200000" flipH="1">
              <a:off x="892943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8" idx="2"/>
              <a:endCxn id="29" idx="0"/>
            </p:cNvCxnSpPr>
            <p:nvPr/>
          </p:nvCxnSpPr>
          <p:spPr>
            <a:xfrm rot="5400000">
              <a:off x="1250133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2571736" y="1428736"/>
            <a:ext cx="714380" cy="428628"/>
            <a:chOff x="2571736" y="1428736"/>
            <a:chExt cx="714380" cy="428628"/>
          </a:xfrm>
        </p:grpSpPr>
        <p:cxnSp>
          <p:nvCxnSpPr>
            <p:cNvPr id="52" name="直接连接符 51"/>
            <p:cNvCxnSpPr>
              <a:stCxn id="39" idx="2"/>
              <a:endCxn id="30" idx="0"/>
            </p:cNvCxnSpPr>
            <p:nvPr/>
          </p:nvCxnSpPr>
          <p:spPr>
            <a:xfrm rot="16200000" flipH="1">
              <a:off x="2536017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0" idx="2"/>
              <a:endCxn id="30" idx="0"/>
            </p:cNvCxnSpPr>
            <p:nvPr/>
          </p:nvCxnSpPr>
          <p:spPr>
            <a:xfrm rot="5400000">
              <a:off x="2893207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4214810" y="1428736"/>
            <a:ext cx="714380" cy="428628"/>
            <a:chOff x="4214810" y="1428736"/>
            <a:chExt cx="714380" cy="428628"/>
          </a:xfrm>
        </p:grpSpPr>
        <p:cxnSp>
          <p:nvCxnSpPr>
            <p:cNvPr id="56" name="直接连接符 55"/>
            <p:cNvCxnSpPr>
              <a:stCxn id="41" idx="2"/>
              <a:endCxn id="31" idx="0"/>
            </p:cNvCxnSpPr>
            <p:nvPr/>
          </p:nvCxnSpPr>
          <p:spPr>
            <a:xfrm rot="16200000" flipH="1">
              <a:off x="4179091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2" idx="2"/>
              <a:endCxn id="31" idx="0"/>
            </p:cNvCxnSpPr>
            <p:nvPr/>
          </p:nvCxnSpPr>
          <p:spPr>
            <a:xfrm rot="5400000">
              <a:off x="4536281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5857884" y="1428736"/>
            <a:ext cx="714380" cy="428628"/>
            <a:chOff x="5857884" y="1428736"/>
            <a:chExt cx="714380" cy="428628"/>
          </a:xfrm>
        </p:grpSpPr>
        <p:cxnSp>
          <p:nvCxnSpPr>
            <p:cNvPr id="60" name="直接连接符 59"/>
            <p:cNvCxnSpPr>
              <a:stCxn id="43" idx="2"/>
              <a:endCxn id="32" idx="0"/>
            </p:cNvCxnSpPr>
            <p:nvPr/>
          </p:nvCxnSpPr>
          <p:spPr>
            <a:xfrm rot="16200000" flipH="1">
              <a:off x="5822165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4" idx="2"/>
              <a:endCxn id="32" idx="0"/>
            </p:cNvCxnSpPr>
            <p:nvPr/>
          </p:nvCxnSpPr>
          <p:spPr>
            <a:xfrm rot="5400000">
              <a:off x="6179355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7500958" y="1428736"/>
            <a:ext cx="714380" cy="428628"/>
            <a:chOff x="7500958" y="1428736"/>
            <a:chExt cx="714380" cy="428628"/>
          </a:xfrm>
        </p:grpSpPr>
        <p:cxnSp>
          <p:nvCxnSpPr>
            <p:cNvPr id="64" name="直接连接符 63"/>
            <p:cNvCxnSpPr>
              <a:stCxn id="45" idx="2"/>
              <a:endCxn id="33" idx="0"/>
            </p:cNvCxnSpPr>
            <p:nvPr/>
          </p:nvCxnSpPr>
          <p:spPr>
            <a:xfrm rot="16200000" flipH="1">
              <a:off x="7465239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46" idx="2"/>
              <a:endCxn id="33" idx="0"/>
            </p:cNvCxnSpPr>
            <p:nvPr/>
          </p:nvCxnSpPr>
          <p:spPr>
            <a:xfrm rot="5400000">
              <a:off x="7822429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1285852" y="2357430"/>
            <a:ext cx="1643074" cy="428629"/>
            <a:chOff x="1285852" y="2357430"/>
            <a:chExt cx="1643074" cy="428629"/>
          </a:xfrm>
        </p:grpSpPr>
        <p:cxnSp>
          <p:nvCxnSpPr>
            <p:cNvPr id="68" name="直接连接符 67"/>
            <p:cNvCxnSpPr>
              <a:stCxn id="29" idx="2"/>
            </p:cNvCxnSpPr>
            <p:nvPr/>
          </p:nvCxnSpPr>
          <p:spPr>
            <a:xfrm rot="16200000" flipH="1">
              <a:off x="1428728" y="2214554"/>
              <a:ext cx="428628" cy="71438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0" idx="2"/>
              <a:endCxn id="34" idx="0"/>
            </p:cNvCxnSpPr>
            <p:nvPr/>
          </p:nvCxnSpPr>
          <p:spPr>
            <a:xfrm rot="5400000">
              <a:off x="2303844" y="2160976"/>
              <a:ext cx="428628" cy="821537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4572000" y="2357430"/>
            <a:ext cx="1643074" cy="428628"/>
            <a:chOff x="4572000" y="2357430"/>
            <a:chExt cx="1643074" cy="428628"/>
          </a:xfrm>
        </p:grpSpPr>
        <p:cxnSp>
          <p:nvCxnSpPr>
            <p:cNvPr id="72" name="直接连接符 71"/>
            <p:cNvCxnSpPr>
              <a:stCxn id="31" idx="2"/>
              <a:endCxn id="35" idx="0"/>
            </p:cNvCxnSpPr>
            <p:nvPr/>
          </p:nvCxnSpPr>
          <p:spPr>
            <a:xfrm rot="16200000" flipH="1">
              <a:off x="4750595" y="2178835"/>
              <a:ext cx="428628" cy="785818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32" idx="2"/>
              <a:endCxn id="35" idx="0"/>
            </p:cNvCxnSpPr>
            <p:nvPr/>
          </p:nvCxnSpPr>
          <p:spPr>
            <a:xfrm rot="5400000">
              <a:off x="5572132" y="2143116"/>
              <a:ext cx="428628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642910" y="3929066"/>
            <a:ext cx="614366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2    6    12   16     18   20   32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2107388" y="3286124"/>
            <a:ext cx="3250430" cy="642942"/>
            <a:chOff x="2107388" y="3286124"/>
            <a:chExt cx="3250430" cy="642942"/>
          </a:xfrm>
        </p:grpSpPr>
        <p:cxnSp>
          <p:nvCxnSpPr>
            <p:cNvPr id="78" name="直接连接符 77"/>
            <p:cNvCxnSpPr>
              <a:stCxn id="34" idx="2"/>
              <a:endCxn id="76" idx="0"/>
            </p:cNvCxnSpPr>
            <p:nvPr/>
          </p:nvCxnSpPr>
          <p:spPr>
            <a:xfrm rot="16200000" flipH="1">
              <a:off x="2589595" y="2803917"/>
              <a:ext cx="642942" cy="1607355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35" idx="2"/>
              <a:endCxn id="76" idx="0"/>
            </p:cNvCxnSpPr>
            <p:nvPr/>
          </p:nvCxnSpPr>
          <p:spPr>
            <a:xfrm rot="5400000">
              <a:off x="4214810" y="2786058"/>
              <a:ext cx="642942" cy="164307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1"/>
          <p:cNvSpPr/>
          <p:nvPr/>
        </p:nvSpPr>
        <p:spPr>
          <a:xfrm>
            <a:off x="642910" y="5143512"/>
            <a:ext cx="785818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1    2    5     6     12    16    18   20    32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3714744" y="2357430"/>
            <a:ext cx="4143404" cy="2786082"/>
            <a:chOff x="3714744" y="2357430"/>
            <a:chExt cx="4143404" cy="2786082"/>
          </a:xfrm>
        </p:grpSpPr>
        <p:cxnSp>
          <p:nvCxnSpPr>
            <p:cNvPr id="84" name="直接连接符 83"/>
            <p:cNvCxnSpPr>
              <a:stCxn id="76" idx="2"/>
              <a:endCxn id="82" idx="0"/>
            </p:cNvCxnSpPr>
            <p:nvPr/>
          </p:nvCxnSpPr>
          <p:spPr>
            <a:xfrm rot="16200000" flipH="1">
              <a:off x="3786182" y="4357694"/>
              <a:ext cx="714380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33" idx="2"/>
            </p:cNvCxnSpPr>
            <p:nvPr/>
          </p:nvCxnSpPr>
          <p:spPr>
            <a:xfrm rot="5400000">
              <a:off x="5822165" y="3107529"/>
              <a:ext cx="2786082" cy="128588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42910" y="214290"/>
            <a:ext cx="2286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更清楚的表示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6116" y="6000768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一颗归并树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76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642910" y="1357298"/>
            <a:ext cx="6819918" cy="1551579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</a:t>
            </a:r>
            <a:r>
              <a:rPr kumimoji="1" lang="zh-CN" altLang="en-US" sz="22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一趟归并的时间复杂度为 </a:t>
            </a:r>
            <a:r>
              <a:rPr kumimoji="1" lang="en-US" altLang="zh-CN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总共</a:t>
            </a:r>
            <a:r>
              <a:rPr kumimoji="1" lang="zh-CN" altLang="en-US" sz="22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需进行 </a:t>
            </a:r>
            <a:r>
              <a:rPr kumimoji="1" lang="zh-CN" altLang="en-US" sz="22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200" dirty="0" err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200" baseline="-25000" dirty="0" err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 dirty="0" err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 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趟。</a:t>
            </a:r>
            <a:endParaRPr kumimoji="1" lang="en-US" altLang="zh-CN" sz="2200" smtClean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二路归并排序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的时间复杂度为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Ο(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2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11188" y="333375"/>
            <a:ext cx="3240087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、归并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8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752</Words>
  <Application>Microsoft PowerPoint</Application>
  <PresentationFormat>全屏显示(4:3)</PresentationFormat>
  <Paragraphs>127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370</cp:revision>
  <dcterms:created xsi:type="dcterms:W3CDTF">2004-11-02T05:48:03Z</dcterms:created>
  <dcterms:modified xsi:type="dcterms:W3CDTF">2017-12-25T08:06:58Z</dcterms:modified>
</cp:coreProperties>
</file>