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93" r:id="rId2"/>
    <p:sldId id="343" r:id="rId3"/>
    <p:sldId id="344" r:id="rId4"/>
    <p:sldId id="329" r:id="rId5"/>
    <p:sldId id="346" r:id="rId6"/>
    <p:sldId id="347" r:id="rId7"/>
    <p:sldId id="349" r:id="rId8"/>
    <p:sldId id="295" r:id="rId9"/>
    <p:sldId id="296" r:id="rId10"/>
    <p:sldId id="297" r:id="rId11"/>
    <p:sldId id="348" r:id="rId12"/>
    <p:sldId id="332" r:id="rId13"/>
    <p:sldId id="350" r:id="rId14"/>
    <p:sldId id="352" r:id="rId15"/>
    <p:sldId id="342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DDDDDD"/>
    <a:srgbClr val="008000"/>
    <a:srgbClr val="01000C"/>
    <a:srgbClr val="03000C"/>
    <a:srgbClr val="050507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762E5-8572-4547-8A78-62FA3D05504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F2C0-92F8-4141-A77E-049BA1BB80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319F-E2CA-4509-9F0F-99275B4183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AF1-A1A2-4876-8730-B2DDE3A4C1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7BCF-DB3D-40DC-903F-1056E2F00F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ECC-C1B2-4512-8AE8-298A7DFD7C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279-47FD-410B-9290-963E0C57CA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DC7-3AB4-464F-A9B5-1C0EB35DF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7C3C-0B26-4BB1-BA61-DDB8B5FC3A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76F-2748-4A22-8A7C-77A1A05FF5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BED27F6-8F55-496A-9814-A70E19615AC8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74D7-0723-4A05-B788-7406EECAA8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6EC-AACD-4BE2-82EB-3F01AAC2A1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45FB-A351-4713-85D7-097D8BF8F9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69978" y="2165352"/>
            <a:ext cx="4464050" cy="1549400"/>
            <a:chOff x="1227168" y="4594244"/>
            <a:chExt cx="4464050" cy="1549400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2667030" y="4594244"/>
              <a:ext cx="1368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latin typeface="Consolas" pitchFamily="49" charset="0"/>
                  <a:cs typeface="Consolas" pitchFamily="49" charset="0"/>
                </a:rPr>
                <a:t>2 3 9</a:t>
              </a:r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227168" y="4738706"/>
              <a:ext cx="10080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示例：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82805" y="5746769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百位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2954368" y="5746769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十位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890993" y="5746769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个位</a:t>
              </a:r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2295555" y="5245119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V="1">
              <a:off x="3306793" y="5243531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3819555" y="5245119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H="1">
              <a:off x="4106893" y="4989531"/>
              <a:ext cx="50482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4683155" y="4738706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=10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排序的概念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4" descr="信纸"/>
          <p:cNvSpPr txBox="1">
            <a:spLocks noChangeArrowheads="1"/>
          </p:cNvSpPr>
          <p:nvPr/>
        </p:nvSpPr>
        <p:spPr bwMode="auto">
          <a:xfrm>
            <a:off x="2643174" y="14285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10.6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基数排序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224" y="1643050"/>
            <a:ext cx="735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基数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：对于二进制数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，对于十进制数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85720" y="3786190"/>
            <a:ext cx="7636247" cy="2428892"/>
            <a:chOff x="285720" y="3786190"/>
            <a:chExt cx="7636247" cy="2428892"/>
          </a:xfrm>
        </p:grpSpPr>
        <p:sp>
          <p:nvSpPr>
            <p:cNvPr id="41986" name="Text Box 2"/>
            <p:cNvSpPr txBox="1">
              <a:spLocks noChangeArrowheads="1"/>
            </p:cNvSpPr>
            <p:nvPr/>
          </p:nvSpPr>
          <p:spPr bwMode="auto">
            <a:xfrm>
              <a:off x="285720" y="4283620"/>
              <a:ext cx="6500858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54000" rIns="126000">
              <a:spAutoFit/>
            </a:bodyPr>
            <a:lstStyle/>
            <a:p>
              <a:pPr algn="l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记录</a:t>
              </a:r>
              <a:r>
                <a:rPr kumimoji="1"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关键字</a:t>
              </a:r>
              <a:r>
                <a:rPr kumimoji="1"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].key </a:t>
              </a:r>
              <a:r>
                <a:rPr kumimoji="1" lang="en-US" altLang="zh-CN" sz="22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 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i="1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i="1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kumimoji="1"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857488" y="3786190"/>
              <a:ext cx="214314" cy="46800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9058" y="5072074"/>
              <a:ext cx="34290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位数字或字符组成</a:t>
              </a:r>
              <a:endPara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每一位的值都在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 smtClean="0">
                  <a:latin typeface="Consolas" pitchFamily="49" charset="0"/>
                  <a:ea typeface="宋体"/>
                  <a:cs typeface="Consolas" pitchFamily="49" charset="0"/>
                </a:rPr>
                <a:t>～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范围内，其中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称为</a:t>
              </a:r>
              <a:r>
                <a:rPr kumimoji="1" lang="zh-CN" altLang="en-US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基数</a:t>
              </a:r>
              <a:endPara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 rot="5400000">
              <a:off x="5214942" y="3929066"/>
              <a:ext cx="214314" cy="207170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86116" y="378619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一般地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3500430" y="4714884"/>
              <a:ext cx="1071570" cy="57150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10206" y="521495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300" smtClean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最高位</a:t>
              </a:r>
              <a:endParaRPr lang="zh-CN" altLang="en-US" sz="1800" spc="300"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60302" y="5143512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300" smtClean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最低位</a:t>
              </a:r>
              <a:endParaRPr lang="zh-CN" altLang="en-US" sz="1800" spc="300"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6429388" y="4786322"/>
              <a:ext cx="1143008" cy="5000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00034" y="142852"/>
            <a:ext cx="7072362" cy="4972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p=NULL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r;j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对于每一个链队循环进行收集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(head[j]!=NULL)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p=head[j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t=tail[j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&gt;next=head[j];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t=tail[j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 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85786" y="5572140"/>
            <a:ext cx="60007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完成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指向的是一个有序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68376" y="642918"/>
            <a:ext cx="7689904" cy="4033565"/>
            <a:chOff x="1025500" y="507980"/>
            <a:chExt cx="7689904" cy="4033565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7786710" y="2285992"/>
              <a:ext cx="9286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微软雅黑" pitchFamily="34" charset="-122"/>
                  <a:ea typeface="微软雅黑" pitchFamily="34" charset="-122"/>
                </a:rPr>
                <a:t>收集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25500" y="507980"/>
              <a:ext cx="6286544" cy="403356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8" idx="3"/>
              <a:endCxn id="46084" idx="1"/>
            </p:cNvCxnSpPr>
            <p:nvPr/>
          </p:nvCxnSpPr>
          <p:spPr>
            <a:xfrm flipV="1">
              <a:off x="7312044" y="2486047"/>
              <a:ext cx="474666" cy="3871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5143536" cy="34976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将数值转换为字符串：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71604" y="1225420"/>
            <a:ext cx="1571636" cy="2358598"/>
            <a:chOff x="1571604" y="1225420"/>
            <a:chExt cx="1571636" cy="2358598"/>
          </a:xfrm>
        </p:grpSpPr>
        <p:sp>
          <p:nvSpPr>
            <p:cNvPr id="3" name="TextBox 2"/>
            <p:cNvSpPr txBox="1"/>
            <p:nvPr/>
          </p:nvSpPr>
          <p:spPr>
            <a:xfrm>
              <a:off x="1571604" y="1554092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1 2 3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43042" y="2768538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3 2 1</a:t>
              </a:r>
              <a:r>
                <a:rPr lang="zh-CN" altLang="en-US" dirty="0" smtClean="0">
                  <a:latin typeface="Consolas" pitchFamily="49" charset="0"/>
                  <a:cs typeface="Consolas" pitchFamily="49" charset="0"/>
                </a:rPr>
                <a:t>”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2357422" y="226847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7950" y="321468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2  1  0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1318" y="122542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2  1  0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71802" y="1671568"/>
            <a:ext cx="4286280" cy="1497080"/>
            <a:chOff x="3071802" y="1671568"/>
            <a:chExt cx="4286280" cy="1497080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1671568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应该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，即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低位到高位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802" y="2768538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为了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，应该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高位到低位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右弧形箭头 9"/>
            <p:cNvSpPr/>
            <p:nvPr/>
          </p:nvSpPr>
          <p:spPr>
            <a:xfrm>
              <a:off x="6858016" y="1857364"/>
              <a:ext cx="500066" cy="1071570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48606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44538" y="1773238"/>
            <a:ext cx="4860626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其中：分配为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为“基数”）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为“分配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收集”的趟数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68313" y="260350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、基数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排序算法分析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84213" y="4051300"/>
            <a:ext cx="408316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/>
      <p:bldP spid="829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929618" cy="205941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以下排序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方法中，（  ）不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需要进行关键字的比较。</a:t>
            </a:r>
          </a:p>
          <a:p>
            <a:pPr algn="l">
              <a:lnSpc>
                <a:spcPct val="150000"/>
              </a:lnSpc>
            </a:pP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B.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归并排序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基数排序</a:t>
            </a:r>
            <a:r>
              <a:rPr 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D.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8143932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33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基数排序中为什么不需要进行关键字的比较？</a:t>
            </a:r>
            <a:endParaRPr lang="en-US" altLang="zh-CN" sz="2200" smtClean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23850" y="1214422"/>
            <a:ext cx="8177240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1260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基数排序有两种：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最低位优先（</a:t>
            </a:r>
            <a:r>
              <a:rPr kumimoji="1" lang="en-US" altLang="zh-CN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LSD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最高位优先（</a:t>
            </a:r>
            <a:r>
              <a:rPr kumimoji="1" lang="en-US" altLang="zh-CN" sz="2200" dirty="0" err="1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MSD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68313" y="549275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、基数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排序的分类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2071678"/>
            <a:ext cx="3016250" cy="1549400"/>
            <a:chOff x="2786050" y="2786058"/>
            <a:chExt cx="3016250" cy="15494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570275" y="2786058"/>
              <a:ext cx="1368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latin typeface="Consolas" pitchFamily="49" charset="0"/>
                  <a:cs typeface="Consolas" pitchFamily="49" charset="0"/>
                </a:rPr>
                <a:t>2 3 9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86050" y="3938583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百位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57613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十位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794238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个位</a:t>
              </a: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198800" y="3436933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210038" y="343534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722800" y="3436933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00232" y="3857628"/>
            <a:ext cx="4572032" cy="110799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最低位优先：从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 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百位</a:t>
            </a:r>
            <a:endParaRPr kumimoji="1" lang="en-US" altLang="zh-CN" sz="22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最高位优先：从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百位 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5143512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选择哪种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基数排序，需要根据数据的特点来定。例如，对整数序列递增排序，选择</a:t>
            </a:r>
            <a:r>
              <a:rPr kumimoji="1" lang="zh-CN" altLang="en-US" sz="220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最低位优先，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越重要的位越在后面排序。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68300" y="285728"/>
            <a:ext cx="8451850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最低位优先排序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kumimoji="1"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kumimoji="1" lang="zh-CN" altLang="en-US" sz="2200" smtClean="0">
                <a:latin typeface="Consolas" pitchFamily="49" charset="0"/>
                <a:ea typeface="+mj-ea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，依次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做一次“分配”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“收集”（使用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个队列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2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2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2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） 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884611"/>
            <a:ext cx="7572428" cy="1566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开始时，把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各个队列置成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空队列，然后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依次考察线性表中的每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一个结点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），如果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，就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放进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队列中。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643314"/>
            <a:ext cx="7572428" cy="1105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收集：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顺序把各个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中的结点首尾相接，得到新的结点序列，从而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组成新的线性表。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000636"/>
            <a:ext cx="8072494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由于数据需要放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入队列，又要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从队列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取出来，需要大量元素移动。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所以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排序数据和队列均采用链表存储更好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71472" y="1324261"/>
            <a:ext cx="50720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建立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个队列，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为队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尾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71472" y="1785926"/>
            <a:ext cx="4071966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分配：按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</a:t>
            </a:r>
            <a:endParaRPr kumimoji="1" lang="zh-CN" altLang="en-US" sz="2200" b="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71472" y="4857760"/>
            <a:ext cx="2042547" cy="4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662" y="7736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41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3108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7620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4876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069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57950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15206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42976" y="2428868"/>
            <a:ext cx="4354303" cy="2143140"/>
            <a:chOff x="1142976" y="2571744"/>
            <a:chExt cx="4354303" cy="2143140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1143000" y="2571744"/>
              <a:ext cx="864339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293103" y="2571744"/>
              <a:ext cx="1204176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142976" y="3142288"/>
              <a:ext cx="864339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[7]</a:t>
              </a:r>
              <a:endPara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4293103" y="3142288"/>
              <a:ext cx="1204176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[7]</a:t>
              </a:r>
              <a:endPara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142976" y="3643314"/>
              <a:ext cx="864339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[8]</a:t>
              </a:r>
              <a:endPara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4293103" y="3643314"/>
              <a:ext cx="1204176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[8]</a:t>
              </a:r>
              <a:endPara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1142976" y="4142420"/>
              <a:ext cx="864339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[9]</a:t>
              </a:r>
              <a:endPara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4293103" y="4142420"/>
              <a:ext cx="1204176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[9]</a:t>
              </a:r>
              <a:endPara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14480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14480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71736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7554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36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57554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4480" y="363117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4480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1062" y="557214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28728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85984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43240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0496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57752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15008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72264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29520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2876" y="181253"/>
            <a:ext cx="88582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369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367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167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239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237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138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230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139)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基数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endParaRPr kumimoji="1"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86050" y="6072206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43240" y="4786322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时是按一个一个元素进行的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时是按一个一个队列进行的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6" grpId="0"/>
      <p:bldP spid="79877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214422"/>
            <a:ext cx="4143404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分配：按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拾位</a:t>
            </a:r>
            <a:endParaRPr kumimoji="1" lang="zh-CN" altLang="en-US" sz="2200" b="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5786" y="3143248"/>
            <a:ext cx="2042547" cy="4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43000" y="1857364"/>
            <a:ext cx="86433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380835" y="1857364"/>
            <a:ext cx="12041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427908"/>
            <a:ext cx="86433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[6]</a:t>
            </a:r>
            <a:endParaRPr kumimoji="1" lang="en-US" altLang="zh-CN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80835" y="2427908"/>
            <a:ext cx="12041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[6]</a:t>
            </a:r>
            <a:endParaRPr kumimoji="1" lang="en-US" altLang="zh-CN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591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43174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186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59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786" y="40598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28926" y="5000636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3174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7186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578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00562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4348" y="55933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2014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783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1461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1868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9124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6380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43636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089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489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214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9084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7679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19534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3404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91302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1999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9" grpId="0"/>
      <p:bldP spid="29" grpId="1"/>
      <p:bldP spid="29" grpId="2"/>
      <p:bldP spid="30" grpId="0"/>
      <p:bldP spid="31" grpId="0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142984"/>
            <a:ext cx="4572032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分配：按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百位</a:t>
            </a:r>
            <a:endParaRPr kumimoji="1" lang="zh-CN" altLang="en-US" sz="2200" b="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143000" y="1857364"/>
            <a:ext cx="86433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[1]</a:t>
            </a:r>
            <a:endParaRPr kumimoji="1" lang="en-US" altLang="zh-CN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929190" y="1857364"/>
            <a:ext cx="12041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[1]</a:t>
            </a:r>
            <a:endParaRPr kumimoji="1" lang="en-US" altLang="zh-CN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42976" y="2427908"/>
            <a:ext cx="86433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[2]</a:t>
            </a:r>
            <a:endParaRPr kumimoji="1" lang="en-US" altLang="zh-CN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929190" y="2427908"/>
            <a:ext cx="12041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[2]</a:t>
            </a:r>
            <a:endParaRPr kumimoji="1" lang="en-US" altLang="zh-CN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975871"/>
            <a:ext cx="86433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929190" y="2975871"/>
            <a:ext cx="12041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6182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48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9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6050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591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488" y="307181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7356" y="307181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4879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57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783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7652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6247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5220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973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6988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0568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86182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2910" y="3929066"/>
            <a:ext cx="2042547" cy="4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910" y="48456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86050" y="5786454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00232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2976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57488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0694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3438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86182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86644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950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4" grpId="2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357298"/>
            <a:ext cx="8286808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      基数排序是通过“分配”和“收集”过程来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实现排序，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需要关键字的比较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571480"/>
            <a:ext cx="1285884" cy="461665"/>
          </a:xfrm>
          <a:prstGeom prst="rect">
            <a:avLst/>
          </a:prstGeom>
          <a:solidFill>
            <a:srgbClr val="92D05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7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226720"/>
            <a:ext cx="8077200" cy="29880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20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线性表中最多元素个数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8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关键字位数的最大取值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char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记录的关键字定义的字符串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58888" y="4845050"/>
            <a:ext cx="6843712" cy="649288"/>
            <a:chOff x="1258888" y="4845050"/>
            <a:chExt cx="6843712" cy="649288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19065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auto">
            <a:xfrm>
              <a:off x="1619250" y="5205413"/>
              <a:ext cx="298450" cy="84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" y="53"/>
                </a:cxn>
              </a:cxnLst>
              <a:rect l="0" t="0" r="r" b="b"/>
              <a:pathLst>
                <a:path w="188" h="53">
                  <a:moveTo>
                    <a:pt x="0" y="0"/>
                  </a:moveTo>
                  <a:lnTo>
                    <a:pt x="188" y="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258888" y="4845050"/>
              <a:ext cx="3603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24114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2035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70840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69875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44973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50022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3992563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709295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75977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6588125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521970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5940425" y="491807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843213" y="5734050"/>
            <a:ext cx="3887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基数排序数据的存储结构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2268538" y="3260725"/>
            <a:ext cx="0" cy="180022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2714611" y="3714752"/>
            <a:ext cx="57163" cy="1346198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68313" y="395567"/>
            <a:ext cx="3246431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2" grpId="0"/>
      <p:bldP spid="44053" grpId="0" animBg="1"/>
      <p:bldP spid="440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5756" y="416340"/>
            <a:ext cx="8915400" cy="47227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RadixSor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为待排序序列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为关键字位数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RecType1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head[</a:t>
            </a:r>
            <a:r>
              <a:rPr kumimoji="1" lang="en-US" altLang="zh-CN" sz="180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tail[</a:t>
            </a:r>
            <a:r>
              <a:rPr kumimoji="1" lang="en-US" altLang="zh-CN" sz="180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定义各链队的首尾指针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从低位到高位做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初始化各链队首、尾指针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]=tail[j]=NULL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 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对于原链表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每个结点循环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k=p-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]-'0';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个链队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(head[k]==NULL)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分配，即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采用尾插法建立单链表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head[k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]=p;  tail[k]=p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tail[k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]-&gt;next=p;  tail[k]=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取下一个待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85818" y="2571744"/>
            <a:ext cx="7429552" cy="3400506"/>
            <a:chOff x="1000100" y="2571744"/>
            <a:chExt cx="7429552" cy="3400506"/>
          </a:xfrm>
        </p:grpSpPr>
        <p:sp>
          <p:nvSpPr>
            <p:cNvPr id="5" name="TextBox 4"/>
            <p:cNvSpPr txBox="1"/>
            <p:nvPr/>
          </p:nvSpPr>
          <p:spPr>
            <a:xfrm>
              <a:off x="4189410" y="5572140"/>
              <a:ext cx="1071570" cy="40011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微软雅黑" pitchFamily="34" charset="-122"/>
                  <a:ea typeface="微软雅黑" pitchFamily="34" charset="-122"/>
                </a:rPr>
                <a:t>分配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00100" y="2571744"/>
              <a:ext cx="7429552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6" idx="2"/>
              <a:endCxn id="5" idx="0"/>
            </p:cNvCxnSpPr>
            <p:nvPr/>
          </p:nvCxnSpPr>
          <p:spPr>
            <a:xfrm rot="16200000" flipH="1">
              <a:off x="4505721" y="5352666"/>
              <a:ext cx="428628" cy="103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908</Words>
  <Application>Microsoft PowerPoint</Application>
  <PresentationFormat>全屏显示(4:3)</PresentationFormat>
  <Paragraphs>224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385</cp:revision>
  <dcterms:created xsi:type="dcterms:W3CDTF">2004-11-02T05:48:03Z</dcterms:created>
  <dcterms:modified xsi:type="dcterms:W3CDTF">2017-12-28T01:02:39Z</dcterms:modified>
</cp:coreProperties>
</file>