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9" r:id="rId2"/>
    <p:sldId id="293" r:id="rId3"/>
    <p:sldId id="319" r:id="rId4"/>
    <p:sldId id="320" r:id="rId5"/>
    <p:sldId id="330" r:id="rId6"/>
    <p:sldId id="321" r:id="rId7"/>
    <p:sldId id="331" r:id="rId8"/>
    <p:sldId id="323" r:id="rId9"/>
    <p:sldId id="303" r:id="rId10"/>
    <p:sldId id="296" r:id="rId11"/>
    <p:sldId id="297" r:id="rId12"/>
    <p:sldId id="324" r:id="rId13"/>
    <p:sldId id="332" r:id="rId14"/>
    <p:sldId id="31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FF00FF"/>
    <a:srgbClr val="FF3300"/>
    <a:srgbClr val="000000"/>
    <a:srgbClr val="3366FF"/>
    <a:srgbClr val="9900FF"/>
    <a:srgbClr val="CC00CC"/>
    <a:srgbClr val="000099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72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F166-F161-4627-BAE7-DA5C5A5AB7AF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3CE2-C1EE-416E-8D3A-48D2E8C99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2519363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磁盘排序过程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4290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28588" y="2960688"/>
            <a:ext cx="1116012" cy="72072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aseline="-25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</a:p>
        </p:txBody>
      </p: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1258888" y="2960688"/>
            <a:ext cx="1620837" cy="863600"/>
            <a:chOff x="793" y="1865"/>
            <a:chExt cx="1021" cy="544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202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grpSp>
          <p:nvGrpSpPr>
            <p:cNvPr id="6182" name="Group 38"/>
            <p:cNvGrpSpPr>
              <a:grpSpLocks/>
            </p:cNvGrpSpPr>
            <p:nvPr/>
          </p:nvGrpSpPr>
          <p:grpSpPr bwMode="auto">
            <a:xfrm>
              <a:off x="793" y="1865"/>
              <a:ext cx="409" cy="272"/>
              <a:chOff x="793" y="1865"/>
              <a:chExt cx="409" cy="272"/>
            </a:xfrm>
          </p:grpSpPr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793" y="2137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847" y="1865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读</a:t>
                </a:r>
              </a:p>
            </p:txBody>
          </p:sp>
        </p:grpSp>
      </p:grp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6729413" y="2960688"/>
            <a:ext cx="1765300" cy="792162"/>
            <a:chOff x="4239" y="1865"/>
            <a:chExt cx="1112" cy="499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239" y="2137"/>
              <a:ext cx="40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4293" y="1865"/>
              <a:ext cx="272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写</a:t>
              </a:r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4648" y="191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out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</p:grpSp>
      <p:grpSp>
        <p:nvGrpSpPr>
          <p:cNvPr id="6185" name="Group 41"/>
          <p:cNvGrpSpPr>
            <a:grpSpLocks/>
          </p:cNvGrpSpPr>
          <p:nvPr/>
        </p:nvGrpSpPr>
        <p:grpSpPr bwMode="auto">
          <a:xfrm>
            <a:off x="2855913" y="1952625"/>
            <a:ext cx="1966912" cy="2879725"/>
            <a:chOff x="1799" y="1230"/>
            <a:chExt cx="1239" cy="1814"/>
          </a:xfrm>
        </p:grpSpPr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335" y="123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2335" y="1774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6162" name="AutoShape 18"/>
            <p:cNvSpPr>
              <a:spLocks noChangeArrowheads="1"/>
            </p:cNvSpPr>
            <p:nvPr/>
          </p:nvSpPr>
          <p:spPr bwMode="auto">
            <a:xfrm>
              <a:off x="2335" y="259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80" y="2308"/>
              <a:ext cx="409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</p:txBody>
        </p:sp>
        <p:grpSp>
          <p:nvGrpSpPr>
            <p:cNvPr id="6183" name="Group 39"/>
            <p:cNvGrpSpPr>
              <a:grpSpLocks/>
            </p:cNvGrpSpPr>
            <p:nvPr/>
          </p:nvGrpSpPr>
          <p:grpSpPr bwMode="auto">
            <a:xfrm>
              <a:off x="1799" y="1496"/>
              <a:ext cx="544" cy="1254"/>
              <a:chOff x="1799" y="1496"/>
              <a:chExt cx="544" cy="1254"/>
            </a:xfrm>
          </p:grpSpPr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1837" y="1547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auto">
              <a:xfrm>
                <a:off x="1799" y="1496"/>
                <a:ext cx="537" cy="481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537" y="0"/>
                  </a:cxn>
                </a:cxnLst>
                <a:rect l="0" t="0" r="r" b="b"/>
                <a:pathLst>
                  <a:path w="537" h="481">
                    <a:moveTo>
                      <a:pt x="0" y="481"/>
                    </a:moveTo>
                    <a:lnTo>
                      <a:pt x="537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1799" y="2040"/>
                <a:ext cx="529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529" y="0"/>
                  </a:cxn>
                </a:cxnLst>
                <a:rect l="0" t="0" r="r" b="b"/>
                <a:pathLst>
                  <a:path w="529" h="95">
                    <a:moveTo>
                      <a:pt x="0" y="95"/>
                    </a:moveTo>
                    <a:lnTo>
                      <a:pt x="529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1799" y="2293"/>
                <a:ext cx="544" cy="4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4" y="457"/>
                  </a:cxn>
                </a:cxnLst>
                <a:rect l="0" t="0" r="r" b="b"/>
                <a:pathLst>
                  <a:path w="544" h="457">
                    <a:moveTo>
                      <a:pt x="0" y="0"/>
                    </a:moveTo>
                    <a:lnTo>
                      <a:pt x="544" y="457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973" y="1854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308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</p:grpSp>
      </p:grp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4786313" y="2312988"/>
            <a:ext cx="1979612" cy="2159000"/>
            <a:chOff x="3015" y="1457"/>
            <a:chExt cx="1247" cy="136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650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15" y="1457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16" y="2046"/>
              <a:ext cx="635" cy="4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016" y="2318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3288" y="1502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198" y="1865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152" y="2353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</a:p>
          </p:txBody>
        </p:sp>
      </p:grpSp>
      <p:grpSp>
        <p:nvGrpSpPr>
          <p:cNvPr id="6189" name="Group 45"/>
          <p:cNvGrpSpPr>
            <a:grpSpLocks/>
          </p:cNvGrpSpPr>
          <p:nvPr/>
        </p:nvGrpSpPr>
        <p:grpSpPr bwMode="auto">
          <a:xfrm>
            <a:off x="468313" y="4976813"/>
            <a:ext cx="7775575" cy="806450"/>
            <a:chOff x="295" y="3135"/>
            <a:chExt cx="4898" cy="508"/>
          </a:xfrm>
        </p:grpSpPr>
        <p:sp>
          <p:nvSpPr>
            <p:cNvPr id="6153" name="AutoShape 9"/>
            <p:cNvSpPr>
              <a:spLocks/>
            </p:cNvSpPr>
            <p:nvPr/>
          </p:nvSpPr>
          <p:spPr bwMode="auto">
            <a:xfrm rot="5400000">
              <a:off x="1406" y="2024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67" y="3316"/>
              <a:ext cx="1859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 2" pitchFamily="18" charset="2"/>
                </a:rPr>
                <a:t></a:t>
              </a:r>
              <a:r>
                <a:rPr lang="en-US" altLang="zh-CN" sz="28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生成若干初始归并段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1" y="3330"/>
              <a:ext cx="1905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 2" pitchFamily="18" charset="2"/>
                </a:rPr>
                <a:t></a:t>
              </a: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归并成一个有序文件</a:t>
              </a:r>
            </a:p>
          </p:txBody>
        </p:sp>
        <p:sp>
          <p:nvSpPr>
            <p:cNvPr id="6180" name="AutoShape 36"/>
            <p:cNvSpPr>
              <a:spLocks/>
            </p:cNvSpPr>
            <p:nvPr/>
          </p:nvSpPr>
          <p:spPr bwMode="auto">
            <a:xfrm rot="5400000">
              <a:off x="3991" y="2037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 Box 8" descr="蓝色面巾纸"/>
          <p:cNvSpPr txBox="1">
            <a:spLocks noChangeArrowheads="1"/>
          </p:cNvSpPr>
          <p:nvPr/>
        </p:nvSpPr>
        <p:spPr bwMode="auto">
          <a:xfrm>
            <a:off x="3143240" y="428604"/>
            <a:ext cx="2984500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磁盘排序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686800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）从待排文件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中按内存工作区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的容量</a:t>
            </a:r>
            <a:r>
              <a:rPr kumimoji="1"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读入</a:t>
            </a:r>
            <a:r>
              <a:rPr kumimoji="1"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个记录。设归并段编号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记录输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到当前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所在的工作区位置代替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）在工作区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的记录中选择出最小记录作为新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，转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直到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选不出这样的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，开始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一个新的归并段。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）若工作区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初始归并段已全部产生；否则转（</a:t>
            </a:r>
            <a:r>
              <a:rPr kumimoji="1"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3598862" cy="457200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置换－选择排序方法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04800" y="560388"/>
            <a:ext cx="8382000" cy="380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11-1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p403】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设磁盘文件中共有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记录，记录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的关键字分别为：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97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108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44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76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73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若内存工作区可容纳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记录，用置换－选择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排序可产生几个初始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段，每个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初始归并段包含哪些记录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2627313" y="2636838"/>
            <a:ext cx="27352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3817936" cy="45720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选择排序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kumimoji="1"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0240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455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2306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4004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8322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895600" y="1568450"/>
            <a:ext cx="4524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46434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39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0752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50703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56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9197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3515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67833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96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286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160463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157321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253288" y="1587500"/>
            <a:ext cx="487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255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7827963" y="15875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8250238" y="1550988"/>
            <a:ext cx="3603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1074738"/>
            <a:ext cx="348773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记录（</a:t>
            </a:r>
            <a:r>
              <a:rPr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2844799" y="3406975"/>
            <a:ext cx="237014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工作区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971550" y="4484688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971550" y="4995863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715008" y="2781300"/>
            <a:ext cx="121444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6516688" y="278130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6516688" y="2781300"/>
            <a:ext cx="503238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6516688" y="278765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6516688" y="2833688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516688" y="2805113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516688" y="2805113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76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6516688" y="278130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6516688" y="278130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6516688" y="2781300"/>
            <a:ext cx="912832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108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6516688" y="2781300"/>
            <a:ext cx="98427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857224" y="5500702"/>
            <a:ext cx="78486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类推，产生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09" grpId="1"/>
      <p:bldP spid="98310" grpId="0"/>
      <p:bldP spid="98310" grpId="1"/>
      <p:bldP spid="98311" grpId="0"/>
      <p:bldP spid="98311" grpId="1"/>
      <p:bldP spid="98312" grpId="0"/>
      <p:bldP spid="98312" grpId="1"/>
      <p:bldP spid="98313" grpId="0"/>
      <p:bldP spid="98313" grpId="1"/>
      <p:bldP spid="98314" grpId="0"/>
      <p:bldP spid="98314" grpId="1"/>
      <p:bldP spid="98315" grpId="0"/>
      <p:bldP spid="98316" grpId="0"/>
      <p:bldP spid="98316" grpId="1"/>
      <p:bldP spid="98317" grpId="0"/>
      <p:bldP spid="98318" grpId="0"/>
      <p:bldP spid="98319" grpId="0"/>
      <p:bldP spid="98321" grpId="0"/>
      <p:bldP spid="98321" grpId="1"/>
      <p:bldP spid="98322" grpId="0"/>
      <p:bldP spid="98322" grpId="1"/>
      <p:bldP spid="98323" grpId="0"/>
      <p:bldP spid="98323" grpId="1"/>
      <p:bldP spid="98324" grpId="0"/>
      <p:bldP spid="98324" grpId="1"/>
      <p:bldP spid="98332" grpId="0"/>
      <p:bldP spid="98333" grpId="0"/>
      <p:bldP spid="98334" grpId="0" animBg="1"/>
      <p:bldP spid="98335" grpId="0" animBg="1"/>
      <p:bldP spid="98336" grpId="0" animBg="1"/>
      <p:bldP spid="98338" grpId="0" animBg="1"/>
      <p:bldP spid="98339" grpId="0" animBg="1"/>
      <p:bldP spid="98340" grpId="0" animBg="1"/>
      <p:bldP spid="98341" grpId="0" animBg="1"/>
      <p:bldP spid="98342" grpId="0" animBg="1"/>
      <p:bldP spid="98343" grpId="0" animBg="1"/>
      <p:bldP spid="98344" grpId="0" animBg="1"/>
      <p:bldP spid="983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5500726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排序中关键字比较次数分析</a:t>
            </a:r>
            <a:endParaRPr kumimoji="1"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内存工作区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WA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的容量为</a:t>
            </a: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若在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个记录中选取最小关键字的采用简单比较方法，每次需要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次比较。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总的时间复杂度为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nw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0825" y="981075"/>
            <a:ext cx="864235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设有一个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Fin.dat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，内含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30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，现在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要对该文件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排序，结果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</a:t>
            </a:r>
            <a:r>
              <a:rPr kumimoji="1" lang="en-US" altLang="zh-CN" sz="22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Fout.dat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文件中。可占用的内存空间至多只能对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个记录进行排序。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Fin.dat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文件放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磁盘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上。假设每个记录占用一个物理块。</a:t>
            </a:r>
            <a:endParaRPr kumimoji="1"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39750" y="260350"/>
            <a:ext cx="3527425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磁盘排序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2857488" y="3571876"/>
            <a:ext cx="2895600" cy="1008062"/>
            <a:chOff x="1813" y="2659"/>
            <a:chExt cx="1824" cy="635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290" y="2659"/>
              <a:ext cx="862" cy="63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  <a:p>
              <a:r>
                <a:rPr lang="en-US" altLang="zh-CN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(750)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813" y="2920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184" y="2923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000100" y="3900483"/>
            <a:ext cx="188121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Fin.dat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702300" y="3900483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Fout.dat</a:t>
            </a:r>
            <a:r>
              <a: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571744"/>
            <a:ext cx="23034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Fin.dat</a:t>
            </a:r>
            <a:endParaRPr lang="en-US" altLang="zh-CN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个记录）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59113" y="2311400"/>
            <a:ext cx="1979612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容量为</a:t>
            </a: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lang="zh-CN" altLang="en-US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857884" y="2455863"/>
            <a:ext cx="2160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</a:t>
            </a: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个记录的有序文件</a:t>
            </a: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8313" y="765175"/>
            <a:ext cx="410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阶段：</a:t>
            </a:r>
            <a:r>
              <a:rPr lang="zh-CN" altLang="en-US" dirty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产生初始归并段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059113" y="1773238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某种内排序方法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500298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286380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1" y="511161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阶段：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多路归并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42910" y="1214422"/>
            <a:ext cx="43577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可用内存空间大小为</a:t>
            </a:r>
            <a:r>
              <a:rPr kumimoji="1" lang="en-US" altLang="zh-CN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642910" y="1785926"/>
            <a:ext cx="400052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可以使用多种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归并方案来完成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5565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38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556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1874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710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7653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1971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6289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23850" y="1501796"/>
            <a:ext cx="2592388" cy="1079499"/>
            <a:chOff x="323850" y="1501796"/>
            <a:chExt cx="2592388" cy="1079499"/>
          </a:xfrm>
        </p:grpSpPr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323850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238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556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1874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1620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052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4844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973138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1908175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77983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348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3779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42116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22128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7894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52212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56530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348038" y="1501795"/>
            <a:ext cx="2592388" cy="1079500"/>
            <a:chOff x="3348038" y="1501795"/>
            <a:chExt cx="2592388" cy="1079500"/>
          </a:xfrm>
        </p:grpSpPr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334803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3480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779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4211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46450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50768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55086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997326" y="1501795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H="1">
              <a:off x="4932363" y="1501795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73258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63007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67325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71643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3" name="Text Box 45"/>
          <p:cNvSpPr txBox="1">
            <a:spLocks noChangeArrowheads="1"/>
          </p:cNvSpPr>
          <p:nvPr/>
        </p:nvSpPr>
        <p:spPr bwMode="auto">
          <a:xfrm>
            <a:off x="817403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7422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8174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8605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300788" y="1501796"/>
            <a:ext cx="2592388" cy="1079499"/>
            <a:chOff x="6300788" y="1501796"/>
            <a:chExt cx="2592388" cy="1079499"/>
          </a:xfrm>
        </p:grpSpPr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630078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63007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67325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71643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75977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80295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84613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6950076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7885113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23850" y="2582883"/>
            <a:ext cx="5184775" cy="1077912"/>
            <a:chOff x="323850" y="2582883"/>
            <a:chExt cx="5184775" cy="1077912"/>
          </a:xfrm>
        </p:grpSpPr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828675" y="2943245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3238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7556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11874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620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2" name="Rectangle 64"/>
            <p:cNvSpPr>
              <a:spLocks noChangeArrowheads="1"/>
            </p:cNvSpPr>
            <p:nvPr/>
          </p:nvSpPr>
          <p:spPr bwMode="auto">
            <a:xfrm>
              <a:off x="20526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3" name="Rectangle 65"/>
            <p:cNvSpPr>
              <a:spLocks noChangeArrowheads="1"/>
            </p:cNvSpPr>
            <p:nvPr/>
          </p:nvSpPr>
          <p:spPr bwMode="auto">
            <a:xfrm>
              <a:off x="24844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4" name="Freeform 66"/>
            <p:cNvSpPr>
              <a:spLocks/>
            </p:cNvSpPr>
            <p:nvPr/>
          </p:nvSpPr>
          <p:spPr bwMode="auto">
            <a:xfrm>
              <a:off x="1477963" y="2582883"/>
              <a:ext cx="523875" cy="766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5" name="Freeform 67"/>
            <p:cNvSpPr>
              <a:spLocks/>
            </p:cNvSpPr>
            <p:nvPr/>
          </p:nvSpPr>
          <p:spPr bwMode="auto">
            <a:xfrm>
              <a:off x="3805238" y="2597170"/>
              <a:ext cx="652463" cy="788987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497"/>
                </a:cxn>
              </a:cxnLst>
              <a:rect l="0" t="0" r="r" b="b"/>
              <a:pathLst>
                <a:path w="411" h="497">
                  <a:moveTo>
                    <a:pt x="411" y="0"/>
                  </a:moveTo>
                  <a:lnTo>
                    <a:pt x="0" y="4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9162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33480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3779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42132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0" name="Rectangle 72"/>
            <p:cNvSpPr>
              <a:spLocks noChangeArrowheads="1"/>
            </p:cNvSpPr>
            <p:nvPr/>
          </p:nvSpPr>
          <p:spPr bwMode="auto">
            <a:xfrm>
              <a:off x="46450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1" name="Rectangle 73"/>
            <p:cNvSpPr>
              <a:spLocks noChangeArrowheads="1"/>
            </p:cNvSpPr>
            <p:nvPr/>
          </p:nvSpPr>
          <p:spPr bwMode="auto">
            <a:xfrm>
              <a:off x="50768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84213" y="2571744"/>
            <a:ext cx="7777162" cy="2243164"/>
            <a:chOff x="684213" y="2571744"/>
            <a:chExt cx="7777162" cy="2243164"/>
          </a:xfrm>
        </p:grpSpPr>
        <p:sp>
          <p:nvSpPr>
            <p:cNvPr id="94283" name="Rectangle 75"/>
            <p:cNvSpPr>
              <a:spLocks noChangeArrowheads="1"/>
            </p:cNvSpPr>
            <p:nvPr/>
          </p:nvSpPr>
          <p:spPr bwMode="auto">
            <a:xfrm>
              <a:off x="6842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4" name="Rectangle 76"/>
            <p:cNvSpPr>
              <a:spLocks noChangeArrowheads="1"/>
            </p:cNvSpPr>
            <p:nvPr/>
          </p:nvSpPr>
          <p:spPr bwMode="auto">
            <a:xfrm>
              <a:off x="11160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15478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1981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7" name="Rectangle 79"/>
            <p:cNvSpPr>
              <a:spLocks noChangeArrowheads="1"/>
            </p:cNvSpPr>
            <p:nvPr/>
          </p:nvSpPr>
          <p:spPr bwMode="auto">
            <a:xfrm>
              <a:off x="24130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8" name="Rectangle 80"/>
            <p:cNvSpPr>
              <a:spLocks noChangeArrowheads="1"/>
            </p:cNvSpPr>
            <p:nvPr/>
          </p:nvSpPr>
          <p:spPr bwMode="auto">
            <a:xfrm>
              <a:off x="28448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9" name="Rectangle 81"/>
            <p:cNvSpPr>
              <a:spLocks noChangeArrowheads="1"/>
            </p:cNvSpPr>
            <p:nvPr/>
          </p:nvSpPr>
          <p:spPr bwMode="auto">
            <a:xfrm>
              <a:off x="32766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0" name="Rectangle 82"/>
            <p:cNvSpPr>
              <a:spLocks noChangeArrowheads="1"/>
            </p:cNvSpPr>
            <p:nvPr/>
          </p:nvSpPr>
          <p:spPr bwMode="auto">
            <a:xfrm>
              <a:off x="37084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1" name="Rectangle 83"/>
            <p:cNvSpPr>
              <a:spLocks noChangeArrowheads="1"/>
            </p:cNvSpPr>
            <p:nvPr/>
          </p:nvSpPr>
          <p:spPr bwMode="auto">
            <a:xfrm>
              <a:off x="4140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2" name="Rectangle 84"/>
            <p:cNvSpPr>
              <a:spLocks noChangeArrowheads="1"/>
            </p:cNvSpPr>
            <p:nvPr/>
          </p:nvSpPr>
          <p:spPr bwMode="auto">
            <a:xfrm>
              <a:off x="4573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50053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54371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5" name="Rectangle 87"/>
            <p:cNvSpPr>
              <a:spLocks noChangeArrowheads="1"/>
            </p:cNvSpPr>
            <p:nvPr/>
          </p:nvSpPr>
          <p:spPr bwMode="auto">
            <a:xfrm>
              <a:off x="58689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6" name="Rectangle 88"/>
            <p:cNvSpPr>
              <a:spLocks noChangeArrowheads="1"/>
            </p:cNvSpPr>
            <p:nvPr/>
          </p:nvSpPr>
          <p:spPr bwMode="auto">
            <a:xfrm>
              <a:off x="63007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7" name="Rectangle 89"/>
            <p:cNvSpPr>
              <a:spLocks noChangeArrowheads="1"/>
            </p:cNvSpPr>
            <p:nvPr/>
          </p:nvSpPr>
          <p:spPr bwMode="auto">
            <a:xfrm>
              <a:off x="6732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8" name="Rectangle 90"/>
            <p:cNvSpPr>
              <a:spLocks noChangeArrowheads="1"/>
            </p:cNvSpPr>
            <p:nvPr/>
          </p:nvSpPr>
          <p:spPr bwMode="auto">
            <a:xfrm>
              <a:off x="71659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75977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80295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1" name="Text Box 93"/>
            <p:cNvSpPr txBox="1">
              <a:spLocks noChangeArrowheads="1"/>
            </p:cNvSpPr>
            <p:nvPr/>
          </p:nvSpPr>
          <p:spPr bwMode="auto">
            <a:xfrm>
              <a:off x="973138" y="407830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out</a:t>
              </a:r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3330575" y="3662383"/>
              <a:ext cx="574675" cy="865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45"/>
                </a:cxn>
              </a:cxnLst>
              <a:rect l="0" t="0" r="r" b="b"/>
              <a:pathLst>
                <a:path w="362" h="545">
                  <a:moveTo>
                    <a:pt x="0" y="0"/>
                  </a:moveTo>
                  <a:lnTo>
                    <a:pt x="362" y="5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6572265" y="2571744"/>
              <a:ext cx="1071569" cy="1954239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1215"/>
                </a:cxn>
              </a:cxnLst>
              <a:rect l="0" t="0" r="r" b="b"/>
              <a:pathLst>
                <a:path w="821" h="1215">
                  <a:moveTo>
                    <a:pt x="821" y="0"/>
                  </a:moveTo>
                  <a:lnTo>
                    <a:pt x="0" y="121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84213" y="5043511"/>
            <a:ext cx="8135937" cy="1243013"/>
            <a:chOff x="431" y="3345"/>
            <a:chExt cx="5125" cy="783"/>
          </a:xfrm>
        </p:grpSpPr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476" y="3701"/>
              <a:ext cx="5080" cy="4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内存大小为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750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记录，但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任意大小的两个归并段都可以进行归并。</a:t>
              </a:r>
            </a:p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每归并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次，参与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归并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的每个记录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都要读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次和写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一次</a:t>
              </a:r>
              <a:r>
                <a:rPr lang="zh-CN" altLang="en-US" sz="2000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1" y="3345"/>
              <a:ext cx="771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注意：</a:t>
              </a:r>
            </a:p>
          </p:txBody>
        </p:sp>
      </p:grp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85720" y="142852"/>
            <a:ext cx="385765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</a:t>
            </a:r>
            <a:r>
              <a:rPr lang="en-US" altLang="zh-CN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dirty="0">
              <a:solidFill>
                <a:srgbClr val="CC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214282" y="285728"/>
            <a:ext cx="38576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方案</a:t>
            </a:r>
            <a:r>
              <a:rPr lang="en-US" altLang="zh-CN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的读写记录数计算</a:t>
            </a:r>
            <a:endParaRPr lang="zh-CN" altLang="en-US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642910" y="5119688"/>
            <a:ext cx="8001056" cy="1454843"/>
            <a:chOff x="642910" y="5119688"/>
            <a:chExt cx="8001056" cy="1454843"/>
          </a:xfrm>
        </p:grpSpPr>
        <p:sp>
          <p:nvSpPr>
            <p:cNvPr id="95328" name="Text Box 96"/>
            <p:cNvSpPr txBox="1">
              <a:spLocks noChangeArrowheads="1"/>
            </p:cNvSpPr>
            <p:nvPr/>
          </p:nvSpPr>
          <p:spPr bwMode="auto">
            <a:xfrm>
              <a:off x="642910" y="5119688"/>
              <a:ext cx="538798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总的读记录数（写记录数与之相同）：</a:t>
              </a:r>
            </a:p>
          </p:txBody>
        </p:sp>
        <p:sp>
          <p:nvSpPr>
            <p:cNvPr id="95329" name="Text Box 97"/>
            <p:cNvSpPr txBox="1">
              <a:spLocks noChangeArrowheads="1"/>
            </p:cNvSpPr>
            <p:nvPr/>
          </p:nvSpPr>
          <p:spPr bwMode="auto">
            <a:xfrm>
              <a:off x="1041403" y="5630866"/>
              <a:ext cx="7602563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[(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×3+(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×2] =12000=8/3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遍</a:t>
              </a:r>
            </a:p>
          </p:txBody>
        </p:sp>
        <p:sp>
          <p:nvSpPr>
            <p:cNvPr id="95330" name="Text Box 98"/>
            <p:cNvSpPr txBox="1">
              <a:spLocks noChangeArrowheads="1"/>
            </p:cNvSpPr>
            <p:nvPr/>
          </p:nvSpPr>
          <p:spPr bwMode="auto">
            <a:xfrm>
              <a:off x="785786" y="6169044"/>
              <a:ext cx="281621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该数</a:t>
              </a: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大，效率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越差</a:t>
              </a:r>
            </a:p>
          </p:txBody>
        </p:sp>
        <p:sp>
          <p:nvSpPr>
            <p:cNvPr id="95331" name="Text Box 99"/>
            <p:cNvSpPr txBox="1">
              <a:spLocks noChangeArrowheads="1"/>
            </p:cNvSpPr>
            <p:nvPr/>
          </p:nvSpPr>
          <p:spPr bwMode="auto">
            <a:xfrm>
              <a:off x="3500430" y="6143644"/>
              <a:ext cx="3429024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等于哈夫曼</a:t>
              </a:r>
              <a:r>
                <a:rPr lang="zh-CN" altLang="en-US" sz="22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树的</a:t>
              </a:r>
              <a:r>
                <a:rPr lang="en-US" altLang="zh-CN" sz="22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endParaRPr lang="en-US" altLang="zh-CN" sz="22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3" name="灯片编号占位符 1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142844" y="1785926"/>
            <a:ext cx="1428728" cy="2643206"/>
            <a:chOff x="71438" y="1785926"/>
            <a:chExt cx="1428728" cy="2643206"/>
          </a:xfrm>
        </p:grpSpPr>
        <p:sp>
          <p:nvSpPr>
            <p:cNvPr id="194" name="TextBox 193"/>
            <p:cNvSpPr txBox="1"/>
            <p:nvPr/>
          </p:nvSpPr>
          <p:spPr>
            <a:xfrm>
              <a:off x="71438" y="2462751"/>
              <a:ext cx="12144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中每个记录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次、写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1285852" y="1785926"/>
              <a:ext cx="214314" cy="264320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714480" y="1281136"/>
            <a:ext cx="6319852" cy="3362309"/>
            <a:chOff x="1714480" y="1281136"/>
            <a:chExt cx="6319852" cy="3362309"/>
          </a:xfrm>
        </p:grpSpPr>
        <p:sp>
          <p:nvSpPr>
            <p:cNvPr id="198" name="Text Box 5"/>
            <p:cNvSpPr txBox="1">
              <a:spLocks noChangeArrowheads="1"/>
            </p:cNvSpPr>
            <p:nvPr/>
          </p:nvSpPr>
          <p:spPr bwMode="auto">
            <a:xfrm>
              <a:off x="2027652" y="1282460"/>
              <a:ext cx="417946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71448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2027652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34082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2" name="Text Box 9"/>
            <p:cNvSpPr txBox="1">
              <a:spLocks noChangeArrowheads="1"/>
            </p:cNvSpPr>
            <p:nvPr/>
          </p:nvSpPr>
          <p:spPr bwMode="auto">
            <a:xfrm>
              <a:off x="3073093" y="1282460"/>
              <a:ext cx="417946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759921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307309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338626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6" name="组合 205"/>
            <p:cNvGrpSpPr/>
            <p:nvPr/>
          </p:nvGrpSpPr>
          <p:grpSpPr>
            <a:xfrm>
              <a:off x="1714480" y="1881880"/>
              <a:ext cx="1880182" cy="899791"/>
              <a:chOff x="323850" y="1501796"/>
              <a:chExt cx="2592388" cy="1079499"/>
            </a:xfrm>
          </p:grpSpPr>
          <p:sp>
            <p:nvSpPr>
              <p:cNvPr id="207" name="Text Box 13"/>
              <p:cNvSpPr txBox="1">
                <a:spLocks noChangeArrowheads="1"/>
              </p:cNvSpPr>
              <p:nvPr/>
            </p:nvSpPr>
            <p:spPr bwMode="auto">
              <a:xfrm>
                <a:off x="323850" y="1862158"/>
                <a:ext cx="576262" cy="36924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208" name="Rectangle 14"/>
              <p:cNvSpPr>
                <a:spLocks noChangeArrowheads="1"/>
              </p:cNvSpPr>
              <p:nvPr/>
            </p:nvSpPr>
            <p:spPr bwMode="auto">
              <a:xfrm>
                <a:off x="3238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9" name="Rectangle 15"/>
              <p:cNvSpPr>
                <a:spLocks noChangeArrowheads="1"/>
              </p:cNvSpPr>
              <p:nvPr/>
            </p:nvSpPr>
            <p:spPr bwMode="auto">
              <a:xfrm>
                <a:off x="7556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0" name="Rectangle 16"/>
              <p:cNvSpPr>
                <a:spLocks noChangeArrowheads="1"/>
              </p:cNvSpPr>
              <p:nvPr/>
            </p:nvSpPr>
            <p:spPr bwMode="auto">
              <a:xfrm>
                <a:off x="11874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1" name="Rectangle 17"/>
              <p:cNvSpPr>
                <a:spLocks noChangeArrowheads="1"/>
              </p:cNvSpPr>
              <p:nvPr/>
            </p:nvSpPr>
            <p:spPr bwMode="auto">
              <a:xfrm>
                <a:off x="1620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2" name="Rectangle 18"/>
              <p:cNvSpPr>
                <a:spLocks noChangeArrowheads="1"/>
              </p:cNvSpPr>
              <p:nvPr/>
            </p:nvSpPr>
            <p:spPr bwMode="auto">
              <a:xfrm>
                <a:off x="2052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19"/>
              <p:cNvSpPr>
                <a:spLocks noChangeArrowheads="1"/>
              </p:cNvSpPr>
              <p:nvPr/>
            </p:nvSpPr>
            <p:spPr bwMode="auto">
              <a:xfrm>
                <a:off x="24844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973138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 flipH="1">
                <a:off x="1908175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6" name="Text Box 23"/>
            <p:cNvSpPr txBox="1">
              <a:spLocks noChangeArrowheads="1"/>
            </p:cNvSpPr>
            <p:nvPr/>
          </p:nvSpPr>
          <p:spPr bwMode="auto">
            <a:xfrm>
              <a:off x="4221006" y="1281136"/>
              <a:ext cx="417946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390783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422100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453417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266447" y="1281136"/>
              <a:ext cx="417946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4953275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526644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557961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07834" y="1881879"/>
              <a:ext cx="1880182" cy="899792"/>
              <a:chOff x="3348038" y="1501795"/>
              <a:chExt cx="2592388" cy="1079500"/>
            </a:xfrm>
          </p:grpSpPr>
          <p:sp>
            <p:nvSpPr>
              <p:cNvPr id="225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1862158"/>
                <a:ext cx="576262" cy="36924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226" name="Rectangle 32"/>
              <p:cNvSpPr>
                <a:spLocks noChangeArrowheads="1"/>
              </p:cNvSpPr>
              <p:nvPr/>
            </p:nvSpPr>
            <p:spPr bwMode="auto">
              <a:xfrm>
                <a:off x="33480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7" name="Rectangle 33"/>
              <p:cNvSpPr>
                <a:spLocks noChangeArrowheads="1"/>
              </p:cNvSpPr>
              <p:nvPr/>
            </p:nvSpPr>
            <p:spPr bwMode="auto">
              <a:xfrm>
                <a:off x="3779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8" name="Rectangle 34"/>
              <p:cNvSpPr>
                <a:spLocks noChangeArrowheads="1"/>
              </p:cNvSpPr>
              <p:nvPr/>
            </p:nvSpPr>
            <p:spPr bwMode="auto">
              <a:xfrm>
                <a:off x="4211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9" name="Rectangle 35"/>
              <p:cNvSpPr>
                <a:spLocks noChangeArrowheads="1"/>
              </p:cNvSpPr>
              <p:nvPr/>
            </p:nvSpPr>
            <p:spPr bwMode="auto">
              <a:xfrm>
                <a:off x="46450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0" name="Rectangle 36"/>
              <p:cNvSpPr>
                <a:spLocks noChangeArrowheads="1"/>
              </p:cNvSpPr>
              <p:nvPr/>
            </p:nvSpPr>
            <p:spPr bwMode="auto">
              <a:xfrm>
                <a:off x="50768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1" name="Rectangle 37"/>
              <p:cNvSpPr>
                <a:spLocks noChangeArrowheads="1"/>
              </p:cNvSpPr>
              <p:nvPr/>
            </p:nvSpPr>
            <p:spPr bwMode="auto">
              <a:xfrm>
                <a:off x="55086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2" name="Line 38"/>
              <p:cNvSpPr>
                <a:spLocks noChangeShapeType="1"/>
              </p:cNvSpPr>
              <p:nvPr/>
            </p:nvSpPr>
            <p:spPr bwMode="auto">
              <a:xfrm>
                <a:off x="3997326" y="1501795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3" name="Line 39"/>
              <p:cNvSpPr>
                <a:spLocks noChangeShapeType="1"/>
              </p:cNvSpPr>
              <p:nvPr/>
            </p:nvSpPr>
            <p:spPr bwMode="auto">
              <a:xfrm flipH="1">
                <a:off x="4932363" y="1501795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4" name="Text Box 41"/>
            <p:cNvSpPr txBox="1">
              <a:spLocks noChangeArrowheads="1"/>
            </p:cNvSpPr>
            <p:nvPr/>
          </p:nvSpPr>
          <p:spPr bwMode="auto">
            <a:xfrm>
              <a:off x="6362548" y="1282460"/>
              <a:ext cx="417946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5" name="Rectangle 42"/>
            <p:cNvSpPr>
              <a:spLocks noChangeArrowheads="1"/>
            </p:cNvSpPr>
            <p:nvPr/>
          </p:nvSpPr>
          <p:spPr bwMode="auto">
            <a:xfrm>
              <a:off x="604937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Rectangle 43"/>
            <p:cNvSpPr>
              <a:spLocks noChangeArrowheads="1"/>
            </p:cNvSpPr>
            <p:nvPr/>
          </p:nvSpPr>
          <p:spPr bwMode="auto">
            <a:xfrm>
              <a:off x="636254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" name="Rectangle 44"/>
            <p:cNvSpPr>
              <a:spLocks noChangeArrowheads="1"/>
            </p:cNvSpPr>
            <p:nvPr/>
          </p:nvSpPr>
          <p:spPr bwMode="auto">
            <a:xfrm>
              <a:off x="667571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8" name="Text Box 45"/>
            <p:cNvSpPr txBox="1">
              <a:spLocks noChangeArrowheads="1"/>
            </p:cNvSpPr>
            <p:nvPr/>
          </p:nvSpPr>
          <p:spPr bwMode="auto">
            <a:xfrm>
              <a:off x="7407989" y="1282460"/>
              <a:ext cx="417946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39" name="Rectangle 46"/>
            <p:cNvSpPr>
              <a:spLocks noChangeArrowheads="1"/>
            </p:cNvSpPr>
            <p:nvPr/>
          </p:nvSpPr>
          <p:spPr bwMode="auto">
            <a:xfrm>
              <a:off x="709481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Rectangle 47"/>
            <p:cNvSpPr>
              <a:spLocks noChangeArrowheads="1"/>
            </p:cNvSpPr>
            <p:nvPr/>
          </p:nvSpPr>
          <p:spPr bwMode="auto">
            <a:xfrm>
              <a:off x="740798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1" name="Rectangle 48"/>
            <p:cNvSpPr>
              <a:spLocks noChangeArrowheads="1"/>
            </p:cNvSpPr>
            <p:nvPr/>
          </p:nvSpPr>
          <p:spPr bwMode="auto">
            <a:xfrm>
              <a:off x="772116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2" name="组合 241"/>
            <p:cNvGrpSpPr/>
            <p:nvPr/>
          </p:nvGrpSpPr>
          <p:grpSpPr>
            <a:xfrm>
              <a:off x="6049376" y="1881880"/>
              <a:ext cx="1880182" cy="899791"/>
              <a:chOff x="6300788" y="1501796"/>
              <a:chExt cx="2592388" cy="1079499"/>
            </a:xfrm>
          </p:grpSpPr>
          <p:sp>
            <p:nvSpPr>
              <p:cNvPr id="243" name="Text Box 49"/>
              <p:cNvSpPr txBox="1">
                <a:spLocks noChangeArrowheads="1"/>
              </p:cNvSpPr>
              <p:nvPr/>
            </p:nvSpPr>
            <p:spPr bwMode="auto">
              <a:xfrm>
                <a:off x="6300788" y="1862158"/>
                <a:ext cx="576262" cy="36924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4" name="Rectangle 50"/>
              <p:cNvSpPr>
                <a:spLocks noChangeArrowheads="1"/>
              </p:cNvSpPr>
              <p:nvPr/>
            </p:nvSpPr>
            <p:spPr bwMode="auto">
              <a:xfrm>
                <a:off x="63007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5" name="Rectangle 51"/>
              <p:cNvSpPr>
                <a:spLocks noChangeArrowheads="1"/>
              </p:cNvSpPr>
              <p:nvPr/>
            </p:nvSpPr>
            <p:spPr bwMode="auto">
              <a:xfrm>
                <a:off x="67325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6" name="Rectangle 52"/>
              <p:cNvSpPr>
                <a:spLocks noChangeArrowheads="1"/>
              </p:cNvSpPr>
              <p:nvPr/>
            </p:nvSpPr>
            <p:spPr bwMode="auto">
              <a:xfrm>
                <a:off x="71643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7" name="Rectangle 53"/>
              <p:cNvSpPr>
                <a:spLocks noChangeArrowheads="1"/>
              </p:cNvSpPr>
              <p:nvPr/>
            </p:nvSpPr>
            <p:spPr bwMode="auto">
              <a:xfrm>
                <a:off x="75977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8" name="Rectangle 54"/>
              <p:cNvSpPr>
                <a:spLocks noChangeArrowheads="1"/>
              </p:cNvSpPr>
              <p:nvPr/>
            </p:nvSpPr>
            <p:spPr bwMode="auto">
              <a:xfrm>
                <a:off x="80295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9" name="Rectangle 55"/>
              <p:cNvSpPr>
                <a:spLocks noChangeArrowheads="1"/>
              </p:cNvSpPr>
              <p:nvPr/>
            </p:nvSpPr>
            <p:spPr bwMode="auto">
              <a:xfrm>
                <a:off x="84613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0" name="Line 56"/>
              <p:cNvSpPr>
                <a:spLocks noChangeShapeType="1"/>
              </p:cNvSpPr>
              <p:nvPr/>
            </p:nvSpPr>
            <p:spPr bwMode="auto">
              <a:xfrm>
                <a:off x="6950076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1" name="Line 57"/>
              <p:cNvSpPr>
                <a:spLocks noChangeShapeType="1"/>
              </p:cNvSpPr>
              <p:nvPr/>
            </p:nvSpPr>
            <p:spPr bwMode="auto">
              <a:xfrm flipH="1">
                <a:off x="7885113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1714480" y="2782994"/>
              <a:ext cx="3760364" cy="898468"/>
              <a:chOff x="323850" y="2582883"/>
              <a:chExt cx="5184775" cy="1077912"/>
            </a:xfrm>
          </p:grpSpPr>
          <p:sp>
            <p:nvSpPr>
              <p:cNvPr id="253" name="Text Box 59"/>
              <p:cNvSpPr txBox="1">
                <a:spLocks noChangeArrowheads="1"/>
              </p:cNvSpPr>
              <p:nvPr/>
            </p:nvSpPr>
            <p:spPr bwMode="auto">
              <a:xfrm>
                <a:off x="828675" y="2943245"/>
                <a:ext cx="576264" cy="36924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254" name="Rectangle 60"/>
              <p:cNvSpPr>
                <a:spLocks noChangeArrowheads="1"/>
              </p:cNvSpPr>
              <p:nvPr/>
            </p:nvSpPr>
            <p:spPr bwMode="auto">
              <a:xfrm>
                <a:off x="3238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5" name="Rectangle 61"/>
              <p:cNvSpPr>
                <a:spLocks noChangeArrowheads="1"/>
              </p:cNvSpPr>
              <p:nvPr/>
            </p:nvSpPr>
            <p:spPr bwMode="auto">
              <a:xfrm>
                <a:off x="7556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11874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1620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8" name="Rectangle 64"/>
              <p:cNvSpPr>
                <a:spLocks noChangeArrowheads="1"/>
              </p:cNvSpPr>
              <p:nvPr/>
            </p:nvSpPr>
            <p:spPr bwMode="auto">
              <a:xfrm>
                <a:off x="20526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9" name="Rectangle 65"/>
              <p:cNvSpPr>
                <a:spLocks noChangeArrowheads="1"/>
              </p:cNvSpPr>
              <p:nvPr/>
            </p:nvSpPr>
            <p:spPr bwMode="auto">
              <a:xfrm>
                <a:off x="24844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0" name="Freeform 66"/>
              <p:cNvSpPr>
                <a:spLocks/>
              </p:cNvSpPr>
              <p:nvPr/>
            </p:nvSpPr>
            <p:spPr bwMode="auto">
              <a:xfrm>
                <a:off x="1477963" y="2582883"/>
                <a:ext cx="523875" cy="766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483"/>
                  </a:cxn>
                </a:cxnLst>
                <a:rect l="0" t="0" r="r" b="b"/>
                <a:pathLst>
                  <a:path w="330" h="483">
                    <a:moveTo>
                      <a:pt x="0" y="0"/>
                    </a:moveTo>
                    <a:lnTo>
                      <a:pt x="330" y="48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1" name="Freeform 67"/>
              <p:cNvSpPr>
                <a:spLocks/>
              </p:cNvSpPr>
              <p:nvPr/>
            </p:nvSpPr>
            <p:spPr bwMode="auto">
              <a:xfrm>
                <a:off x="3805238" y="2597170"/>
                <a:ext cx="652463" cy="788987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0" y="497"/>
                  </a:cxn>
                </a:cxnLst>
                <a:rect l="0" t="0" r="r" b="b"/>
                <a:pathLst>
                  <a:path w="411" h="497">
                    <a:moveTo>
                      <a:pt x="411" y="0"/>
                    </a:moveTo>
                    <a:lnTo>
                      <a:pt x="0" y="49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2" name="Rectangle 68"/>
              <p:cNvSpPr>
                <a:spLocks noChangeArrowheads="1"/>
              </p:cNvSpPr>
              <p:nvPr/>
            </p:nvSpPr>
            <p:spPr bwMode="auto">
              <a:xfrm>
                <a:off x="29162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3" name="Rectangle 69"/>
              <p:cNvSpPr>
                <a:spLocks noChangeArrowheads="1"/>
              </p:cNvSpPr>
              <p:nvPr/>
            </p:nvSpPr>
            <p:spPr bwMode="auto">
              <a:xfrm>
                <a:off x="33480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4" name="Rectangle 70"/>
              <p:cNvSpPr>
                <a:spLocks noChangeArrowheads="1"/>
              </p:cNvSpPr>
              <p:nvPr/>
            </p:nvSpPr>
            <p:spPr bwMode="auto">
              <a:xfrm>
                <a:off x="3779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5" name="Rectangle 71"/>
              <p:cNvSpPr>
                <a:spLocks noChangeArrowheads="1"/>
              </p:cNvSpPr>
              <p:nvPr/>
            </p:nvSpPr>
            <p:spPr bwMode="auto">
              <a:xfrm>
                <a:off x="42132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Rectangle 72"/>
              <p:cNvSpPr>
                <a:spLocks noChangeArrowheads="1"/>
              </p:cNvSpPr>
              <p:nvPr/>
            </p:nvSpPr>
            <p:spPr bwMode="auto">
              <a:xfrm>
                <a:off x="46450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Rectangle 73"/>
              <p:cNvSpPr>
                <a:spLocks noChangeArrowheads="1"/>
              </p:cNvSpPr>
              <p:nvPr/>
            </p:nvSpPr>
            <p:spPr bwMode="auto">
              <a:xfrm>
                <a:off x="50768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975841" y="2786057"/>
              <a:ext cx="5640545" cy="1857388"/>
              <a:chOff x="684213" y="2586557"/>
              <a:chExt cx="7777162" cy="2228351"/>
            </a:xfrm>
          </p:grpSpPr>
          <p:sp>
            <p:nvSpPr>
              <p:cNvPr id="269" name="Rectangle 75"/>
              <p:cNvSpPr>
                <a:spLocks noChangeArrowheads="1"/>
              </p:cNvSpPr>
              <p:nvPr/>
            </p:nvSpPr>
            <p:spPr bwMode="auto">
              <a:xfrm>
                <a:off x="6842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0" name="Rectangle 76"/>
              <p:cNvSpPr>
                <a:spLocks noChangeArrowheads="1"/>
              </p:cNvSpPr>
              <p:nvPr/>
            </p:nvSpPr>
            <p:spPr bwMode="auto">
              <a:xfrm>
                <a:off x="11160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77"/>
              <p:cNvSpPr>
                <a:spLocks noChangeArrowheads="1"/>
              </p:cNvSpPr>
              <p:nvPr/>
            </p:nvSpPr>
            <p:spPr bwMode="auto">
              <a:xfrm>
                <a:off x="15478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2" name="Rectangle 78"/>
              <p:cNvSpPr>
                <a:spLocks noChangeArrowheads="1"/>
              </p:cNvSpPr>
              <p:nvPr/>
            </p:nvSpPr>
            <p:spPr bwMode="auto">
              <a:xfrm>
                <a:off x="1981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4130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8448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32766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37084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4140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8" name="Rectangle 84"/>
              <p:cNvSpPr>
                <a:spLocks noChangeArrowheads="1"/>
              </p:cNvSpPr>
              <p:nvPr/>
            </p:nvSpPr>
            <p:spPr bwMode="auto">
              <a:xfrm>
                <a:off x="4573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85"/>
              <p:cNvSpPr>
                <a:spLocks noChangeArrowheads="1"/>
              </p:cNvSpPr>
              <p:nvPr/>
            </p:nvSpPr>
            <p:spPr bwMode="auto">
              <a:xfrm>
                <a:off x="50053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Rectangle 86"/>
              <p:cNvSpPr>
                <a:spLocks noChangeArrowheads="1"/>
              </p:cNvSpPr>
              <p:nvPr/>
            </p:nvSpPr>
            <p:spPr bwMode="auto">
              <a:xfrm>
                <a:off x="54371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Rectangle 87"/>
              <p:cNvSpPr>
                <a:spLocks noChangeArrowheads="1"/>
              </p:cNvSpPr>
              <p:nvPr/>
            </p:nvSpPr>
            <p:spPr bwMode="auto">
              <a:xfrm>
                <a:off x="58689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Rectangle 88"/>
              <p:cNvSpPr>
                <a:spLocks noChangeArrowheads="1"/>
              </p:cNvSpPr>
              <p:nvPr/>
            </p:nvSpPr>
            <p:spPr bwMode="auto">
              <a:xfrm>
                <a:off x="63007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3" name="Rectangle 89"/>
              <p:cNvSpPr>
                <a:spLocks noChangeArrowheads="1"/>
              </p:cNvSpPr>
              <p:nvPr/>
            </p:nvSpPr>
            <p:spPr bwMode="auto">
              <a:xfrm>
                <a:off x="6732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4" name="Rectangle 90"/>
              <p:cNvSpPr>
                <a:spLocks noChangeArrowheads="1"/>
              </p:cNvSpPr>
              <p:nvPr/>
            </p:nvSpPr>
            <p:spPr bwMode="auto">
              <a:xfrm>
                <a:off x="71659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5" name="Rectangle 91"/>
              <p:cNvSpPr>
                <a:spLocks noChangeArrowheads="1"/>
              </p:cNvSpPr>
              <p:nvPr/>
            </p:nvSpPr>
            <p:spPr bwMode="auto">
              <a:xfrm>
                <a:off x="75977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6" name="Rectangle 92"/>
              <p:cNvSpPr>
                <a:spLocks noChangeArrowheads="1"/>
              </p:cNvSpPr>
              <p:nvPr/>
            </p:nvSpPr>
            <p:spPr bwMode="auto">
              <a:xfrm>
                <a:off x="80295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Text Box 93"/>
              <p:cNvSpPr txBox="1">
                <a:spLocks noChangeArrowheads="1"/>
              </p:cNvSpPr>
              <p:nvPr/>
            </p:nvSpPr>
            <p:spPr bwMode="auto">
              <a:xfrm>
                <a:off x="973138" y="4078308"/>
                <a:ext cx="863599" cy="36924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  <a:latin typeface="Consolas" pitchFamily="49" charset="0"/>
                    <a:cs typeface="Consolas" pitchFamily="49" charset="0"/>
                  </a:rPr>
                  <a:t>out</a:t>
                </a:r>
              </a:p>
            </p:txBody>
          </p:sp>
          <p:sp>
            <p:nvSpPr>
              <p:cNvPr id="288" name="Freeform 94"/>
              <p:cNvSpPr>
                <a:spLocks/>
              </p:cNvSpPr>
              <p:nvPr/>
            </p:nvSpPr>
            <p:spPr bwMode="auto">
              <a:xfrm>
                <a:off x="3330575" y="3662383"/>
                <a:ext cx="574675" cy="865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2" y="545"/>
                  </a:cxn>
                </a:cxnLst>
                <a:rect l="0" t="0" r="r" b="b"/>
                <a:pathLst>
                  <a:path w="362" h="545">
                    <a:moveTo>
                      <a:pt x="0" y="0"/>
                    </a:moveTo>
                    <a:lnTo>
                      <a:pt x="362" y="54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9" name="Freeform 95"/>
              <p:cNvSpPr>
                <a:spLocks/>
              </p:cNvSpPr>
              <p:nvPr/>
            </p:nvSpPr>
            <p:spPr bwMode="auto">
              <a:xfrm>
                <a:off x="6572264" y="2586557"/>
                <a:ext cx="1138967" cy="1939426"/>
              </a:xfrm>
              <a:custGeom>
                <a:avLst/>
                <a:gdLst/>
                <a:ahLst/>
                <a:cxnLst>
                  <a:cxn ang="0">
                    <a:pos x="821" y="0"/>
                  </a:cxn>
                  <a:cxn ang="0">
                    <a:pos x="0" y="1215"/>
                  </a:cxn>
                </a:cxnLst>
                <a:rect l="0" t="0" r="r" b="b"/>
                <a:pathLst>
                  <a:path w="821" h="1215">
                    <a:moveTo>
                      <a:pt x="821" y="0"/>
                    </a:moveTo>
                    <a:lnTo>
                      <a:pt x="0" y="121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468312" y="5929330"/>
            <a:ext cx="4960944" cy="82586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方案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的读记录数</a:t>
            </a:r>
            <a:r>
              <a:rPr lang="en-US" altLang="zh-CN" sz="2000" i="1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=15000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方案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总的读记录数</a:t>
            </a:r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=12000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6360" name="Text Box 104"/>
          <p:cNvSpPr txBox="1">
            <a:spLocks noChangeArrowheads="1"/>
          </p:cNvSpPr>
          <p:nvPr/>
        </p:nvSpPr>
        <p:spPr bwMode="auto">
          <a:xfrm>
            <a:off x="250825" y="260350"/>
            <a:ext cx="360679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归并方案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</a:t>
            </a:r>
            <a:r>
              <a:rPr lang="en-US" altLang="zh-CN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dirty="0">
              <a:solidFill>
                <a:srgbClr val="CC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75565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238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556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1874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219710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17653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21971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26289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323850" y="1577959"/>
            <a:ext cx="2592388" cy="855666"/>
            <a:chOff x="323850" y="1577959"/>
            <a:chExt cx="2592388" cy="855666"/>
          </a:xfrm>
        </p:grpSpPr>
        <p:sp>
          <p:nvSpPr>
            <p:cNvPr id="115" name="Text Box 13"/>
            <p:cNvSpPr txBox="1">
              <a:spLocks noChangeArrowheads="1"/>
            </p:cNvSpPr>
            <p:nvPr/>
          </p:nvSpPr>
          <p:spPr bwMode="auto">
            <a:xfrm>
              <a:off x="352399" y="176687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3238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7556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11874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6208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20526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24844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973138" y="1577959"/>
              <a:ext cx="455590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 flipH="1">
              <a:off x="1857356" y="1577959"/>
              <a:ext cx="484207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377983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3348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3779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42116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522128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47894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2212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56530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 Box 41"/>
          <p:cNvSpPr txBox="1">
            <a:spLocks noChangeArrowheads="1"/>
          </p:cNvSpPr>
          <p:nvPr/>
        </p:nvSpPr>
        <p:spPr bwMode="auto">
          <a:xfrm>
            <a:off x="673258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3" name="Rectangle 42"/>
          <p:cNvSpPr>
            <a:spLocks noChangeArrowheads="1"/>
          </p:cNvSpPr>
          <p:nvPr/>
        </p:nvSpPr>
        <p:spPr bwMode="auto">
          <a:xfrm>
            <a:off x="63007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Rectangle 43"/>
          <p:cNvSpPr>
            <a:spLocks noChangeArrowheads="1"/>
          </p:cNvSpPr>
          <p:nvPr/>
        </p:nvSpPr>
        <p:spPr bwMode="auto">
          <a:xfrm>
            <a:off x="67325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71643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817403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7" name="Rectangle 46"/>
          <p:cNvSpPr>
            <a:spLocks noChangeArrowheads="1"/>
          </p:cNvSpPr>
          <p:nvPr/>
        </p:nvSpPr>
        <p:spPr bwMode="auto">
          <a:xfrm>
            <a:off x="77422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Rectangle 47"/>
          <p:cNvSpPr>
            <a:spLocks noChangeArrowheads="1"/>
          </p:cNvSpPr>
          <p:nvPr/>
        </p:nvSpPr>
        <p:spPr bwMode="auto">
          <a:xfrm>
            <a:off x="8174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8605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323850" y="1577957"/>
            <a:ext cx="3887788" cy="1779605"/>
            <a:chOff x="323850" y="1577957"/>
            <a:chExt cx="3887788" cy="1779605"/>
          </a:xfrm>
        </p:grpSpPr>
        <p:sp>
          <p:nvSpPr>
            <p:cNvPr id="140" name="Line 38"/>
            <p:cNvSpPr>
              <a:spLocks noChangeShapeType="1"/>
            </p:cNvSpPr>
            <p:nvPr/>
          </p:nvSpPr>
          <p:spPr bwMode="auto">
            <a:xfrm flipH="1">
              <a:off x="2786050" y="1577957"/>
              <a:ext cx="1211276" cy="1493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Text Box 59"/>
            <p:cNvSpPr txBox="1">
              <a:spLocks noChangeArrowheads="1"/>
            </p:cNvSpPr>
            <p:nvPr/>
          </p:nvSpPr>
          <p:spPr bwMode="auto">
            <a:xfrm>
              <a:off x="828675" y="2640012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3238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Rectangle 61"/>
            <p:cNvSpPr>
              <a:spLocks noChangeArrowheads="1"/>
            </p:cNvSpPr>
            <p:nvPr/>
          </p:nvSpPr>
          <p:spPr bwMode="auto">
            <a:xfrm>
              <a:off x="7556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11874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620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Rectangle 64"/>
            <p:cNvSpPr>
              <a:spLocks noChangeArrowheads="1"/>
            </p:cNvSpPr>
            <p:nvPr/>
          </p:nvSpPr>
          <p:spPr bwMode="auto">
            <a:xfrm>
              <a:off x="20526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Rectangle 65"/>
            <p:cNvSpPr>
              <a:spLocks noChangeArrowheads="1"/>
            </p:cNvSpPr>
            <p:nvPr/>
          </p:nvSpPr>
          <p:spPr bwMode="auto">
            <a:xfrm>
              <a:off x="24844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Freeform 66"/>
            <p:cNvSpPr>
              <a:spLocks/>
            </p:cNvSpPr>
            <p:nvPr/>
          </p:nvSpPr>
          <p:spPr bwMode="auto">
            <a:xfrm>
              <a:off x="1477963" y="2447924"/>
              <a:ext cx="379393" cy="623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29162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33480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3779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279376" y="1577958"/>
            <a:ext cx="8039124" cy="4208496"/>
            <a:chOff x="279376" y="1577958"/>
            <a:chExt cx="8039124" cy="4208496"/>
          </a:xfrm>
        </p:grpSpPr>
        <p:sp>
          <p:nvSpPr>
            <p:cNvPr id="159" name="Line 57"/>
            <p:cNvSpPr>
              <a:spLocks noChangeShapeType="1"/>
            </p:cNvSpPr>
            <p:nvPr/>
          </p:nvSpPr>
          <p:spPr bwMode="auto">
            <a:xfrm flipH="1">
              <a:off x="6715139" y="1577958"/>
              <a:ext cx="1603361" cy="3922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7" name="Rectangle 75"/>
            <p:cNvSpPr>
              <a:spLocks noChangeArrowheads="1"/>
            </p:cNvSpPr>
            <p:nvPr/>
          </p:nvSpPr>
          <p:spPr bwMode="auto">
            <a:xfrm>
              <a:off x="3984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8302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9" name="Rectangle 77"/>
            <p:cNvSpPr>
              <a:spLocks noChangeArrowheads="1"/>
            </p:cNvSpPr>
            <p:nvPr/>
          </p:nvSpPr>
          <p:spPr bwMode="auto">
            <a:xfrm>
              <a:off x="12620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1695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1" name="Rectangle 79"/>
            <p:cNvSpPr>
              <a:spLocks noChangeArrowheads="1"/>
            </p:cNvSpPr>
            <p:nvPr/>
          </p:nvSpPr>
          <p:spPr bwMode="auto">
            <a:xfrm>
              <a:off x="21272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Rectangle 80"/>
            <p:cNvSpPr>
              <a:spLocks noChangeArrowheads="1"/>
            </p:cNvSpPr>
            <p:nvPr/>
          </p:nvSpPr>
          <p:spPr bwMode="auto">
            <a:xfrm>
              <a:off x="25590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3" name="Rectangle 81"/>
            <p:cNvSpPr>
              <a:spLocks noChangeArrowheads="1"/>
            </p:cNvSpPr>
            <p:nvPr/>
          </p:nvSpPr>
          <p:spPr bwMode="auto">
            <a:xfrm>
              <a:off x="29908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" name="Rectangle 82"/>
            <p:cNvSpPr>
              <a:spLocks noChangeArrowheads="1"/>
            </p:cNvSpPr>
            <p:nvPr/>
          </p:nvSpPr>
          <p:spPr bwMode="auto">
            <a:xfrm>
              <a:off x="34226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5" name="Rectangle 83"/>
            <p:cNvSpPr>
              <a:spLocks noChangeArrowheads="1"/>
            </p:cNvSpPr>
            <p:nvPr/>
          </p:nvSpPr>
          <p:spPr bwMode="auto">
            <a:xfrm>
              <a:off x="3854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6" name="Rectangle 84"/>
            <p:cNvSpPr>
              <a:spLocks noChangeArrowheads="1"/>
            </p:cNvSpPr>
            <p:nvPr/>
          </p:nvSpPr>
          <p:spPr bwMode="auto">
            <a:xfrm>
              <a:off x="4287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7" name="Rectangle 85"/>
            <p:cNvSpPr>
              <a:spLocks noChangeArrowheads="1"/>
            </p:cNvSpPr>
            <p:nvPr/>
          </p:nvSpPr>
          <p:spPr bwMode="auto">
            <a:xfrm>
              <a:off x="47196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51514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9" name="Rectangle 87"/>
            <p:cNvSpPr>
              <a:spLocks noChangeArrowheads="1"/>
            </p:cNvSpPr>
            <p:nvPr/>
          </p:nvSpPr>
          <p:spPr bwMode="auto">
            <a:xfrm>
              <a:off x="55832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Rectangle 88"/>
            <p:cNvSpPr>
              <a:spLocks noChangeArrowheads="1"/>
            </p:cNvSpPr>
            <p:nvPr/>
          </p:nvSpPr>
          <p:spPr bwMode="auto">
            <a:xfrm>
              <a:off x="60150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1" name="Rectangle 89"/>
            <p:cNvSpPr>
              <a:spLocks noChangeArrowheads="1"/>
            </p:cNvSpPr>
            <p:nvPr/>
          </p:nvSpPr>
          <p:spPr bwMode="auto">
            <a:xfrm>
              <a:off x="6446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68802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73120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" name="Rectangle 92"/>
            <p:cNvSpPr>
              <a:spLocks noChangeArrowheads="1"/>
            </p:cNvSpPr>
            <p:nvPr/>
          </p:nvSpPr>
          <p:spPr bwMode="auto">
            <a:xfrm>
              <a:off x="77438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5" name="Text Box 93"/>
            <p:cNvSpPr txBox="1">
              <a:spLocks noChangeArrowheads="1"/>
            </p:cNvSpPr>
            <p:nvPr/>
          </p:nvSpPr>
          <p:spPr bwMode="auto">
            <a:xfrm>
              <a:off x="279376" y="5124464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8" name="直接连接符 227"/>
            <p:cNvCxnSpPr>
              <a:endCxn id="185" idx="0"/>
            </p:cNvCxnSpPr>
            <p:nvPr/>
          </p:nvCxnSpPr>
          <p:spPr>
            <a:xfrm rot="16200000" flipH="1">
              <a:off x="3596476" y="5023656"/>
              <a:ext cx="481021" cy="466724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/>
          <p:nvPr/>
        </p:nvGrpSpPr>
        <p:grpSpPr>
          <a:xfrm>
            <a:off x="327022" y="1577957"/>
            <a:ext cx="5183188" cy="2568596"/>
            <a:chOff x="327022" y="1577957"/>
            <a:chExt cx="5183188" cy="2568596"/>
          </a:xfrm>
        </p:grpSpPr>
        <p:sp>
          <p:nvSpPr>
            <p:cNvPr id="141" name="Line 39"/>
            <p:cNvSpPr>
              <a:spLocks noChangeShapeType="1"/>
            </p:cNvSpPr>
            <p:nvPr/>
          </p:nvSpPr>
          <p:spPr bwMode="auto">
            <a:xfrm flipH="1">
              <a:off x="4143372" y="1577957"/>
              <a:ext cx="1222379" cy="235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" name="Rectangle 60"/>
            <p:cNvSpPr>
              <a:spLocks noChangeArrowheads="1"/>
            </p:cNvSpPr>
            <p:nvPr/>
          </p:nvSpPr>
          <p:spPr bwMode="auto">
            <a:xfrm>
              <a:off x="3270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7588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" name="Rectangle 62"/>
            <p:cNvSpPr>
              <a:spLocks noChangeArrowheads="1"/>
            </p:cNvSpPr>
            <p:nvPr/>
          </p:nvSpPr>
          <p:spPr bwMode="auto">
            <a:xfrm>
              <a:off x="11906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" name="Rectangle 63"/>
            <p:cNvSpPr>
              <a:spLocks noChangeArrowheads="1"/>
            </p:cNvSpPr>
            <p:nvPr/>
          </p:nvSpPr>
          <p:spPr bwMode="auto">
            <a:xfrm>
              <a:off x="1624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2" name="Rectangle 64"/>
            <p:cNvSpPr>
              <a:spLocks noChangeArrowheads="1"/>
            </p:cNvSpPr>
            <p:nvPr/>
          </p:nvSpPr>
          <p:spPr bwMode="auto">
            <a:xfrm>
              <a:off x="2055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3" name="Rectangle 65"/>
            <p:cNvSpPr>
              <a:spLocks noChangeArrowheads="1"/>
            </p:cNvSpPr>
            <p:nvPr/>
          </p:nvSpPr>
          <p:spPr bwMode="auto">
            <a:xfrm>
              <a:off x="2487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2919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" name="Rectangle 69"/>
            <p:cNvSpPr>
              <a:spLocks noChangeArrowheads="1"/>
            </p:cNvSpPr>
            <p:nvPr/>
          </p:nvSpPr>
          <p:spPr bwMode="auto">
            <a:xfrm>
              <a:off x="33512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783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4214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646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5078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1" name="直接连接符 210"/>
            <p:cNvCxnSpPr>
              <a:stCxn id="166" idx="2"/>
              <a:endCxn id="203" idx="0"/>
            </p:cNvCxnSpPr>
            <p:nvPr/>
          </p:nvCxnSpPr>
          <p:spPr>
            <a:xfrm rot="16200000" flipH="1">
              <a:off x="2235991" y="3390109"/>
              <a:ext cx="500066" cy="43497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 Box 59"/>
            <p:cNvSpPr txBox="1">
              <a:spLocks noChangeArrowheads="1"/>
            </p:cNvSpPr>
            <p:nvPr/>
          </p:nvSpPr>
          <p:spPr bwMode="auto">
            <a:xfrm>
              <a:off x="852465" y="3481390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357158" y="1577958"/>
            <a:ext cx="6592918" cy="3425851"/>
            <a:chOff x="357158" y="1577958"/>
            <a:chExt cx="6592918" cy="3425851"/>
          </a:xfrm>
        </p:grpSpPr>
        <p:sp>
          <p:nvSpPr>
            <p:cNvPr id="158" name="Line 56"/>
            <p:cNvSpPr>
              <a:spLocks noChangeShapeType="1"/>
            </p:cNvSpPr>
            <p:nvPr/>
          </p:nvSpPr>
          <p:spPr bwMode="auto">
            <a:xfrm flipH="1">
              <a:off x="5286380" y="1577958"/>
              <a:ext cx="1663696" cy="3136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571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7889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12207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1654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2085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2517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8" name="Rectangle 68"/>
            <p:cNvSpPr>
              <a:spLocks noChangeArrowheads="1"/>
            </p:cNvSpPr>
            <p:nvPr/>
          </p:nvSpPr>
          <p:spPr bwMode="auto">
            <a:xfrm>
              <a:off x="2949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33813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0" name="Rectangle 70"/>
            <p:cNvSpPr>
              <a:spLocks noChangeArrowheads="1"/>
            </p:cNvSpPr>
            <p:nvPr/>
          </p:nvSpPr>
          <p:spPr bwMode="auto">
            <a:xfrm>
              <a:off x="3813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244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676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5108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 rot="16200000" flipH="1">
              <a:off x="2713026" y="4213232"/>
              <a:ext cx="568332" cy="43497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55372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59690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64008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 Box 59"/>
            <p:cNvSpPr txBox="1">
              <a:spLocks noChangeArrowheads="1"/>
            </p:cNvSpPr>
            <p:nvPr/>
          </p:nvSpPr>
          <p:spPr bwMode="auto">
            <a:xfrm>
              <a:off x="811186" y="4338646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4643438" y="6046806"/>
            <a:ext cx="2403492" cy="525466"/>
            <a:chOff x="5072066" y="6046806"/>
            <a:chExt cx="2403492" cy="525466"/>
          </a:xfrm>
        </p:grpSpPr>
        <p:sp>
          <p:nvSpPr>
            <p:cNvPr id="132" name="右大括号 131"/>
            <p:cNvSpPr/>
            <p:nvPr/>
          </p:nvSpPr>
          <p:spPr>
            <a:xfrm>
              <a:off x="5072066" y="6072206"/>
              <a:ext cx="142876" cy="500066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32418" y="6046806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方案</a:t>
              </a:r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1</a:t>
              </a:r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更好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357158" y="285728"/>
            <a:ext cx="37147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三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</a:t>
            </a:r>
            <a:endParaRPr lang="zh-CN" altLang="en-US" dirty="0">
              <a:solidFill>
                <a:srgbClr val="CC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048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9366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13684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9463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23781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28099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3529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39608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43926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9704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54022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58340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64817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69135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73453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79232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47"/>
          <p:cNvSpPr>
            <a:spLocks noChangeArrowheads="1"/>
          </p:cNvSpPr>
          <p:nvPr/>
        </p:nvSpPr>
        <p:spPr bwMode="auto">
          <a:xfrm>
            <a:off x="8355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500034" y="1433497"/>
            <a:ext cx="3892608" cy="995371"/>
            <a:chOff x="500034" y="1433497"/>
            <a:chExt cx="3892608" cy="995371"/>
          </a:xfrm>
        </p:grpSpPr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1154142" y="1433498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>
              <a:off x="2500298" y="1433498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flipH="1">
              <a:off x="3357554" y="1433497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00034" y="171131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5048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9366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13684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1801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22336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6654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30972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35290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70"/>
            <p:cNvSpPr>
              <a:spLocks noChangeArrowheads="1"/>
            </p:cNvSpPr>
            <p:nvPr/>
          </p:nvSpPr>
          <p:spPr bwMode="auto">
            <a:xfrm>
              <a:off x="3960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571472" y="2424107"/>
            <a:ext cx="7896247" cy="1076331"/>
            <a:chOff x="571472" y="2424107"/>
            <a:chExt cx="7896247" cy="1076331"/>
          </a:xfrm>
        </p:grpSpPr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6905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11223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Rectangle 77"/>
            <p:cNvSpPr>
              <a:spLocks noChangeArrowheads="1"/>
            </p:cNvSpPr>
            <p:nvPr/>
          </p:nvSpPr>
          <p:spPr bwMode="auto">
            <a:xfrm>
              <a:off x="15541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987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24193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28511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32829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82"/>
            <p:cNvSpPr>
              <a:spLocks noChangeArrowheads="1"/>
            </p:cNvSpPr>
            <p:nvPr/>
          </p:nvSpPr>
          <p:spPr bwMode="auto">
            <a:xfrm>
              <a:off x="37147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Rectangle 83"/>
            <p:cNvSpPr>
              <a:spLocks noChangeArrowheads="1"/>
            </p:cNvSpPr>
            <p:nvPr/>
          </p:nvSpPr>
          <p:spPr bwMode="auto">
            <a:xfrm>
              <a:off x="4146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4579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Rectangle 85"/>
            <p:cNvSpPr>
              <a:spLocks noChangeArrowheads="1"/>
            </p:cNvSpPr>
            <p:nvPr/>
          </p:nvSpPr>
          <p:spPr bwMode="auto">
            <a:xfrm>
              <a:off x="50117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Rectangle 86"/>
            <p:cNvSpPr>
              <a:spLocks noChangeArrowheads="1"/>
            </p:cNvSpPr>
            <p:nvPr/>
          </p:nvSpPr>
          <p:spPr bwMode="auto">
            <a:xfrm>
              <a:off x="54435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Rectangle 87"/>
            <p:cNvSpPr>
              <a:spLocks noChangeArrowheads="1"/>
            </p:cNvSpPr>
            <p:nvPr/>
          </p:nvSpPr>
          <p:spPr bwMode="auto">
            <a:xfrm>
              <a:off x="58753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63071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6738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Rectangle 90"/>
            <p:cNvSpPr>
              <a:spLocks noChangeArrowheads="1"/>
            </p:cNvSpPr>
            <p:nvPr/>
          </p:nvSpPr>
          <p:spPr bwMode="auto">
            <a:xfrm>
              <a:off x="71723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Rectangle 91"/>
            <p:cNvSpPr>
              <a:spLocks noChangeArrowheads="1"/>
            </p:cNvSpPr>
            <p:nvPr/>
          </p:nvSpPr>
          <p:spPr bwMode="auto">
            <a:xfrm>
              <a:off x="76041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Rectangle 92"/>
            <p:cNvSpPr>
              <a:spLocks noChangeArrowheads="1"/>
            </p:cNvSpPr>
            <p:nvPr/>
          </p:nvSpPr>
          <p:spPr bwMode="auto">
            <a:xfrm>
              <a:off x="80359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Text Box 93"/>
            <p:cNvSpPr txBox="1">
              <a:spLocks noChangeArrowheads="1"/>
            </p:cNvSpPr>
            <p:nvPr/>
          </p:nvSpPr>
          <p:spPr bwMode="auto">
            <a:xfrm>
              <a:off x="571472" y="283844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连接符 141"/>
            <p:cNvCxnSpPr>
              <a:stCxn id="186" idx="2"/>
              <a:endCxn id="135" idx="0"/>
            </p:cNvCxnSpPr>
            <p:nvPr/>
          </p:nvCxnSpPr>
          <p:spPr>
            <a:xfrm rot="5400000">
              <a:off x="6073784" y="2441555"/>
              <a:ext cx="787406" cy="7525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5" idx="2"/>
              <a:endCxn id="128" idx="0"/>
            </p:cNvCxnSpPr>
            <p:nvPr/>
          </p:nvCxnSpPr>
          <p:spPr>
            <a:xfrm rot="16200000" flipH="1">
              <a:off x="2366971" y="2511439"/>
              <a:ext cx="782645" cy="61750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4894234" y="1428736"/>
            <a:ext cx="3892608" cy="995371"/>
            <a:chOff x="4894234" y="1428736"/>
            <a:chExt cx="3892608" cy="995371"/>
          </a:xfrm>
        </p:grpSpPr>
        <p:sp>
          <p:nvSpPr>
            <p:cNvPr id="178" name="Line 20"/>
            <p:cNvSpPr>
              <a:spLocks noChangeShapeType="1"/>
            </p:cNvSpPr>
            <p:nvPr/>
          </p:nvSpPr>
          <p:spPr bwMode="auto">
            <a:xfrm>
              <a:off x="5548342" y="1428737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9" name="Line 21"/>
            <p:cNvSpPr>
              <a:spLocks noChangeShapeType="1"/>
            </p:cNvSpPr>
            <p:nvPr/>
          </p:nvSpPr>
          <p:spPr bwMode="auto">
            <a:xfrm flipH="1">
              <a:off x="6894498" y="1428737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H="1">
              <a:off x="7751754" y="1428736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1" name="Text Box 59"/>
            <p:cNvSpPr txBox="1">
              <a:spLocks noChangeArrowheads="1"/>
            </p:cNvSpPr>
            <p:nvPr/>
          </p:nvSpPr>
          <p:spPr bwMode="auto">
            <a:xfrm>
              <a:off x="4894234" y="1706557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8990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53308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57626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6196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6" name="Rectangle 64"/>
            <p:cNvSpPr>
              <a:spLocks noChangeArrowheads="1"/>
            </p:cNvSpPr>
            <p:nvPr/>
          </p:nvSpPr>
          <p:spPr bwMode="auto">
            <a:xfrm>
              <a:off x="66278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70596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74914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9" name="Rectangle 69"/>
            <p:cNvSpPr>
              <a:spLocks noChangeArrowheads="1"/>
            </p:cNvSpPr>
            <p:nvPr/>
          </p:nvSpPr>
          <p:spPr bwMode="auto">
            <a:xfrm>
              <a:off x="79232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8355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8" name="Group 75"/>
          <p:cNvGrpSpPr>
            <a:grpSpLocks/>
          </p:cNvGrpSpPr>
          <p:nvPr/>
        </p:nvGrpSpPr>
        <p:grpSpPr bwMode="auto">
          <a:xfrm>
            <a:off x="1042988" y="3824291"/>
            <a:ext cx="7957376" cy="976313"/>
            <a:chOff x="657" y="2409"/>
            <a:chExt cx="4315" cy="615"/>
          </a:xfrm>
        </p:grpSpPr>
        <p:sp>
          <p:nvSpPr>
            <p:cNvPr id="199" name="Text Box 76"/>
            <p:cNvSpPr txBox="1">
              <a:spLocks noChangeArrowheads="1"/>
            </p:cNvSpPr>
            <p:nvPr/>
          </p:nvSpPr>
          <p:spPr bwMode="auto">
            <a:xfrm>
              <a:off x="657" y="2409"/>
              <a:ext cx="3221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总的读记录数（写记录数与之相同）：</a:t>
              </a:r>
            </a:p>
          </p:txBody>
        </p:sp>
        <p:sp>
          <p:nvSpPr>
            <p:cNvPr id="200" name="Text Box 77"/>
            <p:cNvSpPr txBox="1">
              <a:spLocks noChangeArrowheads="1"/>
            </p:cNvSpPr>
            <p:nvPr/>
          </p:nvSpPr>
          <p:spPr bwMode="auto">
            <a:xfrm>
              <a:off x="748" y="2772"/>
              <a:ext cx="4224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方案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 :</a:t>
              </a: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＋ 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9000</a:t>
              </a: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71538" y="4929198"/>
            <a:ext cx="7215238" cy="859515"/>
            <a:chOff x="857224" y="4929198"/>
            <a:chExt cx="7215238" cy="859515"/>
          </a:xfrm>
        </p:grpSpPr>
        <p:sp>
          <p:nvSpPr>
            <p:cNvPr id="77" name="TextBox 76"/>
            <p:cNvSpPr txBox="1"/>
            <p:nvPr/>
          </p:nvSpPr>
          <p:spPr>
            <a:xfrm>
              <a:off x="857224" y="5357826"/>
              <a:ext cx="7215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不同的归并方案所需要的读写记录数是不同的！</a:t>
              </a:r>
              <a:endPara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4000496" y="492919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4071942"/>
            <a:ext cx="8001056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另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一种方法：采用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一种称为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置换－选择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排序方法用于生成初始归并段。</a:t>
            </a:r>
          </a:p>
        </p:txBody>
      </p:sp>
      <p:sp>
        <p:nvSpPr>
          <p:cNvPr id="65539" name="Text Box 3" descr="羊皮纸"/>
          <p:cNvSpPr txBox="1">
            <a:spLocks noChangeArrowheads="1"/>
          </p:cNvSpPr>
          <p:nvPr/>
        </p:nvSpPr>
        <p:spPr bwMode="auto">
          <a:xfrm>
            <a:off x="323850" y="404813"/>
            <a:ext cx="4748215" cy="535531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11.2.1  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</a:rPr>
              <a:t>生成初始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归并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</a:rPr>
              <a:t>段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9167" y="2789229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3042" y="2795579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603854" y="2214554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  <a:p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99254" y="2998779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均有序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286116" y="2285992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某内排序算法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857488" y="29289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857752" y="29670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1428736"/>
            <a:ext cx="4857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前面的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初始归并段的方法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5429264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可以减少生成的初始归并段个数</a:t>
            </a:r>
            <a:endParaRPr lang="zh-CN" altLang="en-US" sz="22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000496" y="4786322"/>
            <a:ext cx="285752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977</Words>
  <Application>Microsoft Office PowerPoint</Application>
  <PresentationFormat>全屏显示(4:3)</PresentationFormat>
  <Paragraphs>169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</dc:creator>
  <cp:lastModifiedBy>Administrator</cp:lastModifiedBy>
  <cp:revision>353</cp:revision>
  <dcterms:created xsi:type="dcterms:W3CDTF">2004-11-09T02:40:30Z</dcterms:created>
  <dcterms:modified xsi:type="dcterms:W3CDTF">2018-05-17T03:51:34Z</dcterms:modified>
</cp:coreProperties>
</file>