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sldIdLst>
    <p:sldId id="311" r:id="rId2"/>
    <p:sldId id="257" r:id="rId3"/>
    <p:sldId id="309" r:id="rId4"/>
    <p:sldId id="258" r:id="rId5"/>
    <p:sldId id="259" r:id="rId6"/>
    <p:sldId id="299" r:id="rId7"/>
    <p:sldId id="298" r:id="rId8"/>
    <p:sldId id="260" r:id="rId9"/>
    <p:sldId id="310" r:id="rId10"/>
    <p:sldId id="26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Lst>
  <p:sldSz cx="9144000" cy="6858000" type="screen4x3"/>
  <p:notesSz cx="6858000" cy="9144000"/>
  <p:defaultTex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333FF"/>
    <a:srgbClr val="333399"/>
    <a:srgbClr val="FF3300"/>
  </p:clrMru>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4721"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A11E5-095F-46FA-BE33-16F188E8945B}" type="datetimeFigureOut">
              <a:rPr lang="zh-CN" altLang="en-US" smtClean="0"/>
              <a:pPr/>
              <a:t>2019/9/11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FBAC4C-862A-42D0-B74C-5594D6BD9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19</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30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31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32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33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20</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7279E44-0C1A-41A1-A09A-E7066745EE6C}" type="slidenum">
              <a:rPr lang="zh-CN" altLang="en-US" smtClean="0"/>
              <a:pPr/>
              <a:t>45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534E2C7-E332-4F71-AA25-AC823DE0D8CA}" type="slidenum">
              <a:rPr lang="zh-CN" altLang="en-US" smtClean="0"/>
              <a:pPr/>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660FAF9E-1049-4C95-8569-9641D2BB7E8F}" type="slidenum">
              <a:rPr lang="en-US" altLang="zh-CN" smtClean="0"/>
              <a:pPr/>
              <a:t>‹#›</a:t>
            </a:fld>
            <a:r>
              <a:rPr lang="en-US" altLang="zh-CN" smtClean="0"/>
              <a:t>/9</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660FAF9E-1049-4C95-8569-9641D2BB7E8F}" type="slidenum">
              <a:rPr lang="en-US" altLang="zh-CN" smtClean="0"/>
              <a:pPr/>
              <a:t>‹#›</a:t>
            </a:fld>
            <a:r>
              <a:rPr lang="en-US" altLang="zh-CN" smtClean="0"/>
              <a:t>/9</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082" name="Group 2"/>
          <p:cNvGrpSpPr>
            <a:grpSpLocks/>
          </p:cNvGrpSpPr>
          <p:nvPr/>
        </p:nvGrpSpPr>
        <p:grpSpPr bwMode="auto">
          <a:xfrm>
            <a:off x="-7938" y="0"/>
            <a:ext cx="2833688" cy="6856413"/>
            <a:chOff x="-5" y="0"/>
            <a:chExt cx="1785" cy="4319"/>
          </a:xfrm>
        </p:grpSpPr>
        <p:sp>
          <p:nvSpPr>
            <p:cNvPr id="46083"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endParaRPr lang="zh-CN" altLang="en-US"/>
            </a:p>
          </p:txBody>
        </p:sp>
        <p:grpSp>
          <p:nvGrpSpPr>
            <p:cNvPr id="46084" name="Group 4"/>
            <p:cNvGrpSpPr>
              <a:grpSpLocks/>
            </p:cNvGrpSpPr>
            <p:nvPr/>
          </p:nvGrpSpPr>
          <p:grpSpPr bwMode="auto">
            <a:xfrm rot="14964908" flipH="1">
              <a:off x="104" y="2441"/>
              <a:ext cx="452" cy="444"/>
              <a:chOff x="1727" y="866"/>
              <a:chExt cx="129" cy="157"/>
            </a:xfrm>
          </p:grpSpPr>
          <p:sp>
            <p:nvSpPr>
              <p:cNvPr id="46085"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086"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087"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088"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endParaRPr lang="zh-CN" altLang="en-US"/>
            </a:p>
          </p:txBody>
        </p:sp>
        <p:grpSp>
          <p:nvGrpSpPr>
            <p:cNvPr id="46089" name="Group 9"/>
            <p:cNvGrpSpPr>
              <a:grpSpLocks/>
            </p:cNvGrpSpPr>
            <p:nvPr/>
          </p:nvGrpSpPr>
          <p:grpSpPr bwMode="auto">
            <a:xfrm rot="416244">
              <a:off x="9" y="1746"/>
              <a:ext cx="1771" cy="1741"/>
              <a:chOff x="41" y="2787"/>
              <a:chExt cx="902" cy="833"/>
            </a:xfrm>
          </p:grpSpPr>
          <p:sp>
            <p:nvSpPr>
              <p:cNvPr id="46090"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endParaRPr lang="zh-CN" altLang="en-US"/>
              </a:p>
            </p:txBody>
          </p:sp>
          <p:sp>
            <p:nvSpPr>
              <p:cNvPr id="46091"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endParaRPr lang="zh-CN" altLang="en-US"/>
              </a:p>
            </p:txBody>
          </p:sp>
          <p:sp>
            <p:nvSpPr>
              <p:cNvPr id="46092"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endParaRPr lang="zh-CN" altLang="en-US"/>
              </a:p>
            </p:txBody>
          </p:sp>
          <p:sp>
            <p:nvSpPr>
              <p:cNvPr id="46093"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endParaRPr lang="zh-CN" altLang="en-US"/>
              </a:p>
            </p:txBody>
          </p:sp>
          <p:sp>
            <p:nvSpPr>
              <p:cNvPr id="46094" name="Freeform 14"/>
              <p:cNvSpPr>
                <a:spLocks/>
              </p:cNvSpPr>
              <p:nvPr userDrawn="1"/>
            </p:nvSpPr>
            <p:spPr bwMode="ltGray">
              <a:xfrm rot="373331" flipH="1">
                <a:off x="289" y="3135"/>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endParaRPr lang="zh-CN" altLang="en-US"/>
              </a:p>
            </p:txBody>
          </p:sp>
          <p:grpSp>
            <p:nvGrpSpPr>
              <p:cNvPr id="46095" name="Group 15"/>
              <p:cNvGrpSpPr>
                <a:grpSpLocks/>
              </p:cNvGrpSpPr>
              <p:nvPr userDrawn="1"/>
            </p:nvGrpSpPr>
            <p:grpSpPr bwMode="auto">
              <a:xfrm rot="10886446" flipH="1">
                <a:off x="335" y="3251"/>
                <a:ext cx="608" cy="369"/>
                <a:chOff x="-366" y="1704"/>
                <a:chExt cx="608" cy="369"/>
              </a:xfrm>
            </p:grpSpPr>
            <p:sp>
              <p:nvSpPr>
                <p:cNvPr id="46096"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endParaRPr lang="zh-CN" altLang="en-US"/>
                </a:p>
              </p:txBody>
            </p:sp>
            <p:sp>
              <p:nvSpPr>
                <p:cNvPr id="46097"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endParaRPr lang="zh-CN" altLang="en-US"/>
                </a:p>
              </p:txBody>
            </p:sp>
            <p:sp>
              <p:nvSpPr>
                <p:cNvPr id="46098" name="Freeform 18"/>
                <p:cNvSpPr>
                  <a:spLocks/>
                </p:cNvSpPr>
                <p:nvPr userDrawn="1"/>
              </p:nvSpPr>
              <p:spPr bwMode="ltGray">
                <a:xfrm rot="4200091">
                  <a:off x="199" y="1720"/>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endParaRPr lang="zh-CN" altLang="en-US"/>
                </a:p>
              </p:txBody>
            </p:sp>
          </p:grpSp>
        </p:grpSp>
        <p:grpSp>
          <p:nvGrpSpPr>
            <p:cNvPr id="46099" name="Group 19"/>
            <p:cNvGrpSpPr>
              <a:grpSpLocks/>
            </p:cNvGrpSpPr>
            <p:nvPr/>
          </p:nvGrpSpPr>
          <p:grpSpPr bwMode="auto">
            <a:xfrm rot="-15351438">
              <a:off x="343" y="3854"/>
              <a:ext cx="392" cy="424"/>
              <a:chOff x="1727" y="866"/>
              <a:chExt cx="129" cy="157"/>
            </a:xfrm>
          </p:grpSpPr>
          <p:sp>
            <p:nvSpPr>
              <p:cNvPr id="46100" name="Freeform 2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1" name="Freeform 2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2"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3" name="Group 23"/>
            <p:cNvGrpSpPr>
              <a:grpSpLocks/>
            </p:cNvGrpSpPr>
            <p:nvPr/>
          </p:nvGrpSpPr>
          <p:grpSpPr bwMode="auto">
            <a:xfrm rot="5003157">
              <a:off x="249" y="1102"/>
              <a:ext cx="412" cy="500"/>
              <a:chOff x="1727" y="866"/>
              <a:chExt cx="129" cy="157"/>
            </a:xfrm>
          </p:grpSpPr>
          <p:sp>
            <p:nvSpPr>
              <p:cNvPr id="46104"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5"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06"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grpSp>
          <p:nvGrpSpPr>
            <p:cNvPr id="46107" name="Group 27"/>
            <p:cNvGrpSpPr>
              <a:grpSpLocks/>
            </p:cNvGrpSpPr>
            <p:nvPr/>
          </p:nvGrpSpPr>
          <p:grpSpPr bwMode="auto">
            <a:xfrm>
              <a:off x="815" y="0"/>
              <a:ext cx="345" cy="367"/>
              <a:chOff x="1727" y="866"/>
              <a:chExt cx="129" cy="157"/>
            </a:xfrm>
          </p:grpSpPr>
          <p:sp>
            <p:nvSpPr>
              <p:cNvPr id="46108"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zh-CN" altLang="en-US"/>
              </a:p>
            </p:txBody>
          </p:sp>
          <p:sp>
            <p:nvSpPr>
              <p:cNvPr id="46109"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zh-CN" altLang="en-US"/>
              </a:p>
            </p:txBody>
          </p:sp>
          <p:sp>
            <p:nvSpPr>
              <p:cNvPr id="46110"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zh-CN" altLang="en-US"/>
              </a:p>
            </p:txBody>
          </p:sp>
        </p:grpSp>
        <p:sp>
          <p:nvSpPr>
            <p:cNvPr id="46111"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endParaRPr lang="zh-CN" altLang="en-US"/>
            </a:p>
          </p:txBody>
        </p:sp>
        <p:sp>
          <p:nvSpPr>
            <p:cNvPr id="46112"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endParaRPr lang="zh-CN" altLang="en-US"/>
            </a:p>
          </p:txBody>
        </p:sp>
        <p:sp>
          <p:nvSpPr>
            <p:cNvPr id="46113"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endParaRPr lang="zh-CN" altLang="en-US"/>
            </a:p>
          </p:txBody>
        </p:sp>
        <p:sp>
          <p:nvSpPr>
            <p:cNvPr id="46114"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endParaRPr lang="zh-CN" altLang="en-US"/>
            </a:p>
          </p:txBody>
        </p:sp>
        <p:sp>
          <p:nvSpPr>
            <p:cNvPr id="46115"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endParaRPr lang="zh-CN" altLang="en-US"/>
            </a:p>
          </p:txBody>
        </p:sp>
        <p:sp>
          <p:nvSpPr>
            <p:cNvPr id="46116"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endParaRPr lang="zh-CN" altLang="en-US"/>
            </a:p>
          </p:txBody>
        </p:sp>
        <p:sp>
          <p:nvSpPr>
            <p:cNvPr id="46117"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endParaRPr lang="zh-CN" altLang="en-US"/>
            </a:p>
          </p:txBody>
        </p:sp>
        <p:sp>
          <p:nvSpPr>
            <p:cNvPr id="46118"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endParaRPr lang="zh-CN" altLang="en-US"/>
            </a:p>
          </p:txBody>
        </p:sp>
        <p:sp>
          <p:nvSpPr>
            <p:cNvPr id="46119"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endParaRPr lang="zh-CN" altLang="en-US"/>
            </a:p>
          </p:txBody>
        </p:sp>
        <p:sp>
          <p:nvSpPr>
            <p:cNvPr id="46120"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endParaRPr lang="zh-CN" altLang="en-US"/>
            </a:p>
          </p:txBody>
        </p:sp>
        <p:sp>
          <p:nvSpPr>
            <p:cNvPr id="46121"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endParaRPr lang="zh-CN" altLang="en-US"/>
            </a:p>
          </p:txBody>
        </p:sp>
        <p:sp>
          <p:nvSpPr>
            <p:cNvPr id="46122"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endParaRPr lang="zh-CN" altLang="en-US"/>
            </a:p>
          </p:txBody>
        </p:sp>
        <p:sp>
          <p:nvSpPr>
            <p:cNvPr id="46123"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endParaRPr lang="zh-CN" altLang="en-US"/>
            </a:p>
          </p:txBody>
        </p:sp>
        <p:sp>
          <p:nvSpPr>
            <p:cNvPr id="46124"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endParaRPr lang="zh-CN" altLang="en-US"/>
            </a:p>
          </p:txBody>
        </p:sp>
      </p:grpSp>
      <p:sp>
        <p:nvSpPr>
          <p:cNvPr id="46125"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6126" name="Rectangle 46"/>
          <p:cNvSpPr>
            <a:spLocks noGrp="1" noChangeArrowheads="1"/>
          </p:cNvSpPr>
          <p:nvPr>
            <p:ph type="body" idx="1"/>
          </p:nvPr>
        </p:nvSpPr>
        <p:spPr bwMode="auto">
          <a:xfrm>
            <a:off x="457200" y="1600200"/>
            <a:ext cx="82296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127"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solidFill>
                  <a:schemeClr val="tx1"/>
                </a:solidFill>
                <a:latin typeface="+mn-lt"/>
                <a:ea typeface="+mn-ea"/>
              </a:defRPr>
            </a:lvl1pPr>
          </a:lstStyle>
          <a:p>
            <a:endParaRPr lang="en-US" altLang="zh-CN"/>
          </a:p>
        </p:txBody>
      </p:sp>
      <p:sp>
        <p:nvSpPr>
          <p:cNvPr id="46128"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ea typeface="+mn-ea"/>
              </a:defRPr>
            </a:lvl1pPr>
          </a:lstStyle>
          <a:p>
            <a:endParaRPr lang="en-US" altLang="zh-CN"/>
          </a:p>
        </p:txBody>
      </p:sp>
      <p:sp>
        <p:nvSpPr>
          <p:cNvPr id="46129"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ea typeface="+mn-ea"/>
              </a:defRPr>
            </a:lvl1pPr>
          </a:lstStyle>
          <a:p>
            <a:fld id="{42B0C2F1-0532-496C-95C9-163D916D94D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60" r:id="rId2"/>
  </p:sldLayoutIdLst>
  <p:timing>
    <p:tnLst>
      <p:par>
        <p:cTn id="1" dur="indefinite" restart="never" nodeType="tmRoot"/>
      </p:par>
    </p:tnLst>
  </p:timing>
  <p:hf hdr="0" ftr="0" dt="0"/>
  <p:txStyles>
    <p:titleStyle>
      <a:lvl1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60FAF9E-1049-4C95-8569-9641D2BB7E8F}" type="slidenum">
              <a:rPr lang="en-US" altLang="zh-CN" smtClean="0"/>
              <a:pPr/>
              <a:t>1</a:t>
            </a:fld>
            <a:r>
              <a:rPr lang="en-US" altLang="zh-CN" smtClean="0"/>
              <a:t>/9</a:t>
            </a:r>
            <a:endParaRPr lang="en-US" altLang="zh-CN" smtClean="0"/>
          </a:p>
        </p:txBody>
      </p:sp>
      <p:sp>
        <p:nvSpPr>
          <p:cNvPr id="5" name="Text Box 4"/>
          <p:cNvSpPr txBox="1">
            <a:spLocks noChangeArrowheads="1"/>
          </p:cNvSpPr>
          <p:nvPr/>
        </p:nvSpPr>
        <p:spPr bwMode="auto">
          <a:xfrm>
            <a:off x="2370122" y="641365"/>
            <a:ext cx="3733800" cy="641350"/>
          </a:xfrm>
          <a:prstGeom prst="rect">
            <a:avLst/>
          </a:prstGeom>
          <a:gradFill rotWithShape="1">
            <a:gsLst>
              <a:gs pos="0">
                <a:schemeClr val="accent1">
                  <a:gamma/>
                  <a:shade val="46275"/>
                  <a:invGamma/>
                </a:schemeClr>
              </a:gs>
              <a:gs pos="100000">
                <a:schemeClr val="accent1"/>
              </a:gs>
            </a:gsLst>
            <a:lin ang="5400000" scaled="1"/>
          </a:gradFill>
          <a:ln w="9525">
            <a:noFill/>
            <a:miter lim="800000"/>
            <a:headEnd/>
            <a:tailEnd/>
          </a:ln>
          <a:effectLst/>
        </p:spPr>
        <p:txBody>
          <a:bodyPr>
            <a:spAutoFit/>
          </a:bodyPr>
          <a:lstStyle/>
          <a:p>
            <a:pPr>
              <a:spcBef>
                <a:spcPct val="50000"/>
              </a:spcBef>
              <a:defRPr/>
            </a:pPr>
            <a:r>
              <a:rPr kumimoji="1" lang="zh-CN" altLang="en-US" sz="3600">
                <a:solidFill>
                  <a:srgbClr val="FF3300"/>
                </a:solidFill>
                <a:effectLst>
                  <a:outerShdw blurRad="38100" dist="38100" dir="2700000" algn="tl">
                    <a:srgbClr val="000000"/>
                  </a:outerShdw>
                </a:effectLst>
              </a:rPr>
              <a:t>第</a:t>
            </a:r>
            <a:r>
              <a:rPr kumimoji="1" lang="en-US" altLang="zh-CN" sz="3600">
                <a:solidFill>
                  <a:srgbClr val="FF3300"/>
                </a:solidFill>
                <a:effectLst>
                  <a:outerShdw blurRad="38100" dist="38100" dir="2700000" algn="tl">
                    <a:srgbClr val="000000"/>
                  </a:outerShdw>
                </a:effectLst>
              </a:rPr>
              <a:t>12</a:t>
            </a:r>
            <a:r>
              <a:rPr kumimoji="1" lang="zh-CN" altLang="en-US" sz="3600">
                <a:solidFill>
                  <a:srgbClr val="FF3300"/>
                </a:solidFill>
                <a:effectLst>
                  <a:outerShdw blurRad="38100" dist="38100" dir="2700000" algn="tl">
                    <a:srgbClr val="000000"/>
                  </a:outerShdw>
                </a:effectLst>
              </a:rPr>
              <a:t>章  文 件</a:t>
            </a:r>
            <a:r>
              <a:rPr kumimoji="1" lang="zh-CN" altLang="en-US" b="0">
                <a:solidFill>
                  <a:schemeClr val="tx1"/>
                </a:solidFill>
              </a:rPr>
              <a:t> </a:t>
            </a:r>
          </a:p>
        </p:txBody>
      </p:sp>
      <p:sp>
        <p:nvSpPr>
          <p:cNvPr id="6" name="Text Box 6" descr="粉色面巾纸"/>
          <p:cNvSpPr txBox="1">
            <a:spLocks noChangeArrowheads="1"/>
          </p:cNvSpPr>
          <p:nvPr/>
        </p:nvSpPr>
        <p:spPr bwMode="auto">
          <a:xfrm>
            <a:off x="2357422" y="1865327"/>
            <a:ext cx="3959225" cy="468313"/>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tIns="72000" bIns="72000"/>
          <a:lstStyle/>
          <a:p>
            <a:pPr>
              <a:lnSpc>
                <a:spcPts val="2800"/>
              </a:lnSpc>
              <a:spcBef>
                <a:spcPts val="0"/>
              </a:spcBef>
              <a:defRPr/>
            </a:pPr>
            <a:r>
              <a:rPr kumimoji="1" lang="en-US" altLang="zh-CN"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12.1 </a:t>
            </a:r>
            <a:r>
              <a:rPr kumimoji="1" lang="zh-CN" altLang="en-US"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文件的基本概念</a:t>
            </a:r>
          </a:p>
        </p:txBody>
      </p:sp>
      <p:sp>
        <p:nvSpPr>
          <p:cNvPr id="7" name="Text Box 7" descr="粉色面巾纸"/>
          <p:cNvSpPr txBox="1">
            <a:spLocks noChangeArrowheads="1"/>
          </p:cNvSpPr>
          <p:nvPr/>
        </p:nvSpPr>
        <p:spPr bwMode="auto">
          <a:xfrm>
            <a:off x="2357422" y="2657490"/>
            <a:ext cx="3959225" cy="468312"/>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tIns="72000" bIns="72000"/>
          <a:lstStyle/>
          <a:p>
            <a:pPr>
              <a:lnSpc>
                <a:spcPts val="2800"/>
              </a:lnSpc>
              <a:spcBef>
                <a:spcPts val="0"/>
              </a:spcBef>
              <a:defRPr/>
            </a:pPr>
            <a:r>
              <a:rPr kumimoji="1" lang="en-US" altLang="zh-CN"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12.2 </a:t>
            </a:r>
            <a:r>
              <a:rPr kumimoji="1" lang="zh-CN" altLang="en-US"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顺</a:t>
            </a:r>
            <a:r>
              <a:rPr kumimoji="1" lang="zh-CN" altLang="en-US"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序文件</a:t>
            </a:r>
          </a:p>
        </p:txBody>
      </p:sp>
      <p:sp>
        <p:nvSpPr>
          <p:cNvPr id="8" name="Text Box 8" descr="粉色面巾纸"/>
          <p:cNvSpPr txBox="1">
            <a:spLocks noChangeArrowheads="1"/>
          </p:cNvSpPr>
          <p:nvPr/>
        </p:nvSpPr>
        <p:spPr bwMode="auto">
          <a:xfrm>
            <a:off x="2357422" y="4165615"/>
            <a:ext cx="3959225" cy="468312"/>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tIns="72000" bIns="72000"/>
          <a:lstStyle/>
          <a:p>
            <a:pPr>
              <a:lnSpc>
                <a:spcPts val="2800"/>
              </a:lnSpc>
              <a:spcBef>
                <a:spcPts val="0"/>
              </a:spcBef>
              <a:defRPr/>
            </a:pPr>
            <a:r>
              <a:rPr kumimoji="1" lang="en-US" altLang="zh-CN"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12.4 </a:t>
            </a:r>
            <a:r>
              <a:rPr kumimoji="1" lang="zh-CN" altLang="en-US"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哈</a:t>
            </a:r>
            <a:r>
              <a:rPr kumimoji="1" lang="zh-CN" altLang="en-US"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希文件</a:t>
            </a:r>
          </a:p>
        </p:txBody>
      </p:sp>
      <p:sp>
        <p:nvSpPr>
          <p:cNvPr id="9" name="Text Box 9" descr="粉色面巾纸"/>
          <p:cNvSpPr txBox="1">
            <a:spLocks noChangeArrowheads="1"/>
          </p:cNvSpPr>
          <p:nvPr/>
        </p:nvSpPr>
        <p:spPr bwMode="auto">
          <a:xfrm>
            <a:off x="2357422" y="3448065"/>
            <a:ext cx="3959225" cy="468312"/>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tIns="72000" bIns="72000"/>
          <a:lstStyle/>
          <a:p>
            <a:pPr>
              <a:lnSpc>
                <a:spcPts val="2800"/>
              </a:lnSpc>
              <a:spcBef>
                <a:spcPts val="0"/>
              </a:spcBef>
              <a:defRPr/>
            </a:pPr>
            <a:r>
              <a:rPr kumimoji="1" lang="en-US" altLang="zh-CN"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12.3 </a:t>
            </a:r>
            <a:r>
              <a:rPr kumimoji="1" lang="zh-CN" altLang="en-US"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索</a:t>
            </a:r>
            <a:r>
              <a:rPr kumimoji="1" lang="zh-CN" altLang="en-US"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引文件</a:t>
            </a:r>
          </a:p>
        </p:txBody>
      </p:sp>
      <p:sp>
        <p:nvSpPr>
          <p:cNvPr id="10" name="Text Box 10" descr="粉色面巾纸"/>
          <p:cNvSpPr txBox="1">
            <a:spLocks noChangeArrowheads="1"/>
          </p:cNvSpPr>
          <p:nvPr/>
        </p:nvSpPr>
        <p:spPr bwMode="auto">
          <a:xfrm>
            <a:off x="2357422" y="5032390"/>
            <a:ext cx="3959225" cy="468312"/>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tIns="72000" bIns="72000"/>
          <a:lstStyle/>
          <a:p>
            <a:pPr>
              <a:lnSpc>
                <a:spcPts val="2800"/>
              </a:lnSpc>
              <a:spcBef>
                <a:spcPts val="0"/>
              </a:spcBef>
              <a:defRPr/>
            </a:pPr>
            <a:r>
              <a:rPr kumimoji="1" lang="en-US" altLang="zh-CN"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12.5 </a:t>
            </a:r>
            <a:r>
              <a:rPr kumimoji="1" lang="zh-CN" altLang="en-US" sz="28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多</a:t>
            </a:r>
            <a:r>
              <a:rPr kumimoji="1" lang="zh-CN" altLang="en-US" sz="280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关键字文件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57158" y="1071546"/>
            <a:ext cx="8229600" cy="849528"/>
          </a:xfrm>
          <a:prstGeom prst="rect">
            <a:avLst/>
          </a:prstGeom>
          <a:noFill/>
          <a:ln w="9525">
            <a:noFill/>
            <a:miter lim="800000"/>
            <a:headEnd/>
            <a:tailEnd/>
          </a:ln>
          <a:effectLst/>
        </p:spPr>
        <p:txBody>
          <a:bodyPr>
            <a:spAutoFit/>
          </a:bodyPr>
          <a:lstStyle/>
          <a:p>
            <a:pPr algn="l">
              <a:lnSpc>
                <a:spcPct val="130000"/>
              </a:lnSpc>
              <a:spcBef>
                <a:spcPct val="50000"/>
              </a:spcBef>
            </a:pPr>
            <a:r>
              <a:rPr kumimoji="1" lang="zh-CN" altLang="en-US" sz="2000">
                <a:latin typeface="Consolas" pitchFamily="49" charset="0"/>
                <a:ea typeface="楷体" pitchFamily="49" charset="-122"/>
                <a:cs typeface="Consolas" pitchFamily="49" charset="0"/>
              </a:rPr>
              <a:t>　　</a:t>
            </a:r>
            <a:r>
              <a:rPr kumimoji="1" lang="zh-CN" altLang="en-US" sz="2000">
                <a:solidFill>
                  <a:srgbClr val="FF00FF"/>
                </a:solidFill>
                <a:latin typeface="Consolas" pitchFamily="49" charset="0"/>
                <a:ea typeface="楷体" pitchFamily="49" charset="-122"/>
                <a:cs typeface="Consolas" pitchFamily="49" charset="0"/>
              </a:rPr>
              <a:t>文件的存储结构是指文件在外存上的组织方式</a:t>
            </a:r>
            <a:r>
              <a:rPr kumimoji="1" lang="zh-CN" altLang="en-US" sz="2000">
                <a:latin typeface="Consolas" pitchFamily="49" charset="0"/>
                <a:ea typeface="楷体" pitchFamily="49" charset="-122"/>
                <a:cs typeface="Consolas" pitchFamily="49" charset="0"/>
              </a:rPr>
              <a:t>。采用不同的组织方式就得到不同的存储结构</a:t>
            </a:r>
            <a:r>
              <a:rPr kumimoji="1" lang="zh-CN" altLang="en-US" sz="2000" smtClean="0">
                <a:latin typeface="Consolas" pitchFamily="49" charset="0"/>
                <a:ea typeface="楷体" pitchFamily="49" charset="-122"/>
                <a:cs typeface="Consolas" pitchFamily="49" charset="0"/>
              </a:rPr>
              <a:t>。基本的组织方式有四种：</a:t>
            </a:r>
            <a:r>
              <a:rPr kumimoji="1" lang="zh-CN" altLang="en-US" sz="2000">
                <a:latin typeface="Consolas" pitchFamily="49" charset="0"/>
                <a:ea typeface="楷体" pitchFamily="49" charset="-122"/>
                <a:cs typeface="Consolas" pitchFamily="49" charset="0"/>
              </a:rPr>
              <a:t>　</a:t>
            </a:r>
          </a:p>
        </p:txBody>
      </p:sp>
      <p:sp>
        <p:nvSpPr>
          <p:cNvPr id="9219" name="Text Box 3" descr="蓝色面巾纸"/>
          <p:cNvSpPr txBox="1">
            <a:spLocks noChangeArrowheads="1"/>
          </p:cNvSpPr>
          <p:nvPr/>
        </p:nvSpPr>
        <p:spPr bwMode="auto">
          <a:xfrm>
            <a:off x="323851" y="333375"/>
            <a:ext cx="4033836" cy="514738"/>
          </a:xfrm>
          <a:prstGeom prst="rect">
            <a:avLst/>
          </a:prstGeom>
          <a:blipFill dpi="0" rotWithShape="1">
            <a:blip r:embed="rId2" cstate="print"/>
            <a:srcRect/>
            <a:tile tx="0" ty="0" sx="100000" sy="100000" flip="none" algn="tl"/>
          </a:blipFill>
          <a:ln w="952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3300"/>
                </a:solidFill>
                <a:latin typeface="Consolas" pitchFamily="49" charset="0"/>
                <a:ea typeface="方正细珊瑚简体" pitchFamily="65" charset="-122"/>
                <a:cs typeface="Consolas" pitchFamily="49" charset="0"/>
              </a:rPr>
              <a:t>12.1.3 </a:t>
            </a:r>
            <a:r>
              <a:rPr kumimoji="1" lang="zh-CN" altLang="en-US" smtClean="0">
                <a:solidFill>
                  <a:srgbClr val="FF3300"/>
                </a:solidFill>
                <a:latin typeface="Consolas" pitchFamily="49" charset="0"/>
                <a:ea typeface="方正细珊瑚简体" pitchFamily="65" charset="-122"/>
                <a:cs typeface="Consolas" pitchFamily="49" charset="0"/>
              </a:rPr>
              <a:t>文</a:t>
            </a:r>
            <a:r>
              <a:rPr kumimoji="1" lang="zh-CN" altLang="en-US">
                <a:solidFill>
                  <a:srgbClr val="FF3300"/>
                </a:solidFill>
                <a:latin typeface="Consolas" pitchFamily="49" charset="0"/>
                <a:ea typeface="方正细珊瑚简体" pitchFamily="65" charset="-122"/>
                <a:cs typeface="Consolas" pitchFamily="49" charset="0"/>
              </a:rPr>
              <a:t>件的存储结构</a:t>
            </a:r>
            <a:endParaRPr lang="zh-CN" altLang="en-US">
              <a:latin typeface="Consolas" pitchFamily="49" charset="0"/>
              <a:ea typeface="方正细珊瑚简体" pitchFamily="65" charset="-122"/>
              <a:cs typeface="Consolas" pitchFamily="49" charset="0"/>
            </a:endParaRPr>
          </a:p>
        </p:txBody>
      </p:sp>
      <p:grpSp>
        <p:nvGrpSpPr>
          <p:cNvPr id="7" name="组合 6"/>
          <p:cNvGrpSpPr/>
          <p:nvPr/>
        </p:nvGrpSpPr>
        <p:grpSpPr>
          <a:xfrm>
            <a:off x="642910" y="2143116"/>
            <a:ext cx="7643866" cy="2847684"/>
            <a:chOff x="642910" y="2143116"/>
            <a:chExt cx="7643866" cy="2847684"/>
          </a:xfrm>
        </p:grpSpPr>
        <p:sp>
          <p:nvSpPr>
            <p:cNvPr id="4" name="TextBox 3"/>
            <p:cNvSpPr txBox="1"/>
            <p:nvPr/>
          </p:nvSpPr>
          <p:spPr>
            <a:xfrm>
              <a:off x="642910" y="4214818"/>
              <a:ext cx="7643866" cy="775982"/>
            </a:xfrm>
            <a:prstGeom prst="rect">
              <a:avLst/>
            </a:prstGeom>
            <a:noFill/>
          </p:spPr>
          <p:txBody>
            <a:bodyPr wrap="square" rtlCol="0">
              <a:spAutoFit/>
            </a:bodyPr>
            <a:lstStyle/>
            <a:p>
              <a:pPr algn="l">
                <a:lnSpc>
                  <a:spcPts val="2800"/>
                </a:lnSpc>
              </a:pPr>
              <a:r>
                <a:rPr kumimoji="1" lang="zh-CN" altLang="en-US" sz="1800" smtClean="0">
                  <a:latin typeface="Consolas" pitchFamily="49" charset="0"/>
                  <a:ea typeface="仿宋" pitchFamily="49" charset="-122"/>
                  <a:cs typeface="Consolas" pitchFamily="49" charset="0"/>
                </a:rPr>
                <a:t>　  选择哪一种文件组织方式，取决于对文件中记录的使用方式和频繁程度、存取要求、外存的性质和容量。 </a:t>
              </a:r>
              <a:endParaRPr lang="zh-CN" altLang="en-US" sz="1800">
                <a:latin typeface="Consolas" pitchFamily="49" charset="0"/>
                <a:ea typeface="仿宋" pitchFamily="49" charset="-122"/>
                <a:cs typeface="Consolas" pitchFamily="49" charset="0"/>
              </a:endParaRPr>
            </a:p>
          </p:txBody>
        </p:sp>
        <p:sp>
          <p:nvSpPr>
            <p:cNvPr id="5" name="TextBox 4"/>
            <p:cNvSpPr txBox="1"/>
            <p:nvPr/>
          </p:nvSpPr>
          <p:spPr>
            <a:xfrm>
              <a:off x="928662" y="2143116"/>
              <a:ext cx="2286016" cy="1426031"/>
            </a:xfrm>
            <a:prstGeom prst="rect">
              <a:avLst/>
            </a:prstGeom>
            <a:noFill/>
          </p:spPr>
          <p:txBody>
            <a:bodyPr wrap="square" rtlCol="0">
              <a:spAutoFit/>
            </a:bodyPr>
            <a:lstStyle/>
            <a:p>
              <a:pPr marL="342900" indent="-342900" algn="l">
                <a:lnSpc>
                  <a:spcPts val="2600"/>
                </a:lnSpc>
                <a:buBlip>
                  <a:blip r:embed="rId3"/>
                </a:buBlip>
              </a:pPr>
              <a:r>
                <a:rPr kumimoji="1" lang="zh-CN" altLang="en-US" sz="1800" smtClean="0">
                  <a:latin typeface="Consolas" pitchFamily="49" charset="0"/>
                  <a:ea typeface="仿宋" pitchFamily="49" charset="-122"/>
                  <a:cs typeface="Consolas" pitchFamily="49" charset="0"/>
                </a:rPr>
                <a:t>顺序组织</a:t>
              </a:r>
              <a:endParaRPr kumimoji="1" lang="en-US" altLang="zh-CN" sz="1800" smtClean="0">
                <a:latin typeface="Consolas" pitchFamily="49" charset="0"/>
                <a:ea typeface="仿宋" pitchFamily="49" charset="-122"/>
                <a:cs typeface="Consolas" pitchFamily="49" charset="0"/>
              </a:endParaRPr>
            </a:p>
            <a:p>
              <a:pPr marL="342900" indent="-342900" algn="l">
                <a:lnSpc>
                  <a:spcPts val="2600"/>
                </a:lnSpc>
                <a:buBlip>
                  <a:blip r:embed="rId3"/>
                </a:buBlip>
              </a:pPr>
              <a:r>
                <a:rPr kumimoji="1" lang="zh-CN" altLang="en-US" sz="1800" smtClean="0">
                  <a:latin typeface="Consolas" pitchFamily="49" charset="0"/>
                  <a:ea typeface="仿宋" pitchFamily="49" charset="-122"/>
                  <a:cs typeface="Consolas" pitchFamily="49" charset="0"/>
                </a:rPr>
                <a:t>索引组织</a:t>
              </a:r>
              <a:endParaRPr kumimoji="1" lang="en-US" altLang="zh-CN" sz="1800" smtClean="0">
                <a:latin typeface="Consolas" pitchFamily="49" charset="0"/>
                <a:ea typeface="仿宋" pitchFamily="49" charset="-122"/>
                <a:cs typeface="Consolas" pitchFamily="49" charset="0"/>
              </a:endParaRPr>
            </a:p>
            <a:p>
              <a:pPr marL="342900" indent="-342900" algn="l">
                <a:lnSpc>
                  <a:spcPts val="2600"/>
                </a:lnSpc>
                <a:buBlip>
                  <a:blip r:embed="rId3"/>
                </a:buBlip>
              </a:pPr>
              <a:r>
                <a:rPr kumimoji="1" lang="zh-CN" altLang="en-US" sz="1800" smtClean="0">
                  <a:latin typeface="Consolas" pitchFamily="49" charset="0"/>
                  <a:ea typeface="仿宋" pitchFamily="49" charset="-122"/>
                  <a:cs typeface="Consolas" pitchFamily="49" charset="0"/>
                </a:rPr>
                <a:t>哈希组织</a:t>
              </a:r>
              <a:endParaRPr kumimoji="1" lang="en-US" altLang="zh-CN" sz="1800" smtClean="0">
                <a:latin typeface="Consolas" pitchFamily="49" charset="0"/>
                <a:ea typeface="仿宋" pitchFamily="49" charset="-122"/>
                <a:cs typeface="Consolas" pitchFamily="49" charset="0"/>
              </a:endParaRPr>
            </a:p>
            <a:p>
              <a:pPr marL="342900" indent="-342900" algn="l">
                <a:lnSpc>
                  <a:spcPts val="2600"/>
                </a:lnSpc>
                <a:buBlip>
                  <a:blip r:embed="rId3"/>
                </a:buBlip>
              </a:pPr>
              <a:r>
                <a:rPr kumimoji="1" lang="zh-CN" altLang="en-US" sz="1800" smtClean="0">
                  <a:latin typeface="Consolas" pitchFamily="49" charset="0"/>
                  <a:ea typeface="仿宋" pitchFamily="49" charset="-122"/>
                  <a:cs typeface="Consolas" pitchFamily="49" charset="0"/>
                </a:rPr>
                <a:t>链组织</a:t>
              </a:r>
              <a:endParaRPr lang="zh-CN" altLang="en-US" sz="1800">
                <a:latin typeface="Consolas" pitchFamily="49" charset="0"/>
                <a:ea typeface="仿宋" pitchFamily="49" charset="-122"/>
                <a:cs typeface="Consolas" pitchFamily="49" charset="0"/>
              </a:endParaRPr>
            </a:p>
          </p:txBody>
        </p:sp>
        <p:sp>
          <p:nvSpPr>
            <p:cNvPr id="6" name="上箭头 5"/>
            <p:cNvSpPr/>
            <p:nvPr/>
          </p:nvSpPr>
          <p:spPr bwMode="auto">
            <a:xfrm>
              <a:off x="1714480" y="3714752"/>
              <a:ext cx="214314" cy="357190"/>
            </a:xfrm>
            <a:prstGeom prst="up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8" name="灯片编号占位符 7"/>
          <p:cNvSpPr>
            <a:spLocks noGrp="1"/>
          </p:cNvSpPr>
          <p:nvPr>
            <p:ph type="sldNum" sz="quarter" idx="12"/>
          </p:nvPr>
        </p:nvSpPr>
        <p:spPr/>
        <p:txBody>
          <a:bodyPr/>
          <a:lstStyle/>
          <a:p>
            <a:fld id="{660FAF9E-1049-4C95-8569-9641D2BB7E8F}" type="slidenum">
              <a:rPr lang="en-US" altLang="zh-CN" smtClean="0"/>
              <a:pPr/>
              <a:t>10</a:t>
            </a:fld>
            <a:r>
              <a:rPr lang="en-US" altLang="zh-CN" smtClean="0"/>
              <a:t>/9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71472" y="1428736"/>
            <a:ext cx="7964513" cy="1723549"/>
          </a:xfrm>
          <a:prstGeom prst="rect">
            <a:avLst/>
          </a:prstGeom>
          <a:noFill/>
          <a:ln w="9525">
            <a:noFill/>
            <a:miter lim="800000"/>
            <a:headEnd/>
            <a:tailEnd/>
          </a:ln>
          <a:effectLst/>
        </p:spPr>
        <p:txBody>
          <a:bodyPr wrap="square">
            <a:spAutoFit/>
          </a:bodyPr>
          <a:lstStyle/>
          <a:p>
            <a:pPr marL="457200" indent="-457200" algn="l">
              <a:lnSpc>
                <a:spcPct val="120000"/>
              </a:lnSpc>
              <a:spcBef>
                <a:spcPct val="50000"/>
              </a:spcBef>
              <a:buBlip>
                <a:blip r:embed="rId2"/>
              </a:buBlip>
            </a:pPr>
            <a:r>
              <a:rPr kumimoji="1" lang="zh-CN" altLang="en-US" sz="2000" smtClean="0">
                <a:latin typeface="Consolas" pitchFamily="49" charset="0"/>
                <a:ea typeface="仿宋" pitchFamily="49" charset="-122"/>
                <a:cs typeface="Consolas" pitchFamily="49" charset="0"/>
              </a:rPr>
              <a:t>顺</a:t>
            </a:r>
            <a:r>
              <a:rPr kumimoji="1" lang="zh-CN" altLang="en-US" sz="2000">
                <a:latin typeface="Consolas" pitchFamily="49" charset="0"/>
                <a:ea typeface="仿宋" pitchFamily="49" charset="-122"/>
                <a:cs typeface="Consolas" pitchFamily="49" charset="0"/>
              </a:rPr>
              <a:t>序文件是指按记录进入文件的先后顺序存放、其逻辑顺序跟物理顺序一致的文件。</a:t>
            </a:r>
          </a:p>
          <a:p>
            <a:pPr marL="457200" indent="-457200" algn="l">
              <a:lnSpc>
                <a:spcPct val="120000"/>
              </a:lnSpc>
              <a:spcBef>
                <a:spcPct val="50000"/>
              </a:spcBef>
              <a:buBlip>
                <a:blip r:embed="rId2"/>
              </a:buBlip>
            </a:pPr>
            <a:r>
              <a:rPr kumimoji="1" lang="zh-CN" altLang="en-US" sz="2000" smtClean="0">
                <a:latin typeface="Consolas" pitchFamily="49" charset="0"/>
                <a:ea typeface="仿宋" pitchFamily="49" charset="-122"/>
                <a:cs typeface="Consolas" pitchFamily="49" charset="0"/>
              </a:rPr>
              <a:t>若</a:t>
            </a:r>
            <a:r>
              <a:rPr kumimoji="1" lang="zh-CN" altLang="en-US" sz="2000">
                <a:latin typeface="Consolas" pitchFamily="49" charset="0"/>
                <a:ea typeface="仿宋" pitchFamily="49" charset="-122"/>
                <a:cs typeface="Consolas" pitchFamily="49" charset="0"/>
              </a:rPr>
              <a:t>顺序文件中的记录按其主关键字有序，则称此顺序文件为</a:t>
            </a:r>
            <a:r>
              <a:rPr kumimoji="1" lang="zh-CN" altLang="en-US" sz="2000">
                <a:solidFill>
                  <a:srgbClr val="FF00FF"/>
                </a:solidFill>
                <a:latin typeface="方正启体简体" pitchFamily="65" charset="-122"/>
                <a:ea typeface="方正启体简体" pitchFamily="65" charset="-122"/>
                <a:cs typeface="Consolas" pitchFamily="49" charset="0"/>
              </a:rPr>
              <a:t>顺序有序文件</a:t>
            </a:r>
            <a:r>
              <a:rPr kumimoji="1" lang="zh-CN" altLang="en-US" sz="2000">
                <a:latin typeface="Consolas" pitchFamily="49" charset="0"/>
                <a:ea typeface="仿宋" pitchFamily="49" charset="-122"/>
                <a:cs typeface="Consolas" pitchFamily="49" charset="0"/>
              </a:rPr>
              <a:t>；否则称为</a:t>
            </a:r>
            <a:r>
              <a:rPr kumimoji="1" lang="zh-CN" altLang="en-US" sz="2000">
                <a:solidFill>
                  <a:srgbClr val="FF00FF"/>
                </a:solidFill>
                <a:latin typeface="方正启体简体" pitchFamily="65" charset="-122"/>
                <a:ea typeface="方正启体简体" pitchFamily="65" charset="-122"/>
                <a:cs typeface="Consolas" pitchFamily="49" charset="0"/>
              </a:rPr>
              <a:t>顺序无序文件</a:t>
            </a:r>
            <a:r>
              <a:rPr kumimoji="1" lang="zh-CN" altLang="en-US" sz="2000" smtClean="0">
                <a:latin typeface="Consolas" pitchFamily="49" charset="0"/>
                <a:ea typeface="仿宋" pitchFamily="49" charset="-122"/>
                <a:cs typeface="Consolas" pitchFamily="49" charset="0"/>
              </a:rPr>
              <a:t>。</a:t>
            </a:r>
            <a:endParaRPr kumimoji="1" lang="zh-CN" altLang="en-US" sz="2000">
              <a:latin typeface="Consolas" pitchFamily="49" charset="0"/>
              <a:ea typeface="仿宋" pitchFamily="49" charset="-122"/>
              <a:cs typeface="Consolas" pitchFamily="49" charset="0"/>
            </a:endParaRPr>
          </a:p>
        </p:txBody>
      </p:sp>
      <p:sp>
        <p:nvSpPr>
          <p:cNvPr id="10244" name="Text Box 4" descr="粉色面巾纸"/>
          <p:cNvSpPr txBox="1">
            <a:spLocks noChangeArrowheads="1"/>
          </p:cNvSpPr>
          <p:nvPr/>
        </p:nvSpPr>
        <p:spPr bwMode="auto">
          <a:xfrm>
            <a:off x="714348" y="428604"/>
            <a:ext cx="2889241"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12.2 </a:t>
            </a:r>
            <a:r>
              <a:rPr kumimoji="1" lang="zh-CN" altLang="en-US"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顺</a:t>
            </a:r>
            <a:r>
              <a:rPr kumimoji="1" lang="zh-CN" altLang="en-US">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序文件</a:t>
            </a:r>
          </a:p>
        </p:txBody>
      </p:sp>
      <p:grpSp>
        <p:nvGrpSpPr>
          <p:cNvPr id="2" name="组合 9"/>
          <p:cNvGrpSpPr/>
          <p:nvPr/>
        </p:nvGrpSpPr>
        <p:grpSpPr>
          <a:xfrm>
            <a:off x="571472" y="3144042"/>
            <a:ext cx="3857652" cy="2999602"/>
            <a:chOff x="571472" y="3144042"/>
            <a:chExt cx="3857652" cy="2999602"/>
          </a:xfrm>
        </p:grpSpPr>
        <p:pic>
          <p:nvPicPr>
            <p:cNvPr id="5" name="图片 4"/>
            <p:cNvPicPr/>
            <p:nvPr/>
          </p:nvPicPr>
          <p:blipFill>
            <a:blip r:embed="rId4" cstate="print"/>
            <a:srcRect/>
            <a:stretch>
              <a:fillRect/>
            </a:stretch>
          </p:blipFill>
          <p:spPr bwMode="auto">
            <a:xfrm>
              <a:off x="571472" y="3571876"/>
              <a:ext cx="3857652" cy="2571768"/>
            </a:xfrm>
            <a:prstGeom prst="rect">
              <a:avLst/>
            </a:prstGeom>
            <a:noFill/>
            <a:ln w="9525">
              <a:noFill/>
              <a:miter lim="800000"/>
              <a:headEnd/>
              <a:tailEnd/>
            </a:ln>
          </p:spPr>
        </p:pic>
        <p:cxnSp>
          <p:nvCxnSpPr>
            <p:cNvPr id="7" name="直接箭头连接符 6"/>
            <p:cNvCxnSpPr/>
            <p:nvPr/>
          </p:nvCxnSpPr>
          <p:spPr bwMode="auto">
            <a:xfrm rot="5400000">
              <a:off x="1607323" y="3321843"/>
              <a:ext cx="35719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grpSp>
        <p:nvGrpSpPr>
          <p:cNvPr id="3" name="组合 10"/>
          <p:cNvGrpSpPr/>
          <p:nvPr/>
        </p:nvGrpSpPr>
        <p:grpSpPr>
          <a:xfrm>
            <a:off x="4929190" y="3071810"/>
            <a:ext cx="3786214" cy="2714644"/>
            <a:chOff x="4929190" y="3071810"/>
            <a:chExt cx="3786214" cy="2714644"/>
          </a:xfrm>
        </p:grpSpPr>
        <p:pic>
          <p:nvPicPr>
            <p:cNvPr id="4" name="图片 3"/>
            <p:cNvPicPr/>
            <p:nvPr/>
          </p:nvPicPr>
          <p:blipFill>
            <a:blip r:embed="rId5" cstate="print"/>
            <a:srcRect/>
            <a:stretch>
              <a:fillRect/>
            </a:stretch>
          </p:blipFill>
          <p:spPr bwMode="auto">
            <a:xfrm>
              <a:off x="5214942" y="3643314"/>
              <a:ext cx="3500462" cy="2143140"/>
            </a:xfrm>
            <a:prstGeom prst="rect">
              <a:avLst/>
            </a:prstGeom>
            <a:noFill/>
            <a:ln w="9525">
              <a:noFill/>
              <a:miter lim="800000"/>
              <a:headEnd/>
              <a:tailEnd/>
            </a:ln>
          </p:spPr>
        </p:pic>
        <p:cxnSp>
          <p:nvCxnSpPr>
            <p:cNvPr id="9" name="直接箭头连接符 8"/>
            <p:cNvCxnSpPr/>
            <p:nvPr/>
          </p:nvCxnSpPr>
          <p:spPr bwMode="auto">
            <a:xfrm>
              <a:off x="4929190" y="3071810"/>
              <a:ext cx="642942" cy="500066"/>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sp>
        <p:nvSpPr>
          <p:cNvPr id="13" name="灯片编号占位符 12"/>
          <p:cNvSpPr>
            <a:spLocks noGrp="1"/>
          </p:cNvSpPr>
          <p:nvPr>
            <p:ph type="sldNum" sz="quarter" idx="12"/>
          </p:nvPr>
        </p:nvSpPr>
        <p:spPr/>
        <p:txBody>
          <a:bodyPr/>
          <a:lstStyle/>
          <a:p>
            <a:fld id="{660FAF9E-1049-4C95-8569-9641D2BB7E8F}" type="slidenum">
              <a:rPr lang="en-US" altLang="zh-CN" smtClean="0"/>
              <a:pPr/>
              <a:t>11</a:t>
            </a:fld>
            <a:r>
              <a:rPr lang="en-US" altLang="zh-CN" smtClean="0"/>
              <a:t>/8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679453" y="1142984"/>
            <a:ext cx="7464447" cy="1477328"/>
          </a:xfrm>
          <a:prstGeom prst="rect">
            <a:avLst/>
          </a:prstGeom>
          <a:noFill/>
          <a:ln w="9525">
            <a:noFill/>
            <a:miter lim="800000"/>
            <a:headEnd/>
            <a:tailEnd/>
          </a:ln>
          <a:effectLst/>
        </p:spPr>
        <p:txBody>
          <a:bodyPr wrap="square">
            <a:spAutoFit/>
          </a:bodyPr>
          <a:lstStyle/>
          <a:p>
            <a:pPr marL="342900" indent="-342900" algn="l">
              <a:lnSpc>
                <a:spcPct val="15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记</a:t>
            </a:r>
            <a:r>
              <a:rPr kumimoji="1" lang="zh-CN" altLang="en-US" sz="1800">
                <a:latin typeface="Consolas" pitchFamily="49" charset="0"/>
                <a:ea typeface="仿宋" pitchFamily="49" charset="-122"/>
                <a:cs typeface="Consolas" pitchFamily="49" charset="0"/>
              </a:rPr>
              <a:t>录在文件中的排列顺序是由记录进入存储介质的次序决定</a:t>
            </a:r>
            <a:r>
              <a:rPr kumimoji="1" lang="zh-CN" altLang="en-US" sz="1800" smtClean="0">
                <a:latin typeface="Consolas" pitchFamily="49" charset="0"/>
                <a:ea typeface="仿宋" pitchFamily="49" charset="-122"/>
                <a:cs typeface="Consolas" pitchFamily="49" charset="0"/>
              </a:rPr>
              <a:t>的。</a:t>
            </a:r>
            <a:endParaRPr kumimoji="1" lang="en-US" altLang="zh-CN" sz="1800" smtClean="0">
              <a:latin typeface="Consolas" pitchFamily="49" charset="0"/>
              <a:ea typeface="仿宋" pitchFamily="49" charset="-122"/>
              <a:cs typeface="Consolas" pitchFamily="49" charset="0"/>
            </a:endParaRPr>
          </a:p>
          <a:p>
            <a:pPr marL="342900" indent="-342900" algn="l">
              <a:lnSpc>
                <a:spcPct val="15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即</a:t>
            </a:r>
            <a:r>
              <a:rPr kumimoji="1" lang="zh-CN" altLang="en-US" sz="1800">
                <a:latin typeface="Consolas" pitchFamily="49" charset="0"/>
                <a:ea typeface="仿宋" pitchFamily="49" charset="-122"/>
                <a:cs typeface="Consolas" pitchFamily="49" charset="0"/>
              </a:rPr>
              <a:t>文件物理结构中记录的排列顺序和文件的逻辑结构中记录的排列顺序一致。</a:t>
            </a:r>
          </a:p>
        </p:txBody>
      </p:sp>
      <p:sp>
        <p:nvSpPr>
          <p:cNvPr id="3" name="TextBox 2"/>
          <p:cNvSpPr txBox="1"/>
          <p:nvPr/>
        </p:nvSpPr>
        <p:spPr>
          <a:xfrm>
            <a:off x="642910" y="428604"/>
            <a:ext cx="3071834" cy="400110"/>
          </a:xfrm>
          <a:prstGeom prst="rect">
            <a:avLst/>
          </a:prstGeom>
          <a:noFill/>
        </p:spPr>
        <p:txBody>
          <a:bodyPr wrap="square" rtlCol="0">
            <a:spAutoFit/>
          </a:bodyPr>
          <a:lstStyle/>
          <a:p>
            <a:pPr algn="l"/>
            <a:r>
              <a:rPr kumimoji="1" lang="zh-CN" altLang="en-US" sz="2000" smtClean="0">
                <a:solidFill>
                  <a:srgbClr val="FF0000"/>
                </a:solidFill>
                <a:latin typeface="华文中宋" pitchFamily="2" charset="-122"/>
                <a:ea typeface="华文中宋" pitchFamily="2" charset="-122"/>
              </a:rPr>
              <a:t>顺序文件的结构特点：</a:t>
            </a:r>
            <a:endParaRPr lang="zh-CN" altLang="en-US" sz="2000">
              <a:solidFill>
                <a:srgbClr val="FF0000"/>
              </a:solidFill>
              <a:latin typeface="华文中宋" pitchFamily="2" charset="-122"/>
              <a:ea typeface="华文中宋" pitchFamily="2" charset="-122"/>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12</a:t>
            </a:fld>
            <a:r>
              <a:rPr lang="en-US" altLang="zh-CN" smtClean="0"/>
              <a:t>/8</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68313" y="428604"/>
            <a:ext cx="4249737" cy="449418"/>
          </a:xfrm>
          <a:prstGeom prst="rect">
            <a:avLst/>
          </a:prstGeom>
          <a:noFill/>
          <a:ln w="9525">
            <a:noFill/>
            <a:miter lim="800000"/>
            <a:headEnd/>
            <a:tailEnd/>
          </a:ln>
          <a:effectLst/>
        </p:spPr>
        <p:txBody>
          <a:bodyPr>
            <a:spAutoFit/>
          </a:bodyPr>
          <a:lstStyle/>
          <a:p>
            <a:pPr algn="l">
              <a:lnSpc>
                <a:spcPct val="130000"/>
              </a:lnSpc>
              <a:spcBef>
                <a:spcPct val="50000"/>
              </a:spcBef>
            </a:pPr>
            <a:r>
              <a:rPr kumimoji="1" lang="en-US" altLang="zh-CN" sz="2000">
                <a:solidFill>
                  <a:srgbClr val="FF0000"/>
                </a:solidFill>
                <a:latin typeface="华文中宋" pitchFamily="2" charset="-122"/>
                <a:ea typeface="华文中宋" pitchFamily="2" charset="-122"/>
              </a:rPr>
              <a:t> </a:t>
            </a:r>
            <a:r>
              <a:rPr kumimoji="1" lang="zh-CN" altLang="en-US" sz="2000" smtClean="0">
                <a:solidFill>
                  <a:srgbClr val="FF0000"/>
                </a:solidFill>
                <a:latin typeface="华文中宋" pitchFamily="2" charset="-122"/>
                <a:ea typeface="华文中宋" pitchFamily="2" charset="-122"/>
              </a:rPr>
              <a:t>顺</a:t>
            </a:r>
            <a:r>
              <a:rPr kumimoji="1" lang="zh-CN" altLang="en-US" sz="2000">
                <a:solidFill>
                  <a:srgbClr val="FF0000"/>
                </a:solidFill>
                <a:latin typeface="华文中宋" pitchFamily="2" charset="-122"/>
                <a:ea typeface="华文中宋" pitchFamily="2" charset="-122"/>
              </a:rPr>
              <a:t>序文件的操作特</a:t>
            </a:r>
            <a:r>
              <a:rPr kumimoji="1" lang="zh-CN" altLang="en-US" sz="2000" smtClean="0">
                <a:solidFill>
                  <a:srgbClr val="FF0000"/>
                </a:solidFill>
                <a:latin typeface="华文中宋" pitchFamily="2" charset="-122"/>
                <a:ea typeface="华文中宋" pitchFamily="2" charset="-122"/>
              </a:rPr>
              <a:t>点   </a:t>
            </a:r>
            <a:endParaRPr kumimoji="1" lang="zh-CN" altLang="en-US" sz="2000">
              <a:solidFill>
                <a:srgbClr val="FF0000"/>
              </a:solidFill>
              <a:latin typeface="华文中宋" pitchFamily="2" charset="-122"/>
              <a:ea typeface="华文中宋" pitchFamily="2" charset="-122"/>
            </a:endParaRPr>
          </a:p>
        </p:txBody>
      </p:sp>
      <p:sp>
        <p:nvSpPr>
          <p:cNvPr id="11267" name="Text Box 3"/>
          <p:cNvSpPr txBox="1">
            <a:spLocks noChangeArrowheads="1"/>
          </p:cNvSpPr>
          <p:nvPr/>
        </p:nvSpPr>
        <p:spPr bwMode="auto">
          <a:xfrm>
            <a:off x="785786" y="1214422"/>
            <a:ext cx="7429552" cy="2702278"/>
          </a:xfrm>
          <a:prstGeom prst="rect">
            <a:avLst/>
          </a:prstGeom>
          <a:noFill/>
          <a:ln w="9525" algn="ctr">
            <a:noFill/>
            <a:miter lim="800000"/>
            <a:headEnd/>
            <a:tailEnd/>
          </a:ln>
          <a:effectLst/>
        </p:spPr>
        <p:txBody>
          <a:bodyPr wrap="square">
            <a:spAutoFit/>
          </a:bodyPr>
          <a:lstStyle/>
          <a:p>
            <a:pPr marL="457200" indent="-457200" algn="l">
              <a:lnSpc>
                <a:spcPct val="120000"/>
              </a:lnSpc>
              <a:spcBef>
                <a:spcPts val="1200"/>
              </a:spcBef>
              <a:buFontTx/>
              <a:buBlip>
                <a:blip r:embed="rId2"/>
              </a:buBlip>
            </a:pPr>
            <a:r>
              <a:rPr kumimoji="1" lang="zh-CN" altLang="en-US" sz="1800">
                <a:latin typeface="Consolas" pitchFamily="49" charset="0"/>
                <a:ea typeface="仿宋" pitchFamily="49" charset="-122"/>
                <a:cs typeface="Consolas" pitchFamily="49" charset="0"/>
              </a:rPr>
              <a:t>便于进行顺序存</a:t>
            </a:r>
            <a:r>
              <a:rPr kumimoji="1" lang="zh-CN" altLang="en-US" sz="1800" smtClean="0">
                <a:latin typeface="Consolas" pitchFamily="49" charset="0"/>
                <a:ea typeface="仿宋" pitchFamily="49" charset="-122"/>
                <a:cs typeface="Consolas" pitchFamily="49" charset="0"/>
              </a:rPr>
              <a:t>取。</a:t>
            </a:r>
            <a:endParaRPr kumimoji="1" lang="zh-CN" altLang="en-US" sz="1800">
              <a:latin typeface="Consolas" pitchFamily="49" charset="0"/>
              <a:ea typeface="仿宋" pitchFamily="49" charset="-122"/>
              <a:cs typeface="Consolas" pitchFamily="49" charset="0"/>
            </a:endParaRPr>
          </a:p>
          <a:p>
            <a:pPr marL="457200" indent="-457200" algn="l">
              <a:lnSpc>
                <a:spcPct val="120000"/>
              </a:lnSpc>
              <a:spcBef>
                <a:spcPts val="1200"/>
              </a:spcBef>
              <a:buFontTx/>
              <a:buBlip>
                <a:blip r:embed="rId2"/>
              </a:buBlip>
            </a:pPr>
            <a:r>
              <a:rPr kumimoji="1" lang="zh-CN" altLang="en-US" sz="1800">
                <a:latin typeface="Consolas" pitchFamily="49" charset="0"/>
                <a:ea typeface="仿宋" pitchFamily="49" charset="-122"/>
                <a:cs typeface="Consolas" pitchFamily="49" charset="0"/>
              </a:rPr>
              <a:t>不便于进行直接存</a:t>
            </a:r>
            <a:r>
              <a:rPr kumimoji="1" lang="zh-CN" altLang="en-US" sz="1800" smtClean="0">
                <a:latin typeface="Consolas" pitchFamily="49" charset="0"/>
                <a:ea typeface="仿宋" pitchFamily="49" charset="-122"/>
                <a:cs typeface="Consolas" pitchFamily="49" charset="0"/>
              </a:rPr>
              <a:t>取，为</a:t>
            </a:r>
            <a:r>
              <a:rPr kumimoji="1" lang="zh-CN" altLang="en-US" sz="1800">
                <a:latin typeface="Consolas" pitchFamily="49" charset="0"/>
                <a:ea typeface="仿宋" pitchFamily="49" charset="-122"/>
                <a:cs typeface="Consolas" pitchFamily="49" charset="0"/>
              </a:rPr>
              <a:t>取第</a:t>
            </a:r>
            <a:r>
              <a:rPr kumimoji="1" lang="en-US" altLang="zh-CN" sz="1800" i="1">
                <a:latin typeface="Consolas" pitchFamily="49" charset="0"/>
                <a:ea typeface="仿宋" pitchFamily="49" charset="-122"/>
                <a:cs typeface="Consolas" pitchFamily="49" charset="0"/>
              </a:rPr>
              <a:t>i</a:t>
            </a:r>
            <a:r>
              <a:rPr kumimoji="1" lang="zh-CN" altLang="en-US" sz="1800">
                <a:latin typeface="Consolas" pitchFamily="49" charset="0"/>
                <a:ea typeface="仿宋" pitchFamily="49" charset="-122"/>
                <a:cs typeface="Consolas" pitchFamily="49" charset="0"/>
              </a:rPr>
              <a:t>个记</a:t>
            </a:r>
            <a:r>
              <a:rPr kumimoji="1" lang="zh-CN" altLang="en-US" sz="1800" smtClean="0">
                <a:latin typeface="Consolas" pitchFamily="49" charset="0"/>
                <a:ea typeface="仿宋" pitchFamily="49" charset="-122"/>
                <a:cs typeface="Consolas" pitchFamily="49" charset="0"/>
              </a:rPr>
              <a:t>录，必</a:t>
            </a:r>
            <a:r>
              <a:rPr kumimoji="1" lang="zh-CN" altLang="en-US" sz="1800">
                <a:latin typeface="Consolas" pitchFamily="49" charset="0"/>
                <a:ea typeface="仿宋" pitchFamily="49" charset="-122"/>
                <a:cs typeface="Consolas" pitchFamily="49" charset="0"/>
              </a:rPr>
              <a:t>须先读出前</a:t>
            </a:r>
            <a:r>
              <a:rPr kumimoji="1" lang="en-US" altLang="zh-CN" sz="1800" i="1">
                <a:latin typeface="Consolas" pitchFamily="49" charset="0"/>
                <a:ea typeface="仿宋" pitchFamily="49" charset="-122"/>
                <a:cs typeface="Consolas" pitchFamily="49" charset="0"/>
              </a:rPr>
              <a:t>i</a:t>
            </a:r>
            <a:r>
              <a:rPr kumimoji="1" lang="en-US" altLang="zh-CN" sz="1800">
                <a:latin typeface="Consolas" pitchFamily="49" charset="0"/>
                <a:ea typeface="仿宋" pitchFamily="49" charset="-122"/>
                <a:cs typeface="Consolas" pitchFamily="49" charset="0"/>
              </a:rPr>
              <a:t>-1</a:t>
            </a:r>
            <a:r>
              <a:rPr kumimoji="1" lang="zh-CN" altLang="en-US" sz="1800">
                <a:latin typeface="Consolas" pitchFamily="49" charset="0"/>
                <a:ea typeface="仿宋" pitchFamily="49" charset="-122"/>
                <a:cs typeface="Consolas" pitchFamily="49" charset="0"/>
              </a:rPr>
              <a:t>个记录，对于磁盘上的等长记录的连续文件可以进行折半查</a:t>
            </a:r>
            <a:r>
              <a:rPr kumimoji="1" lang="zh-CN" altLang="en-US" sz="1800" smtClean="0">
                <a:latin typeface="Consolas" pitchFamily="49" charset="0"/>
                <a:ea typeface="仿宋" pitchFamily="49" charset="-122"/>
                <a:cs typeface="Consolas" pitchFamily="49" charset="0"/>
              </a:rPr>
              <a:t>找。</a:t>
            </a:r>
            <a:endParaRPr kumimoji="1" lang="zh-CN" altLang="en-US" sz="1800">
              <a:latin typeface="Consolas" pitchFamily="49" charset="0"/>
              <a:ea typeface="仿宋" pitchFamily="49" charset="-122"/>
              <a:cs typeface="Consolas" pitchFamily="49" charset="0"/>
            </a:endParaRPr>
          </a:p>
          <a:p>
            <a:pPr marL="457200" indent="-457200" algn="l">
              <a:lnSpc>
                <a:spcPct val="120000"/>
              </a:lnSpc>
              <a:spcBef>
                <a:spcPts val="1200"/>
              </a:spcBef>
              <a:buFontTx/>
              <a:buBlip>
                <a:blip r:embed="rId2"/>
              </a:buBlip>
            </a:pPr>
            <a:r>
              <a:rPr kumimoji="1" lang="zh-CN" altLang="en-US" sz="1800">
                <a:latin typeface="Consolas" pitchFamily="49" charset="0"/>
                <a:ea typeface="仿宋" pitchFamily="49" charset="-122"/>
                <a:cs typeface="Consolas" pitchFamily="49" charset="0"/>
              </a:rPr>
              <a:t>插入新的记录只能加在文件的末</a:t>
            </a:r>
            <a:r>
              <a:rPr kumimoji="1" lang="zh-CN" altLang="en-US" sz="1800" smtClean="0">
                <a:latin typeface="Consolas" pitchFamily="49" charset="0"/>
                <a:ea typeface="仿宋" pitchFamily="49" charset="-122"/>
                <a:cs typeface="Consolas" pitchFamily="49" charset="0"/>
              </a:rPr>
              <a:t>尾。</a:t>
            </a:r>
            <a:endParaRPr kumimoji="1" lang="zh-CN" altLang="en-US" sz="1800">
              <a:latin typeface="Consolas" pitchFamily="49" charset="0"/>
              <a:ea typeface="仿宋" pitchFamily="49" charset="-122"/>
              <a:cs typeface="Consolas" pitchFamily="49" charset="0"/>
            </a:endParaRPr>
          </a:p>
          <a:p>
            <a:pPr marL="457200" indent="-457200" algn="l">
              <a:lnSpc>
                <a:spcPct val="120000"/>
              </a:lnSpc>
              <a:spcBef>
                <a:spcPts val="1200"/>
              </a:spcBef>
              <a:buFontTx/>
              <a:buBlip>
                <a:blip r:embed="rId2"/>
              </a:buBlip>
            </a:pPr>
            <a:r>
              <a:rPr kumimoji="1" lang="zh-CN" altLang="en-US" sz="1800">
                <a:latin typeface="Consolas" pitchFamily="49" charset="0"/>
                <a:ea typeface="仿宋" pitchFamily="49" charset="-122"/>
                <a:cs typeface="Consolas" pitchFamily="49" charset="0"/>
              </a:rPr>
              <a:t>删除记录时，只作标</a:t>
            </a:r>
            <a:r>
              <a:rPr kumimoji="1" lang="zh-CN" altLang="en-US" sz="1800" smtClean="0">
                <a:latin typeface="Consolas" pitchFamily="49" charset="0"/>
                <a:ea typeface="仿宋" pitchFamily="49" charset="-122"/>
                <a:cs typeface="Consolas" pitchFamily="49" charset="0"/>
              </a:rPr>
              <a:t>记。</a:t>
            </a:r>
            <a:endParaRPr kumimoji="1" lang="zh-CN" altLang="en-US" sz="1800">
              <a:latin typeface="Consolas" pitchFamily="49" charset="0"/>
              <a:ea typeface="仿宋" pitchFamily="49" charset="-122"/>
              <a:cs typeface="Consolas" pitchFamily="49" charset="0"/>
            </a:endParaRPr>
          </a:p>
          <a:p>
            <a:pPr marL="457200" indent="-457200" algn="l">
              <a:lnSpc>
                <a:spcPct val="120000"/>
              </a:lnSpc>
              <a:spcBef>
                <a:spcPts val="1200"/>
              </a:spcBef>
              <a:buFontTx/>
              <a:buBlip>
                <a:blip r:embed="rId2"/>
              </a:buBlip>
            </a:pPr>
            <a:r>
              <a:rPr kumimoji="1" lang="zh-CN" altLang="en-US" sz="1800">
                <a:latin typeface="Consolas" pitchFamily="49" charset="0"/>
                <a:ea typeface="仿宋" pitchFamily="49" charset="-122"/>
                <a:cs typeface="Consolas" pitchFamily="49" charset="0"/>
              </a:rPr>
              <a:t>更新记录必须生成新的文件。</a:t>
            </a:r>
            <a:endParaRPr lang="zh-CN" altLang="en-US" sz="1800">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60FAF9E-1049-4C95-8569-9641D2BB7E8F}" type="slidenum">
              <a:rPr lang="en-US" altLang="zh-CN" smtClean="0"/>
              <a:pPr/>
              <a:t>13</a:t>
            </a:fld>
            <a:r>
              <a:rPr lang="en-US" altLang="zh-CN" smtClean="0"/>
              <a:t>/8</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857232"/>
            <a:ext cx="4143404"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华文中宋" pitchFamily="2" charset="-122"/>
                <a:cs typeface="Consolas" pitchFamily="49" charset="0"/>
              </a:rPr>
              <a:t>C/C++</a:t>
            </a:r>
            <a:r>
              <a:rPr lang="zh-CN" altLang="en-US" sz="2000" smtClean="0">
                <a:solidFill>
                  <a:srgbClr val="FF0000"/>
                </a:solidFill>
                <a:latin typeface="Consolas" pitchFamily="49" charset="0"/>
                <a:ea typeface="华文中宋" pitchFamily="2" charset="-122"/>
                <a:cs typeface="Consolas" pitchFamily="49" charset="0"/>
              </a:rPr>
              <a:t>中提供主要文件操作</a:t>
            </a:r>
            <a:endParaRPr lang="zh-CN" altLang="en-US" sz="2000">
              <a:solidFill>
                <a:srgbClr val="FF0000"/>
              </a:solidFill>
              <a:latin typeface="Consolas" pitchFamily="49" charset="0"/>
              <a:ea typeface="华文中宋" pitchFamily="2" charset="-122"/>
              <a:cs typeface="Consolas" pitchFamily="49" charset="0"/>
            </a:endParaRPr>
          </a:p>
        </p:txBody>
      </p:sp>
      <p:sp>
        <p:nvSpPr>
          <p:cNvPr id="5" name="TextBox 4"/>
          <p:cNvSpPr txBox="1"/>
          <p:nvPr/>
        </p:nvSpPr>
        <p:spPr>
          <a:xfrm>
            <a:off x="785786" y="1643050"/>
            <a:ext cx="4286280" cy="1442831"/>
          </a:xfrm>
          <a:prstGeom prst="rect">
            <a:avLst/>
          </a:prstGeom>
          <a:noFill/>
        </p:spPr>
        <p:txBody>
          <a:bodyPr wrap="square" rtlCol="0">
            <a:spAutoFit/>
          </a:bodyPr>
          <a:lstStyle/>
          <a:p>
            <a:pPr marL="342900" indent="-342900" algn="l">
              <a:lnSpc>
                <a:spcPts val="2800"/>
              </a:lnSpc>
              <a:spcBef>
                <a:spcPts val="1200"/>
              </a:spcBef>
              <a:buBlip>
                <a:blip r:embed="rId2"/>
              </a:buBlip>
            </a:pPr>
            <a:r>
              <a:rPr lang="zh-CN" altLang="en-US" sz="1800" smtClean="0">
                <a:latin typeface="Consolas" pitchFamily="49" charset="0"/>
                <a:ea typeface="仿宋" pitchFamily="49" charset="-122"/>
                <a:cs typeface="Consolas" pitchFamily="49" charset="0"/>
              </a:rPr>
              <a:t>打开和关闭文件函数</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en-US" sz="1800" smtClean="0">
                <a:latin typeface="Consolas" pitchFamily="49" charset="0"/>
                <a:ea typeface="仿宋" pitchFamily="49" charset="-122"/>
                <a:cs typeface="Consolas" pitchFamily="49" charset="0"/>
              </a:rPr>
              <a:t>写数据函数</a:t>
            </a:r>
            <a:endParaRPr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en-US" sz="1800" smtClean="0">
                <a:latin typeface="Consolas" pitchFamily="49" charset="0"/>
                <a:ea typeface="仿宋" pitchFamily="49" charset="-122"/>
                <a:cs typeface="Consolas" pitchFamily="49" charset="0"/>
              </a:rPr>
              <a:t>读数据函数</a:t>
            </a:r>
            <a:endParaRPr lang="zh-CN" altLang="en-US" sz="1800">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60FAF9E-1049-4C95-8569-9641D2BB7E8F}" type="slidenum">
              <a:rPr lang="en-US" altLang="zh-CN" smtClean="0"/>
              <a:pPr/>
              <a:t>14</a:t>
            </a:fld>
            <a:r>
              <a:rPr lang="en-US" altLang="zh-CN" smtClean="0"/>
              <a:t>/8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62770"/>
            <a:ext cx="4214842" cy="33378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wrap="square" lIns="180000" tIns="144000" bIns="144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#include &lt;stdio.h&gt;</a:t>
            </a:r>
          </a:p>
          <a:p>
            <a:pPr algn="l"/>
            <a:r>
              <a:rPr lang="en-US" altLang="zh-CN" sz="1800" smtClean="0">
                <a:solidFill>
                  <a:srgbClr val="3333FF"/>
                </a:solidFill>
                <a:latin typeface="Consolas" pitchFamily="49" charset="0"/>
                <a:ea typeface="仿宋" pitchFamily="49" charset="-122"/>
                <a:cs typeface="Consolas" pitchFamily="49" charset="0"/>
              </a:rPr>
              <a:t>void main()</a:t>
            </a:r>
          </a:p>
          <a:p>
            <a:pPr algn="l"/>
            <a:r>
              <a:rPr lang="en-US" altLang="zh-CN" sz="1800" smtClean="0">
                <a:solidFill>
                  <a:srgbClr val="3333FF"/>
                </a:solidFill>
                <a:latin typeface="Consolas" pitchFamily="49" charset="0"/>
                <a:ea typeface="仿宋" pitchFamily="49" charset="-122"/>
                <a:cs typeface="Consolas" pitchFamily="49" charset="0"/>
              </a:rPr>
              <a:t>{</a:t>
            </a:r>
          </a:p>
          <a:p>
            <a:pPr algn="l"/>
            <a:r>
              <a:rPr lang="en-US" altLang="zh-CN" sz="1800" smtClean="0">
                <a:solidFill>
                  <a:srgbClr val="3333FF"/>
                </a:solidFill>
                <a:latin typeface="Consolas" pitchFamily="49" charset="0"/>
                <a:ea typeface="仿宋" pitchFamily="49" charset="-122"/>
                <a:cs typeface="Consolas" pitchFamily="49" charset="0"/>
              </a:rPr>
              <a:t>  FILE *fp;</a:t>
            </a:r>
          </a:p>
          <a:p>
            <a:pPr algn="l"/>
            <a:r>
              <a:rPr lang="en-US" altLang="zh-CN" sz="1800" smtClean="0">
                <a:solidFill>
                  <a:srgbClr val="3333FF"/>
                </a:solidFill>
                <a:latin typeface="Consolas" pitchFamily="49" charset="0"/>
                <a:ea typeface="仿宋" pitchFamily="49" charset="-122"/>
                <a:cs typeface="Consolas" pitchFamily="49" charset="0"/>
              </a:rPr>
              <a:t>  fp=fopen("</a:t>
            </a:r>
            <a:r>
              <a:rPr lang="en-US" altLang="zh-CN" sz="1800" smtClean="0">
                <a:solidFill>
                  <a:srgbClr val="FF00FF"/>
                </a:solidFill>
                <a:latin typeface="Consolas" pitchFamily="49" charset="0"/>
                <a:ea typeface="仿宋" pitchFamily="49" charset="-122"/>
                <a:cs typeface="Consolas" pitchFamily="49" charset="0"/>
              </a:rPr>
              <a:t>abc.txt</a:t>
            </a:r>
            <a:r>
              <a:rPr lang="en-US" altLang="zh-CN" sz="1800" smtClean="0">
                <a:solidFill>
                  <a:srgbClr val="3333FF"/>
                </a:solidFill>
                <a:latin typeface="Consolas" pitchFamily="49" charset="0"/>
                <a:ea typeface="仿宋" pitchFamily="49" charset="-122"/>
                <a:cs typeface="Consolas" pitchFamily="49" charset="0"/>
              </a:rPr>
              <a:t>","w+");</a:t>
            </a:r>
          </a:p>
          <a:p>
            <a:pPr algn="l"/>
            <a:r>
              <a:rPr lang="en-US" altLang="zh-CN" sz="1800" smtClean="0">
                <a:solidFill>
                  <a:srgbClr val="3333FF"/>
                </a:solidFill>
                <a:latin typeface="Consolas" pitchFamily="49" charset="0"/>
                <a:ea typeface="仿宋" pitchFamily="49" charset="-122"/>
                <a:cs typeface="Consolas" pitchFamily="49" charset="0"/>
              </a:rPr>
              <a:t>  fputc('a',fp);</a:t>
            </a:r>
          </a:p>
          <a:p>
            <a:pPr algn="l"/>
            <a:r>
              <a:rPr lang="en-US" altLang="zh-CN" sz="1800" smtClean="0">
                <a:solidFill>
                  <a:srgbClr val="3333FF"/>
                </a:solidFill>
                <a:latin typeface="Consolas" pitchFamily="49" charset="0"/>
                <a:ea typeface="仿宋" pitchFamily="49" charset="-122"/>
                <a:cs typeface="Consolas" pitchFamily="49" charset="0"/>
              </a:rPr>
              <a:t>  fputc('b',fp);</a:t>
            </a:r>
          </a:p>
          <a:p>
            <a:pPr algn="l"/>
            <a:r>
              <a:rPr lang="en-US" altLang="zh-CN" sz="1800" smtClean="0">
                <a:solidFill>
                  <a:srgbClr val="3333FF"/>
                </a:solidFill>
                <a:latin typeface="Consolas" pitchFamily="49" charset="0"/>
                <a:ea typeface="仿宋" pitchFamily="49" charset="-122"/>
                <a:cs typeface="Consolas" pitchFamily="49" charset="0"/>
              </a:rPr>
              <a:t>  fputc('c',fp);</a:t>
            </a:r>
          </a:p>
          <a:p>
            <a:pPr algn="l"/>
            <a:r>
              <a:rPr lang="en-US" altLang="zh-CN" sz="1800" smtClean="0">
                <a:solidFill>
                  <a:srgbClr val="3333FF"/>
                </a:solidFill>
                <a:latin typeface="Consolas" pitchFamily="49" charset="0"/>
                <a:ea typeface="仿宋" pitchFamily="49" charset="-122"/>
                <a:cs typeface="Consolas" pitchFamily="49" charset="0"/>
              </a:rPr>
              <a:t>  fputc('d',fp);</a:t>
            </a:r>
          </a:p>
          <a:p>
            <a:pPr algn="l"/>
            <a:r>
              <a:rPr lang="en-US" altLang="zh-CN" sz="1800" smtClean="0">
                <a:solidFill>
                  <a:srgbClr val="3333FF"/>
                </a:solidFill>
                <a:latin typeface="Consolas" pitchFamily="49" charset="0"/>
                <a:ea typeface="仿宋" pitchFamily="49" charset="-122"/>
                <a:cs typeface="Consolas" pitchFamily="49" charset="0"/>
              </a:rPr>
              <a:t>  fclose(fp);</a:t>
            </a: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5857883" y="2091464"/>
            <a:ext cx="2762269" cy="2071702"/>
          </a:xfrm>
          <a:prstGeom prst="rect">
            <a:avLst/>
          </a:prstGeom>
          <a:noFill/>
          <a:ln w="9525">
            <a:noFill/>
            <a:miter lim="800000"/>
            <a:headEnd/>
            <a:tailEnd/>
          </a:ln>
        </p:spPr>
      </p:pic>
      <p:sp>
        <p:nvSpPr>
          <p:cNvPr id="4" name="右箭头 3"/>
          <p:cNvSpPr/>
          <p:nvPr/>
        </p:nvSpPr>
        <p:spPr bwMode="auto">
          <a:xfrm>
            <a:off x="5143504" y="2877282"/>
            <a:ext cx="428628" cy="285752"/>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5" name="TextBox 4"/>
          <p:cNvSpPr txBox="1"/>
          <p:nvPr/>
        </p:nvSpPr>
        <p:spPr>
          <a:xfrm>
            <a:off x="428596" y="357166"/>
            <a:ext cx="4214842" cy="400110"/>
          </a:xfrm>
          <a:prstGeom prst="rect">
            <a:avLst/>
          </a:prstGeom>
          <a:noFill/>
        </p:spPr>
        <p:txBody>
          <a:bodyPr wrap="square" rtlCol="0">
            <a:spAutoFit/>
          </a:bodyPr>
          <a:lstStyle/>
          <a:p>
            <a:pPr algn="l"/>
            <a:r>
              <a:rPr lang="en-US" altLang="zh-CN" sz="2000" smtClean="0">
                <a:solidFill>
                  <a:srgbClr val="FF0000"/>
                </a:solidFill>
                <a:latin typeface="Consolas" pitchFamily="49" charset="0"/>
                <a:ea typeface="华文中宋" pitchFamily="2" charset="-122"/>
                <a:cs typeface="Consolas" pitchFamily="49" charset="0"/>
              </a:rPr>
              <a:t>C/C++</a:t>
            </a:r>
            <a:r>
              <a:rPr lang="zh-CN" altLang="en-US" sz="2000" smtClean="0">
                <a:solidFill>
                  <a:srgbClr val="FF0000"/>
                </a:solidFill>
                <a:latin typeface="Consolas" pitchFamily="49" charset="0"/>
                <a:ea typeface="华文中宋" pitchFamily="2" charset="-122"/>
                <a:cs typeface="Consolas" pitchFamily="49" charset="0"/>
              </a:rPr>
              <a:t>文件操作示例</a:t>
            </a:r>
            <a:endParaRPr lang="zh-CN" altLang="en-US" sz="2000">
              <a:solidFill>
                <a:srgbClr val="FF0000"/>
              </a:solidFill>
              <a:latin typeface="Consolas" pitchFamily="49" charset="0"/>
              <a:ea typeface="华文中宋" pitchFamily="2" charset="-122"/>
              <a:cs typeface="Consolas" pitchFamily="49" charset="0"/>
            </a:endParaRPr>
          </a:p>
        </p:txBody>
      </p:sp>
      <p:sp>
        <p:nvSpPr>
          <p:cNvPr id="7" name="灯片编号占位符 6"/>
          <p:cNvSpPr>
            <a:spLocks noGrp="1"/>
          </p:cNvSpPr>
          <p:nvPr>
            <p:ph type="sldNum" sz="quarter" idx="12"/>
          </p:nvPr>
        </p:nvSpPr>
        <p:spPr/>
        <p:txBody>
          <a:bodyPr/>
          <a:lstStyle/>
          <a:p>
            <a:fld id="{660FAF9E-1049-4C95-8569-9641D2BB7E8F}" type="slidenum">
              <a:rPr lang="en-US" altLang="zh-CN" smtClean="0"/>
              <a:pPr/>
              <a:t>15</a:t>
            </a:fld>
            <a:r>
              <a:rPr lang="en-US" altLang="zh-CN" smtClean="0"/>
              <a:t>/8</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571472" y="357166"/>
            <a:ext cx="2762269" cy="2071702"/>
          </a:xfrm>
          <a:prstGeom prst="rect">
            <a:avLst/>
          </a:prstGeom>
          <a:noFill/>
          <a:ln w="9525">
            <a:noFill/>
            <a:miter lim="800000"/>
            <a:headEnd/>
            <a:tailEnd/>
          </a:ln>
        </p:spPr>
      </p:pic>
      <p:sp>
        <p:nvSpPr>
          <p:cNvPr id="3" name="TextBox 2"/>
          <p:cNvSpPr txBox="1"/>
          <p:nvPr/>
        </p:nvSpPr>
        <p:spPr>
          <a:xfrm>
            <a:off x="3428992" y="857232"/>
            <a:ext cx="2714644"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如何删除第</a:t>
            </a:r>
            <a:r>
              <a:rPr lang="en-US" altLang="zh-CN" sz="2000" smtClean="0">
                <a:latin typeface="Consolas" pitchFamily="49" charset="0"/>
                <a:ea typeface="楷体" pitchFamily="49" charset="-122"/>
                <a:cs typeface="Consolas" pitchFamily="49" charset="0"/>
              </a:rPr>
              <a:t>2</a:t>
            </a:r>
            <a:r>
              <a:rPr lang="zh-CN" altLang="en-US" sz="2000" smtClean="0">
                <a:latin typeface="Consolas" pitchFamily="49" charset="0"/>
                <a:ea typeface="楷体" pitchFamily="49" charset="-122"/>
                <a:cs typeface="Consolas" pitchFamily="49" charset="0"/>
              </a:rPr>
              <a:t>个字符？</a:t>
            </a:r>
            <a:endParaRPr lang="zh-CN" altLang="en-US" sz="2000">
              <a:latin typeface="Consolas" pitchFamily="49" charset="0"/>
              <a:ea typeface="楷体" pitchFamily="49" charset="-122"/>
              <a:cs typeface="Consolas" pitchFamily="49" charset="0"/>
            </a:endParaRPr>
          </a:p>
        </p:txBody>
      </p:sp>
      <p:sp>
        <p:nvSpPr>
          <p:cNvPr id="4" name="TextBox 3"/>
          <p:cNvSpPr txBox="1"/>
          <p:nvPr/>
        </p:nvSpPr>
        <p:spPr>
          <a:xfrm>
            <a:off x="214282" y="2714620"/>
            <a:ext cx="8643998" cy="33378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wrap="square" lIns="216000" tIns="144000" bIns="144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#include &lt;stdio.h&gt;</a:t>
            </a:r>
          </a:p>
          <a:p>
            <a:pPr algn="l"/>
            <a:r>
              <a:rPr lang="en-US" altLang="zh-CN" sz="1800" smtClean="0">
                <a:solidFill>
                  <a:srgbClr val="3333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readdata</a:t>
            </a:r>
            <a:r>
              <a:rPr lang="en-US" altLang="zh-CN" sz="1800" smtClean="0">
                <a:solidFill>
                  <a:srgbClr val="3333FF"/>
                </a:solidFill>
                <a:latin typeface="Consolas" pitchFamily="49" charset="0"/>
                <a:ea typeface="仿宋" pitchFamily="49" charset="-122"/>
                <a:cs typeface="Consolas" pitchFamily="49" charset="0"/>
              </a:rPr>
              <a:t>(char a[],int &amp;n)  </a:t>
            </a:r>
            <a:r>
              <a:rPr lang="en-US" altLang="zh-CN"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读</a:t>
            </a:r>
            <a:r>
              <a:rPr lang="en-US" altLang="zh-CN" sz="1800" smtClean="0">
                <a:solidFill>
                  <a:srgbClr val="00B050"/>
                </a:solidFill>
                <a:latin typeface="Consolas" pitchFamily="49" charset="0"/>
                <a:ea typeface="仿宋" pitchFamily="49" charset="-122"/>
                <a:cs typeface="Consolas" pitchFamily="49" charset="0"/>
              </a:rPr>
              <a:t>abc.txt</a:t>
            </a:r>
            <a:r>
              <a:rPr lang="zh-CN" altLang="en-US" sz="1800" smtClean="0">
                <a:solidFill>
                  <a:srgbClr val="00B050"/>
                </a:solidFill>
                <a:latin typeface="Consolas" pitchFamily="49" charset="0"/>
                <a:ea typeface="仿宋" pitchFamily="49" charset="-122"/>
                <a:cs typeface="Consolas" pitchFamily="49" charset="0"/>
              </a:rPr>
              <a:t>文件数据到</a:t>
            </a:r>
            <a:r>
              <a:rPr lang="en-US" altLang="zh-CN" sz="1800" smtClean="0">
                <a:solidFill>
                  <a:srgbClr val="00B050"/>
                </a:solidFill>
                <a:latin typeface="Consolas" pitchFamily="49" charset="0"/>
                <a:ea typeface="仿宋" pitchFamily="49" charset="-122"/>
                <a:cs typeface="Consolas" pitchFamily="49" charset="0"/>
              </a:rPr>
              <a:t>a[0..n-1</a:t>
            </a:r>
            <a:r>
              <a:rPr lang="zh-CN" altLang="en-US" sz="1800" smtClean="0">
                <a:solidFill>
                  <a:srgbClr val="00B050"/>
                </a:solidFill>
                <a:latin typeface="Consolas" pitchFamily="49" charset="0"/>
                <a:ea typeface="仿宋" pitchFamily="49" charset="-122"/>
                <a:cs typeface="Consolas" pitchFamily="49" charset="0"/>
              </a:rPr>
              <a:t>数组中</a:t>
            </a:r>
          </a:p>
          <a:p>
            <a:pPr algn="l"/>
            <a:r>
              <a:rPr lang="en-US" altLang="zh-CN" sz="1800" smtClean="0">
                <a:solidFill>
                  <a:srgbClr val="3333FF"/>
                </a:solidFill>
                <a:latin typeface="Consolas" pitchFamily="49" charset="0"/>
                <a:ea typeface="仿宋" pitchFamily="49" charset="-122"/>
                <a:cs typeface="Consolas" pitchFamily="49" charset="0"/>
              </a:rPr>
              <a:t>{  FILE *fp;</a:t>
            </a:r>
          </a:p>
          <a:p>
            <a:pPr algn="l"/>
            <a:r>
              <a:rPr lang="en-US" altLang="zh-CN" sz="1800" smtClean="0">
                <a:solidFill>
                  <a:srgbClr val="3333FF"/>
                </a:solidFill>
                <a:latin typeface="Consolas" pitchFamily="49" charset="0"/>
                <a:ea typeface="仿宋" pitchFamily="49" charset="-122"/>
                <a:cs typeface="Consolas" pitchFamily="49" charset="0"/>
              </a:rPr>
              <a:t>   fp=fopen("abc.txt","r+");</a:t>
            </a:r>
          </a:p>
          <a:p>
            <a:pPr algn="l"/>
            <a:r>
              <a:rPr lang="en-US" altLang="zh-CN" sz="1800" smtClean="0">
                <a:solidFill>
                  <a:srgbClr val="3333FF"/>
                </a:solidFill>
                <a:latin typeface="Consolas" pitchFamily="49" charset="0"/>
                <a:ea typeface="仿宋" pitchFamily="49" charset="-122"/>
                <a:cs typeface="Consolas" pitchFamily="49" charset="0"/>
              </a:rPr>
              <a:t>   char ch;</a:t>
            </a:r>
          </a:p>
          <a:p>
            <a:pPr algn="l"/>
            <a:r>
              <a:rPr lang="en-US" altLang="zh-CN" sz="1800" smtClean="0">
                <a:solidFill>
                  <a:srgbClr val="3333FF"/>
                </a:solidFill>
                <a:latin typeface="Consolas" pitchFamily="49" charset="0"/>
                <a:ea typeface="仿宋" pitchFamily="49" charset="-122"/>
                <a:cs typeface="Consolas" pitchFamily="49" charset="0"/>
              </a:rPr>
              <a:t>   n=0;</a:t>
            </a:r>
          </a:p>
          <a:p>
            <a:pPr algn="l"/>
            <a:r>
              <a:rPr lang="en-US" altLang="zh-CN" sz="1800" smtClean="0">
                <a:solidFill>
                  <a:srgbClr val="3333FF"/>
                </a:solidFill>
                <a:latin typeface="Consolas" pitchFamily="49" charset="0"/>
                <a:ea typeface="仿宋" pitchFamily="49" charset="-122"/>
                <a:cs typeface="Consolas" pitchFamily="49" charset="0"/>
              </a:rPr>
              <a:t>   while((ch=fgetc(fp))!=EOF)</a:t>
            </a:r>
          </a:p>
          <a:p>
            <a:pPr algn="l"/>
            <a:r>
              <a:rPr lang="en-US" altLang="zh-CN" sz="1800" smtClean="0">
                <a:solidFill>
                  <a:srgbClr val="3333FF"/>
                </a:solidFill>
                <a:latin typeface="Consolas" pitchFamily="49" charset="0"/>
                <a:ea typeface="仿宋" pitchFamily="49" charset="-122"/>
                <a:cs typeface="Consolas" pitchFamily="49" charset="0"/>
              </a:rPr>
              <a:t>     a[n++]=ch;</a:t>
            </a:r>
          </a:p>
          <a:p>
            <a:pPr algn="l"/>
            <a:r>
              <a:rPr lang="en-US" altLang="zh-CN" sz="1800" smtClean="0">
                <a:solidFill>
                  <a:srgbClr val="3333FF"/>
                </a:solidFill>
                <a:latin typeface="Consolas" pitchFamily="49" charset="0"/>
                <a:ea typeface="仿宋" pitchFamily="49" charset="-122"/>
                <a:cs typeface="Consolas" pitchFamily="49" charset="0"/>
              </a:rPr>
              <a:t>   a[n]='\0';</a:t>
            </a:r>
          </a:p>
          <a:p>
            <a:pPr algn="l"/>
            <a:r>
              <a:rPr lang="en-US" altLang="zh-CN" sz="1800" smtClean="0">
                <a:solidFill>
                  <a:srgbClr val="3333FF"/>
                </a:solidFill>
                <a:latin typeface="Consolas" pitchFamily="49" charset="0"/>
                <a:ea typeface="仿宋" pitchFamily="49" charset="-122"/>
                <a:cs typeface="Consolas" pitchFamily="49" charset="0"/>
              </a:rPr>
              <a:t>   fclose(fp);</a:t>
            </a: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60FAF9E-1049-4C95-8569-9641D2BB7E8F}" type="slidenum">
              <a:rPr lang="en-US" altLang="zh-CN" smtClean="0"/>
              <a:pPr/>
              <a:t>16</a:t>
            </a:fld>
            <a:r>
              <a:rPr lang="en-US" altLang="zh-CN" smtClean="0"/>
              <a:t>/8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14"/>
            <a:ext cx="8786874" cy="648003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deletei</a:t>
            </a:r>
            <a:r>
              <a:rPr lang="en-US" altLang="zh-CN" sz="1800" smtClean="0">
                <a:solidFill>
                  <a:srgbClr val="3333FF"/>
                </a:solidFill>
                <a:latin typeface="Consolas" pitchFamily="49" charset="0"/>
                <a:ea typeface="仿宋" pitchFamily="49" charset="-122"/>
                <a:cs typeface="Consolas" pitchFamily="49" charset="0"/>
              </a:rPr>
              <a:t>(char a[],int n,int i)	</a:t>
            </a:r>
            <a:r>
              <a:rPr lang="en-US" altLang="zh-CN"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删除第</a:t>
            </a:r>
            <a:r>
              <a:rPr lang="en-US" altLang="zh-CN" sz="1800" smtClean="0">
                <a:solidFill>
                  <a:srgbClr val="00B050"/>
                </a:solidFill>
                <a:latin typeface="Consolas" pitchFamily="49" charset="0"/>
                <a:ea typeface="仿宋" pitchFamily="49" charset="-122"/>
                <a:cs typeface="Consolas" pitchFamily="49" charset="0"/>
              </a:rPr>
              <a:t>i</a:t>
            </a:r>
            <a:r>
              <a:rPr lang="zh-CN" altLang="en-US" sz="1800" smtClean="0">
                <a:solidFill>
                  <a:srgbClr val="00B050"/>
                </a:solidFill>
                <a:latin typeface="Consolas" pitchFamily="49" charset="0"/>
                <a:ea typeface="仿宋" pitchFamily="49" charset="-122"/>
                <a:cs typeface="Consolas" pitchFamily="49" charset="0"/>
              </a:rPr>
              <a:t>个字符</a:t>
            </a:r>
          </a:p>
          <a:p>
            <a:pPr algn="l"/>
            <a:r>
              <a:rPr lang="en-US" altLang="zh-CN" sz="1800" smtClean="0">
                <a:solidFill>
                  <a:srgbClr val="3333FF"/>
                </a:solidFill>
                <a:latin typeface="Consolas" pitchFamily="49" charset="0"/>
                <a:ea typeface="仿宋" pitchFamily="49" charset="-122"/>
                <a:cs typeface="Consolas" pitchFamily="49" charset="0"/>
              </a:rPr>
              <a:t>{  if (i&lt;=0 || i&gt;n) return false;</a:t>
            </a:r>
          </a:p>
          <a:p>
            <a:pPr algn="l"/>
            <a:r>
              <a:rPr lang="en-US" altLang="zh-CN" sz="1800" smtClean="0">
                <a:solidFill>
                  <a:srgbClr val="3333FF"/>
                </a:solidFill>
                <a:latin typeface="Consolas" pitchFamily="49" charset="0"/>
                <a:ea typeface="仿宋" pitchFamily="49" charset="-122"/>
                <a:cs typeface="Consolas" pitchFamily="49" charset="0"/>
              </a:rPr>
              <a:t>   for (int j=i-1;j&lt;n;j++)</a:t>
            </a:r>
          </a:p>
          <a:p>
            <a:pPr algn="l"/>
            <a:r>
              <a:rPr lang="en-US" altLang="zh-CN" sz="1800" smtClean="0">
                <a:solidFill>
                  <a:srgbClr val="3333FF"/>
                </a:solidFill>
                <a:latin typeface="Consolas" pitchFamily="49" charset="0"/>
                <a:ea typeface="仿宋" pitchFamily="49" charset="-122"/>
                <a:cs typeface="Consolas" pitchFamily="49" charset="0"/>
              </a:rPr>
              <a:t>     a[j]=a[j+1];</a:t>
            </a:r>
          </a:p>
          <a:p>
            <a:pPr algn="l"/>
            <a:r>
              <a:rPr lang="en-US" altLang="zh-CN" sz="1800" smtClean="0">
                <a:solidFill>
                  <a:srgbClr val="3333FF"/>
                </a:solidFill>
                <a:latin typeface="Consolas" pitchFamily="49" charset="0"/>
                <a:ea typeface="仿宋" pitchFamily="49" charset="-122"/>
                <a:cs typeface="Consolas" pitchFamily="49" charset="0"/>
              </a:rPr>
              <a:t>   n--;</a:t>
            </a:r>
          </a:p>
          <a:p>
            <a:pPr algn="l"/>
            <a:r>
              <a:rPr lang="en-US" altLang="zh-CN" sz="1800" smtClean="0">
                <a:solidFill>
                  <a:srgbClr val="3333FF"/>
                </a:solidFill>
                <a:latin typeface="Consolas" pitchFamily="49" charset="0"/>
                <a:ea typeface="仿宋" pitchFamily="49" charset="-122"/>
                <a:cs typeface="Consolas" pitchFamily="49" charset="0"/>
              </a:rPr>
              <a:t>   return true;</a:t>
            </a:r>
          </a:p>
          <a:p>
            <a:pPr algn="l"/>
            <a:r>
              <a:rPr lang="en-US" altLang="zh-CN" sz="1800" smtClean="0">
                <a:solidFill>
                  <a:srgbClr val="3333FF"/>
                </a:solidFill>
                <a:latin typeface="Consolas" pitchFamily="49" charset="0"/>
                <a:ea typeface="仿宋" pitchFamily="49" charset="-122"/>
                <a:cs typeface="Consolas" pitchFamily="49" charset="0"/>
              </a:rPr>
              <a:t>}</a:t>
            </a:r>
          </a:p>
          <a:p>
            <a:pPr algn="l"/>
            <a:r>
              <a:rPr lang="en-US" altLang="zh-CN" sz="1800" smtClean="0">
                <a:solidFill>
                  <a:srgbClr val="3333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save</a:t>
            </a:r>
            <a:r>
              <a:rPr lang="en-US" altLang="zh-CN" sz="1800" smtClean="0">
                <a:solidFill>
                  <a:srgbClr val="3333FF"/>
                </a:solidFill>
                <a:latin typeface="Consolas" pitchFamily="49" charset="0"/>
                <a:ea typeface="仿宋" pitchFamily="49" charset="-122"/>
                <a:cs typeface="Consolas" pitchFamily="49" charset="0"/>
              </a:rPr>
              <a:t>(char a[],int n)		</a:t>
            </a:r>
            <a:r>
              <a:rPr lang="en-US" altLang="zh-CN"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将</a:t>
            </a:r>
            <a:r>
              <a:rPr lang="en-US" altLang="zh-CN" sz="1800" smtClean="0">
                <a:solidFill>
                  <a:srgbClr val="00B050"/>
                </a:solidFill>
                <a:latin typeface="Consolas" pitchFamily="49" charset="0"/>
                <a:ea typeface="仿宋" pitchFamily="49" charset="-122"/>
                <a:cs typeface="Consolas" pitchFamily="49" charset="0"/>
              </a:rPr>
              <a:t>a[0..n-1]</a:t>
            </a:r>
            <a:r>
              <a:rPr lang="zh-CN" altLang="en-US" sz="1800" smtClean="0">
                <a:solidFill>
                  <a:srgbClr val="00B050"/>
                </a:solidFill>
                <a:latin typeface="Consolas" pitchFamily="49" charset="0"/>
                <a:ea typeface="仿宋" pitchFamily="49" charset="-122"/>
                <a:cs typeface="Consolas" pitchFamily="49" charset="0"/>
              </a:rPr>
              <a:t>存放在</a:t>
            </a:r>
            <a:r>
              <a:rPr lang="en-US" altLang="zh-CN" sz="1800" smtClean="0">
                <a:solidFill>
                  <a:srgbClr val="00B050"/>
                </a:solidFill>
                <a:latin typeface="Consolas" pitchFamily="49" charset="0"/>
                <a:ea typeface="仿宋" pitchFamily="49" charset="-122"/>
                <a:cs typeface="Consolas" pitchFamily="49" charset="0"/>
              </a:rPr>
              <a:t>abc.txt</a:t>
            </a:r>
            <a:r>
              <a:rPr lang="zh-CN" altLang="en-US" sz="1800" smtClean="0">
                <a:solidFill>
                  <a:srgbClr val="00B050"/>
                </a:solidFill>
                <a:latin typeface="Consolas" pitchFamily="49" charset="0"/>
                <a:ea typeface="仿宋" pitchFamily="49" charset="-122"/>
                <a:cs typeface="Consolas" pitchFamily="49" charset="0"/>
              </a:rPr>
              <a:t>文件中</a:t>
            </a:r>
          </a:p>
          <a:p>
            <a:pPr algn="l"/>
            <a:r>
              <a:rPr lang="en-US" altLang="zh-CN" sz="1800" smtClean="0">
                <a:solidFill>
                  <a:srgbClr val="3333FF"/>
                </a:solidFill>
                <a:latin typeface="Consolas" pitchFamily="49" charset="0"/>
                <a:ea typeface="仿宋" pitchFamily="49" charset="-122"/>
                <a:cs typeface="Consolas" pitchFamily="49" charset="0"/>
              </a:rPr>
              <a:t>{  FILE *fp;</a:t>
            </a:r>
          </a:p>
          <a:p>
            <a:pPr algn="l"/>
            <a:r>
              <a:rPr lang="en-US" altLang="zh-CN" sz="1800" smtClean="0">
                <a:solidFill>
                  <a:srgbClr val="3333FF"/>
                </a:solidFill>
                <a:latin typeface="Consolas" pitchFamily="49" charset="0"/>
                <a:ea typeface="仿宋" pitchFamily="49" charset="-122"/>
                <a:cs typeface="Consolas" pitchFamily="49" charset="0"/>
              </a:rPr>
              <a:t>   fp=fopen("abc.txt","w+");</a:t>
            </a:r>
          </a:p>
          <a:p>
            <a:pPr algn="l"/>
            <a:r>
              <a:rPr lang="en-US" altLang="zh-CN" sz="1800" smtClean="0">
                <a:solidFill>
                  <a:srgbClr val="3333FF"/>
                </a:solidFill>
                <a:latin typeface="Consolas" pitchFamily="49" charset="0"/>
                <a:ea typeface="仿宋" pitchFamily="49" charset="-122"/>
                <a:cs typeface="Consolas" pitchFamily="49" charset="0"/>
              </a:rPr>
              <a:t>   for (int i=0;i&lt;n;i++)</a:t>
            </a:r>
          </a:p>
          <a:p>
            <a:pPr algn="l"/>
            <a:r>
              <a:rPr lang="en-US" altLang="zh-CN" sz="1800" smtClean="0">
                <a:solidFill>
                  <a:srgbClr val="3333FF"/>
                </a:solidFill>
                <a:latin typeface="Consolas" pitchFamily="49" charset="0"/>
                <a:ea typeface="仿宋" pitchFamily="49" charset="-122"/>
                <a:cs typeface="Consolas" pitchFamily="49" charset="0"/>
              </a:rPr>
              <a:t>     fputc(a[i],fp);</a:t>
            </a:r>
          </a:p>
          <a:p>
            <a:pPr algn="l"/>
            <a:r>
              <a:rPr lang="en-US" altLang="zh-CN" sz="1800" smtClean="0">
                <a:solidFill>
                  <a:srgbClr val="3333FF"/>
                </a:solidFill>
                <a:latin typeface="Consolas" pitchFamily="49" charset="0"/>
                <a:ea typeface="仿宋" pitchFamily="49" charset="-122"/>
                <a:cs typeface="Consolas" pitchFamily="49" charset="0"/>
              </a:rPr>
              <a:t>   fclose(fp);</a:t>
            </a:r>
          </a:p>
          <a:p>
            <a:pPr algn="l"/>
            <a:r>
              <a:rPr lang="en-US" altLang="zh-CN" sz="1800" smtClean="0">
                <a:solidFill>
                  <a:srgbClr val="3333FF"/>
                </a:solidFill>
                <a:latin typeface="Consolas" pitchFamily="49" charset="0"/>
                <a:ea typeface="仿宋" pitchFamily="49" charset="-122"/>
                <a:cs typeface="Consolas" pitchFamily="49" charset="0"/>
              </a:rPr>
              <a:t>}</a:t>
            </a:r>
          </a:p>
          <a:p>
            <a:pPr algn="l"/>
            <a:r>
              <a:rPr lang="en-US" altLang="zh-CN" sz="1800" smtClean="0">
                <a:solidFill>
                  <a:srgbClr val="3333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display</a:t>
            </a:r>
            <a:r>
              <a:rPr lang="en-US" altLang="zh-CN" sz="1800" smtClean="0">
                <a:solidFill>
                  <a:srgbClr val="3333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输出</a:t>
            </a:r>
            <a:r>
              <a:rPr lang="en-US" altLang="zh-CN" sz="1800" smtClean="0">
                <a:solidFill>
                  <a:srgbClr val="00B050"/>
                </a:solidFill>
                <a:latin typeface="Consolas" pitchFamily="49" charset="0"/>
                <a:ea typeface="仿宋" pitchFamily="49" charset="-122"/>
                <a:cs typeface="Consolas" pitchFamily="49" charset="0"/>
              </a:rPr>
              <a:t>abc.txt</a:t>
            </a:r>
            <a:r>
              <a:rPr lang="zh-CN" altLang="en-US" sz="1800" smtClean="0">
                <a:solidFill>
                  <a:srgbClr val="00B050"/>
                </a:solidFill>
                <a:latin typeface="Consolas" pitchFamily="49" charset="0"/>
                <a:ea typeface="仿宋" pitchFamily="49" charset="-122"/>
                <a:cs typeface="Consolas" pitchFamily="49" charset="0"/>
              </a:rPr>
              <a:t>文件</a:t>
            </a:r>
          </a:p>
          <a:p>
            <a:pPr algn="l"/>
            <a:r>
              <a:rPr lang="en-US" altLang="zh-CN" sz="1800" smtClean="0">
                <a:solidFill>
                  <a:srgbClr val="3333FF"/>
                </a:solidFill>
                <a:latin typeface="Consolas" pitchFamily="49" charset="0"/>
                <a:ea typeface="仿宋" pitchFamily="49" charset="-122"/>
                <a:cs typeface="Consolas" pitchFamily="49" charset="0"/>
              </a:rPr>
              <a:t>{  FILE *fp;</a:t>
            </a:r>
          </a:p>
          <a:p>
            <a:pPr algn="l"/>
            <a:r>
              <a:rPr lang="en-US" altLang="zh-CN" sz="1800" smtClean="0">
                <a:solidFill>
                  <a:srgbClr val="3333FF"/>
                </a:solidFill>
                <a:latin typeface="Consolas" pitchFamily="49" charset="0"/>
                <a:ea typeface="仿宋" pitchFamily="49" charset="-122"/>
                <a:cs typeface="Consolas" pitchFamily="49" charset="0"/>
              </a:rPr>
              <a:t>   fp=fopen("abc.txt","r+");</a:t>
            </a:r>
          </a:p>
          <a:p>
            <a:pPr algn="l"/>
            <a:r>
              <a:rPr lang="en-US" altLang="zh-CN" sz="1800" smtClean="0">
                <a:solidFill>
                  <a:srgbClr val="3333FF"/>
                </a:solidFill>
                <a:latin typeface="Consolas" pitchFamily="49" charset="0"/>
                <a:ea typeface="仿宋" pitchFamily="49" charset="-122"/>
                <a:cs typeface="Consolas" pitchFamily="49" charset="0"/>
              </a:rPr>
              <a:t>   char ch;</a:t>
            </a:r>
          </a:p>
          <a:p>
            <a:pPr algn="l"/>
            <a:r>
              <a:rPr lang="en-US" altLang="zh-CN" sz="1800" smtClean="0">
                <a:solidFill>
                  <a:srgbClr val="3333FF"/>
                </a:solidFill>
                <a:latin typeface="Consolas" pitchFamily="49" charset="0"/>
                <a:ea typeface="仿宋" pitchFamily="49" charset="-122"/>
                <a:cs typeface="Consolas" pitchFamily="49" charset="0"/>
              </a:rPr>
              <a:t>   while((ch=fgetc(fp))!=EOF)</a:t>
            </a:r>
          </a:p>
          <a:p>
            <a:pPr algn="l"/>
            <a:r>
              <a:rPr lang="en-US" altLang="zh-CN" sz="1800" smtClean="0">
                <a:solidFill>
                  <a:srgbClr val="3333FF"/>
                </a:solidFill>
                <a:latin typeface="Consolas" pitchFamily="49" charset="0"/>
                <a:ea typeface="仿宋" pitchFamily="49" charset="-122"/>
                <a:cs typeface="Consolas" pitchFamily="49" charset="0"/>
              </a:rPr>
              <a:t>     printf("%c",ch);</a:t>
            </a:r>
          </a:p>
          <a:p>
            <a:pPr algn="l"/>
            <a:r>
              <a:rPr lang="en-US" altLang="zh-CN" sz="1800" smtClean="0">
                <a:solidFill>
                  <a:srgbClr val="3333FF"/>
                </a:solidFill>
                <a:latin typeface="Consolas" pitchFamily="49" charset="0"/>
                <a:ea typeface="仿宋" pitchFamily="49" charset="-122"/>
                <a:cs typeface="Consolas" pitchFamily="49" charset="0"/>
              </a:rPr>
              <a:t>   fclose(fp);</a:t>
            </a: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17</a:t>
            </a:fld>
            <a:r>
              <a:rPr lang="en-US" altLang="zh-CN" smtClean="0"/>
              <a:t>/8</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143504" y="4286256"/>
            <a:ext cx="2847975" cy="1247775"/>
          </a:xfrm>
          <a:prstGeom prst="rect">
            <a:avLst/>
          </a:prstGeom>
          <a:noFill/>
          <a:ln w="9525">
            <a:noFill/>
            <a:miter lim="800000"/>
            <a:headEnd/>
            <a:tailEnd/>
          </a:ln>
        </p:spPr>
      </p:pic>
      <p:sp>
        <p:nvSpPr>
          <p:cNvPr id="3" name="TextBox 2"/>
          <p:cNvSpPr txBox="1"/>
          <p:nvPr/>
        </p:nvSpPr>
        <p:spPr>
          <a:xfrm>
            <a:off x="571472" y="571480"/>
            <a:ext cx="7358114" cy="298809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800" smtClean="0">
                <a:solidFill>
                  <a:srgbClr val="3333FF"/>
                </a:solidFill>
                <a:latin typeface="Consolas" pitchFamily="49" charset="0"/>
                <a:ea typeface="仿宋" pitchFamily="49" charset="-122"/>
                <a:cs typeface="Consolas" pitchFamily="49" charset="0"/>
              </a:rPr>
              <a:t>void main()</a:t>
            </a:r>
          </a:p>
          <a:p>
            <a:pPr algn="l"/>
            <a:r>
              <a:rPr lang="en-US" altLang="zh-CN" sz="1800" smtClean="0">
                <a:solidFill>
                  <a:srgbClr val="3333FF"/>
                </a:solidFill>
                <a:latin typeface="Consolas" pitchFamily="49" charset="0"/>
                <a:ea typeface="仿宋" pitchFamily="49" charset="-122"/>
                <a:cs typeface="Consolas" pitchFamily="49" charset="0"/>
              </a:rPr>
              <a:t>{  char a[100];</a:t>
            </a:r>
          </a:p>
          <a:p>
            <a:pPr algn="l"/>
            <a:r>
              <a:rPr lang="en-US" altLang="zh-CN" sz="1800" smtClean="0">
                <a:solidFill>
                  <a:srgbClr val="3333FF"/>
                </a:solidFill>
                <a:latin typeface="Consolas" pitchFamily="49" charset="0"/>
                <a:ea typeface="仿宋" pitchFamily="49" charset="-122"/>
                <a:cs typeface="Consolas" pitchFamily="49" charset="0"/>
              </a:rPr>
              <a:t>   int n;</a:t>
            </a:r>
          </a:p>
          <a:p>
            <a:pPr algn="l"/>
            <a:r>
              <a:rPr lang="en-US" altLang="zh-CN" sz="1800" smtClean="0">
                <a:solidFill>
                  <a:srgbClr val="3333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readdata</a:t>
            </a:r>
            <a:r>
              <a:rPr lang="en-US" altLang="zh-CN" sz="1800" smtClean="0">
                <a:solidFill>
                  <a:srgbClr val="3333FF"/>
                </a:solidFill>
                <a:latin typeface="Consolas" pitchFamily="49" charset="0"/>
                <a:ea typeface="仿宋" pitchFamily="49" charset="-122"/>
                <a:cs typeface="Consolas" pitchFamily="49" charset="0"/>
              </a:rPr>
              <a:t>(a,n);</a:t>
            </a:r>
          </a:p>
          <a:p>
            <a:pPr algn="l"/>
            <a:r>
              <a:rPr lang="en-US" altLang="zh-CN" sz="1800" smtClean="0">
                <a:solidFill>
                  <a:srgbClr val="3333FF"/>
                </a:solidFill>
                <a:latin typeface="Consolas" pitchFamily="49" charset="0"/>
                <a:ea typeface="仿宋" pitchFamily="49" charset="-122"/>
                <a:cs typeface="Consolas" pitchFamily="49" charset="0"/>
              </a:rPr>
              <a:t>   if (</a:t>
            </a:r>
            <a:r>
              <a:rPr lang="en-US" altLang="zh-CN" sz="1800" smtClean="0">
                <a:solidFill>
                  <a:srgbClr val="FF0000"/>
                </a:solidFill>
                <a:latin typeface="Consolas" pitchFamily="49" charset="0"/>
                <a:ea typeface="仿宋" pitchFamily="49" charset="-122"/>
                <a:cs typeface="Consolas" pitchFamily="49" charset="0"/>
              </a:rPr>
              <a:t>deletei</a:t>
            </a:r>
            <a:r>
              <a:rPr lang="en-US" altLang="zh-CN" sz="1800" smtClean="0">
                <a:solidFill>
                  <a:srgbClr val="3333FF"/>
                </a:solidFill>
                <a:latin typeface="Consolas" pitchFamily="49" charset="0"/>
                <a:ea typeface="仿宋" pitchFamily="49" charset="-122"/>
                <a:cs typeface="Consolas" pitchFamily="49" charset="0"/>
              </a:rPr>
              <a:t>(a,n,2))</a:t>
            </a:r>
          </a:p>
          <a:p>
            <a:pPr algn="l"/>
            <a:r>
              <a:rPr lang="en-US" altLang="zh-CN" sz="1800" smtClean="0">
                <a:solidFill>
                  <a:srgbClr val="3333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save</a:t>
            </a:r>
            <a:r>
              <a:rPr lang="en-US" altLang="zh-CN" sz="1800" smtClean="0">
                <a:solidFill>
                  <a:srgbClr val="3333FF"/>
                </a:solidFill>
                <a:latin typeface="Consolas" pitchFamily="49" charset="0"/>
                <a:ea typeface="仿宋" pitchFamily="49" charset="-122"/>
                <a:cs typeface="Consolas" pitchFamily="49" charset="0"/>
              </a:rPr>
              <a:t>(a,n);</a:t>
            </a:r>
          </a:p>
          <a:p>
            <a:pPr algn="l"/>
            <a:r>
              <a:rPr lang="en-US" altLang="zh-CN" sz="1800" smtClean="0">
                <a:solidFill>
                  <a:srgbClr val="3333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display</a:t>
            </a:r>
            <a:r>
              <a:rPr lang="en-US" altLang="zh-CN" sz="1800" smtClean="0">
                <a:solidFill>
                  <a:srgbClr val="3333FF"/>
                </a:solidFill>
                <a:latin typeface="Consolas" pitchFamily="49" charset="0"/>
                <a:ea typeface="仿宋" pitchFamily="49" charset="-122"/>
                <a:cs typeface="Consolas" pitchFamily="49" charset="0"/>
              </a:rPr>
              <a:t>();</a:t>
            </a:r>
          </a:p>
          <a:p>
            <a:pPr algn="l"/>
            <a:r>
              <a:rPr lang="en-US" altLang="zh-CN" sz="1800" smtClean="0">
                <a:solidFill>
                  <a:srgbClr val="3333FF"/>
                </a:solidFill>
                <a:latin typeface="Consolas" pitchFamily="49" charset="0"/>
                <a:ea typeface="仿宋" pitchFamily="49" charset="-122"/>
                <a:cs typeface="Consolas" pitchFamily="49" charset="0"/>
              </a:rPr>
              <a:t>   }</a:t>
            </a:r>
          </a:p>
          <a:p>
            <a:pPr algn="l"/>
            <a:r>
              <a:rPr lang="en-US" altLang="zh-CN" sz="1800" smtClean="0">
                <a:solidFill>
                  <a:srgbClr val="3333FF"/>
                </a:solidFill>
                <a:latin typeface="Consolas" pitchFamily="49" charset="0"/>
                <a:ea typeface="仿宋" pitchFamily="49" charset="-122"/>
                <a:cs typeface="Consolas" pitchFamily="49" charset="0"/>
              </a:rPr>
              <a:t>   else printf("</a:t>
            </a:r>
            <a:r>
              <a:rPr lang="zh-CN" altLang="en-US" sz="1800" smtClean="0">
                <a:solidFill>
                  <a:srgbClr val="3333FF"/>
                </a:solidFill>
                <a:latin typeface="Consolas" pitchFamily="49" charset="0"/>
                <a:ea typeface="仿宋" pitchFamily="49" charset="-122"/>
                <a:cs typeface="Consolas" pitchFamily="49" charset="0"/>
              </a:rPr>
              <a:t>删除错误</a:t>
            </a:r>
            <a:r>
              <a:rPr lang="en-US" altLang="zh-CN" sz="1800" smtClean="0">
                <a:solidFill>
                  <a:srgbClr val="3333FF"/>
                </a:solidFill>
                <a:latin typeface="Consolas" pitchFamily="49" charset="0"/>
                <a:ea typeface="仿宋" pitchFamily="49" charset="-122"/>
                <a:cs typeface="Consolas" pitchFamily="49" charset="0"/>
              </a:rPr>
              <a:t>\n");</a:t>
            </a:r>
          </a:p>
          <a:p>
            <a:pPr algn="l"/>
            <a:r>
              <a:rPr lang="en-US" altLang="zh-CN" sz="1800" smtClean="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p:txBody>
      </p:sp>
      <p:pic>
        <p:nvPicPr>
          <p:cNvPr id="4" name="Picture 2"/>
          <p:cNvPicPr>
            <a:picLocks noChangeAspect="1" noChangeArrowheads="1"/>
          </p:cNvPicPr>
          <p:nvPr/>
        </p:nvPicPr>
        <p:blipFill>
          <a:blip r:embed="rId3" cstate="print"/>
          <a:srcRect/>
          <a:stretch>
            <a:fillRect/>
          </a:stretch>
        </p:blipFill>
        <p:spPr bwMode="auto">
          <a:xfrm>
            <a:off x="642910" y="3929066"/>
            <a:ext cx="2762269" cy="2071702"/>
          </a:xfrm>
          <a:prstGeom prst="rect">
            <a:avLst/>
          </a:prstGeom>
          <a:noFill/>
          <a:ln w="9525">
            <a:noFill/>
            <a:miter lim="800000"/>
            <a:headEnd/>
            <a:tailEnd/>
          </a:ln>
        </p:spPr>
      </p:pic>
      <p:sp>
        <p:nvSpPr>
          <p:cNvPr id="6" name="TextBox 5"/>
          <p:cNvSpPr txBox="1"/>
          <p:nvPr/>
        </p:nvSpPr>
        <p:spPr>
          <a:xfrm>
            <a:off x="3428992" y="4643446"/>
            <a:ext cx="1643074" cy="338554"/>
          </a:xfrm>
          <a:prstGeom prst="rect">
            <a:avLst/>
          </a:prstGeom>
          <a:noFill/>
        </p:spPr>
        <p:txBody>
          <a:bodyPr wrap="square" rtlCol="0">
            <a:spAutoFit/>
          </a:bodyPr>
          <a:lstStyle/>
          <a:p>
            <a:r>
              <a:rPr lang="zh-CN" altLang="en-US" sz="1600" smtClean="0">
                <a:latin typeface="Consolas" pitchFamily="49" charset="0"/>
                <a:ea typeface="楷体" pitchFamily="49" charset="-122"/>
                <a:cs typeface="Consolas" pitchFamily="49" charset="0"/>
              </a:rPr>
              <a:t>删除第</a:t>
            </a:r>
            <a:r>
              <a:rPr lang="en-US" altLang="zh-CN" sz="1600" smtClean="0">
                <a:latin typeface="Consolas" pitchFamily="49" charset="0"/>
                <a:ea typeface="楷体" pitchFamily="49" charset="-122"/>
                <a:cs typeface="Consolas" pitchFamily="49" charset="0"/>
              </a:rPr>
              <a:t>2</a:t>
            </a:r>
            <a:r>
              <a:rPr lang="zh-CN" altLang="en-US" sz="1600" smtClean="0">
                <a:latin typeface="Consolas" pitchFamily="49" charset="0"/>
                <a:ea typeface="楷体" pitchFamily="49" charset="-122"/>
                <a:cs typeface="Consolas" pitchFamily="49" charset="0"/>
              </a:rPr>
              <a:t>个字符</a:t>
            </a:r>
            <a:endParaRPr lang="zh-CN" altLang="en-US" sz="1600">
              <a:latin typeface="Consolas" pitchFamily="49" charset="0"/>
              <a:ea typeface="楷体" pitchFamily="49" charset="-122"/>
              <a:cs typeface="Consolas" pitchFamily="49" charset="0"/>
            </a:endParaRPr>
          </a:p>
        </p:txBody>
      </p:sp>
      <p:cxnSp>
        <p:nvCxnSpPr>
          <p:cNvPr id="8" name="直接箭头连接符 7"/>
          <p:cNvCxnSpPr/>
          <p:nvPr/>
        </p:nvCxnSpPr>
        <p:spPr bwMode="auto">
          <a:xfrm>
            <a:off x="3571868" y="5143512"/>
            <a:ext cx="150019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 name="下箭头 8"/>
          <p:cNvSpPr/>
          <p:nvPr/>
        </p:nvSpPr>
        <p:spPr bwMode="auto">
          <a:xfrm>
            <a:off x="6072198" y="3786190"/>
            <a:ext cx="214314" cy="428628"/>
          </a:xfrm>
          <a:prstGeom prst="down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11" name="灯片编号占位符 10"/>
          <p:cNvSpPr>
            <a:spLocks noGrp="1"/>
          </p:cNvSpPr>
          <p:nvPr>
            <p:ph type="sldNum" sz="quarter" idx="12"/>
          </p:nvPr>
        </p:nvSpPr>
        <p:spPr/>
        <p:txBody>
          <a:bodyPr/>
          <a:lstStyle/>
          <a:p>
            <a:fld id="{660FAF9E-1049-4C95-8569-9641D2BB7E8F}" type="slidenum">
              <a:rPr lang="en-US" altLang="zh-CN" smtClean="0"/>
              <a:pPr/>
              <a:t>18</a:t>
            </a:fld>
            <a:r>
              <a:rPr lang="en-US" altLang="zh-CN" smtClean="0"/>
              <a:t>/8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00034" y="1285860"/>
            <a:ext cx="7604150" cy="1805623"/>
          </a:xfrm>
          <a:prstGeom prst="rect">
            <a:avLst/>
          </a:prstGeom>
          <a:noFill/>
          <a:ln w="9525">
            <a:noFill/>
            <a:miter lim="800000"/>
            <a:headEnd/>
            <a:tailEnd/>
          </a:ln>
          <a:effectLst/>
        </p:spPr>
        <p:txBody>
          <a:bodyPr wrap="square">
            <a:spAutoFit/>
          </a:bodyPr>
          <a:lstStyle/>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索</a:t>
            </a:r>
            <a:r>
              <a:rPr kumimoji="1" lang="zh-CN" altLang="en-US" sz="1800">
                <a:latin typeface="Consolas" pitchFamily="49" charset="0"/>
                <a:ea typeface="仿宋" pitchFamily="49" charset="-122"/>
                <a:cs typeface="Consolas" pitchFamily="49" charset="0"/>
              </a:rPr>
              <a:t>引文件由索引表和主文件组成。</a:t>
            </a:r>
          </a:p>
          <a:p>
            <a:pPr marL="342900" indent="-342900" algn="l">
              <a:lnSpc>
                <a:spcPts val="2800"/>
              </a:lnSpc>
              <a:spcBef>
                <a:spcPct val="50000"/>
              </a:spcBef>
              <a:buBlip>
                <a:blip r:embed="rId3"/>
              </a:buBlip>
            </a:pPr>
            <a:r>
              <a:rPr kumimoji="1" lang="zh-CN" altLang="en-US" sz="1800" smtClean="0">
                <a:solidFill>
                  <a:srgbClr val="FF00FF"/>
                </a:solidFill>
                <a:latin typeface="方正启体简体" pitchFamily="65" charset="-122"/>
                <a:ea typeface="方正启体简体" pitchFamily="65" charset="-122"/>
                <a:cs typeface="Consolas" pitchFamily="49" charset="0"/>
              </a:rPr>
              <a:t>索</a:t>
            </a:r>
            <a:r>
              <a:rPr kumimoji="1" lang="zh-CN" altLang="en-US" sz="1800">
                <a:solidFill>
                  <a:srgbClr val="FF00FF"/>
                </a:solidFill>
                <a:latin typeface="方正启体简体" pitchFamily="65" charset="-122"/>
                <a:ea typeface="方正启体简体" pitchFamily="65" charset="-122"/>
                <a:cs typeface="Consolas" pitchFamily="49" charset="0"/>
              </a:rPr>
              <a:t>引表</a:t>
            </a:r>
            <a:r>
              <a:rPr kumimoji="1" lang="zh-CN" altLang="en-US" sz="1800">
                <a:latin typeface="Consolas" pitchFamily="49" charset="0"/>
                <a:ea typeface="仿宋" pitchFamily="49" charset="-122"/>
                <a:cs typeface="Consolas" pitchFamily="49" charset="0"/>
              </a:rPr>
              <a:t>指明逻辑记录和物理记录之间的一一对应关</a:t>
            </a:r>
            <a:r>
              <a:rPr kumimoji="1" lang="zh-CN" altLang="en-US" sz="1800" smtClean="0">
                <a:latin typeface="Consolas" pitchFamily="49" charset="0"/>
                <a:ea typeface="仿宋" pitchFamily="49" charset="-122"/>
                <a:cs typeface="Consolas" pitchFamily="49" charset="0"/>
              </a:rPr>
              <a:t>系（通过主关键字和记录地址实现的）。</a:t>
            </a:r>
            <a:endParaRPr kumimoji="1" lang="zh-CN" altLang="en-US" sz="1800">
              <a:latin typeface="Consolas" pitchFamily="49" charset="0"/>
              <a:ea typeface="仿宋" pitchFamily="49" charset="-122"/>
              <a:cs typeface="Consolas" pitchFamily="49" charset="0"/>
            </a:endParaRPr>
          </a:p>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文</a:t>
            </a:r>
            <a:r>
              <a:rPr kumimoji="1" lang="zh-CN" altLang="en-US" sz="1800">
                <a:latin typeface="Consolas" pitchFamily="49" charset="0"/>
                <a:ea typeface="仿宋" pitchFamily="49" charset="-122"/>
                <a:cs typeface="Consolas" pitchFamily="49" charset="0"/>
              </a:rPr>
              <a:t>件本身称为</a:t>
            </a:r>
            <a:r>
              <a:rPr kumimoji="1" lang="zh-CN" altLang="en-US" sz="1800">
                <a:solidFill>
                  <a:srgbClr val="FF00FF"/>
                </a:solidFill>
                <a:latin typeface="方正启体简体" pitchFamily="65" charset="-122"/>
                <a:ea typeface="方正启体简体" pitchFamily="65" charset="-122"/>
                <a:cs typeface="Consolas" pitchFamily="49" charset="0"/>
              </a:rPr>
              <a:t>主文件</a:t>
            </a:r>
            <a:r>
              <a:rPr kumimoji="1" lang="zh-CN" altLang="en-US" sz="1800">
                <a:latin typeface="Consolas" pitchFamily="49" charset="0"/>
                <a:ea typeface="仿宋" pitchFamily="49" charset="-122"/>
                <a:cs typeface="Consolas" pitchFamily="49" charset="0"/>
              </a:rPr>
              <a:t>。</a:t>
            </a:r>
          </a:p>
        </p:txBody>
      </p:sp>
      <p:sp>
        <p:nvSpPr>
          <p:cNvPr id="12291" name="Text Box 3" descr="粉色面巾纸"/>
          <p:cNvSpPr txBox="1">
            <a:spLocks noChangeArrowheads="1"/>
          </p:cNvSpPr>
          <p:nvPr/>
        </p:nvSpPr>
        <p:spPr bwMode="auto">
          <a:xfrm>
            <a:off x="468313" y="404813"/>
            <a:ext cx="2817803" cy="514738"/>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kumimoji="1" lang="en-US" altLang="zh-CN">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12.3 </a:t>
            </a:r>
            <a:r>
              <a:rPr kumimoji="1" lang="zh-CN" altLang="en-US"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索</a:t>
            </a:r>
            <a:r>
              <a:rPr kumimoji="1" lang="zh-CN" altLang="en-US">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引文件</a:t>
            </a:r>
          </a:p>
        </p:txBody>
      </p:sp>
      <p:sp>
        <p:nvSpPr>
          <p:cNvPr id="12292" name="Text Box 4"/>
          <p:cNvSpPr txBox="1">
            <a:spLocks noChangeArrowheads="1"/>
          </p:cNvSpPr>
          <p:nvPr/>
        </p:nvSpPr>
        <p:spPr bwMode="auto">
          <a:xfrm>
            <a:off x="1547813" y="3573463"/>
            <a:ext cx="1511300" cy="369332"/>
          </a:xfrm>
          <a:prstGeom prst="rect">
            <a:avLst/>
          </a:prstGeom>
          <a:noFill/>
          <a:ln w="9525" algn="ctr">
            <a:noFill/>
            <a:miter lim="800000"/>
            <a:headEnd/>
            <a:tailEnd/>
          </a:ln>
          <a:effectLst/>
        </p:spPr>
        <p:txBody>
          <a:bodyPr>
            <a:spAutoFit/>
          </a:bodyPr>
          <a:lstStyle/>
          <a:p>
            <a:pPr>
              <a:spcBef>
                <a:spcPct val="50000"/>
              </a:spcBef>
            </a:pPr>
            <a:r>
              <a:rPr lang="zh-CN" altLang="en-US" sz="1800">
                <a:latin typeface="楷体" pitchFamily="49" charset="-122"/>
                <a:ea typeface="楷体" pitchFamily="49" charset="-122"/>
              </a:rPr>
              <a:t>索引文件</a:t>
            </a:r>
          </a:p>
        </p:txBody>
      </p:sp>
      <p:sp>
        <p:nvSpPr>
          <p:cNvPr id="12293" name="Rectangle 5"/>
          <p:cNvSpPr>
            <a:spLocks noChangeAspect="1" noChangeArrowheads="1"/>
          </p:cNvSpPr>
          <p:nvPr/>
        </p:nvSpPr>
        <p:spPr bwMode="auto">
          <a:xfrm>
            <a:off x="3563938" y="4149725"/>
            <a:ext cx="1223962"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华文中宋" pitchFamily="2" charset="-122"/>
                <a:ea typeface="华文中宋" pitchFamily="2" charset="-122"/>
              </a:rPr>
              <a:t>主文件</a:t>
            </a:r>
          </a:p>
        </p:txBody>
      </p:sp>
      <p:sp>
        <p:nvSpPr>
          <p:cNvPr id="12294" name="Rectangle 6"/>
          <p:cNvSpPr>
            <a:spLocks noChangeAspect="1" noChangeArrowheads="1"/>
          </p:cNvSpPr>
          <p:nvPr/>
        </p:nvSpPr>
        <p:spPr bwMode="auto">
          <a:xfrm>
            <a:off x="3563938" y="4797425"/>
            <a:ext cx="1223962"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华文中宋" pitchFamily="2" charset="-122"/>
                <a:ea typeface="华文中宋" pitchFamily="2" charset="-122"/>
              </a:rPr>
              <a:t>索引表</a:t>
            </a:r>
          </a:p>
        </p:txBody>
      </p:sp>
      <p:sp>
        <p:nvSpPr>
          <p:cNvPr id="12295" name="Oval 7"/>
          <p:cNvSpPr>
            <a:spLocks noChangeArrowheads="1"/>
          </p:cNvSpPr>
          <p:nvPr/>
        </p:nvSpPr>
        <p:spPr bwMode="auto">
          <a:xfrm>
            <a:off x="2928926" y="3627453"/>
            <a:ext cx="2520950" cy="2087563"/>
          </a:xfrm>
          <a:prstGeom prst="ellipse">
            <a:avLst/>
          </a:prstGeom>
          <a:solidFill>
            <a:schemeClr val="accent1">
              <a:alpha val="0"/>
            </a:schemeClr>
          </a:solidFill>
          <a:ln w="28575" algn="ctr">
            <a:solidFill>
              <a:srgbClr val="FF00FF"/>
            </a:solidFill>
            <a:prstDash val="sysDot"/>
            <a:round/>
            <a:headEnd/>
            <a:tailEnd/>
          </a:ln>
          <a:effectLst/>
        </p:spPr>
        <p:txBody>
          <a:bodyPr wrap="none" anchor="ctr"/>
          <a:lstStyle/>
          <a:p>
            <a:endParaRPr lang="zh-CN" altLang="zh-CN">
              <a:solidFill>
                <a:srgbClr val="FF00FF"/>
              </a:solidFill>
            </a:endParaRPr>
          </a:p>
        </p:txBody>
      </p:sp>
      <p:sp>
        <p:nvSpPr>
          <p:cNvPr id="8" name="灯片编号占位符 7"/>
          <p:cNvSpPr>
            <a:spLocks noGrp="1"/>
          </p:cNvSpPr>
          <p:nvPr>
            <p:ph type="sldNum" sz="quarter" idx="12"/>
          </p:nvPr>
        </p:nvSpPr>
        <p:spPr/>
        <p:txBody>
          <a:bodyPr/>
          <a:lstStyle/>
          <a:p>
            <a:fld id="{660FAF9E-1049-4C95-8569-9641D2BB7E8F}" type="slidenum">
              <a:rPr lang="en-US" altLang="zh-CN" smtClean="0"/>
              <a:pPr/>
              <a:t>19</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928662" y="2567226"/>
            <a:ext cx="6357982" cy="861774"/>
          </a:xfrm>
          <a:prstGeom prst="rect">
            <a:avLst/>
          </a:prstGeom>
          <a:noFill/>
          <a:ln w="9525">
            <a:noFill/>
            <a:miter lim="800000"/>
            <a:headEnd/>
            <a:tailEnd/>
          </a:ln>
          <a:effectLst/>
        </p:spPr>
        <p:txBody>
          <a:bodyPr wrap="square">
            <a:spAutoFit/>
          </a:bodyPr>
          <a:lstStyle/>
          <a:p>
            <a:pPr marL="457200" indent="-457200" algn="l">
              <a:spcBef>
                <a:spcPct val="50000"/>
              </a:spcBef>
              <a:buBlip>
                <a:blip r:embed="rId2"/>
              </a:buBlip>
            </a:pPr>
            <a:r>
              <a:rPr kumimoji="1" lang="zh-CN" altLang="en-US" sz="2000" smtClean="0">
                <a:solidFill>
                  <a:srgbClr val="C00000"/>
                </a:solidFill>
                <a:latin typeface="方正启体简体" pitchFamily="65" charset="-122"/>
                <a:ea typeface="方正启体简体" pitchFamily="65" charset="-122"/>
                <a:cs typeface="Consolas" pitchFamily="49" charset="0"/>
              </a:rPr>
              <a:t>文</a:t>
            </a:r>
            <a:r>
              <a:rPr kumimoji="1" lang="zh-CN" altLang="en-US" sz="2000">
                <a:solidFill>
                  <a:srgbClr val="C00000"/>
                </a:solidFill>
                <a:latin typeface="方正启体简体" pitchFamily="65" charset="-122"/>
                <a:ea typeface="方正启体简体" pitchFamily="65" charset="-122"/>
                <a:cs typeface="Consolas" pitchFamily="49" charset="0"/>
              </a:rPr>
              <a:t>件</a:t>
            </a:r>
            <a:r>
              <a:rPr kumimoji="1" lang="zh-CN" altLang="en-US" sz="2000">
                <a:latin typeface="Consolas" pitchFamily="49" charset="0"/>
                <a:ea typeface="楷体" pitchFamily="49" charset="-122"/>
                <a:cs typeface="Consolas" pitchFamily="49" charset="0"/>
              </a:rPr>
              <a:t>是性质相同的记录的集合</a:t>
            </a:r>
            <a:r>
              <a:rPr kumimoji="1" lang="zh-CN" altLang="en-US" sz="2000" smtClean="0">
                <a:latin typeface="Consolas" pitchFamily="49" charset="0"/>
                <a:ea typeface="楷体" pitchFamily="49" charset="-122"/>
                <a:cs typeface="Consolas" pitchFamily="49" charset="0"/>
              </a:rPr>
              <a:t>。</a:t>
            </a:r>
            <a:endParaRPr kumimoji="1" lang="en-US" altLang="zh-CN" sz="2000" smtClean="0">
              <a:latin typeface="Consolas" pitchFamily="49" charset="0"/>
              <a:ea typeface="楷体" pitchFamily="49" charset="-122"/>
              <a:cs typeface="Consolas" pitchFamily="49" charset="0"/>
            </a:endParaRPr>
          </a:p>
          <a:p>
            <a:pPr marL="457200" indent="-457200" algn="l">
              <a:spcBef>
                <a:spcPct val="50000"/>
              </a:spcBef>
              <a:buBlip>
                <a:blip r:embed="rId2"/>
              </a:buBlip>
            </a:pPr>
            <a:r>
              <a:rPr kumimoji="1" lang="zh-CN" altLang="en-US" sz="2000" smtClean="0">
                <a:latin typeface="Consolas" pitchFamily="49" charset="0"/>
                <a:ea typeface="楷体" pitchFamily="49" charset="-122"/>
                <a:cs typeface="Consolas" pitchFamily="49" charset="0"/>
              </a:rPr>
              <a:t>文</a:t>
            </a:r>
            <a:r>
              <a:rPr kumimoji="1" lang="zh-CN" altLang="en-US" sz="2000">
                <a:latin typeface="Consolas" pitchFamily="49" charset="0"/>
                <a:ea typeface="楷体" pitchFamily="49" charset="-122"/>
                <a:cs typeface="Consolas" pitchFamily="49" charset="0"/>
              </a:rPr>
              <a:t>件的数据量通常很大，它被放置在外存上</a:t>
            </a:r>
            <a:r>
              <a:rPr kumimoji="1" lang="zh-CN" altLang="en-US" sz="2000" smtClean="0">
                <a:latin typeface="Consolas" pitchFamily="49" charset="0"/>
                <a:ea typeface="楷体" pitchFamily="49" charset="-122"/>
                <a:cs typeface="Consolas" pitchFamily="49" charset="0"/>
              </a:rPr>
              <a:t>。</a:t>
            </a:r>
            <a:endParaRPr kumimoji="1" lang="zh-CN" altLang="en-US" sz="2000">
              <a:latin typeface="Consolas" pitchFamily="49" charset="0"/>
              <a:ea typeface="楷体" pitchFamily="49" charset="-122"/>
              <a:cs typeface="Consolas" pitchFamily="49" charset="0"/>
            </a:endParaRPr>
          </a:p>
        </p:txBody>
      </p:sp>
      <p:sp>
        <p:nvSpPr>
          <p:cNvPr id="1027" name="Text Box 3" descr="粉色面巾纸"/>
          <p:cNvSpPr txBox="1">
            <a:spLocks noChangeArrowheads="1"/>
          </p:cNvSpPr>
          <p:nvPr/>
        </p:nvSpPr>
        <p:spPr bwMode="auto">
          <a:xfrm>
            <a:off x="2285984" y="428604"/>
            <a:ext cx="3929090" cy="523220"/>
          </a:xfrm>
          <a:prstGeom prst="rect">
            <a:avLst/>
          </a:prstGeom>
          <a:blipFill dpi="0" rotWithShape="1">
            <a:blip r:embed="rId3" cstate="print"/>
            <a:srcRect/>
            <a:tile tx="0" ty="0" sx="100000" sy="100000" flip="none" algn="tl"/>
          </a:blipFill>
          <a:ln w="9525">
            <a:noFill/>
            <a:miter lim="800000"/>
            <a:headEnd/>
            <a:tailEnd/>
          </a:ln>
          <a:effectLst>
            <a:prstShdw prst="shdw17" dist="17961" dir="2700000">
              <a:srgbClr val="FFCCCC">
                <a:gamma/>
                <a:shade val="60000"/>
                <a:invGamma/>
              </a:srgbClr>
            </a:prstShdw>
          </a:effectLst>
        </p:spPr>
        <p:txBody>
          <a:bodyPr wrap="square">
            <a:spAutoFit/>
          </a:bodyPr>
          <a:lstStyle/>
          <a:p>
            <a:pPr>
              <a:spcBef>
                <a:spcPct val="50000"/>
              </a:spcBef>
            </a:pPr>
            <a:r>
              <a:rPr kumimoji="1" lang="en-US" altLang="zh-CN" sz="280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12.1 </a:t>
            </a:r>
            <a:r>
              <a:rPr kumimoji="1" lang="zh-CN" altLang="en-US" sz="2800"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文</a:t>
            </a:r>
            <a:r>
              <a:rPr kumimoji="1" lang="zh-CN" altLang="en-US" sz="280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件的基本概念</a:t>
            </a:r>
          </a:p>
        </p:txBody>
      </p:sp>
      <p:sp>
        <p:nvSpPr>
          <p:cNvPr id="1028" name="Text Box 4" descr="纸莎草纸"/>
          <p:cNvSpPr txBox="1">
            <a:spLocks noChangeArrowheads="1"/>
          </p:cNvSpPr>
          <p:nvPr/>
        </p:nvSpPr>
        <p:spPr bwMode="auto">
          <a:xfrm>
            <a:off x="571472" y="1567094"/>
            <a:ext cx="3384550" cy="51473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tIns="72000" bIns="72000">
            <a:spAutoFit/>
          </a:bodyPr>
          <a:lstStyle/>
          <a:p>
            <a:pPr>
              <a:spcBef>
                <a:spcPct val="50000"/>
              </a:spcBef>
            </a:pPr>
            <a:r>
              <a:rPr kumimoji="1" lang="en-US" altLang="zh-CN">
                <a:solidFill>
                  <a:srgbClr val="FF3300"/>
                </a:solidFill>
                <a:latin typeface="Consolas" pitchFamily="49" charset="0"/>
                <a:ea typeface="方正细珊瑚简体" pitchFamily="65" charset="-122"/>
                <a:cs typeface="Consolas" pitchFamily="49" charset="0"/>
              </a:rPr>
              <a:t>12.1.1 </a:t>
            </a:r>
            <a:r>
              <a:rPr kumimoji="1" lang="zh-CN" altLang="en-US" smtClean="0">
                <a:solidFill>
                  <a:srgbClr val="FF3300"/>
                </a:solidFill>
                <a:latin typeface="Consolas" pitchFamily="49" charset="0"/>
                <a:ea typeface="方正细珊瑚简体" pitchFamily="65" charset="-122"/>
                <a:cs typeface="Consolas" pitchFamily="49" charset="0"/>
              </a:rPr>
              <a:t>什</a:t>
            </a:r>
            <a:r>
              <a:rPr kumimoji="1" lang="zh-CN" altLang="en-US">
                <a:solidFill>
                  <a:srgbClr val="FF3300"/>
                </a:solidFill>
                <a:latin typeface="Consolas" pitchFamily="49" charset="0"/>
                <a:ea typeface="方正细珊瑚简体" pitchFamily="65" charset="-122"/>
                <a:cs typeface="Consolas" pitchFamily="49" charset="0"/>
              </a:rPr>
              <a:t>么是文件</a:t>
            </a:r>
            <a:endParaRPr lang="zh-CN" altLang="en-US" b="0">
              <a:solidFill>
                <a:schemeClr val="tx1"/>
              </a:solidFill>
              <a:latin typeface="Consolas" pitchFamily="49" charset="0"/>
              <a:ea typeface="方正细珊瑚简体" pitchFamily="65" charset="-122"/>
              <a:cs typeface="Consolas" pitchFamily="49" charset="0"/>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2</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428596" y="785794"/>
            <a:ext cx="8305800" cy="2164695"/>
          </a:xfrm>
          <a:prstGeom prst="rect">
            <a:avLst/>
          </a:prstGeom>
          <a:noFill/>
          <a:ln w="9525">
            <a:noFill/>
            <a:miter lim="800000"/>
            <a:headEnd/>
            <a:tailEnd/>
          </a:ln>
          <a:effectLst/>
        </p:spPr>
        <p:txBody>
          <a:bodyPr>
            <a:spAutoFit/>
          </a:bodyPr>
          <a:lstStyle/>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索</a:t>
            </a:r>
            <a:r>
              <a:rPr kumimoji="1" lang="zh-CN" altLang="en-US" sz="1800">
                <a:latin typeface="Consolas" pitchFamily="49" charset="0"/>
                <a:ea typeface="仿宋" pitchFamily="49" charset="-122"/>
                <a:cs typeface="Consolas" pitchFamily="49" charset="0"/>
              </a:rPr>
              <a:t>引表中的每一项称作</a:t>
            </a:r>
            <a:r>
              <a:rPr kumimoji="1" lang="zh-CN" altLang="en-US" sz="1800">
                <a:solidFill>
                  <a:srgbClr val="FF00FF"/>
                </a:solidFill>
                <a:latin typeface="Consolas" pitchFamily="49" charset="0"/>
                <a:ea typeface="仿宋" pitchFamily="49" charset="-122"/>
                <a:cs typeface="Consolas" pitchFamily="49" charset="0"/>
              </a:rPr>
              <a:t>索引项</a:t>
            </a:r>
            <a:r>
              <a:rPr kumimoji="1" lang="zh-CN" altLang="en-US" sz="1800">
                <a:latin typeface="Consolas" pitchFamily="49" charset="0"/>
                <a:ea typeface="仿宋" pitchFamily="49" charset="-122"/>
                <a:cs typeface="Consolas" pitchFamily="49" charset="0"/>
              </a:rPr>
              <a:t>，一般索引项都是由主关键字和该关键字所在记录的物理地址组成的。</a:t>
            </a:r>
          </a:p>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索</a:t>
            </a:r>
            <a:r>
              <a:rPr kumimoji="1" lang="zh-CN" altLang="en-US" sz="1800">
                <a:latin typeface="Consolas" pitchFamily="49" charset="0"/>
                <a:ea typeface="仿宋" pitchFamily="49" charset="-122"/>
                <a:cs typeface="Consolas" pitchFamily="49" charset="0"/>
              </a:rPr>
              <a:t>引表必须按主关键字有序，而主文件本身则可以按主关键字有序或无序，前者称为</a:t>
            </a:r>
            <a:r>
              <a:rPr kumimoji="1" lang="zh-CN" altLang="en-US" sz="1800">
                <a:solidFill>
                  <a:srgbClr val="FF00FF"/>
                </a:solidFill>
                <a:latin typeface="方正启体简体" pitchFamily="65" charset="-122"/>
                <a:ea typeface="方正启体简体" pitchFamily="65" charset="-122"/>
                <a:cs typeface="Consolas" pitchFamily="49" charset="0"/>
              </a:rPr>
              <a:t>索引顺序文件</a:t>
            </a:r>
            <a:r>
              <a:rPr kumimoji="1" lang="zh-CN" altLang="en-US" sz="1800">
                <a:latin typeface="Consolas" pitchFamily="49" charset="0"/>
                <a:ea typeface="仿宋" pitchFamily="49" charset="-122"/>
                <a:cs typeface="Consolas" pitchFamily="49" charset="0"/>
              </a:rPr>
              <a:t>，后者称为</a:t>
            </a:r>
            <a:r>
              <a:rPr kumimoji="1" lang="zh-CN" altLang="en-US" sz="1800">
                <a:solidFill>
                  <a:srgbClr val="FF00FF"/>
                </a:solidFill>
                <a:latin typeface="方正启体简体" pitchFamily="65" charset="-122"/>
                <a:ea typeface="方正启体简体" pitchFamily="65" charset="-122"/>
                <a:cs typeface="Consolas" pitchFamily="49" charset="0"/>
              </a:rPr>
              <a:t>索引非顺序文件</a:t>
            </a:r>
            <a:r>
              <a:rPr kumimoji="1" lang="zh-CN" altLang="en-US" sz="1800">
                <a:latin typeface="Consolas" pitchFamily="49" charset="0"/>
                <a:ea typeface="仿宋" pitchFamily="49" charset="-122"/>
                <a:cs typeface="Consolas" pitchFamily="49" charset="0"/>
              </a:rPr>
              <a:t>。 </a:t>
            </a:r>
          </a:p>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常</a:t>
            </a:r>
            <a:r>
              <a:rPr kumimoji="1" lang="zh-CN" altLang="en-US" sz="1800">
                <a:latin typeface="Consolas" pitchFamily="49" charset="0"/>
                <a:ea typeface="仿宋" pitchFamily="49" charset="-122"/>
                <a:cs typeface="Consolas" pitchFamily="49" charset="0"/>
              </a:rPr>
              <a:t>用的索引文件属索引非顺序文件。        </a:t>
            </a:r>
          </a:p>
        </p:txBody>
      </p:sp>
      <p:sp>
        <p:nvSpPr>
          <p:cNvPr id="3" name="灯片编号占位符 2"/>
          <p:cNvSpPr>
            <a:spLocks noGrp="1"/>
          </p:cNvSpPr>
          <p:nvPr>
            <p:ph type="sldNum" sz="quarter" idx="12"/>
          </p:nvPr>
        </p:nvSpPr>
        <p:spPr/>
        <p:txBody>
          <a:bodyPr/>
          <a:lstStyle/>
          <a:p>
            <a:fld id="{660FAF9E-1049-4C95-8569-9641D2BB7E8F}" type="slidenum">
              <a:rPr lang="en-US" altLang="zh-CN" smtClean="0"/>
              <a:pPr/>
              <a:t>20</a:t>
            </a:fld>
            <a:r>
              <a:rPr lang="en-US" altLang="zh-CN" smtClean="0"/>
              <a:t>/15</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1474788" y="11969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学号</a:t>
            </a:r>
          </a:p>
        </p:txBody>
      </p:sp>
      <p:sp>
        <p:nvSpPr>
          <p:cNvPr id="40964" name="Rectangle 4"/>
          <p:cNvSpPr>
            <a:spLocks noChangeArrowheads="1"/>
          </p:cNvSpPr>
          <p:nvPr/>
        </p:nvSpPr>
        <p:spPr bwMode="auto">
          <a:xfrm>
            <a:off x="2266950" y="119697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姓名</a:t>
            </a:r>
          </a:p>
        </p:txBody>
      </p:sp>
      <p:sp>
        <p:nvSpPr>
          <p:cNvPr id="40965" name="Rectangle 5"/>
          <p:cNvSpPr>
            <a:spLocks noChangeArrowheads="1"/>
          </p:cNvSpPr>
          <p:nvPr/>
        </p:nvSpPr>
        <p:spPr bwMode="auto">
          <a:xfrm>
            <a:off x="3059113" y="11969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其他</a:t>
            </a:r>
          </a:p>
        </p:txBody>
      </p:sp>
      <p:sp>
        <p:nvSpPr>
          <p:cNvPr id="40966" name="Text Box 6"/>
          <p:cNvSpPr txBox="1">
            <a:spLocks noChangeArrowheads="1"/>
          </p:cNvSpPr>
          <p:nvPr/>
        </p:nvSpPr>
        <p:spPr bwMode="auto">
          <a:xfrm>
            <a:off x="107950" y="1196975"/>
            <a:ext cx="12954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40967" name="Rectangle 7"/>
          <p:cNvSpPr>
            <a:spLocks noChangeArrowheads="1"/>
          </p:cNvSpPr>
          <p:nvPr/>
        </p:nvSpPr>
        <p:spPr bwMode="auto">
          <a:xfrm>
            <a:off x="1474788" y="15557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0968" name="Rectangle 8"/>
          <p:cNvSpPr>
            <a:spLocks noChangeArrowheads="1"/>
          </p:cNvSpPr>
          <p:nvPr/>
        </p:nvSpPr>
        <p:spPr bwMode="auto">
          <a:xfrm>
            <a:off x="2266950" y="1555750"/>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李明</a:t>
            </a:r>
          </a:p>
        </p:txBody>
      </p:sp>
      <p:sp>
        <p:nvSpPr>
          <p:cNvPr id="40969" name="Rectangle 9"/>
          <p:cNvSpPr>
            <a:spLocks noChangeArrowheads="1"/>
          </p:cNvSpPr>
          <p:nvPr/>
        </p:nvSpPr>
        <p:spPr bwMode="auto">
          <a:xfrm>
            <a:off x="3059113" y="15557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70" name="Text Box 10"/>
          <p:cNvSpPr txBox="1">
            <a:spLocks noChangeArrowheads="1"/>
          </p:cNvSpPr>
          <p:nvPr/>
        </p:nvSpPr>
        <p:spPr bwMode="auto">
          <a:xfrm>
            <a:off x="828675" y="1555750"/>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a:t>
            </a:r>
          </a:p>
        </p:txBody>
      </p:sp>
      <p:sp>
        <p:nvSpPr>
          <p:cNvPr id="40971" name="Rectangle 11"/>
          <p:cNvSpPr>
            <a:spLocks noChangeArrowheads="1"/>
          </p:cNvSpPr>
          <p:nvPr/>
        </p:nvSpPr>
        <p:spPr bwMode="auto">
          <a:xfrm>
            <a:off x="1473200" y="191611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0972" name="Rectangle 12"/>
          <p:cNvSpPr>
            <a:spLocks noChangeArrowheads="1"/>
          </p:cNvSpPr>
          <p:nvPr/>
        </p:nvSpPr>
        <p:spPr bwMode="auto">
          <a:xfrm>
            <a:off x="2265363" y="19161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王平</a:t>
            </a:r>
          </a:p>
        </p:txBody>
      </p:sp>
      <p:sp>
        <p:nvSpPr>
          <p:cNvPr id="40973" name="Rectangle 13"/>
          <p:cNvSpPr>
            <a:spLocks noChangeArrowheads="1"/>
          </p:cNvSpPr>
          <p:nvPr/>
        </p:nvSpPr>
        <p:spPr bwMode="auto">
          <a:xfrm>
            <a:off x="3059113" y="19161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74" name="Text Box 14"/>
          <p:cNvSpPr txBox="1">
            <a:spLocks noChangeArrowheads="1"/>
          </p:cNvSpPr>
          <p:nvPr/>
        </p:nvSpPr>
        <p:spPr bwMode="auto">
          <a:xfrm>
            <a:off x="827088" y="191611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2</a:t>
            </a:r>
          </a:p>
        </p:txBody>
      </p:sp>
      <p:sp>
        <p:nvSpPr>
          <p:cNvPr id="40975" name="Rectangle 15"/>
          <p:cNvSpPr>
            <a:spLocks noChangeArrowheads="1"/>
          </p:cNvSpPr>
          <p:nvPr/>
        </p:nvSpPr>
        <p:spPr bwMode="auto">
          <a:xfrm>
            <a:off x="1473200" y="227647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0976" name="Rectangle 16"/>
          <p:cNvSpPr>
            <a:spLocks noChangeArrowheads="1"/>
          </p:cNvSpPr>
          <p:nvPr/>
        </p:nvSpPr>
        <p:spPr bwMode="auto">
          <a:xfrm>
            <a:off x="2265363" y="22764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张萍</a:t>
            </a:r>
          </a:p>
        </p:txBody>
      </p:sp>
      <p:sp>
        <p:nvSpPr>
          <p:cNvPr id="40977" name="Rectangle 17"/>
          <p:cNvSpPr>
            <a:spLocks noChangeArrowheads="1"/>
          </p:cNvSpPr>
          <p:nvPr/>
        </p:nvSpPr>
        <p:spPr bwMode="auto">
          <a:xfrm>
            <a:off x="3059113" y="22764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78" name="Text Box 18"/>
          <p:cNvSpPr txBox="1">
            <a:spLocks noChangeArrowheads="1"/>
          </p:cNvSpPr>
          <p:nvPr/>
        </p:nvSpPr>
        <p:spPr bwMode="auto">
          <a:xfrm>
            <a:off x="827088" y="227647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40979" name="Rectangle 19"/>
          <p:cNvSpPr>
            <a:spLocks noChangeArrowheads="1"/>
          </p:cNvSpPr>
          <p:nvPr/>
        </p:nvSpPr>
        <p:spPr bwMode="auto">
          <a:xfrm>
            <a:off x="1474788" y="263683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40980" name="Rectangle 20"/>
          <p:cNvSpPr>
            <a:spLocks noChangeArrowheads="1"/>
          </p:cNvSpPr>
          <p:nvPr/>
        </p:nvSpPr>
        <p:spPr bwMode="auto">
          <a:xfrm>
            <a:off x="2266950" y="2636838"/>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陈强</a:t>
            </a:r>
          </a:p>
        </p:txBody>
      </p:sp>
      <p:sp>
        <p:nvSpPr>
          <p:cNvPr id="40981" name="Rectangle 21"/>
          <p:cNvSpPr>
            <a:spLocks noChangeArrowheads="1"/>
          </p:cNvSpPr>
          <p:nvPr/>
        </p:nvSpPr>
        <p:spPr bwMode="auto">
          <a:xfrm>
            <a:off x="3059113" y="263683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82" name="Text Box 22"/>
          <p:cNvSpPr txBox="1">
            <a:spLocks noChangeArrowheads="1"/>
          </p:cNvSpPr>
          <p:nvPr/>
        </p:nvSpPr>
        <p:spPr bwMode="auto">
          <a:xfrm>
            <a:off x="828675" y="263683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4</a:t>
            </a:r>
          </a:p>
        </p:txBody>
      </p:sp>
      <p:sp>
        <p:nvSpPr>
          <p:cNvPr id="40983" name="Rectangle 23"/>
          <p:cNvSpPr>
            <a:spLocks noChangeArrowheads="1"/>
          </p:cNvSpPr>
          <p:nvPr/>
        </p:nvSpPr>
        <p:spPr bwMode="auto">
          <a:xfrm>
            <a:off x="1473200" y="299561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0984" name="Rectangle 24"/>
          <p:cNvSpPr>
            <a:spLocks noChangeArrowheads="1"/>
          </p:cNvSpPr>
          <p:nvPr/>
        </p:nvSpPr>
        <p:spPr bwMode="auto">
          <a:xfrm>
            <a:off x="2265363" y="29956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马伟</a:t>
            </a:r>
          </a:p>
        </p:txBody>
      </p:sp>
      <p:sp>
        <p:nvSpPr>
          <p:cNvPr id="40985" name="Rectangle 25"/>
          <p:cNvSpPr>
            <a:spLocks noChangeArrowheads="1"/>
          </p:cNvSpPr>
          <p:nvPr/>
        </p:nvSpPr>
        <p:spPr bwMode="auto">
          <a:xfrm>
            <a:off x="3059113" y="29956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40986" name="Text Box 26"/>
          <p:cNvSpPr txBox="1">
            <a:spLocks noChangeArrowheads="1"/>
          </p:cNvSpPr>
          <p:nvPr/>
        </p:nvSpPr>
        <p:spPr bwMode="auto">
          <a:xfrm>
            <a:off x="827088" y="299561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5</a:t>
            </a:r>
          </a:p>
        </p:txBody>
      </p:sp>
      <p:sp>
        <p:nvSpPr>
          <p:cNvPr id="40988" name="Text Box 28"/>
          <p:cNvSpPr txBox="1">
            <a:spLocks noChangeArrowheads="1"/>
          </p:cNvSpPr>
          <p:nvPr/>
        </p:nvSpPr>
        <p:spPr bwMode="auto">
          <a:xfrm>
            <a:off x="179388" y="188913"/>
            <a:ext cx="2820976" cy="400110"/>
          </a:xfrm>
          <a:prstGeom prst="rect">
            <a:avLst/>
          </a:prstGeom>
          <a:noFill/>
          <a:ln w="9525" algn="ctr">
            <a:noFill/>
            <a:miter lim="800000"/>
            <a:headEnd/>
            <a:tailEnd/>
          </a:ln>
          <a:effectLst/>
        </p:spPr>
        <p:txBody>
          <a:bodyPr wrap="square">
            <a:spAutoFit/>
          </a:bodyPr>
          <a:lstStyle/>
          <a:p>
            <a:pPr>
              <a:spcBef>
                <a:spcPct val="50000"/>
              </a:spcBef>
            </a:pPr>
            <a:r>
              <a:rPr lang="zh-CN" altLang="en-US" sz="2000">
                <a:solidFill>
                  <a:srgbClr val="FF0000"/>
                </a:solidFill>
                <a:latin typeface="华文中宋" pitchFamily="2" charset="-122"/>
                <a:ea typeface="华文中宋" pitchFamily="2" charset="-122"/>
              </a:rPr>
              <a:t>建立索引文</a:t>
            </a:r>
            <a:r>
              <a:rPr lang="zh-CN" altLang="en-US" sz="2000" smtClean="0">
                <a:solidFill>
                  <a:srgbClr val="FF0000"/>
                </a:solidFill>
                <a:latin typeface="华文中宋" pitchFamily="2" charset="-122"/>
                <a:ea typeface="华文中宋" pitchFamily="2" charset="-122"/>
              </a:rPr>
              <a:t>件演</a:t>
            </a:r>
            <a:r>
              <a:rPr lang="zh-CN" altLang="en-US" sz="2000">
                <a:solidFill>
                  <a:srgbClr val="FF0000"/>
                </a:solidFill>
                <a:latin typeface="华文中宋" pitchFamily="2" charset="-122"/>
                <a:ea typeface="华文中宋" pitchFamily="2" charset="-122"/>
              </a:rPr>
              <a:t>示</a:t>
            </a:r>
          </a:p>
        </p:txBody>
      </p:sp>
      <p:grpSp>
        <p:nvGrpSpPr>
          <p:cNvPr id="2" name="Group 81"/>
          <p:cNvGrpSpPr>
            <a:grpSpLocks/>
          </p:cNvGrpSpPr>
          <p:nvPr/>
        </p:nvGrpSpPr>
        <p:grpSpPr bwMode="auto">
          <a:xfrm>
            <a:off x="5076825" y="533400"/>
            <a:ext cx="3527425" cy="2595563"/>
            <a:chOff x="3198" y="336"/>
            <a:chExt cx="2222" cy="1635"/>
          </a:xfrm>
        </p:grpSpPr>
        <p:sp>
          <p:nvSpPr>
            <p:cNvPr id="40989" name="Rectangle 29"/>
            <p:cNvSpPr>
              <a:spLocks noChangeArrowheads="1"/>
            </p:cNvSpPr>
            <p:nvPr/>
          </p:nvSpPr>
          <p:spPr bwMode="auto">
            <a:xfrm>
              <a:off x="4059" y="336"/>
              <a:ext cx="499" cy="227"/>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关键字</a:t>
              </a:r>
            </a:p>
          </p:txBody>
        </p:sp>
        <p:sp>
          <p:nvSpPr>
            <p:cNvPr id="40990" name="Rectangle 30"/>
            <p:cNvSpPr>
              <a:spLocks noChangeArrowheads="1"/>
            </p:cNvSpPr>
            <p:nvPr/>
          </p:nvSpPr>
          <p:spPr bwMode="auto">
            <a:xfrm>
              <a:off x="4558" y="336"/>
              <a:ext cx="862" cy="227"/>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40992" name="Text Box 32"/>
            <p:cNvSpPr txBox="1">
              <a:spLocks noChangeArrowheads="1"/>
            </p:cNvSpPr>
            <p:nvPr/>
          </p:nvSpPr>
          <p:spPr bwMode="auto">
            <a:xfrm>
              <a:off x="3198" y="336"/>
              <a:ext cx="816"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40993" name="Rectangle 33"/>
            <p:cNvSpPr>
              <a:spLocks noChangeArrowheads="1"/>
            </p:cNvSpPr>
            <p:nvPr/>
          </p:nvSpPr>
          <p:spPr bwMode="auto">
            <a:xfrm>
              <a:off x="4059" y="562"/>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0994" name="Rectangle 34"/>
            <p:cNvSpPr>
              <a:spLocks noChangeArrowheads="1"/>
            </p:cNvSpPr>
            <p:nvPr/>
          </p:nvSpPr>
          <p:spPr bwMode="auto">
            <a:xfrm>
              <a:off x="4558" y="562"/>
              <a:ext cx="862"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0996" name="Text Box 36"/>
            <p:cNvSpPr txBox="1">
              <a:spLocks noChangeArrowheads="1"/>
            </p:cNvSpPr>
            <p:nvPr/>
          </p:nvSpPr>
          <p:spPr bwMode="auto">
            <a:xfrm>
              <a:off x="3652" y="562"/>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10</a:t>
              </a:r>
            </a:p>
          </p:txBody>
        </p:sp>
        <p:sp>
          <p:nvSpPr>
            <p:cNvPr id="40997" name="Rectangle 37"/>
            <p:cNvSpPr>
              <a:spLocks noChangeArrowheads="1"/>
            </p:cNvSpPr>
            <p:nvPr/>
          </p:nvSpPr>
          <p:spPr bwMode="auto">
            <a:xfrm>
              <a:off x="4058" y="789"/>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0998" name="Rectangle 38"/>
            <p:cNvSpPr>
              <a:spLocks noChangeArrowheads="1"/>
            </p:cNvSpPr>
            <p:nvPr/>
          </p:nvSpPr>
          <p:spPr bwMode="auto">
            <a:xfrm>
              <a:off x="4557" y="789"/>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a:t>
              </a:r>
            </a:p>
          </p:txBody>
        </p:sp>
        <p:sp>
          <p:nvSpPr>
            <p:cNvPr id="41000" name="Text Box 40"/>
            <p:cNvSpPr txBox="1">
              <a:spLocks noChangeArrowheads="1"/>
            </p:cNvSpPr>
            <p:nvPr/>
          </p:nvSpPr>
          <p:spPr bwMode="auto">
            <a:xfrm>
              <a:off x="3651" y="789"/>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11</a:t>
              </a:r>
            </a:p>
          </p:txBody>
        </p:sp>
        <p:sp>
          <p:nvSpPr>
            <p:cNvPr id="41001" name="Rectangle 41"/>
            <p:cNvSpPr>
              <a:spLocks noChangeArrowheads="1"/>
            </p:cNvSpPr>
            <p:nvPr/>
          </p:nvSpPr>
          <p:spPr bwMode="auto">
            <a:xfrm>
              <a:off x="4058" y="1016"/>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1002" name="Rectangle 42"/>
            <p:cNvSpPr>
              <a:spLocks noChangeArrowheads="1"/>
            </p:cNvSpPr>
            <p:nvPr/>
          </p:nvSpPr>
          <p:spPr bwMode="auto">
            <a:xfrm>
              <a:off x="4557" y="1016"/>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1004" name="Text Box 44"/>
            <p:cNvSpPr txBox="1">
              <a:spLocks noChangeArrowheads="1"/>
            </p:cNvSpPr>
            <p:nvPr/>
          </p:nvSpPr>
          <p:spPr bwMode="auto">
            <a:xfrm>
              <a:off x="3651" y="1016"/>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12</a:t>
              </a:r>
            </a:p>
          </p:txBody>
        </p:sp>
        <p:sp>
          <p:nvSpPr>
            <p:cNvPr id="41005" name="Rectangle 45"/>
            <p:cNvSpPr>
              <a:spLocks noChangeArrowheads="1"/>
            </p:cNvSpPr>
            <p:nvPr/>
          </p:nvSpPr>
          <p:spPr bwMode="auto">
            <a:xfrm>
              <a:off x="4059" y="1243"/>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41006" name="Rectangle 46"/>
            <p:cNvSpPr>
              <a:spLocks noChangeArrowheads="1"/>
            </p:cNvSpPr>
            <p:nvPr/>
          </p:nvSpPr>
          <p:spPr bwMode="auto">
            <a:xfrm>
              <a:off x="4558" y="1243"/>
              <a:ext cx="862"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1008" name="Text Box 48"/>
            <p:cNvSpPr txBox="1">
              <a:spLocks noChangeArrowheads="1"/>
            </p:cNvSpPr>
            <p:nvPr/>
          </p:nvSpPr>
          <p:spPr bwMode="auto">
            <a:xfrm>
              <a:off x="3652" y="1243"/>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13</a:t>
              </a:r>
            </a:p>
          </p:txBody>
        </p:sp>
        <p:sp>
          <p:nvSpPr>
            <p:cNvPr id="41009" name="Rectangle 49"/>
            <p:cNvSpPr>
              <a:spLocks noChangeArrowheads="1"/>
            </p:cNvSpPr>
            <p:nvPr/>
          </p:nvSpPr>
          <p:spPr bwMode="auto">
            <a:xfrm>
              <a:off x="4058" y="1469"/>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1010" name="Rectangle 50"/>
            <p:cNvSpPr>
              <a:spLocks noChangeArrowheads="1"/>
            </p:cNvSpPr>
            <p:nvPr/>
          </p:nvSpPr>
          <p:spPr bwMode="auto">
            <a:xfrm>
              <a:off x="4557" y="1469"/>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1012" name="Text Box 52"/>
            <p:cNvSpPr txBox="1">
              <a:spLocks noChangeArrowheads="1"/>
            </p:cNvSpPr>
            <p:nvPr/>
          </p:nvSpPr>
          <p:spPr bwMode="auto">
            <a:xfrm>
              <a:off x="3651" y="1469"/>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14</a:t>
              </a:r>
            </a:p>
          </p:txBody>
        </p:sp>
        <p:sp>
          <p:nvSpPr>
            <p:cNvPr id="41013" name="Text Box 53"/>
            <p:cNvSpPr txBox="1">
              <a:spLocks noChangeArrowheads="1"/>
            </p:cNvSpPr>
            <p:nvPr/>
          </p:nvSpPr>
          <p:spPr bwMode="auto">
            <a:xfrm>
              <a:off x="4014" y="1797"/>
              <a:ext cx="1315"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FF"/>
                  </a:solidFill>
                  <a:latin typeface="Consolas" pitchFamily="49" charset="0"/>
                  <a:ea typeface="仿宋" pitchFamily="49" charset="-122"/>
                  <a:cs typeface="Consolas" pitchFamily="49" charset="0"/>
                </a:rPr>
                <a:t>索引表（未排序）</a:t>
              </a:r>
            </a:p>
          </p:txBody>
        </p:sp>
      </p:grpSp>
      <p:grpSp>
        <p:nvGrpSpPr>
          <p:cNvPr id="3" name="Group 82"/>
          <p:cNvGrpSpPr>
            <a:grpSpLocks/>
          </p:cNvGrpSpPr>
          <p:nvPr/>
        </p:nvGrpSpPr>
        <p:grpSpPr bwMode="auto">
          <a:xfrm>
            <a:off x="5076825" y="3284538"/>
            <a:ext cx="3527425" cy="3140075"/>
            <a:chOff x="3198" y="2069"/>
            <a:chExt cx="2222" cy="1978"/>
          </a:xfrm>
        </p:grpSpPr>
        <p:sp>
          <p:nvSpPr>
            <p:cNvPr id="41014" name="Rectangle 54"/>
            <p:cNvSpPr>
              <a:spLocks noChangeArrowheads="1"/>
            </p:cNvSpPr>
            <p:nvPr/>
          </p:nvSpPr>
          <p:spPr bwMode="auto">
            <a:xfrm>
              <a:off x="4059" y="2387"/>
              <a:ext cx="499" cy="227"/>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关键字</a:t>
              </a:r>
            </a:p>
          </p:txBody>
        </p:sp>
        <p:sp>
          <p:nvSpPr>
            <p:cNvPr id="41015" name="Rectangle 55"/>
            <p:cNvSpPr>
              <a:spLocks noChangeArrowheads="1"/>
            </p:cNvSpPr>
            <p:nvPr/>
          </p:nvSpPr>
          <p:spPr bwMode="auto">
            <a:xfrm>
              <a:off x="4558" y="2387"/>
              <a:ext cx="862" cy="227"/>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41016" name="Text Box 56"/>
            <p:cNvSpPr txBox="1">
              <a:spLocks noChangeArrowheads="1"/>
            </p:cNvSpPr>
            <p:nvPr/>
          </p:nvSpPr>
          <p:spPr bwMode="auto">
            <a:xfrm>
              <a:off x="3198" y="2387"/>
              <a:ext cx="816"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41017" name="Rectangle 57"/>
            <p:cNvSpPr>
              <a:spLocks noChangeArrowheads="1"/>
            </p:cNvSpPr>
            <p:nvPr/>
          </p:nvSpPr>
          <p:spPr bwMode="auto">
            <a:xfrm>
              <a:off x="4059" y="2613"/>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1018" name="Rectangle 58"/>
            <p:cNvSpPr>
              <a:spLocks noChangeArrowheads="1"/>
            </p:cNvSpPr>
            <p:nvPr/>
          </p:nvSpPr>
          <p:spPr bwMode="auto">
            <a:xfrm>
              <a:off x="4558" y="2613"/>
              <a:ext cx="862"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41019" name="Text Box 59"/>
            <p:cNvSpPr txBox="1">
              <a:spLocks noChangeArrowheads="1"/>
            </p:cNvSpPr>
            <p:nvPr/>
          </p:nvSpPr>
          <p:spPr bwMode="auto">
            <a:xfrm>
              <a:off x="3652" y="2613"/>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10</a:t>
              </a:r>
            </a:p>
          </p:txBody>
        </p:sp>
        <p:sp>
          <p:nvSpPr>
            <p:cNvPr id="41020" name="Rectangle 60"/>
            <p:cNvSpPr>
              <a:spLocks noChangeArrowheads="1"/>
            </p:cNvSpPr>
            <p:nvPr/>
          </p:nvSpPr>
          <p:spPr bwMode="auto">
            <a:xfrm>
              <a:off x="4059" y="2840"/>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1021" name="Rectangle 61"/>
            <p:cNvSpPr>
              <a:spLocks noChangeArrowheads="1"/>
            </p:cNvSpPr>
            <p:nvPr/>
          </p:nvSpPr>
          <p:spPr bwMode="auto">
            <a:xfrm>
              <a:off x="4557" y="2840"/>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41022" name="Text Box 62"/>
            <p:cNvSpPr txBox="1">
              <a:spLocks noChangeArrowheads="1"/>
            </p:cNvSpPr>
            <p:nvPr/>
          </p:nvSpPr>
          <p:spPr bwMode="auto">
            <a:xfrm>
              <a:off x="3651" y="2840"/>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11</a:t>
              </a:r>
            </a:p>
          </p:txBody>
        </p:sp>
        <p:sp>
          <p:nvSpPr>
            <p:cNvPr id="41023" name="Rectangle 63"/>
            <p:cNvSpPr>
              <a:spLocks noChangeArrowheads="1"/>
            </p:cNvSpPr>
            <p:nvPr/>
          </p:nvSpPr>
          <p:spPr bwMode="auto">
            <a:xfrm>
              <a:off x="4059" y="3067"/>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1024" name="Rectangle 64"/>
            <p:cNvSpPr>
              <a:spLocks noChangeArrowheads="1"/>
            </p:cNvSpPr>
            <p:nvPr/>
          </p:nvSpPr>
          <p:spPr bwMode="auto">
            <a:xfrm>
              <a:off x="4557" y="3067"/>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1025" name="Text Box 65"/>
            <p:cNvSpPr txBox="1">
              <a:spLocks noChangeArrowheads="1"/>
            </p:cNvSpPr>
            <p:nvPr/>
          </p:nvSpPr>
          <p:spPr bwMode="auto">
            <a:xfrm>
              <a:off x="3651" y="3067"/>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12</a:t>
              </a:r>
            </a:p>
          </p:txBody>
        </p:sp>
        <p:sp>
          <p:nvSpPr>
            <p:cNvPr id="41026" name="Rectangle 66"/>
            <p:cNvSpPr>
              <a:spLocks noChangeArrowheads="1"/>
            </p:cNvSpPr>
            <p:nvPr/>
          </p:nvSpPr>
          <p:spPr bwMode="auto">
            <a:xfrm>
              <a:off x="4059" y="3294"/>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41027" name="Rectangle 67"/>
            <p:cNvSpPr>
              <a:spLocks noChangeArrowheads="1"/>
            </p:cNvSpPr>
            <p:nvPr/>
          </p:nvSpPr>
          <p:spPr bwMode="auto">
            <a:xfrm>
              <a:off x="4558" y="3294"/>
              <a:ext cx="862"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a:t>
              </a:r>
            </a:p>
          </p:txBody>
        </p:sp>
        <p:sp>
          <p:nvSpPr>
            <p:cNvPr id="41028" name="Text Box 68"/>
            <p:cNvSpPr txBox="1">
              <a:spLocks noChangeArrowheads="1"/>
            </p:cNvSpPr>
            <p:nvPr/>
          </p:nvSpPr>
          <p:spPr bwMode="auto">
            <a:xfrm>
              <a:off x="3652" y="3294"/>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13</a:t>
              </a:r>
            </a:p>
          </p:txBody>
        </p:sp>
        <p:sp>
          <p:nvSpPr>
            <p:cNvPr id="41029" name="Rectangle 69"/>
            <p:cNvSpPr>
              <a:spLocks noChangeArrowheads="1"/>
            </p:cNvSpPr>
            <p:nvPr/>
          </p:nvSpPr>
          <p:spPr bwMode="auto">
            <a:xfrm>
              <a:off x="4059" y="3520"/>
              <a:ext cx="499"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41030" name="Rectangle 70"/>
            <p:cNvSpPr>
              <a:spLocks noChangeArrowheads="1"/>
            </p:cNvSpPr>
            <p:nvPr/>
          </p:nvSpPr>
          <p:spPr bwMode="auto">
            <a:xfrm>
              <a:off x="4557" y="3520"/>
              <a:ext cx="863" cy="227"/>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41031" name="Text Box 71"/>
            <p:cNvSpPr txBox="1">
              <a:spLocks noChangeArrowheads="1"/>
            </p:cNvSpPr>
            <p:nvPr/>
          </p:nvSpPr>
          <p:spPr bwMode="auto">
            <a:xfrm>
              <a:off x="3651" y="3520"/>
              <a:ext cx="272" cy="155"/>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14</a:t>
              </a:r>
            </a:p>
          </p:txBody>
        </p:sp>
        <p:sp>
          <p:nvSpPr>
            <p:cNvPr id="41032" name="Text Box 72"/>
            <p:cNvSpPr txBox="1">
              <a:spLocks noChangeArrowheads="1"/>
            </p:cNvSpPr>
            <p:nvPr/>
          </p:nvSpPr>
          <p:spPr bwMode="auto">
            <a:xfrm>
              <a:off x="4059" y="3873"/>
              <a:ext cx="1315"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FF"/>
                  </a:solidFill>
                  <a:latin typeface="Consolas" pitchFamily="49" charset="0"/>
                  <a:ea typeface="仿宋" pitchFamily="49" charset="-122"/>
                  <a:cs typeface="Consolas" pitchFamily="49" charset="0"/>
                </a:rPr>
                <a:t>索引表（排序）</a:t>
              </a:r>
            </a:p>
          </p:txBody>
        </p:sp>
        <p:sp>
          <p:nvSpPr>
            <p:cNvPr id="41033" name="AutoShape 73"/>
            <p:cNvSpPr>
              <a:spLocks noChangeArrowheads="1"/>
            </p:cNvSpPr>
            <p:nvPr/>
          </p:nvSpPr>
          <p:spPr bwMode="auto">
            <a:xfrm>
              <a:off x="4601" y="2069"/>
              <a:ext cx="214" cy="227"/>
            </a:xfrm>
            <a:prstGeom prst="downArrow">
              <a:avLst>
                <a:gd name="adj1" fmla="val 50000"/>
                <a:gd name="adj2" fmla="val 25000"/>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4" name="Group 83"/>
          <p:cNvGrpSpPr>
            <a:grpSpLocks/>
          </p:cNvGrpSpPr>
          <p:nvPr/>
        </p:nvGrpSpPr>
        <p:grpSpPr bwMode="auto">
          <a:xfrm>
            <a:off x="1928813" y="3716338"/>
            <a:ext cx="4611688" cy="2608262"/>
            <a:chOff x="1215" y="2341"/>
            <a:chExt cx="2905" cy="1643"/>
          </a:xfrm>
        </p:grpSpPr>
        <p:sp>
          <p:nvSpPr>
            <p:cNvPr id="40987" name="Text Box 27"/>
            <p:cNvSpPr txBox="1">
              <a:spLocks noChangeArrowheads="1"/>
            </p:cNvSpPr>
            <p:nvPr/>
          </p:nvSpPr>
          <p:spPr bwMode="auto">
            <a:xfrm>
              <a:off x="1260" y="2341"/>
              <a:ext cx="816" cy="174"/>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FF"/>
                  </a:solidFill>
                </a:rPr>
                <a:t>主文件</a:t>
              </a:r>
            </a:p>
          </p:txBody>
        </p:sp>
        <p:sp>
          <p:nvSpPr>
            <p:cNvPr id="41034" name="Text Box 74"/>
            <p:cNvSpPr txBox="1">
              <a:spLocks noChangeArrowheads="1"/>
            </p:cNvSpPr>
            <p:nvPr/>
          </p:nvSpPr>
          <p:spPr bwMode="auto">
            <a:xfrm>
              <a:off x="1215" y="2976"/>
              <a:ext cx="1005" cy="233"/>
            </a:xfrm>
            <a:prstGeom prst="rect">
              <a:avLst/>
            </a:prstGeom>
            <a:noFill/>
            <a:ln w="9525" algn="ctr">
              <a:noFill/>
              <a:miter lim="800000"/>
              <a:headEnd/>
              <a:tailEnd/>
            </a:ln>
            <a:effectLst/>
          </p:spPr>
          <p:txBody>
            <a:bodyPr wrap="square">
              <a:spAutoFit/>
            </a:bodyPr>
            <a:lstStyle/>
            <a:p>
              <a:pPr>
                <a:spcBef>
                  <a:spcPct val="50000"/>
                </a:spcBef>
              </a:pPr>
              <a:r>
                <a:rPr lang="zh-CN" altLang="en-US" sz="1800"/>
                <a:t>索引文件</a:t>
              </a:r>
            </a:p>
          </p:txBody>
        </p:sp>
        <p:sp>
          <p:nvSpPr>
            <p:cNvPr id="41035" name="Line 75"/>
            <p:cNvSpPr>
              <a:spLocks noChangeShapeType="1"/>
            </p:cNvSpPr>
            <p:nvPr/>
          </p:nvSpPr>
          <p:spPr bwMode="auto">
            <a:xfrm>
              <a:off x="1714" y="2568"/>
              <a:ext cx="0" cy="408"/>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p>
          </p:txBody>
        </p:sp>
        <p:sp>
          <p:nvSpPr>
            <p:cNvPr id="41036" name="Freeform 76"/>
            <p:cNvSpPr>
              <a:spLocks/>
            </p:cNvSpPr>
            <p:nvPr/>
          </p:nvSpPr>
          <p:spPr bwMode="auto">
            <a:xfrm>
              <a:off x="2064" y="3113"/>
              <a:ext cx="2056" cy="871"/>
            </a:xfrm>
            <a:custGeom>
              <a:avLst/>
              <a:gdLst/>
              <a:ahLst/>
              <a:cxnLst>
                <a:cxn ang="0">
                  <a:pos x="0" y="0"/>
                </a:cxn>
                <a:cxn ang="0">
                  <a:pos x="2056" y="871"/>
                </a:cxn>
              </a:cxnLst>
              <a:rect l="0" t="0" r="r" b="b"/>
              <a:pathLst>
                <a:path w="2056" h="871">
                  <a:moveTo>
                    <a:pt x="0" y="0"/>
                  </a:moveTo>
                  <a:lnTo>
                    <a:pt x="2056" y="871"/>
                  </a:lnTo>
                </a:path>
              </a:pathLst>
            </a:cu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p>
          </p:txBody>
        </p:sp>
      </p:grpSp>
      <p:grpSp>
        <p:nvGrpSpPr>
          <p:cNvPr id="5" name="Group 79"/>
          <p:cNvGrpSpPr>
            <a:grpSpLocks/>
          </p:cNvGrpSpPr>
          <p:nvPr/>
        </p:nvGrpSpPr>
        <p:grpSpPr bwMode="auto">
          <a:xfrm>
            <a:off x="3995738" y="1628776"/>
            <a:ext cx="1871662" cy="442913"/>
            <a:chOff x="2517" y="1026"/>
            <a:chExt cx="1179" cy="279"/>
          </a:xfrm>
        </p:grpSpPr>
        <p:sp>
          <p:nvSpPr>
            <p:cNvPr id="41037" name="Line 77"/>
            <p:cNvSpPr>
              <a:spLocks noChangeShapeType="1"/>
            </p:cNvSpPr>
            <p:nvPr/>
          </p:nvSpPr>
          <p:spPr bwMode="auto">
            <a:xfrm>
              <a:off x="2608" y="1305"/>
              <a:ext cx="998"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p>
          </p:txBody>
        </p:sp>
        <p:sp>
          <p:nvSpPr>
            <p:cNvPr id="41038" name="Text Box 78"/>
            <p:cNvSpPr txBox="1">
              <a:spLocks noChangeArrowheads="1"/>
            </p:cNvSpPr>
            <p:nvPr/>
          </p:nvSpPr>
          <p:spPr bwMode="auto">
            <a:xfrm>
              <a:off x="2517" y="1026"/>
              <a:ext cx="1179" cy="233"/>
            </a:xfrm>
            <a:prstGeom prst="rect">
              <a:avLst/>
            </a:prstGeom>
            <a:noFill/>
            <a:ln w="28575" algn="ctr">
              <a:noFill/>
              <a:miter lim="800000"/>
              <a:headEnd/>
              <a:tailEnd/>
            </a:ln>
            <a:effectLst/>
          </p:spPr>
          <p:txBody>
            <a:bodyPr>
              <a:spAutoFit/>
            </a:bodyPr>
            <a:lstStyle/>
            <a:p>
              <a:pPr>
                <a:spcBef>
                  <a:spcPct val="50000"/>
                </a:spcBef>
              </a:pPr>
              <a:r>
                <a:rPr lang="zh-CN" altLang="en-US" sz="1800"/>
                <a:t>产生索引表</a:t>
              </a:r>
            </a:p>
          </p:txBody>
        </p:sp>
      </p:grpSp>
      <p:sp>
        <p:nvSpPr>
          <p:cNvPr id="76" name="灯片编号占位符 75"/>
          <p:cNvSpPr>
            <a:spLocks noGrp="1"/>
          </p:cNvSpPr>
          <p:nvPr>
            <p:ph type="sldNum" sz="quarter" idx="12"/>
          </p:nvPr>
        </p:nvSpPr>
        <p:spPr/>
        <p:txBody>
          <a:bodyPr/>
          <a:lstStyle/>
          <a:p>
            <a:fld id="{660FAF9E-1049-4C95-8569-9641D2BB7E8F}" type="slidenum">
              <a:rPr lang="en-US" altLang="zh-CN" smtClean="0"/>
              <a:pPr/>
              <a:t>21</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3543300" cy="400110"/>
          </a:xfrm>
          <a:prstGeom prst="rect">
            <a:avLst/>
          </a:prstGeom>
          <a:noFill/>
          <a:ln w="9525">
            <a:noFill/>
            <a:miter lim="800000"/>
            <a:headEnd/>
            <a:tailEnd/>
          </a:ln>
          <a:effectLst/>
        </p:spPr>
        <p:txBody>
          <a:bodyPr>
            <a:spAutoFit/>
          </a:bodyPr>
          <a:lstStyle/>
          <a:p>
            <a:pPr algn="l">
              <a:spcBef>
                <a:spcPct val="20000"/>
              </a:spcBef>
              <a:buSzPct val="90000"/>
            </a:pPr>
            <a:r>
              <a:rPr kumimoji="1" lang="zh-CN" altLang="en-US" sz="2000">
                <a:solidFill>
                  <a:srgbClr val="FF0000"/>
                </a:solidFill>
                <a:latin typeface="华文中宋" pitchFamily="2" charset="-122"/>
                <a:ea typeface="华文中宋" pitchFamily="2" charset="-122"/>
              </a:rPr>
              <a:t>索引文件的结构特</a:t>
            </a:r>
            <a:r>
              <a:rPr kumimoji="1" lang="zh-CN" altLang="en-US" sz="2000" smtClean="0">
                <a:solidFill>
                  <a:srgbClr val="FF0000"/>
                </a:solidFill>
                <a:latin typeface="华文中宋" pitchFamily="2" charset="-122"/>
                <a:ea typeface="华文中宋" pitchFamily="2" charset="-122"/>
              </a:rPr>
              <a:t>点   </a:t>
            </a:r>
            <a:endParaRPr kumimoji="1" lang="zh-CN" altLang="en-US" sz="2000">
              <a:solidFill>
                <a:srgbClr val="FF0000"/>
              </a:solidFill>
              <a:latin typeface="华文中宋" pitchFamily="2" charset="-122"/>
              <a:ea typeface="华文中宋" pitchFamily="2" charset="-122"/>
            </a:endParaRPr>
          </a:p>
        </p:txBody>
      </p:sp>
      <p:sp>
        <p:nvSpPr>
          <p:cNvPr id="14339" name="Text Box 3"/>
          <p:cNvSpPr txBox="1">
            <a:spLocks noChangeArrowheads="1"/>
          </p:cNvSpPr>
          <p:nvPr/>
        </p:nvSpPr>
        <p:spPr bwMode="auto">
          <a:xfrm>
            <a:off x="755650" y="1268413"/>
            <a:ext cx="7993063" cy="2548390"/>
          </a:xfrm>
          <a:prstGeom prst="rect">
            <a:avLst/>
          </a:prstGeom>
          <a:noFill/>
          <a:ln w="9525" algn="ctr">
            <a:noFill/>
            <a:miter lim="800000"/>
            <a:headEnd/>
            <a:tailEnd/>
          </a:ln>
          <a:effectLst/>
        </p:spPr>
        <p:txBody>
          <a:bodyPr>
            <a:spAutoFit/>
          </a:bodyPr>
          <a:lstStyle/>
          <a:p>
            <a:pPr marL="457200" indent="-457200" algn="l">
              <a:lnSpc>
                <a:spcPct val="120000"/>
              </a:lnSpc>
              <a:spcBef>
                <a:spcPts val="1200"/>
              </a:spcBef>
              <a:buBlip>
                <a:blip r:embed="rId3"/>
              </a:buBlip>
            </a:pPr>
            <a:r>
              <a:rPr kumimoji="1" lang="zh-CN" altLang="en-US" sz="1800">
                <a:latin typeface="Consolas" pitchFamily="49" charset="0"/>
                <a:ea typeface="仿宋" pitchFamily="49" charset="-122"/>
                <a:cs typeface="Consolas" pitchFamily="49" charset="0"/>
              </a:rPr>
              <a:t>索引文件由“主文件”</a:t>
            </a:r>
            <a:r>
              <a:rPr kumimoji="1" lang="zh-CN" altLang="en-US" sz="1800" smtClean="0">
                <a:latin typeface="Consolas" pitchFamily="49" charset="0"/>
                <a:ea typeface="仿宋" pitchFamily="49" charset="-122"/>
                <a:cs typeface="Consolas" pitchFamily="49" charset="0"/>
              </a:rPr>
              <a:t>和“</a:t>
            </a:r>
            <a:r>
              <a:rPr kumimoji="1" lang="zh-CN" altLang="en-US" sz="1800">
                <a:latin typeface="Consolas" pitchFamily="49" charset="0"/>
                <a:ea typeface="仿宋" pitchFamily="49" charset="-122"/>
                <a:cs typeface="Consolas" pitchFamily="49" charset="0"/>
              </a:rPr>
              <a:t>索</a:t>
            </a:r>
            <a:r>
              <a:rPr kumimoji="1" lang="zh-CN" altLang="en-US" sz="1800" smtClean="0">
                <a:latin typeface="Consolas" pitchFamily="49" charset="0"/>
                <a:ea typeface="仿宋" pitchFamily="49" charset="-122"/>
                <a:cs typeface="Consolas" pitchFamily="49" charset="0"/>
              </a:rPr>
              <a:t>引表”（可以是多级）组成。</a:t>
            </a:r>
            <a:endParaRPr kumimoji="1" lang="zh-CN" altLang="en-US" sz="1800">
              <a:latin typeface="Consolas" pitchFamily="49" charset="0"/>
              <a:ea typeface="仿宋" pitchFamily="49" charset="-122"/>
              <a:cs typeface="Consolas" pitchFamily="49" charset="0"/>
            </a:endParaRPr>
          </a:p>
          <a:p>
            <a:pPr marL="457200" indent="-457200" algn="l">
              <a:lnSpc>
                <a:spcPct val="120000"/>
              </a:lnSpc>
              <a:spcBef>
                <a:spcPts val="1200"/>
              </a:spcBef>
              <a:buBlip>
                <a:blip r:embed="rId3"/>
              </a:buBlip>
            </a:pPr>
            <a:r>
              <a:rPr kumimoji="1" lang="zh-CN" altLang="en-US" sz="1800" smtClean="0">
                <a:latin typeface="Consolas" pitchFamily="49" charset="0"/>
                <a:ea typeface="仿宋" pitchFamily="49" charset="-122"/>
                <a:cs typeface="Consolas" pitchFamily="49" charset="0"/>
              </a:rPr>
              <a:t>索引表中</a:t>
            </a:r>
            <a:r>
              <a:rPr kumimoji="1" lang="zh-CN" altLang="en-US" sz="1800">
                <a:latin typeface="Consolas" pitchFamily="49" charset="0"/>
                <a:ea typeface="仿宋" pitchFamily="49" charset="-122"/>
                <a:cs typeface="Consolas" pitchFamily="49" charset="0"/>
              </a:rPr>
              <a:t>的每个记录由“关键字”和“指针”组</a:t>
            </a:r>
            <a:r>
              <a:rPr kumimoji="1" lang="zh-CN" altLang="en-US" sz="1800" smtClean="0">
                <a:latin typeface="Consolas" pitchFamily="49" charset="0"/>
                <a:ea typeface="仿宋" pitchFamily="49" charset="-122"/>
                <a:cs typeface="Consolas" pitchFamily="49" charset="0"/>
              </a:rPr>
              <a:t>成。</a:t>
            </a:r>
            <a:endParaRPr kumimoji="1" lang="zh-CN" altLang="en-US" sz="1800">
              <a:latin typeface="Consolas" pitchFamily="49" charset="0"/>
              <a:ea typeface="仿宋" pitchFamily="49" charset="-122"/>
              <a:cs typeface="Consolas" pitchFamily="49" charset="0"/>
            </a:endParaRPr>
          </a:p>
          <a:p>
            <a:pPr marL="457200" indent="-457200" algn="l">
              <a:lnSpc>
                <a:spcPct val="120000"/>
              </a:lnSpc>
              <a:spcBef>
                <a:spcPts val="1200"/>
              </a:spcBef>
              <a:buBlip>
                <a:blip r:embed="rId3"/>
              </a:buBlip>
            </a:pPr>
            <a:r>
              <a:rPr kumimoji="1" lang="zh-CN" altLang="en-US" sz="1800">
                <a:latin typeface="Consolas" pitchFamily="49" charset="0"/>
                <a:ea typeface="仿宋" pitchFamily="49" charset="-122"/>
                <a:cs typeface="Consolas" pitchFamily="49" charset="0"/>
              </a:rPr>
              <a:t>通常，索引文件中的主文件是无序文件，索</a:t>
            </a:r>
            <a:r>
              <a:rPr kumimoji="1" lang="zh-CN" altLang="en-US" sz="1800" smtClean="0">
                <a:latin typeface="Consolas" pitchFamily="49" charset="0"/>
                <a:ea typeface="仿宋" pitchFamily="49" charset="-122"/>
                <a:cs typeface="Consolas" pitchFamily="49" charset="0"/>
              </a:rPr>
              <a:t>引表是 </a:t>
            </a:r>
            <a:r>
              <a:rPr kumimoji="1" lang="zh-CN" altLang="en-US" sz="1800">
                <a:latin typeface="Consolas" pitchFamily="49" charset="0"/>
                <a:ea typeface="仿宋" pitchFamily="49" charset="-122"/>
                <a:cs typeface="Consolas" pitchFamily="49" charset="0"/>
              </a:rPr>
              <a:t>（按关键字有序）的有序文</a:t>
            </a:r>
            <a:r>
              <a:rPr kumimoji="1" lang="zh-CN" altLang="en-US" sz="1800" smtClean="0">
                <a:latin typeface="Consolas" pitchFamily="49" charset="0"/>
                <a:ea typeface="仿宋" pitchFamily="49" charset="-122"/>
                <a:cs typeface="Consolas" pitchFamily="49" charset="0"/>
              </a:rPr>
              <a:t>件。</a:t>
            </a:r>
            <a:endParaRPr kumimoji="1" lang="zh-CN" altLang="en-US" sz="1800">
              <a:latin typeface="Consolas" pitchFamily="49" charset="0"/>
              <a:ea typeface="仿宋" pitchFamily="49" charset="-122"/>
              <a:cs typeface="Consolas" pitchFamily="49" charset="0"/>
            </a:endParaRPr>
          </a:p>
          <a:p>
            <a:pPr marL="457200" indent="-457200" algn="l">
              <a:lnSpc>
                <a:spcPct val="120000"/>
              </a:lnSpc>
              <a:spcBef>
                <a:spcPts val="1200"/>
              </a:spcBef>
              <a:buBlip>
                <a:blip r:embed="rId3"/>
              </a:buBlip>
            </a:pPr>
            <a:r>
              <a:rPr kumimoji="1" lang="zh-CN" altLang="en-US" sz="1800">
                <a:latin typeface="Consolas" pitchFamily="49" charset="0"/>
                <a:ea typeface="仿宋" pitchFamily="49" charset="-122"/>
                <a:cs typeface="Consolas" pitchFamily="49" charset="0"/>
              </a:rPr>
              <a:t> “索</a:t>
            </a:r>
            <a:r>
              <a:rPr kumimoji="1" lang="zh-CN" altLang="en-US" sz="1800" smtClean="0">
                <a:latin typeface="Consolas" pitchFamily="49" charset="0"/>
                <a:ea typeface="仿宋" pitchFamily="49" charset="-122"/>
                <a:cs typeface="Consolas" pitchFamily="49" charset="0"/>
              </a:rPr>
              <a:t>引表”</a:t>
            </a:r>
            <a:r>
              <a:rPr kumimoji="1" lang="zh-CN" altLang="en-US" sz="1800">
                <a:latin typeface="Consolas" pitchFamily="49" charset="0"/>
                <a:ea typeface="仿宋" pitchFamily="49" charset="-122"/>
                <a:cs typeface="Consolas" pitchFamily="49" charset="0"/>
              </a:rPr>
              <a:t>是在输入数据建立文件时自动生成。初建时的“静态索引”为无序文件，经过排序后成为有序文件。</a:t>
            </a: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22</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57200" y="533400"/>
            <a:ext cx="3971924" cy="403252"/>
          </a:xfrm>
          <a:prstGeom prst="rect">
            <a:avLst/>
          </a:prstGeom>
          <a:noFill/>
          <a:ln w="9525">
            <a:noFill/>
            <a:miter lim="800000"/>
            <a:headEnd/>
            <a:tailEnd/>
          </a:ln>
          <a:effectLst/>
        </p:spPr>
        <p:txBody>
          <a:bodyPr wrap="square">
            <a:spAutoFit/>
          </a:bodyPr>
          <a:lstStyle/>
          <a:p>
            <a:pPr algn="just">
              <a:lnSpc>
                <a:spcPct val="110000"/>
              </a:lnSpc>
              <a:spcBef>
                <a:spcPct val="20000"/>
              </a:spcBef>
              <a:buSzPct val="90000"/>
            </a:pPr>
            <a:r>
              <a:rPr kumimoji="1" lang="zh-CN" altLang="en-US" sz="2000">
                <a:solidFill>
                  <a:srgbClr val="FF0000"/>
                </a:solidFill>
                <a:latin typeface="华文中宋" pitchFamily="2" charset="-122"/>
                <a:ea typeface="华文中宋" pitchFamily="2" charset="-122"/>
              </a:rPr>
              <a:t>索引文件的操作特点：   </a:t>
            </a:r>
          </a:p>
        </p:txBody>
      </p:sp>
      <p:sp>
        <p:nvSpPr>
          <p:cNvPr id="15363" name="Text Box 3"/>
          <p:cNvSpPr txBox="1">
            <a:spLocks noChangeArrowheads="1"/>
          </p:cNvSpPr>
          <p:nvPr/>
        </p:nvSpPr>
        <p:spPr bwMode="auto">
          <a:xfrm>
            <a:off x="684213" y="1196975"/>
            <a:ext cx="7993062" cy="1400383"/>
          </a:xfrm>
          <a:prstGeom prst="rect">
            <a:avLst/>
          </a:prstGeom>
          <a:noFill/>
          <a:ln w="9525" algn="ctr">
            <a:noFill/>
            <a:miter lim="800000"/>
            <a:headEnd/>
            <a:tailEnd/>
          </a:ln>
          <a:effectLst/>
        </p:spPr>
        <p:txBody>
          <a:bodyPr>
            <a:spAutoFit/>
          </a:bodyPr>
          <a:lstStyle/>
          <a:p>
            <a:pPr marL="457200" indent="-457200" algn="l">
              <a:lnSpc>
                <a:spcPts val="3000"/>
              </a:lnSpc>
              <a:spcBef>
                <a:spcPts val="1200"/>
              </a:spcBef>
              <a:buFontTx/>
              <a:buBlip>
                <a:blip r:embed="rId3"/>
              </a:buBlip>
            </a:pPr>
            <a:r>
              <a:rPr kumimoji="1" lang="zh-CN" altLang="en-US" sz="1800">
                <a:solidFill>
                  <a:srgbClr val="FF00FF"/>
                </a:solidFill>
                <a:latin typeface="方正启体简体" pitchFamily="65" charset="-122"/>
                <a:ea typeface="方正启体简体" pitchFamily="65" charset="-122"/>
                <a:cs typeface="Consolas" pitchFamily="49" charset="0"/>
              </a:rPr>
              <a:t>检索</a:t>
            </a:r>
            <a:r>
              <a:rPr kumimoji="1" lang="zh-CN" altLang="en-US" sz="1800">
                <a:latin typeface="Consolas" pitchFamily="49" charset="0"/>
                <a:ea typeface="仿宋" pitchFamily="49" charset="-122"/>
                <a:cs typeface="Consolas" pitchFamily="49" charset="0"/>
              </a:rPr>
              <a:t>方式为：直接存取和按关键字存取。“按关键字检索”将分两步进行：先查索</a:t>
            </a:r>
            <a:r>
              <a:rPr kumimoji="1" lang="zh-CN" altLang="en-US" sz="1800" smtClean="0">
                <a:latin typeface="Consolas" pitchFamily="49" charset="0"/>
                <a:ea typeface="仿宋" pitchFamily="49" charset="-122"/>
                <a:cs typeface="Consolas" pitchFamily="49" charset="0"/>
              </a:rPr>
              <a:t>引表，</a:t>
            </a:r>
            <a:r>
              <a:rPr kumimoji="1" lang="zh-CN" altLang="en-US" sz="1800">
                <a:latin typeface="Consolas" pitchFamily="49" charset="0"/>
                <a:ea typeface="仿宋" pitchFamily="49" charset="-122"/>
                <a:cs typeface="Consolas" pitchFamily="49" charset="0"/>
              </a:rPr>
              <a:t>然后根据索</a:t>
            </a:r>
            <a:r>
              <a:rPr kumimoji="1" lang="zh-CN" altLang="en-US" sz="1800" smtClean="0">
                <a:latin typeface="Consolas" pitchFamily="49" charset="0"/>
                <a:ea typeface="仿宋" pitchFamily="49" charset="-122"/>
                <a:cs typeface="Consolas" pitchFamily="49" charset="0"/>
              </a:rPr>
              <a:t>引表中</a:t>
            </a:r>
            <a:r>
              <a:rPr kumimoji="1" lang="zh-CN" altLang="en-US" sz="1800">
                <a:latin typeface="Consolas" pitchFamily="49" charset="0"/>
                <a:ea typeface="仿宋" pitchFamily="49" charset="-122"/>
                <a:cs typeface="Consolas" pitchFamily="49" charset="0"/>
              </a:rPr>
              <a:t>指针所指索取记录；</a:t>
            </a:r>
          </a:p>
          <a:p>
            <a:pPr marL="457200" indent="-457200" algn="l">
              <a:lnSpc>
                <a:spcPts val="3000"/>
              </a:lnSpc>
              <a:spcBef>
                <a:spcPts val="1200"/>
              </a:spcBef>
              <a:buFontTx/>
              <a:buBlip>
                <a:blip r:embed="rId3"/>
              </a:buBlip>
            </a:pPr>
            <a:r>
              <a:rPr kumimoji="1" lang="zh-CN" altLang="en-US" sz="1800">
                <a:solidFill>
                  <a:srgbClr val="FF00FF"/>
                </a:solidFill>
                <a:latin typeface="方正启体简体" pitchFamily="65" charset="-122"/>
                <a:ea typeface="方正启体简体" pitchFamily="65" charset="-122"/>
                <a:cs typeface="Consolas" pitchFamily="49" charset="0"/>
              </a:rPr>
              <a:t>插</a:t>
            </a:r>
            <a:r>
              <a:rPr kumimoji="1" lang="zh-CN" altLang="en-US" sz="1800" smtClean="0">
                <a:solidFill>
                  <a:srgbClr val="FF00FF"/>
                </a:solidFill>
                <a:latin typeface="方正启体简体" pitchFamily="65" charset="-122"/>
                <a:ea typeface="方正启体简体" pitchFamily="65" charset="-122"/>
                <a:cs typeface="Consolas" pitchFamily="49" charset="0"/>
              </a:rPr>
              <a:t>入、删除、更</a:t>
            </a:r>
            <a:r>
              <a:rPr kumimoji="1" lang="zh-CN" altLang="en-US" sz="1800">
                <a:solidFill>
                  <a:srgbClr val="FF00FF"/>
                </a:solidFill>
                <a:latin typeface="方正启体简体" pitchFamily="65" charset="-122"/>
                <a:ea typeface="方正启体简体" pitchFamily="65" charset="-122"/>
                <a:cs typeface="Consolas" pitchFamily="49" charset="0"/>
              </a:rPr>
              <a:t>新</a:t>
            </a:r>
            <a:r>
              <a:rPr kumimoji="1" lang="zh-CN" altLang="en-US" sz="1800">
                <a:latin typeface="Consolas" pitchFamily="49" charset="0"/>
                <a:ea typeface="仿宋" pitchFamily="49" charset="-122"/>
                <a:cs typeface="Consolas" pitchFamily="49" charset="0"/>
              </a:rPr>
              <a:t>记录时</a:t>
            </a:r>
            <a:r>
              <a:rPr kumimoji="1" lang="zh-CN" altLang="en-US" sz="1800" smtClean="0">
                <a:latin typeface="Consolas" pitchFamily="49" charset="0"/>
                <a:ea typeface="仿宋" pitchFamily="49" charset="-122"/>
                <a:cs typeface="Consolas" pitchFamily="49" charset="0"/>
              </a:rPr>
              <a:t>，除了修改主</a:t>
            </a:r>
            <a:r>
              <a:rPr kumimoji="1" lang="zh-CN" altLang="en-US" sz="1800">
                <a:latin typeface="Consolas" pitchFamily="49" charset="0"/>
                <a:ea typeface="仿宋" pitchFamily="49" charset="-122"/>
                <a:cs typeface="Consolas" pitchFamily="49" charset="0"/>
              </a:rPr>
              <a:t>文</a:t>
            </a:r>
            <a:r>
              <a:rPr kumimoji="1" lang="zh-CN" altLang="en-US" sz="1800" smtClean="0">
                <a:latin typeface="Consolas" pitchFamily="49" charset="0"/>
                <a:ea typeface="仿宋" pitchFamily="49" charset="-122"/>
                <a:cs typeface="Consolas" pitchFamily="49" charset="0"/>
              </a:rPr>
              <a:t>件，同时还要修改索引表。</a:t>
            </a:r>
            <a:endParaRPr lang="zh-CN" altLang="en-US" sz="1800">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23</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68313" y="2276475"/>
            <a:ext cx="8077200" cy="822276"/>
          </a:xfrm>
          <a:prstGeom prst="rect">
            <a:avLst/>
          </a:prstGeom>
          <a:noFill/>
          <a:ln w="9525">
            <a:noFill/>
            <a:miter lim="800000"/>
            <a:headEnd/>
            <a:tailEnd/>
          </a:ln>
          <a:effectLst/>
        </p:spPr>
        <p:txBody>
          <a:bodyPr>
            <a:spAutoFit/>
          </a:bodyPr>
          <a:lstStyle/>
          <a:p>
            <a:pPr algn="l">
              <a:lnSpc>
                <a:spcPct val="140000"/>
              </a:lnSpc>
            </a:pPr>
            <a:r>
              <a:rPr kumimoji="1" lang="zh-CN" altLang="en-US" sz="1800">
                <a:latin typeface="Consolas" pitchFamily="49" charset="0"/>
                <a:ea typeface="仿宋" pitchFamily="49" charset="-122"/>
                <a:cs typeface="Consolas" pitchFamily="49" charset="0"/>
              </a:rPr>
              <a:t>　　</a:t>
            </a:r>
            <a:r>
              <a:rPr kumimoji="1" lang="en-US" altLang="zh-CN" sz="1800">
                <a:latin typeface="Consolas" pitchFamily="49" charset="0"/>
                <a:ea typeface="仿宋" pitchFamily="49" charset="-122"/>
                <a:cs typeface="Consolas" pitchFamily="49" charset="0"/>
              </a:rPr>
              <a:t>ISAM</a:t>
            </a:r>
            <a:r>
              <a:rPr kumimoji="1" lang="zh-CN" altLang="en-US" sz="1800">
                <a:latin typeface="Consolas" pitchFamily="49" charset="0"/>
                <a:ea typeface="仿宋" pitchFamily="49" charset="-122"/>
                <a:cs typeface="Consolas" pitchFamily="49" charset="0"/>
              </a:rPr>
              <a:t>（</a:t>
            </a:r>
            <a:r>
              <a:rPr kumimoji="1" lang="en-US" altLang="zh-CN" sz="1800">
                <a:latin typeface="Consolas" pitchFamily="49" charset="0"/>
                <a:ea typeface="仿宋" pitchFamily="49" charset="-122"/>
                <a:cs typeface="Consolas" pitchFamily="49" charset="0"/>
              </a:rPr>
              <a:t>Index Sequential Access Method</a:t>
            </a:r>
            <a:r>
              <a:rPr kumimoji="1" lang="zh-CN" altLang="en-US" sz="1800">
                <a:latin typeface="Consolas" pitchFamily="49" charset="0"/>
                <a:ea typeface="仿宋" pitchFamily="49" charset="-122"/>
                <a:cs typeface="Consolas" pitchFamily="49" charset="0"/>
              </a:rPr>
              <a:t>，索引顺序存取方法）是一种</a:t>
            </a:r>
            <a:r>
              <a:rPr kumimoji="1" lang="zh-CN" altLang="en-US" sz="1800">
                <a:solidFill>
                  <a:srgbClr val="FF00FF"/>
                </a:solidFill>
                <a:latin typeface="Consolas" pitchFamily="49" charset="0"/>
                <a:ea typeface="仿宋" pitchFamily="49" charset="-122"/>
                <a:cs typeface="Consolas" pitchFamily="49" charset="0"/>
              </a:rPr>
              <a:t>专为磁盘存取</a:t>
            </a:r>
            <a:r>
              <a:rPr kumimoji="1" lang="zh-CN" altLang="en-US" sz="1800">
                <a:latin typeface="Consolas" pitchFamily="49" charset="0"/>
                <a:ea typeface="仿宋" pitchFamily="49" charset="-122"/>
                <a:cs typeface="Consolas" pitchFamily="49" charset="0"/>
              </a:rPr>
              <a:t>设计的文件组织方法。</a:t>
            </a:r>
          </a:p>
        </p:txBody>
      </p:sp>
      <p:sp>
        <p:nvSpPr>
          <p:cNvPr id="16387" name="Text Box 3"/>
          <p:cNvSpPr txBox="1">
            <a:spLocks noChangeArrowheads="1"/>
          </p:cNvSpPr>
          <p:nvPr/>
        </p:nvSpPr>
        <p:spPr bwMode="auto">
          <a:xfrm>
            <a:off x="500034" y="642918"/>
            <a:ext cx="3714776" cy="400110"/>
          </a:xfrm>
          <a:prstGeom prst="rect">
            <a:avLst/>
          </a:prstGeom>
          <a:noFill/>
          <a:ln w="9525" algn="ctr">
            <a:noFill/>
            <a:miter lim="800000"/>
            <a:headEnd/>
            <a:tailEnd/>
          </a:ln>
          <a:effectLst/>
        </p:spPr>
        <p:txBody>
          <a:bodyPr wrap="square">
            <a:spAutoFit/>
          </a:bodyPr>
          <a:lstStyle/>
          <a:p>
            <a:pPr algn="l"/>
            <a:r>
              <a:rPr kumimoji="1" lang="zh-CN" altLang="en-US" sz="2000" smtClean="0">
                <a:latin typeface="楷体" pitchFamily="49" charset="-122"/>
                <a:ea typeface="楷体" pitchFamily="49" charset="-122"/>
              </a:rPr>
              <a:t>两</a:t>
            </a:r>
            <a:r>
              <a:rPr kumimoji="1" lang="zh-CN" altLang="en-US" sz="2000">
                <a:latin typeface="楷体" pitchFamily="49" charset="-122"/>
                <a:ea typeface="楷体" pitchFamily="49" charset="-122"/>
              </a:rPr>
              <a:t>种典型的索引顺序文件。</a:t>
            </a:r>
            <a:endParaRPr lang="zh-CN" altLang="en-US" sz="2000">
              <a:latin typeface="楷体" pitchFamily="49" charset="-122"/>
              <a:ea typeface="楷体" pitchFamily="49" charset="-122"/>
            </a:endParaRPr>
          </a:p>
        </p:txBody>
      </p:sp>
      <p:sp>
        <p:nvSpPr>
          <p:cNvPr id="16388" name="Text Box 4" descr="信纸"/>
          <p:cNvSpPr txBox="1">
            <a:spLocks noChangeArrowheads="1"/>
          </p:cNvSpPr>
          <p:nvPr/>
        </p:nvSpPr>
        <p:spPr bwMode="auto">
          <a:xfrm>
            <a:off x="611188" y="1482725"/>
            <a:ext cx="2746366" cy="430887"/>
          </a:xfrm>
          <a:prstGeom prst="rect">
            <a:avLst/>
          </a:prstGeom>
          <a:blipFill dpi="0" rotWithShape="1">
            <a:blip r:embed="rId3" cstate="print"/>
            <a:srcRect/>
            <a:tile tx="0" ty="0" sx="100000" sy="100000" flip="none" algn="tl"/>
          </a:blipFill>
          <a:ln w="9525" algn="ctr">
            <a:noFill/>
            <a:miter lim="800000"/>
            <a:headEnd/>
            <a:tailEnd/>
          </a:ln>
          <a:effectLst>
            <a:prstShdw prst="shdw17" dist="17961" dir="2700000">
              <a:srgbClr val="FFFFCC">
                <a:gamma/>
                <a:shade val="60000"/>
                <a:invGamma/>
              </a:srgbClr>
            </a:prstShdw>
          </a:effectLst>
        </p:spPr>
        <p:txBody>
          <a:bodyPr wrap="square">
            <a:spAutoFit/>
          </a:bodyPr>
          <a:lstStyle/>
          <a:p>
            <a:pPr algn="l"/>
            <a:r>
              <a:rPr kumimoji="1" lang="en-US" altLang="zh-CN" sz="2200">
                <a:solidFill>
                  <a:srgbClr val="FF0000"/>
                </a:solidFill>
                <a:latin typeface="Consolas" pitchFamily="49" charset="0"/>
                <a:ea typeface="微软雅黑" pitchFamily="34" charset="-122"/>
                <a:cs typeface="Consolas" pitchFamily="49" charset="0"/>
              </a:rPr>
              <a:t>12.2.1 </a:t>
            </a:r>
            <a:r>
              <a:rPr kumimoji="1" lang="en-US" altLang="zh-CN" sz="2200" smtClean="0">
                <a:solidFill>
                  <a:srgbClr val="FF0000"/>
                </a:solidFill>
                <a:latin typeface="Consolas" pitchFamily="49" charset="0"/>
                <a:ea typeface="微软雅黑" pitchFamily="34" charset="-122"/>
                <a:cs typeface="Consolas" pitchFamily="49" charset="0"/>
              </a:rPr>
              <a:t>ISAM</a:t>
            </a:r>
            <a:r>
              <a:rPr kumimoji="1" lang="zh-CN" altLang="en-US" sz="2200">
                <a:solidFill>
                  <a:srgbClr val="FF0000"/>
                </a:solidFill>
                <a:latin typeface="Consolas" pitchFamily="49" charset="0"/>
                <a:ea typeface="微软雅黑" pitchFamily="34" charset="-122"/>
                <a:cs typeface="Consolas" pitchFamily="49" charset="0"/>
              </a:rPr>
              <a:t>文件</a:t>
            </a:r>
            <a:endParaRPr lang="zh-CN" altLang="en-US" sz="2200">
              <a:solidFill>
                <a:srgbClr val="FF0000"/>
              </a:solidFill>
              <a:latin typeface="Consolas" pitchFamily="49" charset="0"/>
              <a:ea typeface="微软雅黑" pitchFamily="34" charset="-122"/>
              <a:cs typeface="Consolas" pitchFamily="49" charset="0"/>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24</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1+#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23850" y="188913"/>
            <a:ext cx="3033703" cy="430887"/>
          </a:xfrm>
          <a:prstGeom prst="rect">
            <a:avLst/>
          </a:prstGeom>
          <a:solidFill>
            <a:srgbClr val="333399"/>
          </a:solidFill>
          <a:ln w="9525">
            <a:noFill/>
            <a:miter lim="800000"/>
            <a:headEnd/>
            <a:tailEnd/>
          </a:ln>
          <a:effectLst/>
        </p:spPr>
        <p:txBody>
          <a:bodyPr wrap="square">
            <a:spAutoFit/>
          </a:bodyPr>
          <a:lstStyle/>
          <a:p>
            <a:r>
              <a:rPr kumimoji="1" lang="en-US" altLang="zh-CN" sz="2200">
                <a:solidFill>
                  <a:schemeClr val="bg1"/>
                </a:solidFill>
                <a:latin typeface="Consolas" pitchFamily="49" charset="0"/>
                <a:ea typeface="华文中宋" pitchFamily="2" charset="-122"/>
                <a:cs typeface="Consolas" pitchFamily="49" charset="0"/>
              </a:rPr>
              <a:t>1. </a:t>
            </a:r>
            <a:r>
              <a:rPr kumimoji="1" lang="zh-CN" altLang="en-US" sz="2200">
                <a:solidFill>
                  <a:schemeClr val="bg1"/>
                </a:solidFill>
                <a:latin typeface="Consolas" pitchFamily="49" charset="0"/>
                <a:ea typeface="华文中宋" pitchFamily="2" charset="-122"/>
                <a:cs typeface="Consolas" pitchFamily="49" charset="0"/>
              </a:rPr>
              <a:t>文件的组织方式</a:t>
            </a:r>
            <a:r>
              <a:rPr kumimoji="1" lang="zh-CN" altLang="en-US" sz="2200" b="0">
                <a:solidFill>
                  <a:schemeClr val="bg1"/>
                </a:solidFill>
                <a:latin typeface="Consolas" pitchFamily="49" charset="0"/>
                <a:ea typeface="华文中宋" pitchFamily="2" charset="-122"/>
                <a:cs typeface="Consolas" pitchFamily="49" charset="0"/>
              </a:rPr>
              <a:t>     </a:t>
            </a:r>
          </a:p>
        </p:txBody>
      </p:sp>
      <p:pic>
        <p:nvPicPr>
          <p:cNvPr id="17424" name="Picture 16" descr="u=1618607407,3147254344&amp;fm=23&amp;gp=0"/>
          <p:cNvPicPr>
            <a:picLocks noChangeAspect="1" noChangeArrowheads="1"/>
          </p:cNvPicPr>
          <p:nvPr/>
        </p:nvPicPr>
        <p:blipFill>
          <a:blip r:embed="rId3" cstate="print"/>
          <a:srcRect/>
          <a:stretch>
            <a:fillRect/>
          </a:stretch>
        </p:blipFill>
        <p:spPr bwMode="auto">
          <a:xfrm>
            <a:off x="1643042" y="1202280"/>
            <a:ext cx="3703643" cy="2857520"/>
          </a:xfrm>
          <a:prstGeom prst="rect">
            <a:avLst/>
          </a:prstGeom>
          <a:noFill/>
        </p:spPr>
      </p:pic>
      <p:sp>
        <p:nvSpPr>
          <p:cNvPr id="14" name="TextBox 13"/>
          <p:cNvSpPr txBox="1"/>
          <p:nvPr/>
        </p:nvSpPr>
        <p:spPr>
          <a:xfrm>
            <a:off x="428596" y="1630908"/>
            <a:ext cx="1357322" cy="400110"/>
          </a:xfrm>
          <a:prstGeom prst="rect">
            <a:avLst/>
          </a:prstGeom>
          <a:noFill/>
        </p:spPr>
        <p:txBody>
          <a:bodyPr wrap="square" rtlCol="0">
            <a:spAutoFit/>
          </a:bodyPr>
          <a:lstStyle/>
          <a:p>
            <a:r>
              <a:rPr kumimoji="1" lang="zh-CN" altLang="en-US" sz="2000" smtClean="0">
                <a:solidFill>
                  <a:srgbClr val="FF00FF"/>
                </a:solidFill>
                <a:latin typeface="微软雅黑" pitchFamily="34" charset="-122"/>
                <a:ea typeface="微软雅黑" pitchFamily="34" charset="-122"/>
                <a:cs typeface="Consolas" pitchFamily="49" charset="0"/>
              </a:rPr>
              <a:t>磁盘结构</a:t>
            </a:r>
            <a:endParaRPr lang="zh-CN" altLang="en-US" sz="2000">
              <a:latin typeface="微软雅黑" pitchFamily="34" charset="-122"/>
              <a:ea typeface="微软雅黑" pitchFamily="34" charset="-122"/>
            </a:endParaRPr>
          </a:p>
        </p:txBody>
      </p:sp>
      <p:sp>
        <p:nvSpPr>
          <p:cNvPr id="16" name="TextBox 15"/>
          <p:cNvSpPr txBox="1"/>
          <p:nvPr/>
        </p:nvSpPr>
        <p:spPr>
          <a:xfrm>
            <a:off x="1142976" y="4274114"/>
            <a:ext cx="3786214" cy="369332"/>
          </a:xfrm>
          <a:prstGeom prst="rect">
            <a:avLst/>
          </a:prstGeom>
          <a:noFill/>
        </p:spPr>
        <p:txBody>
          <a:bodyPr wrap="square" rtlCol="0">
            <a:spAutoFit/>
          </a:bodyPr>
          <a:lstStyle/>
          <a:p>
            <a:pPr algn="l"/>
            <a:r>
              <a:rPr kumimoji="1" lang="zh-CN" altLang="en-US" sz="1800" smtClean="0">
                <a:latin typeface="Consolas" pitchFamily="49" charset="0"/>
                <a:ea typeface="方正启体简体" pitchFamily="65" charset="-122"/>
                <a:cs typeface="Consolas" pitchFamily="49" charset="0"/>
              </a:rPr>
              <a:t>磁盘构成：柱面</a:t>
            </a:r>
            <a:r>
              <a:rPr kumimoji="1" lang="zh-CN" altLang="en-US" sz="1800" smtClean="0">
                <a:latin typeface="Consolas" pitchFamily="49" charset="0"/>
                <a:ea typeface="方正启体简体" pitchFamily="65" charset="-122"/>
                <a:cs typeface="Consolas" pitchFamily="49" charset="0"/>
                <a:sym typeface="Wingdings"/>
              </a:rPr>
              <a:t></a:t>
            </a:r>
            <a:r>
              <a:rPr kumimoji="1" lang="zh-CN" altLang="en-US" sz="1800" smtClean="0">
                <a:latin typeface="Consolas" pitchFamily="49" charset="0"/>
                <a:ea typeface="方正启体简体" pitchFamily="65" charset="-122"/>
                <a:cs typeface="Consolas" pitchFamily="49" charset="0"/>
              </a:rPr>
              <a:t>磁道 </a:t>
            </a:r>
            <a:r>
              <a:rPr kumimoji="1" lang="zh-CN" altLang="en-US" sz="1800" smtClean="0">
                <a:latin typeface="Consolas" pitchFamily="49" charset="0"/>
                <a:ea typeface="方正启体简体" pitchFamily="65" charset="-122"/>
                <a:cs typeface="Consolas" pitchFamily="49" charset="0"/>
                <a:sym typeface="Wingdings"/>
              </a:rPr>
              <a:t>扇区（簇）</a:t>
            </a:r>
            <a:endParaRPr lang="zh-CN" altLang="en-US" sz="1800">
              <a:latin typeface="Consolas" pitchFamily="49" charset="0"/>
              <a:ea typeface="方正启体简体" pitchFamily="65" charset="-122"/>
              <a:cs typeface="Consolas" pitchFamily="49" charset="0"/>
            </a:endParaRPr>
          </a:p>
        </p:txBody>
      </p:sp>
      <p:grpSp>
        <p:nvGrpSpPr>
          <p:cNvPr id="2" name="组合 18"/>
          <p:cNvGrpSpPr/>
          <p:nvPr/>
        </p:nvGrpSpPr>
        <p:grpSpPr>
          <a:xfrm>
            <a:off x="3143240" y="4774180"/>
            <a:ext cx="1714512" cy="655084"/>
            <a:chOff x="3143240" y="4429132"/>
            <a:chExt cx="1714512" cy="655084"/>
          </a:xfrm>
        </p:grpSpPr>
        <p:sp>
          <p:nvSpPr>
            <p:cNvPr id="17" name="上箭头 16"/>
            <p:cNvSpPr/>
            <p:nvPr/>
          </p:nvSpPr>
          <p:spPr bwMode="auto">
            <a:xfrm>
              <a:off x="3857620" y="4429132"/>
              <a:ext cx="142876" cy="214314"/>
            </a:xfrm>
            <a:prstGeom prst="up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18" name="TextBox 17"/>
            <p:cNvSpPr txBox="1"/>
            <p:nvPr/>
          </p:nvSpPr>
          <p:spPr>
            <a:xfrm>
              <a:off x="3143240" y="4714884"/>
              <a:ext cx="1714512" cy="369332"/>
            </a:xfrm>
            <a:prstGeom prst="rect">
              <a:avLst/>
            </a:prstGeom>
            <a:noFill/>
          </p:spPr>
          <p:txBody>
            <a:bodyPr wrap="square" rtlCol="0">
              <a:spAutoFit/>
            </a:bodyPr>
            <a:lstStyle/>
            <a:p>
              <a:pPr algn="l"/>
              <a:r>
                <a:rPr lang="zh-CN" altLang="en-US" sz="1800" smtClean="0">
                  <a:latin typeface="仿宋" pitchFamily="49" charset="-122"/>
                  <a:ea typeface="仿宋" pitchFamily="49" charset="-122"/>
                </a:rPr>
                <a:t>基本存储单位</a:t>
              </a:r>
              <a:endParaRPr lang="zh-CN" altLang="en-US" sz="1800">
                <a:latin typeface="仿宋" pitchFamily="49" charset="-122"/>
                <a:ea typeface="仿宋" pitchFamily="49" charset="-122"/>
              </a:endParaRPr>
            </a:p>
          </p:txBody>
        </p:sp>
      </p:grpSp>
      <p:sp>
        <p:nvSpPr>
          <p:cNvPr id="9" name="灯片编号占位符 8"/>
          <p:cNvSpPr>
            <a:spLocks noGrp="1"/>
          </p:cNvSpPr>
          <p:nvPr>
            <p:ph type="sldNum" sz="quarter" idx="12"/>
          </p:nvPr>
        </p:nvSpPr>
        <p:spPr/>
        <p:txBody>
          <a:bodyPr/>
          <a:lstStyle/>
          <a:p>
            <a:fld id="{660FAF9E-1049-4C95-8569-9641D2BB7E8F}" type="slidenum">
              <a:rPr lang="en-US" altLang="zh-CN" smtClean="0"/>
              <a:pPr/>
              <a:t>25</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cstate="print"/>
          <a:srcRect/>
          <a:stretch>
            <a:fillRect/>
          </a:stretch>
        </p:blipFill>
        <p:spPr bwMode="auto">
          <a:xfrm>
            <a:off x="4929190" y="1071546"/>
            <a:ext cx="3357882" cy="4214842"/>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207180" y="1142984"/>
            <a:ext cx="3895393" cy="3815895"/>
          </a:xfrm>
          <a:prstGeom prst="rect">
            <a:avLst/>
          </a:prstGeom>
          <a:noFill/>
          <a:ln w="9525">
            <a:noFill/>
            <a:miter lim="800000"/>
            <a:headEnd/>
            <a:tailEnd/>
          </a:ln>
        </p:spPr>
      </p:pic>
      <p:sp>
        <p:nvSpPr>
          <p:cNvPr id="5" name="右箭头 4"/>
          <p:cNvSpPr/>
          <p:nvPr/>
        </p:nvSpPr>
        <p:spPr bwMode="auto">
          <a:xfrm>
            <a:off x="4357686" y="3144373"/>
            <a:ext cx="428628" cy="214314"/>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TextBox 5"/>
          <p:cNvSpPr txBox="1"/>
          <p:nvPr/>
        </p:nvSpPr>
        <p:spPr>
          <a:xfrm>
            <a:off x="357158" y="500042"/>
            <a:ext cx="2214578" cy="400110"/>
          </a:xfrm>
          <a:prstGeom prst="rect">
            <a:avLst/>
          </a:prstGeom>
          <a:noFill/>
        </p:spPr>
        <p:txBody>
          <a:bodyPr wrap="square" rtlCol="0">
            <a:spAutoFit/>
          </a:bodyPr>
          <a:lstStyle/>
          <a:p>
            <a:pPr algn="l"/>
            <a:r>
              <a:rPr kumimoji="1" lang="zh-CN" altLang="en-US" sz="2000" smtClean="0">
                <a:latin typeface="华文中宋" pitchFamily="2" charset="-122"/>
                <a:ea typeface="华文中宋" pitchFamily="2" charset="-122"/>
                <a:cs typeface="Consolas" pitchFamily="49" charset="0"/>
                <a:sym typeface="Wingdings"/>
              </a:rPr>
              <a:t>求簇大小的实验</a:t>
            </a:r>
            <a:endParaRPr lang="zh-CN" altLang="en-US" sz="2000">
              <a:latin typeface="华文中宋" pitchFamily="2" charset="-122"/>
              <a:ea typeface="华文中宋" pitchFamily="2" charset="-122"/>
            </a:endParaRPr>
          </a:p>
        </p:txBody>
      </p:sp>
      <p:grpSp>
        <p:nvGrpSpPr>
          <p:cNvPr id="2" name="组合 11"/>
          <p:cNvGrpSpPr/>
          <p:nvPr/>
        </p:nvGrpSpPr>
        <p:grpSpPr>
          <a:xfrm>
            <a:off x="3500430" y="3000372"/>
            <a:ext cx="2928958" cy="3012538"/>
            <a:chOff x="3500430" y="3000372"/>
            <a:chExt cx="2928958" cy="3012538"/>
          </a:xfrm>
        </p:grpSpPr>
        <p:sp>
          <p:nvSpPr>
            <p:cNvPr id="7" name="TextBox 6"/>
            <p:cNvSpPr txBox="1"/>
            <p:nvPr/>
          </p:nvSpPr>
          <p:spPr>
            <a:xfrm>
              <a:off x="3500430" y="5643578"/>
              <a:ext cx="2928958" cy="369332"/>
            </a:xfrm>
            <a:prstGeom prst="rect">
              <a:avLst/>
            </a:prstGeom>
            <a:noFill/>
          </p:spPr>
          <p:txBody>
            <a:bodyPr wrap="square" rtlCol="0">
              <a:spAutoFit/>
            </a:bodyPr>
            <a:lstStyle/>
            <a:p>
              <a:pPr algn="l"/>
              <a:r>
                <a:rPr lang="zh-CN" altLang="en-US" sz="1800" smtClean="0">
                  <a:latin typeface="楷体" pitchFamily="49" charset="-122"/>
                  <a:ea typeface="楷体" pitchFamily="49" charset="-122"/>
                </a:rPr>
                <a:t>剩余：</a:t>
              </a:r>
              <a:r>
                <a:rPr lang="en-US" altLang="zh-CN" sz="1800" smtClean="0">
                  <a:latin typeface="楷体" pitchFamily="49" charset="-122"/>
                  <a:ea typeface="楷体" pitchFamily="49" charset="-122"/>
                </a:rPr>
                <a:t>89190174720</a:t>
              </a:r>
              <a:r>
                <a:rPr lang="zh-CN" altLang="en-US" sz="1800" smtClean="0">
                  <a:latin typeface="楷体" pitchFamily="49" charset="-122"/>
                  <a:ea typeface="楷体" pitchFamily="49" charset="-122"/>
                </a:rPr>
                <a:t>字节</a:t>
              </a:r>
              <a:endParaRPr lang="zh-CN" altLang="en-US" sz="1800">
                <a:latin typeface="楷体" pitchFamily="49" charset="-122"/>
                <a:ea typeface="楷体" pitchFamily="49" charset="-122"/>
              </a:endParaRPr>
            </a:p>
          </p:txBody>
        </p:sp>
        <p:cxnSp>
          <p:nvCxnSpPr>
            <p:cNvPr id="9" name="直接箭头连接符 8"/>
            <p:cNvCxnSpPr/>
            <p:nvPr/>
          </p:nvCxnSpPr>
          <p:spPr bwMode="auto">
            <a:xfrm rot="5400000" flipH="1" flipV="1">
              <a:off x="4107653" y="3536157"/>
              <a:ext cx="2571768" cy="150019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0" name="灯片编号占位符 9"/>
          <p:cNvSpPr>
            <a:spLocks noGrp="1"/>
          </p:cNvSpPr>
          <p:nvPr>
            <p:ph type="sldNum" sz="quarter" idx="12"/>
          </p:nvPr>
        </p:nvSpPr>
        <p:spPr/>
        <p:txBody>
          <a:bodyPr/>
          <a:lstStyle/>
          <a:p>
            <a:fld id="{660FAF9E-1049-4C95-8569-9641D2BB7E8F}" type="slidenum">
              <a:rPr lang="en-US" altLang="zh-CN" smtClean="0"/>
              <a:pPr/>
              <a:t>26</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00042"/>
            <a:ext cx="3929090" cy="369332"/>
          </a:xfrm>
          <a:prstGeom prst="rect">
            <a:avLst/>
          </a:prstGeom>
          <a:noFill/>
        </p:spPr>
        <p:txBody>
          <a:bodyPr wrap="square" rtlCol="0">
            <a:spAutoFit/>
          </a:bodyPr>
          <a:lstStyle/>
          <a:p>
            <a:pPr algn="l"/>
            <a:r>
              <a:rPr lang="zh-CN" altLang="en-US" sz="1800" smtClean="0">
                <a:latin typeface="Consolas" pitchFamily="49" charset="0"/>
                <a:ea typeface="楷体" pitchFamily="49" charset="-122"/>
                <a:cs typeface="Consolas" pitchFamily="49" charset="0"/>
              </a:rPr>
              <a:t>创建一个</a:t>
            </a:r>
            <a:r>
              <a:rPr lang="en-US" altLang="zh-CN" sz="1800" smtClean="0">
                <a:latin typeface="Consolas" pitchFamily="49" charset="0"/>
                <a:ea typeface="楷体" pitchFamily="49" charset="-122"/>
                <a:cs typeface="Consolas" pitchFamily="49" charset="0"/>
              </a:rPr>
              <a:t>abc.txt</a:t>
            </a:r>
            <a:r>
              <a:rPr lang="zh-CN" altLang="en-US" sz="1800" smtClean="0">
                <a:latin typeface="Consolas" pitchFamily="49" charset="0"/>
                <a:ea typeface="楷体" pitchFamily="49" charset="-122"/>
                <a:cs typeface="Consolas" pitchFamily="49" charset="0"/>
              </a:rPr>
              <a:t>，大小为</a:t>
            </a:r>
            <a:r>
              <a:rPr lang="en-US" altLang="zh-CN" sz="1800" smtClean="0">
                <a:latin typeface="Consolas" pitchFamily="49" charset="0"/>
                <a:ea typeface="楷体" pitchFamily="49" charset="-122"/>
                <a:cs typeface="Consolas" pitchFamily="49" charset="0"/>
              </a:rPr>
              <a:t>4</a:t>
            </a:r>
            <a:r>
              <a:rPr lang="zh-CN" altLang="en-US" sz="1800" smtClean="0">
                <a:latin typeface="Consolas" pitchFamily="49" charset="0"/>
                <a:ea typeface="楷体" pitchFamily="49" charset="-122"/>
                <a:cs typeface="Consolas" pitchFamily="49" charset="0"/>
              </a:rPr>
              <a:t>字节</a:t>
            </a:r>
            <a:endParaRPr lang="zh-CN" altLang="en-US" sz="1800">
              <a:latin typeface="Consolas" pitchFamily="49" charset="0"/>
              <a:ea typeface="楷体" pitchFamily="49" charset="-122"/>
              <a:cs typeface="Consolas" pitchFamily="49" charset="0"/>
            </a:endParaRPr>
          </a:p>
        </p:txBody>
      </p:sp>
      <p:sp>
        <p:nvSpPr>
          <p:cNvPr id="6" name="TextBox 5"/>
          <p:cNvSpPr txBox="1"/>
          <p:nvPr/>
        </p:nvSpPr>
        <p:spPr>
          <a:xfrm>
            <a:off x="4000496" y="3071810"/>
            <a:ext cx="4500594" cy="369332"/>
          </a:xfrm>
          <a:prstGeom prst="rect">
            <a:avLst/>
          </a:prstGeom>
          <a:noFill/>
        </p:spPr>
        <p:txBody>
          <a:bodyPr wrap="square" rtlCol="0">
            <a:spAutoFit/>
          </a:bodyPr>
          <a:lstStyle/>
          <a:p>
            <a:pPr algn="l"/>
            <a:r>
              <a:rPr lang="en-US" altLang="zh-CN" sz="1800" smtClean="0">
                <a:latin typeface="楷体" pitchFamily="49" charset="-122"/>
                <a:ea typeface="楷体" pitchFamily="49" charset="-122"/>
              </a:rPr>
              <a:t>89190174720-89190166528=8192</a:t>
            </a:r>
            <a:r>
              <a:rPr lang="zh-CN" altLang="en-US" sz="1800" smtClean="0">
                <a:latin typeface="楷体" pitchFamily="49" charset="-122"/>
                <a:ea typeface="楷体" pitchFamily="49" charset="-122"/>
              </a:rPr>
              <a:t>字节</a:t>
            </a:r>
            <a:r>
              <a:rPr lang="en-US" altLang="zh-CN" sz="1800" smtClean="0">
                <a:latin typeface="楷体" pitchFamily="49" charset="-122"/>
                <a:ea typeface="楷体" pitchFamily="49" charset="-122"/>
              </a:rPr>
              <a:t>=8KB</a:t>
            </a:r>
            <a:endParaRPr lang="zh-CN" altLang="en-US" sz="1800" smtClean="0">
              <a:latin typeface="楷体" pitchFamily="49" charset="-122"/>
              <a:ea typeface="楷体" pitchFamily="49" charset="-122"/>
            </a:endParaRPr>
          </a:p>
        </p:txBody>
      </p:sp>
      <p:pic>
        <p:nvPicPr>
          <p:cNvPr id="4100" name="Picture 4"/>
          <p:cNvPicPr>
            <a:picLocks noChangeAspect="1" noChangeArrowheads="1"/>
          </p:cNvPicPr>
          <p:nvPr/>
        </p:nvPicPr>
        <p:blipFill>
          <a:blip r:embed="rId3" cstate="print"/>
          <a:srcRect/>
          <a:stretch>
            <a:fillRect/>
          </a:stretch>
        </p:blipFill>
        <p:spPr bwMode="auto">
          <a:xfrm>
            <a:off x="428597" y="1214423"/>
            <a:ext cx="3429024" cy="4347030"/>
          </a:xfrm>
          <a:prstGeom prst="rect">
            <a:avLst/>
          </a:prstGeom>
          <a:noFill/>
          <a:ln w="9525">
            <a:noFill/>
            <a:miter lim="800000"/>
            <a:headEnd/>
            <a:tailEnd/>
          </a:ln>
        </p:spPr>
      </p:pic>
      <p:grpSp>
        <p:nvGrpSpPr>
          <p:cNvPr id="3" name="组合 9"/>
          <p:cNvGrpSpPr/>
          <p:nvPr/>
        </p:nvGrpSpPr>
        <p:grpSpPr>
          <a:xfrm>
            <a:off x="2714612" y="2143116"/>
            <a:ext cx="4214842" cy="928694"/>
            <a:chOff x="2714612" y="2143116"/>
            <a:chExt cx="4214842" cy="928694"/>
          </a:xfrm>
        </p:grpSpPr>
        <p:sp>
          <p:nvSpPr>
            <p:cNvPr id="4" name="TextBox 3"/>
            <p:cNvSpPr txBox="1"/>
            <p:nvPr/>
          </p:nvSpPr>
          <p:spPr>
            <a:xfrm>
              <a:off x="4000496" y="2143116"/>
              <a:ext cx="2928958" cy="369332"/>
            </a:xfrm>
            <a:prstGeom prst="rect">
              <a:avLst/>
            </a:prstGeom>
            <a:noFill/>
          </p:spPr>
          <p:txBody>
            <a:bodyPr wrap="square" rtlCol="0">
              <a:spAutoFit/>
            </a:bodyPr>
            <a:lstStyle/>
            <a:p>
              <a:pPr algn="l"/>
              <a:r>
                <a:rPr lang="zh-CN" altLang="en-US" sz="1800" smtClean="0">
                  <a:latin typeface="楷体" pitchFamily="49" charset="-122"/>
                  <a:ea typeface="楷体" pitchFamily="49" charset="-122"/>
                </a:rPr>
                <a:t>剩余：</a:t>
              </a:r>
              <a:r>
                <a:rPr lang="en-US" altLang="zh-CN" sz="1800" smtClean="0">
                  <a:latin typeface="楷体" pitchFamily="49" charset="-122"/>
                  <a:ea typeface="楷体" pitchFamily="49" charset="-122"/>
                </a:rPr>
                <a:t>89190166528</a:t>
              </a:r>
              <a:r>
                <a:rPr lang="zh-CN" altLang="en-US" sz="1800" smtClean="0">
                  <a:latin typeface="楷体" pitchFamily="49" charset="-122"/>
                  <a:ea typeface="楷体" pitchFamily="49" charset="-122"/>
                </a:rPr>
                <a:t>字节</a:t>
              </a:r>
              <a:endParaRPr lang="zh-CN" altLang="en-US" sz="1800">
                <a:latin typeface="楷体" pitchFamily="49" charset="-122"/>
                <a:ea typeface="楷体" pitchFamily="49" charset="-122"/>
              </a:endParaRPr>
            </a:p>
          </p:txBody>
        </p:sp>
        <p:cxnSp>
          <p:nvCxnSpPr>
            <p:cNvPr id="9" name="直接箭头连接符 8"/>
            <p:cNvCxnSpPr>
              <a:stCxn id="4" idx="1"/>
            </p:cNvCxnSpPr>
            <p:nvPr/>
          </p:nvCxnSpPr>
          <p:spPr bwMode="auto">
            <a:xfrm rot="10800000" flipV="1">
              <a:off x="2714612" y="2327782"/>
              <a:ext cx="1285884" cy="74402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8" name="灯片编号占位符 7"/>
          <p:cNvSpPr>
            <a:spLocks noGrp="1"/>
          </p:cNvSpPr>
          <p:nvPr>
            <p:ph type="sldNum" sz="quarter" idx="12"/>
          </p:nvPr>
        </p:nvSpPr>
        <p:spPr/>
        <p:txBody>
          <a:bodyPr/>
          <a:lstStyle/>
          <a:p>
            <a:fld id="{660FAF9E-1049-4C95-8569-9641D2BB7E8F}" type="slidenum">
              <a:rPr lang="en-US" altLang="zh-CN" smtClean="0"/>
              <a:pPr/>
              <a:t>27</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500034" y="642918"/>
            <a:ext cx="4892680" cy="1800493"/>
          </a:xfrm>
          <a:prstGeom prst="rect">
            <a:avLst/>
          </a:prstGeom>
          <a:noFill/>
          <a:ln w="9525">
            <a:noFill/>
            <a:miter lim="800000"/>
            <a:headEnd/>
            <a:tailEnd/>
          </a:ln>
          <a:effectLst/>
        </p:spPr>
        <p:txBody>
          <a:bodyPr wrap="square">
            <a:spAutoFit/>
          </a:bodyPr>
          <a:lstStyle/>
          <a:p>
            <a:pPr algn="l">
              <a:lnSpc>
                <a:spcPts val="3000"/>
              </a:lnSpc>
            </a:pPr>
            <a:r>
              <a:rPr kumimoji="1" lang="zh-CN" altLang="en-US" sz="1800" smtClean="0">
                <a:latin typeface="Consolas" pitchFamily="49" charset="0"/>
                <a:ea typeface="仿宋" pitchFamily="49" charset="-122"/>
                <a:cs typeface="Consolas" pitchFamily="49" charset="0"/>
              </a:rPr>
              <a:t>主</a:t>
            </a:r>
            <a:r>
              <a:rPr kumimoji="1" lang="zh-CN" altLang="en-US" sz="1800">
                <a:latin typeface="Consolas" pitchFamily="49" charset="0"/>
                <a:ea typeface="仿宋" pitchFamily="49" charset="-122"/>
                <a:cs typeface="Consolas" pitchFamily="49" charset="0"/>
              </a:rPr>
              <a:t>文件按柱面集中存放，同时建立三级索引：</a:t>
            </a:r>
          </a:p>
          <a:p>
            <a:pPr algn="l">
              <a:lnSpc>
                <a:spcPct val="200000"/>
              </a:lnSpc>
            </a:pPr>
            <a:r>
              <a:rPr kumimoji="1" lang="zh-CN" altLang="en-US"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a:t>
            </a:r>
            <a:r>
              <a:rPr kumimoji="1" lang="en-US" altLang="zh-CN" sz="1800">
                <a:latin typeface="Consolas" pitchFamily="49" charset="0"/>
                <a:ea typeface="仿宋" pitchFamily="49" charset="-122"/>
                <a:cs typeface="Consolas" pitchFamily="49" charset="0"/>
              </a:rPr>
              <a:t>1</a:t>
            </a:r>
            <a:r>
              <a:rPr kumimoji="1" lang="zh-CN" altLang="en-US" sz="1800">
                <a:latin typeface="Consolas" pitchFamily="49" charset="0"/>
                <a:ea typeface="仿宋" pitchFamily="49" charset="-122"/>
                <a:cs typeface="Consolas" pitchFamily="49" charset="0"/>
              </a:rPr>
              <a:t>）磁道索引</a:t>
            </a:r>
          </a:p>
          <a:p>
            <a:pPr algn="l">
              <a:lnSpc>
                <a:spcPts val="3000"/>
              </a:lnSpc>
            </a:pPr>
            <a:r>
              <a:rPr kumimoji="1" lang="zh-CN" altLang="en-US"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a:t>
            </a:r>
            <a:r>
              <a:rPr kumimoji="1" lang="en-US" altLang="zh-CN" sz="1800">
                <a:latin typeface="Consolas" pitchFamily="49" charset="0"/>
                <a:ea typeface="仿宋" pitchFamily="49" charset="-122"/>
                <a:cs typeface="Consolas" pitchFamily="49" charset="0"/>
              </a:rPr>
              <a:t>2</a:t>
            </a:r>
            <a:r>
              <a:rPr kumimoji="1" lang="zh-CN" altLang="en-US" sz="1800">
                <a:latin typeface="Consolas" pitchFamily="49" charset="0"/>
                <a:ea typeface="仿宋" pitchFamily="49" charset="-122"/>
                <a:cs typeface="Consolas" pitchFamily="49" charset="0"/>
              </a:rPr>
              <a:t>）柱面索引</a:t>
            </a:r>
          </a:p>
          <a:p>
            <a:pPr algn="l">
              <a:lnSpc>
                <a:spcPts val="3000"/>
              </a:lnSpc>
            </a:pPr>
            <a:r>
              <a:rPr kumimoji="1" lang="zh-CN" altLang="en-US" sz="1800">
                <a:latin typeface="Consolas" pitchFamily="49" charset="0"/>
                <a:ea typeface="仿宋" pitchFamily="49" charset="-122"/>
                <a:cs typeface="Consolas" pitchFamily="49" charset="0"/>
              </a:rPr>
              <a:t> </a:t>
            </a:r>
            <a:r>
              <a:rPr kumimoji="1" lang="zh-CN" altLang="en-US" sz="1800" smtClean="0">
                <a:latin typeface="Consolas" pitchFamily="49" charset="0"/>
                <a:ea typeface="仿宋" pitchFamily="49" charset="-122"/>
                <a:cs typeface="Consolas" pitchFamily="49" charset="0"/>
              </a:rPr>
              <a:t>（</a:t>
            </a:r>
            <a:r>
              <a:rPr kumimoji="1" lang="en-US" altLang="zh-CN" sz="1800">
                <a:latin typeface="Consolas" pitchFamily="49" charset="0"/>
                <a:ea typeface="仿宋" pitchFamily="49" charset="-122"/>
                <a:cs typeface="Consolas" pitchFamily="49" charset="0"/>
              </a:rPr>
              <a:t>3</a:t>
            </a:r>
            <a:r>
              <a:rPr kumimoji="1" lang="zh-CN" altLang="en-US" sz="1800">
                <a:latin typeface="Consolas" pitchFamily="49" charset="0"/>
                <a:ea typeface="仿宋" pitchFamily="49" charset="-122"/>
                <a:cs typeface="Consolas" pitchFamily="49" charset="0"/>
              </a:rPr>
              <a:t>）主索引</a:t>
            </a:r>
          </a:p>
        </p:txBody>
      </p:sp>
      <p:sp>
        <p:nvSpPr>
          <p:cNvPr id="17417" name="Rectangle 9"/>
          <p:cNvSpPr>
            <a:spLocks noChangeArrowheads="1"/>
          </p:cNvSpPr>
          <p:nvPr/>
        </p:nvSpPr>
        <p:spPr bwMode="auto">
          <a:xfrm>
            <a:off x="785784" y="2916792"/>
            <a:ext cx="2286016" cy="369332"/>
          </a:xfrm>
          <a:prstGeom prst="rect">
            <a:avLst/>
          </a:prstGeom>
          <a:noFill/>
          <a:ln w="9525">
            <a:noFill/>
            <a:miter lim="800000"/>
            <a:headEnd/>
            <a:tailEnd/>
          </a:ln>
          <a:effectLst/>
        </p:spPr>
        <p:txBody>
          <a:bodyPr wrap="square">
            <a:spAutoFit/>
          </a:bodyPr>
          <a:lstStyle/>
          <a:p>
            <a:pPr algn="l"/>
            <a:r>
              <a:rPr kumimoji="1" lang="zh-CN" altLang="en-US" sz="1800">
                <a:solidFill>
                  <a:srgbClr val="FF3300"/>
                </a:solidFill>
                <a:latin typeface="楷体" pitchFamily="49" charset="-122"/>
                <a:ea typeface="楷体" pitchFamily="49" charset="-122"/>
              </a:rPr>
              <a:t>磁道索引结构如下：</a:t>
            </a:r>
          </a:p>
        </p:txBody>
      </p:sp>
      <p:sp>
        <p:nvSpPr>
          <p:cNvPr id="17418" name="Rectangle 10"/>
          <p:cNvSpPr>
            <a:spLocks noChangeArrowheads="1"/>
          </p:cNvSpPr>
          <p:nvPr/>
        </p:nvSpPr>
        <p:spPr bwMode="auto">
          <a:xfrm>
            <a:off x="1153471" y="3988362"/>
            <a:ext cx="1346844" cy="369332"/>
          </a:xfrm>
          <a:prstGeom prst="rect">
            <a:avLst/>
          </a:prstGeom>
          <a:noFill/>
          <a:ln w="9525">
            <a:noFill/>
            <a:miter lim="800000"/>
            <a:headEnd/>
            <a:tailEnd/>
          </a:ln>
          <a:effectLst/>
        </p:spPr>
        <p:txBody>
          <a:bodyPr wrap="none">
            <a:spAutoFit/>
          </a:bodyPr>
          <a:lstStyle/>
          <a:p>
            <a:pPr algn="l"/>
            <a:r>
              <a:rPr kumimoji="1" lang="zh-CN" altLang="en-US" sz="1800">
                <a:solidFill>
                  <a:srgbClr val="0000FF"/>
                </a:solidFill>
                <a:latin typeface="楷体" pitchFamily="49" charset="-122"/>
                <a:ea typeface="楷体" pitchFamily="49" charset="-122"/>
              </a:rPr>
              <a:t>基本索引项</a:t>
            </a:r>
            <a:endParaRPr kumimoji="1" lang="zh-CN" altLang="en-US" sz="1800">
              <a:solidFill>
                <a:srgbClr val="FF0000"/>
              </a:solidFill>
              <a:latin typeface="楷体" pitchFamily="49" charset="-122"/>
              <a:ea typeface="楷体" pitchFamily="49" charset="-122"/>
            </a:endParaRPr>
          </a:p>
        </p:txBody>
      </p:sp>
      <p:sp>
        <p:nvSpPr>
          <p:cNvPr id="17419" name="Rectangle 11"/>
          <p:cNvSpPr>
            <a:spLocks noChangeArrowheads="1"/>
          </p:cNvSpPr>
          <p:nvPr/>
        </p:nvSpPr>
        <p:spPr bwMode="auto">
          <a:xfrm>
            <a:off x="3225154" y="3988362"/>
            <a:ext cx="1346844" cy="369332"/>
          </a:xfrm>
          <a:prstGeom prst="rect">
            <a:avLst/>
          </a:prstGeom>
          <a:noFill/>
          <a:ln w="9525">
            <a:noFill/>
            <a:miter lim="800000"/>
            <a:headEnd/>
            <a:tailEnd/>
          </a:ln>
          <a:effectLst/>
        </p:spPr>
        <p:txBody>
          <a:bodyPr wrap="none">
            <a:spAutoFit/>
          </a:bodyPr>
          <a:lstStyle/>
          <a:p>
            <a:pPr algn="l"/>
            <a:r>
              <a:rPr kumimoji="1" lang="zh-CN" altLang="en-US" sz="1800">
                <a:latin typeface="楷体" pitchFamily="49" charset="-122"/>
                <a:ea typeface="楷体" pitchFamily="49" charset="-122"/>
              </a:rPr>
              <a:t>溢出索引项</a:t>
            </a:r>
          </a:p>
        </p:txBody>
      </p:sp>
      <p:graphicFrame>
        <p:nvGraphicFramePr>
          <p:cNvPr id="15" name="表格 14"/>
          <p:cNvGraphicFramePr>
            <a:graphicFrameLocks noGrp="1"/>
          </p:cNvGraphicFramePr>
          <p:nvPr/>
        </p:nvGraphicFramePr>
        <p:xfrm>
          <a:off x="785784" y="3488296"/>
          <a:ext cx="4214844" cy="370840"/>
        </p:xfrm>
        <a:graphic>
          <a:graphicData uri="http://schemas.openxmlformats.org/drawingml/2006/table">
            <a:tbl>
              <a:tblPr firstRow="1" bandRow="1">
                <a:tableStyleId>{5940675A-B579-460E-94D1-54222C63F5DA}</a:tableStyleId>
              </a:tblPr>
              <a:tblGrid>
                <a:gridCol w="1053711"/>
                <a:gridCol w="1053711"/>
                <a:gridCol w="1053711"/>
                <a:gridCol w="1053711"/>
              </a:tblGrid>
              <a:tr h="370840">
                <a:tc>
                  <a:txBody>
                    <a:bodyPr/>
                    <a:lstStyle/>
                    <a:p>
                      <a:pPr algn="ctr"/>
                      <a:r>
                        <a:rPr kumimoji="1" lang="zh-CN" altLang="en-US" b="1" smtClean="0">
                          <a:solidFill>
                            <a:srgbClr val="3333FF"/>
                          </a:solidFill>
                          <a:latin typeface="Consolas" pitchFamily="49" charset="0"/>
                          <a:ea typeface="仿宋" pitchFamily="49" charset="-122"/>
                          <a:cs typeface="Consolas" pitchFamily="49" charset="0"/>
                        </a:rPr>
                        <a:t>关键字</a:t>
                      </a:r>
                      <a:endParaRPr lang="zh-CN" altLang="en-US" b="1">
                        <a:solidFill>
                          <a:srgbClr val="3333FF"/>
                        </a:solidFill>
                        <a:latin typeface="Consolas" pitchFamily="49" charset="0"/>
                        <a:ea typeface="仿宋" pitchFamily="49" charset="-122"/>
                        <a:cs typeface="Consolas" pitchFamily="49" charset="0"/>
                      </a:endParaRPr>
                    </a:p>
                  </a:txBody>
                  <a:tcPr/>
                </a:tc>
                <a:tc>
                  <a:txBody>
                    <a:bodyPr/>
                    <a:lstStyle/>
                    <a:p>
                      <a:pPr algn="ctr"/>
                      <a:r>
                        <a:rPr lang="zh-CN" altLang="en-US" b="1" smtClean="0">
                          <a:latin typeface="Consolas" pitchFamily="49" charset="0"/>
                          <a:ea typeface="仿宋" pitchFamily="49" charset="-122"/>
                          <a:cs typeface="Consolas" pitchFamily="49" charset="0"/>
                        </a:rPr>
                        <a:t>指针</a:t>
                      </a:r>
                      <a:endParaRPr lang="zh-CN" altLang="en-US" b="1">
                        <a:latin typeface="Consolas" pitchFamily="49" charset="0"/>
                        <a:ea typeface="仿宋" pitchFamily="49" charset="-122"/>
                        <a:cs typeface="Consolas" pitchFamily="49"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zh-CN" altLang="en-US" b="1" smtClean="0">
                          <a:solidFill>
                            <a:srgbClr val="3333FF"/>
                          </a:solidFill>
                          <a:latin typeface="Consolas" pitchFamily="49" charset="0"/>
                          <a:ea typeface="仿宋" pitchFamily="49" charset="-122"/>
                          <a:cs typeface="Consolas" pitchFamily="49" charset="0"/>
                        </a:rPr>
                        <a:t>关键字</a:t>
                      </a:r>
                      <a:endParaRPr lang="zh-CN" altLang="en-US" b="1">
                        <a:solidFill>
                          <a:srgbClr val="3333FF"/>
                        </a:solidFill>
                        <a:latin typeface="Consolas" pitchFamily="49" charset="0"/>
                        <a:ea typeface="仿宋" pitchFamily="49" charset="-122"/>
                        <a:cs typeface="Consolas" pitchFamily="49" charset="0"/>
                      </a:endParaRPr>
                    </a:p>
                  </a:txBody>
                  <a:tcPr>
                    <a:lnL w="28575" cap="flat" cmpd="sng" algn="ctr">
                      <a:solidFill>
                        <a:schemeClr val="tx1"/>
                      </a:solidFill>
                      <a:prstDash val="solid"/>
                      <a:round/>
                      <a:headEnd type="none" w="med" len="med"/>
                      <a:tailEnd type="none" w="med" len="med"/>
                    </a:lnL>
                  </a:tcPr>
                </a:tc>
                <a:tc>
                  <a:txBody>
                    <a:bodyPr/>
                    <a:lstStyle/>
                    <a:p>
                      <a:pPr algn="ctr"/>
                      <a:r>
                        <a:rPr lang="zh-CN" altLang="en-US" b="1" smtClean="0">
                          <a:latin typeface="Consolas" pitchFamily="49" charset="0"/>
                          <a:ea typeface="仿宋" pitchFamily="49" charset="-122"/>
                          <a:cs typeface="Consolas" pitchFamily="49" charset="0"/>
                        </a:rPr>
                        <a:t>指针</a:t>
                      </a:r>
                      <a:endParaRPr lang="zh-CN" altLang="en-US" b="1">
                        <a:latin typeface="Consolas" pitchFamily="49" charset="0"/>
                        <a:ea typeface="仿宋" pitchFamily="49" charset="-122"/>
                        <a:cs typeface="Consolas" pitchFamily="49" charset="0"/>
                      </a:endParaRPr>
                    </a:p>
                  </a:txBody>
                  <a:tcPr/>
                </a:tc>
              </a:tr>
            </a:tbl>
          </a:graphicData>
        </a:graphic>
      </p:graphicFrame>
      <p:sp>
        <p:nvSpPr>
          <p:cNvPr id="7" name="灯片编号占位符 6"/>
          <p:cNvSpPr>
            <a:spLocks noGrp="1"/>
          </p:cNvSpPr>
          <p:nvPr>
            <p:ph type="sldNum" sz="quarter" idx="12"/>
          </p:nvPr>
        </p:nvSpPr>
        <p:spPr/>
        <p:txBody>
          <a:bodyPr/>
          <a:lstStyle/>
          <a:p>
            <a:fld id="{660FAF9E-1049-4C95-8569-9641D2BB7E8F}" type="slidenum">
              <a:rPr lang="en-US" altLang="zh-CN" smtClean="0"/>
              <a:pPr/>
              <a:t>28</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p:bldP spid="17418" grpId="0"/>
      <p:bldP spid="174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152400" y="2133600"/>
            <a:ext cx="1219200" cy="2895600"/>
            <a:chOff x="96" y="1344"/>
            <a:chExt cx="768" cy="1824"/>
          </a:xfrm>
        </p:grpSpPr>
        <p:sp>
          <p:nvSpPr>
            <p:cNvPr id="18434" name="Rectangle 2"/>
            <p:cNvSpPr>
              <a:spLocks noChangeArrowheads="1"/>
            </p:cNvSpPr>
            <p:nvPr/>
          </p:nvSpPr>
          <p:spPr bwMode="auto">
            <a:xfrm>
              <a:off x="96" y="1344"/>
              <a:ext cx="768" cy="1824"/>
            </a:xfrm>
            <a:prstGeom prst="rect">
              <a:avLst/>
            </a:prstGeom>
            <a:noFill/>
            <a:ln w="9525">
              <a:solidFill>
                <a:schemeClr val="tx1"/>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35" name="Line 3"/>
            <p:cNvSpPr>
              <a:spLocks noChangeShapeType="1"/>
            </p:cNvSpPr>
            <p:nvPr/>
          </p:nvSpPr>
          <p:spPr bwMode="auto">
            <a:xfrm>
              <a:off x="96" y="1680"/>
              <a:ext cx="7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36" name="Line 4"/>
            <p:cNvSpPr>
              <a:spLocks noChangeShapeType="1"/>
            </p:cNvSpPr>
            <p:nvPr/>
          </p:nvSpPr>
          <p:spPr bwMode="auto">
            <a:xfrm>
              <a:off x="96" y="2832"/>
              <a:ext cx="7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37" name="Text Box 5"/>
            <p:cNvSpPr txBox="1">
              <a:spLocks noChangeArrowheads="1"/>
            </p:cNvSpPr>
            <p:nvPr/>
          </p:nvSpPr>
          <p:spPr bwMode="auto">
            <a:xfrm>
              <a:off x="180" y="1395"/>
              <a:ext cx="450" cy="233"/>
            </a:xfrm>
            <a:prstGeom prst="rect">
              <a:avLst/>
            </a:prstGeom>
            <a:noFill/>
            <a:ln w="9525">
              <a:noFill/>
              <a:miter lim="800000"/>
              <a:headEnd/>
              <a:tailEnd/>
            </a:ln>
            <a:effectLst/>
          </p:spPr>
          <p:txBody>
            <a:bodyPr wrap="square">
              <a:spAutoFit/>
            </a:bodyPr>
            <a:lstStyle/>
            <a:p>
              <a:pPr algn="l"/>
              <a:r>
                <a:rPr kumimoji="1" lang="en-US" altLang="zh-CN" sz="1800">
                  <a:latin typeface="Consolas" pitchFamily="49" charset="0"/>
                  <a:ea typeface="仿宋" pitchFamily="49" charset="-122"/>
                  <a:cs typeface="Consolas" pitchFamily="49" charset="0"/>
                </a:rPr>
                <a:t>210</a:t>
              </a:r>
            </a:p>
          </p:txBody>
        </p:sp>
        <p:sp>
          <p:nvSpPr>
            <p:cNvPr id="18438" name="Text Box 6"/>
            <p:cNvSpPr txBox="1">
              <a:spLocks noChangeArrowheads="1"/>
            </p:cNvSpPr>
            <p:nvPr/>
          </p:nvSpPr>
          <p:spPr bwMode="auto">
            <a:xfrm>
              <a:off x="144" y="2878"/>
              <a:ext cx="435"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1024</a:t>
              </a:r>
            </a:p>
          </p:txBody>
        </p:sp>
        <p:sp>
          <p:nvSpPr>
            <p:cNvPr id="18439" name="Text Box 7"/>
            <p:cNvSpPr txBox="1">
              <a:spLocks noChangeArrowheads="1"/>
            </p:cNvSpPr>
            <p:nvPr/>
          </p:nvSpPr>
          <p:spPr bwMode="auto">
            <a:xfrm>
              <a:off x="240" y="1779"/>
              <a:ext cx="262" cy="582"/>
            </a:xfrm>
            <a:prstGeom prst="rect">
              <a:avLst/>
            </a:prstGeom>
            <a:noFill/>
            <a:ln w="9525">
              <a:noFill/>
              <a:miter lim="800000"/>
              <a:headEnd/>
              <a:tailEnd/>
            </a:ln>
            <a:effectLst/>
          </p:spPr>
          <p:txBody>
            <a:bodyPr wrap="none">
              <a:spAutoFit/>
            </a:bodyPr>
            <a:lstStyle/>
            <a:p>
              <a:pPr algn="l"/>
              <a:r>
                <a:rPr kumimoji="1" lang="zh-CN" altLang="en-US" sz="1800">
                  <a:solidFill>
                    <a:srgbClr val="FF00FF"/>
                  </a:solidFill>
                  <a:latin typeface="Consolas" pitchFamily="49" charset="0"/>
                  <a:ea typeface="仿宋" pitchFamily="49" charset="-122"/>
                  <a:cs typeface="Consolas" pitchFamily="49" charset="0"/>
                </a:rPr>
                <a:t>主</a:t>
              </a:r>
            </a:p>
            <a:p>
              <a:pPr algn="l"/>
              <a:r>
                <a:rPr kumimoji="1" lang="zh-CN" altLang="en-US" sz="1800">
                  <a:solidFill>
                    <a:srgbClr val="FF00FF"/>
                  </a:solidFill>
                  <a:latin typeface="Consolas" pitchFamily="49" charset="0"/>
                  <a:ea typeface="仿宋" pitchFamily="49" charset="-122"/>
                  <a:cs typeface="Consolas" pitchFamily="49" charset="0"/>
                </a:rPr>
                <a:t>索</a:t>
              </a:r>
            </a:p>
            <a:p>
              <a:pPr algn="l"/>
              <a:r>
                <a:rPr kumimoji="1" lang="zh-CN" altLang="en-US" sz="1800">
                  <a:solidFill>
                    <a:srgbClr val="FF00FF"/>
                  </a:solidFill>
                  <a:latin typeface="Consolas" pitchFamily="49" charset="0"/>
                  <a:ea typeface="仿宋" pitchFamily="49" charset="-122"/>
                  <a:cs typeface="Consolas" pitchFamily="49" charset="0"/>
                </a:rPr>
                <a:t>引</a:t>
              </a:r>
            </a:p>
          </p:txBody>
        </p:sp>
      </p:grpSp>
      <p:grpSp>
        <p:nvGrpSpPr>
          <p:cNvPr id="3" name="Group 45"/>
          <p:cNvGrpSpPr>
            <a:grpSpLocks/>
          </p:cNvGrpSpPr>
          <p:nvPr/>
        </p:nvGrpSpPr>
        <p:grpSpPr bwMode="auto">
          <a:xfrm>
            <a:off x="1219200" y="762000"/>
            <a:ext cx="2895600" cy="5486400"/>
            <a:chOff x="768" y="480"/>
            <a:chExt cx="1824" cy="3456"/>
          </a:xfrm>
        </p:grpSpPr>
        <p:sp>
          <p:nvSpPr>
            <p:cNvPr id="18440" name="Rectangle 8"/>
            <p:cNvSpPr>
              <a:spLocks noChangeArrowheads="1"/>
            </p:cNvSpPr>
            <p:nvPr/>
          </p:nvSpPr>
          <p:spPr bwMode="auto">
            <a:xfrm>
              <a:off x="1488" y="480"/>
              <a:ext cx="1104" cy="3456"/>
            </a:xfrm>
            <a:prstGeom prst="rect">
              <a:avLst/>
            </a:prstGeom>
            <a:noFill/>
            <a:ln w="9525">
              <a:solidFill>
                <a:schemeClr val="tx1"/>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58" name="Text Box 26"/>
            <p:cNvSpPr txBox="1">
              <a:spLocks noChangeArrowheads="1"/>
            </p:cNvSpPr>
            <p:nvPr/>
          </p:nvSpPr>
          <p:spPr bwMode="auto">
            <a:xfrm>
              <a:off x="1824" y="1635"/>
              <a:ext cx="262" cy="756"/>
            </a:xfrm>
            <a:prstGeom prst="rect">
              <a:avLst/>
            </a:prstGeom>
            <a:noFill/>
            <a:ln w="9525">
              <a:noFill/>
              <a:miter lim="800000"/>
              <a:headEnd/>
              <a:tailEnd/>
            </a:ln>
            <a:effectLst/>
          </p:spPr>
          <p:txBody>
            <a:bodyPr wrap="none">
              <a:spAutoFit/>
            </a:bodyPr>
            <a:lstStyle/>
            <a:p>
              <a:pPr algn="l"/>
              <a:r>
                <a:rPr kumimoji="1" lang="zh-CN" altLang="en-US" sz="1800">
                  <a:solidFill>
                    <a:srgbClr val="FF00FF"/>
                  </a:solidFill>
                  <a:latin typeface="Consolas" pitchFamily="49" charset="0"/>
                  <a:ea typeface="仿宋" pitchFamily="49" charset="-122"/>
                  <a:cs typeface="Consolas" pitchFamily="49" charset="0"/>
                </a:rPr>
                <a:t>柱</a:t>
              </a:r>
            </a:p>
            <a:p>
              <a:pPr algn="l"/>
              <a:r>
                <a:rPr kumimoji="1" lang="zh-CN" altLang="en-US" sz="1800">
                  <a:solidFill>
                    <a:srgbClr val="FF00FF"/>
                  </a:solidFill>
                  <a:latin typeface="Consolas" pitchFamily="49" charset="0"/>
                  <a:ea typeface="仿宋" pitchFamily="49" charset="-122"/>
                  <a:cs typeface="Consolas" pitchFamily="49" charset="0"/>
                </a:rPr>
                <a:t>面</a:t>
              </a:r>
            </a:p>
            <a:p>
              <a:pPr algn="l"/>
              <a:r>
                <a:rPr kumimoji="1" lang="zh-CN" altLang="en-US" sz="1800">
                  <a:solidFill>
                    <a:srgbClr val="FF00FF"/>
                  </a:solidFill>
                  <a:latin typeface="Consolas" pitchFamily="49" charset="0"/>
                  <a:ea typeface="仿宋" pitchFamily="49" charset="-122"/>
                  <a:cs typeface="Consolas" pitchFamily="49" charset="0"/>
                </a:rPr>
                <a:t>索</a:t>
              </a:r>
            </a:p>
            <a:p>
              <a:pPr algn="l"/>
              <a:r>
                <a:rPr kumimoji="1" lang="zh-CN" altLang="en-US" sz="1800">
                  <a:solidFill>
                    <a:srgbClr val="FF00FF"/>
                  </a:solidFill>
                  <a:latin typeface="Consolas" pitchFamily="49" charset="0"/>
                  <a:ea typeface="仿宋" pitchFamily="49" charset="-122"/>
                  <a:cs typeface="Consolas" pitchFamily="49" charset="0"/>
                </a:rPr>
                <a:t>引</a:t>
              </a:r>
            </a:p>
          </p:txBody>
        </p:sp>
        <p:sp>
          <p:nvSpPr>
            <p:cNvPr id="18459" name="Text Box 27"/>
            <p:cNvSpPr txBox="1">
              <a:spLocks noChangeArrowheads="1"/>
            </p:cNvSpPr>
            <p:nvPr/>
          </p:nvSpPr>
          <p:spPr bwMode="auto">
            <a:xfrm>
              <a:off x="1776" y="526"/>
              <a:ext cx="276"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99</a:t>
              </a:r>
            </a:p>
          </p:txBody>
        </p:sp>
        <p:sp>
          <p:nvSpPr>
            <p:cNvPr id="18460" name="Line 28"/>
            <p:cNvSpPr>
              <a:spLocks noChangeShapeType="1"/>
            </p:cNvSpPr>
            <p:nvPr/>
          </p:nvSpPr>
          <p:spPr bwMode="auto">
            <a:xfrm>
              <a:off x="1488" y="768"/>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1" name="Line 29"/>
            <p:cNvSpPr>
              <a:spLocks noChangeShapeType="1"/>
            </p:cNvSpPr>
            <p:nvPr/>
          </p:nvSpPr>
          <p:spPr bwMode="auto">
            <a:xfrm>
              <a:off x="1488" y="1152"/>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2" name="Text Box 30"/>
            <p:cNvSpPr txBox="1">
              <a:spLocks noChangeArrowheads="1"/>
            </p:cNvSpPr>
            <p:nvPr/>
          </p:nvSpPr>
          <p:spPr bwMode="auto">
            <a:xfrm>
              <a:off x="1776" y="1198"/>
              <a:ext cx="356"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210</a:t>
              </a:r>
            </a:p>
          </p:txBody>
        </p:sp>
        <p:sp>
          <p:nvSpPr>
            <p:cNvPr id="18463" name="Line 31"/>
            <p:cNvSpPr>
              <a:spLocks noChangeShapeType="1"/>
            </p:cNvSpPr>
            <p:nvPr/>
          </p:nvSpPr>
          <p:spPr bwMode="auto">
            <a:xfrm>
              <a:off x="1488" y="1488"/>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4" name="Line 32"/>
            <p:cNvSpPr>
              <a:spLocks noChangeShapeType="1"/>
            </p:cNvSpPr>
            <p:nvPr/>
          </p:nvSpPr>
          <p:spPr bwMode="auto">
            <a:xfrm>
              <a:off x="1488" y="3072"/>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5" name="Line 33"/>
            <p:cNvSpPr>
              <a:spLocks noChangeShapeType="1"/>
            </p:cNvSpPr>
            <p:nvPr/>
          </p:nvSpPr>
          <p:spPr bwMode="auto">
            <a:xfrm>
              <a:off x="1488" y="3312"/>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6" name="Line 34"/>
            <p:cNvSpPr>
              <a:spLocks noChangeShapeType="1"/>
            </p:cNvSpPr>
            <p:nvPr/>
          </p:nvSpPr>
          <p:spPr bwMode="auto">
            <a:xfrm>
              <a:off x="1488" y="3600"/>
              <a:ext cx="1104"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67" name="Text Box 35"/>
            <p:cNvSpPr txBox="1">
              <a:spLocks noChangeArrowheads="1"/>
            </p:cNvSpPr>
            <p:nvPr/>
          </p:nvSpPr>
          <p:spPr bwMode="auto">
            <a:xfrm>
              <a:off x="1728" y="3646"/>
              <a:ext cx="435"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1024</a:t>
              </a:r>
            </a:p>
          </p:txBody>
        </p:sp>
        <p:sp>
          <p:nvSpPr>
            <p:cNvPr id="18468" name="Line 36"/>
            <p:cNvSpPr>
              <a:spLocks noChangeShapeType="1"/>
            </p:cNvSpPr>
            <p:nvPr/>
          </p:nvSpPr>
          <p:spPr bwMode="auto">
            <a:xfrm flipV="1">
              <a:off x="768" y="576"/>
              <a:ext cx="720" cy="864"/>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18469" name="Line 37"/>
            <p:cNvSpPr>
              <a:spLocks noChangeShapeType="1"/>
            </p:cNvSpPr>
            <p:nvPr/>
          </p:nvSpPr>
          <p:spPr bwMode="auto">
            <a:xfrm>
              <a:off x="816" y="3024"/>
              <a:ext cx="672" cy="192"/>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4" name="Group 47"/>
          <p:cNvGrpSpPr>
            <a:grpSpLocks/>
          </p:cNvGrpSpPr>
          <p:nvPr/>
        </p:nvGrpSpPr>
        <p:grpSpPr bwMode="auto">
          <a:xfrm>
            <a:off x="4038600" y="3638550"/>
            <a:ext cx="4267200" cy="2914650"/>
            <a:chOff x="2544" y="2292"/>
            <a:chExt cx="2688" cy="1836"/>
          </a:xfrm>
        </p:grpSpPr>
        <p:sp>
          <p:nvSpPr>
            <p:cNvPr id="18447" name="Rectangle 15"/>
            <p:cNvSpPr>
              <a:spLocks noChangeArrowheads="1"/>
            </p:cNvSpPr>
            <p:nvPr/>
          </p:nvSpPr>
          <p:spPr bwMode="auto">
            <a:xfrm>
              <a:off x="3245" y="2640"/>
              <a:ext cx="1968" cy="1488"/>
            </a:xfrm>
            <a:prstGeom prst="rect">
              <a:avLst/>
            </a:prstGeom>
            <a:noFill/>
            <a:ln w="9525">
              <a:solidFill>
                <a:schemeClr val="tx1"/>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48" name="Text Box 16"/>
            <p:cNvSpPr txBox="1">
              <a:spLocks noChangeArrowheads="1"/>
            </p:cNvSpPr>
            <p:nvPr/>
          </p:nvSpPr>
          <p:spPr bwMode="auto">
            <a:xfrm>
              <a:off x="3360" y="3022"/>
              <a:ext cx="1441"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 r(514)      … …</a:t>
              </a:r>
            </a:p>
          </p:txBody>
        </p:sp>
        <p:sp>
          <p:nvSpPr>
            <p:cNvPr id="18449" name="Line 17"/>
            <p:cNvSpPr>
              <a:spLocks noChangeShapeType="1"/>
            </p:cNvSpPr>
            <p:nvPr/>
          </p:nvSpPr>
          <p:spPr bwMode="auto">
            <a:xfrm>
              <a:off x="3246" y="2976"/>
              <a:ext cx="19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51" name="Text Box 19"/>
            <p:cNvSpPr txBox="1">
              <a:spLocks noChangeAspect="1" noChangeArrowheads="1"/>
            </p:cNvSpPr>
            <p:nvPr/>
          </p:nvSpPr>
          <p:spPr bwMode="auto">
            <a:xfrm>
              <a:off x="3552" y="3886"/>
              <a:ext cx="1052" cy="233"/>
            </a:xfrm>
            <a:prstGeom prst="rect">
              <a:avLst/>
            </a:prstGeom>
            <a:noFill/>
            <a:ln w="9525">
              <a:noFill/>
              <a:miter lim="800000"/>
              <a:headEnd/>
              <a:tailEnd/>
            </a:ln>
            <a:effectLst/>
          </p:spPr>
          <p:txBody>
            <a:bodyPr>
              <a:spAutoFit/>
            </a:bodyPr>
            <a:lstStyle/>
            <a:p>
              <a:pPr algn="l"/>
              <a:r>
                <a:rPr kumimoji="1" lang="en-US" altLang="zh-CN" sz="1800">
                  <a:latin typeface="Consolas" pitchFamily="49" charset="0"/>
                  <a:ea typeface="仿宋" pitchFamily="49" charset="-122"/>
                  <a:cs typeface="Consolas" pitchFamily="49" charset="0"/>
                </a:rPr>
                <a:t>  </a:t>
              </a:r>
              <a:r>
                <a:rPr kumimoji="1" lang="zh-CN" altLang="en-US" sz="1800">
                  <a:latin typeface="Consolas" pitchFamily="49" charset="0"/>
                  <a:ea typeface="仿宋" pitchFamily="49" charset="-122"/>
                  <a:cs typeface="Consolas" pitchFamily="49" charset="0"/>
                </a:rPr>
                <a:t>溢 出 区</a:t>
              </a:r>
            </a:p>
          </p:txBody>
        </p:sp>
        <p:sp>
          <p:nvSpPr>
            <p:cNvPr id="18452" name="Text Box 20"/>
            <p:cNvSpPr txBox="1">
              <a:spLocks noChangeAspect="1" noChangeArrowheads="1"/>
            </p:cNvSpPr>
            <p:nvPr/>
          </p:nvSpPr>
          <p:spPr bwMode="auto">
            <a:xfrm>
              <a:off x="3629" y="2686"/>
              <a:ext cx="1020" cy="233"/>
            </a:xfrm>
            <a:prstGeom prst="rect">
              <a:avLst/>
            </a:prstGeom>
            <a:noFill/>
            <a:ln w="9525">
              <a:noFill/>
              <a:miter lim="800000"/>
              <a:headEnd/>
              <a:tailEnd/>
            </a:ln>
            <a:effectLst/>
          </p:spPr>
          <p:txBody>
            <a:bodyPr>
              <a:spAutoFit/>
            </a:bodyPr>
            <a:lstStyle/>
            <a:p>
              <a:pPr algn="l"/>
              <a:r>
                <a:rPr kumimoji="1" lang="en-US" altLang="zh-CN" sz="1800">
                  <a:solidFill>
                    <a:srgbClr val="FF00FF"/>
                  </a:solidFill>
                  <a:latin typeface="Consolas" pitchFamily="49" charset="0"/>
                  <a:ea typeface="仿宋" pitchFamily="49" charset="-122"/>
                  <a:cs typeface="Consolas" pitchFamily="49" charset="0"/>
                </a:rPr>
                <a:t> </a:t>
              </a:r>
              <a:r>
                <a:rPr kumimoji="1" lang="zh-CN" altLang="en-US" sz="1800">
                  <a:solidFill>
                    <a:srgbClr val="FF00FF"/>
                  </a:solidFill>
                  <a:latin typeface="Consolas" pitchFamily="49" charset="0"/>
                  <a:ea typeface="仿宋" pitchFamily="49" charset="-122"/>
                  <a:cs typeface="Consolas" pitchFamily="49" charset="0"/>
                </a:rPr>
                <a:t>磁道索引</a:t>
              </a:r>
            </a:p>
          </p:txBody>
        </p:sp>
        <p:sp>
          <p:nvSpPr>
            <p:cNvPr id="18454" name="Text Box 22"/>
            <p:cNvSpPr txBox="1">
              <a:spLocks noChangeArrowheads="1"/>
            </p:cNvSpPr>
            <p:nvPr/>
          </p:nvSpPr>
          <p:spPr bwMode="auto">
            <a:xfrm>
              <a:off x="3408" y="3566"/>
              <a:ext cx="1313" cy="233"/>
            </a:xfrm>
            <a:prstGeom prst="rect">
              <a:avLst/>
            </a:prstGeom>
            <a:noFill/>
            <a:ln w="9525">
              <a:noFill/>
              <a:miter lim="800000"/>
              <a:headEnd/>
              <a:tailEnd/>
            </a:ln>
            <a:effectLst/>
          </p:spPr>
          <p:txBody>
            <a:bodyPr wrap="none">
              <a:spAutoFit/>
            </a:bodyPr>
            <a:lstStyle/>
            <a:p>
              <a:pPr algn="l"/>
              <a:r>
                <a:rPr kumimoji="1" lang="en-US" altLang="zh-CN" sz="1800">
                  <a:latin typeface="Consolas" pitchFamily="49" charset="0"/>
                  <a:ea typeface="仿宋" pitchFamily="49" charset="-122"/>
                  <a:cs typeface="Consolas" pitchFamily="49" charset="0"/>
                </a:rPr>
                <a:t>… …     r(1024)</a:t>
              </a:r>
            </a:p>
          </p:txBody>
        </p:sp>
        <p:sp>
          <p:nvSpPr>
            <p:cNvPr id="18455" name="Line 23"/>
            <p:cNvSpPr>
              <a:spLocks noChangeShapeType="1"/>
            </p:cNvSpPr>
            <p:nvPr/>
          </p:nvSpPr>
          <p:spPr bwMode="auto">
            <a:xfrm>
              <a:off x="3264" y="3888"/>
              <a:ext cx="19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57" name="Text Box 25"/>
            <p:cNvSpPr txBox="1">
              <a:spLocks noChangeArrowheads="1"/>
            </p:cNvSpPr>
            <p:nvPr/>
          </p:nvSpPr>
          <p:spPr bwMode="auto">
            <a:xfrm>
              <a:off x="3960" y="2292"/>
              <a:ext cx="291" cy="318"/>
            </a:xfrm>
            <a:prstGeom prst="rect">
              <a:avLst/>
            </a:prstGeom>
            <a:noFill/>
            <a:ln w="9525">
              <a:noFill/>
              <a:miter lim="800000"/>
              <a:headEnd/>
              <a:tailEnd/>
            </a:ln>
            <a:effectLst/>
          </p:spPr>
          <p:txBody>
            <a:bodyPr vert="eaVert" wrap="square">
              <a:spAutoFit/>
            </a:bodyPr>
            <a:lstStyle/>
            <a:p>
              <a:pPr algn="l"/>
              <a:r>
                <a:rPr kumimoji="1" lang="en-US" altLang="zh-CN" sz="1800">
                  <a:latin typeface="Consolas" pitchFamily="49" charset="0"/>
                  <a:ea typeface="仿宋" pitchFamily="49" charset="-122"/>
                  <a:cs typeface="Consolas" pitchFamily="49" charset="0"/>
                </a:rPr>
                <a:t>….</a:t>
              </a:r>
            </a:p>
          </p:txBody>
        </p:sp>
        <p:sp>
          <p:nvSpPr>
            <p:cNvPr id="18472" name="Line 40"/>
            <p:cNvSpPr>
              <a:spLocks noChangeShapeType="1"/>
            </p:cNvSpPr>
            <p:nvPr/>
          </p:nvSpPr>
          <p:spPr bwMode="auto">
            <a:xfrm flipV="1">
              <a:off x="2544" y="2832"/>
              <a:ext cx="672" cy="960"/>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5" name="Group 48"/>
          <p:cNvGrpSpPr>
            <a:grpSpLocks/>
          </p:cNvGrpSpPr>
          <p:nvPr/>
        </p:nvGrpSpPr>
        <p:grpSpPr bwMode="auto">
          <a:xfrm>
            <a:off x="4038600" y="377825"/>
            <a:ext cx="4819650" cy="3355975"/>
            <a:chOff x="2544" y="238"/>
            <a:chExt cx="3036" cy="2114"/>
          </a:xfrm>
        </p:grpSpPr>
        <p:sp>
          <p:nvSpPr>
            <p:cNvPr id="18471" name="Line 39"/>
            <p:cNvSpPr>
              <a:spLocks noChangeShapeType="1"/>
            </p:cNvSpPr>
            <p:nvPr/>
          </p:nvSpPr>
          <p:spPr bwMode="auto">
            <a:xfrm>
              <a:off x="2544" y="1344"/>
              <a:ext cx="1440" cy="1008"/>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18441" name="Rectangle 9"/>
            <p:cNvSpPr>
              <a:spLocks noChangeArrowheads="1"/>
            </p:cNvSpPr>
            <p:nvPr/>
          </p:nvSpPr>
          <p:spPr bwMode="auto">
            <a:xfrm>
              <a:off x="3264" y="240"/>
              <a:ext cx="1968" cy="1560"/>
            </a:xfrm>
            <a:prstGeom prst="rect">
              <a:avLst/>
            </a:prstGeom>
            <a:noFill/>
            <a:ln w="9525">
              <a:solidFill>
                <a:schemeClr val="tx1"/>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42" name="Text Box 10"/>
            <p:cNvSpPr txBox="1">
              <a:spLocks noChangeArrowheads="1"/>
            </p:cNvSpPr>
            <p:nvPr/>
          </p:nvSpPr>
          <p:spPr bwMode="auto">
            <a:xfrm>
              <a:off x="3489" y="526"/>
              <a:ext cx="1686" cy="843"/>
            </a:xfrm>
            <a:prstGeom prst="rect">
              <a:avLst/>
            </a:prstGeom>
            <a:noFill/>
            <a:ln w="9525">
              <a:noFill/>
              <a:miter lim="800000"/>
              <a:headEnd/>
              <a:tailEnd/>
            </a:ln>
            <a:effectLst/>
          </p:spPr>
          <p:txBody>
            <a:bodyPr wrap="square">
              <a:spAutoFit/>
            </a:bodyPr>
            <a:lstStyle/>
            <a:p>
              <a:pPr algn="l">
                <a:lnSpc>
                  <a:spcPct val="150000"/>
                </a:lnSpc>
              </a:pPr>
              <a:r>
                <a:rPr kumimoji="1" lang="en-US" altLang="zh-CN" sz="1800">
                  <a:latin typeface="Consolas" pitchFamily="49" charset="0"/>
                  <a:ea typeface="仿宋" pitchFamily="49" charset="-122"/>
                  <a:cs typeface="Consolas" pitchFamily="49" charset="0"/>
                </a:rPr>
                <a:t> r(14) r(21) r(38)</a:t>
              </a:r>
            </a:p>
            <a:p>
              <a:pPr algn="l">
                <a:lnSpc>
                  <a:spcPct val="150000"/>
                </a:lnSpc>
              </a:pPr>
              <a:r>
                <a:rPr kumimoji="1" lang="en-US" altLang="zh-CN" sz="1800">
                  <a:latin typeface="Consolas" pitchFamily="49" charset="0"/>
                  <a:ea typeface="仿宋" pitchFamily="49" charset="-122"/>
                  <a:cs typeface="Consolas" pitchFamily="49" charset="0"/>
                </a:rPr>
                <a:t> r(41) r(57) r(63)</a:t>
              </a:r>
            </a:p>
            <a:p>
              <a:pPr algn="l">
                <a:lnSpc>
                  <a:spcPct val="150000"/>
                </a:lnSpc>
              </a:pPr>
              <a:r>
                <a:rPr kumimoji="1" lang="en-US" altLang="zh-CN" sz="1800">
                  <a:latin typeface="Consolas" pitchFamily="49" charset="0"/>
                  <a:ea typeface="仿宋" pitchFamily="49" charset="-122"/>
                  <a:cs typeface="Consolas" pitchFamily="49" charset="0"/>
                </a:rPr>
                <a:t> r(72) r(85) r(99)</a:t>
              </a:r>
            </a:p>
          </p:txBody>
        </p:sp>
        <p:sp>
          <p:nvSpPr>
            <p:cNvPr id="18443" name="Line 11"/>
            <p:cNvSpPr>
              <a:spLocks noChangeShapeType="1"/>
            </p:cNvSpPr>
            <p:nvPr/>
          </p:nvSpPr>
          <p:spPr bwMode="auto">
            <a:xfrm>
              <a:off x="3264" y="480"/>
              <a:ext cx="19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44" name="Line 12"/>
            <p:cNvSpPr>
              <a:spLocks noChangeShapeType="1"/>
            </p:cNvSpPr>
            <p:nvPr/>
          </p:nvSpPr>
          <p:spPr bwMode="auto">
            <a:xfrm>
              <a:off x="3264" y="1488"/>
              <a:ext cx="1968" cy="0"/>
            </a:xfrm>
            <a:prstGeom prst="line">
              <a:avLst/>
            </a:prstGeom>
            <a:noFill/>
            <a:ln w="9525">
              <a:solidFill>
                <a:schemeClr val="tx1"/>
              </a:solidFill>
              <a:round/>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8445" name="Text Box 13"/>
            <p:cNvSpPr txBox="1">
              <a:spLocks noChangeAspect="1" noChangeArrowheads="1"/>
            </p:cNvSpPr>
            <p:nvPr/>
          </p:nvSpPr>
          <p:spPr bwMode="auto">
            <a:xfrm>
              <a:off x="3600" y="1486"/>
              <a:ext cx="1004" cy="233"/>
            </a:xfrm>
            <a:prstGeom prst="rect">
              <a:avLst/>
            </a:prstGeom>
            <a:noFill/>
            <a:ln w="9525">
              <a:noFill/>
              <a:miter lim="800000"/>
              <a:headEnd/>
              <a:tailEnd/>
            </a:ln>
            <a:effectLst/>
          </p:spPr>
          <p:txBody>
            <a:bodyPr>
              <a:spAutoFit/>
            </a:bodyPr>
            <a:lstStyle/>
            <a:p>
              <a:pPr algn="l"/>
              <a:r>
                <a:rPr kumimoji="1" lang="en-US" altLang="zh-CN" sz="1800">
                  <a:latin typeface="Consolas" pitchFamily="49" charset="0"/>
                  <a:ea typeface="仿宋" pitchFamily="49" charset="-122"/>
                  <a:cs typeface="Consolas" pitchFamily="49" charset="0"/>
                </a:rPr>
                <a:t>  </a:t>
              </a:r>
              <a:r>
                <a:rPr kumimoji="1" lang="zh-CN" altLang="en-US" sz="1800">
                  <a:latin typeface="Consolas" pitchFamily="49" charset="0"/>
                  <a:ea typeface="仿宋" pitchFamily="49" charset="-122"/>
                  <a:cs typeface="Consolas" pitchFamily="49" charset="0"/>
                </a:rPr>
                <a:t>溢 出 区</a:t>
              </a:r>
            </a:p>
          </p:txBody>
        </p:sp>
        <p:sp>
          <p:nvSpPr>
            <p:cNvPr id="18446" name="Text Box 14"/>
            <p:cNvSpPr txBox="1">
              <a:spLocks noChangeAspect="1" noChangeArrowheads="1"/>
            </p:cNvSpPr>
            <p:nvPr/>
          </p:nvSpPr>
          <p:spPr bwMode="auto">
            <a:xfrm>
              <a:off x="3648" y="238"/>
              <a:ext cx="1137" cy="233"/>
            </a:xfrm>
            <a:prstGeom prst="rect">
              <a:avLst/>
            </a:prstGeom>
            <a:noFill/>
            <a:ln w="9525">
              <a:noFill/>
              <a:miter lim="800000"/>
              <a:headEnd/>
              <a:tailEnd/>
            </a:ln>
            <a:effectLst/>
          </p:spPr>
          <p:txBody>
            <a:bodyPr>
              <a:spAutoFit/>
            </a:bodyPr>
            <a:lstStyle/>
            <a:p>
              <a:pPr algn="l"/>
              <a:r>
                <a:rPr kumimoji="1" lang="en-US" altLang="zh-CN" sz="1800">
                  <a:solidFill>
                    <a:srgbClr val="FF00FF"/>
                  </a:solidFill>
                  <a:latin typeface="Consolas" pitchFamily="49" charset="0"/>
                  <a:ea typeface="仿宋" pitchFamily="49" charset="-122"/>
                  <a:cs typeface="Consolas" pitchFamily="49" charset="0"/>
                </a:rPr>
                <a:t> </a:t>
              </a:r>
              <a:r>
                <a:rPr kumimoji="1" lang="zh-CN" altLang="en-US" sz="1800">
                  <a:solidFill>
                    <a:srgbClr val="FF00FF"/>
                  </a:solidFill>
                  <a:latin typeface="Consolas" pitchFamily="49" charset="0"/>
                  <a:ea typeface="仿宋" pitchFamily="49" charset="-122"/>
                  <a:cs typeface="Consolas" pitchFamily="49" charset="0"/>
                </a:rPr>
                <a:t>磁 道 索 引</a:t>
              </a:r>
            </a:p>
          </p:txBody>
        </p:sp>
        <p:sp>
          <p:nvSpPr>
            <p:cNvPr id="18456" name="Text Box 24"/>
            <p:cNvSpPr txBox="1">
              <a:spLocks noChangeAspect="1" noChangeArrowheads="1"/>
            </p:cNvSpPr>
            <p:nvPr/>
          </p:nvSpPr>
          <p:spPr bwMode="auto">
            <a:xfrm>
              <a:off x="3552" y="1838"/>
              <a:ext cx="1233" cy="407"/>
            </a:xfrm>
            <a:prstGeom prst="rect">
              <a:avLst/>
            </a:prstGeom>
            <a:noFill/>
            <a:ln w="9525">
              <a:noFill/>
              <a:miter lim="800000"/>
              <a:headEnd/>
              <a:tailEnd/>
            </a:ln>
            <a:effectLst/>
          </p:spPr>
          <p:txBody>
            <a:bodyPr>
              <a:spAutoFit/>
            </a:bodyPr>
            <a:lstStyle/>
            <a:p>
              <a:pPr algn="l"/>
              <a:r>
                <a:rPr kumimoji="1" lang="zh-CN" altLang="en-US" sz="1800">
                  <a:latin typeface="Consolas" pitchFamily="49" charset="0"/>
                  <a:ea typeface="仿宋" pitchFamily="49" charset="-122"/>
                  <a:cs typeface="Consolas" pitchFamily="49" charset="0"/>
                </a:rPr>
                <a:t>一 个 柱 面</a:t>
              </a:r>
            </a:p>
            <a:p>
              <a:pPr algn="l"/>
              <a:r>
                <a:rPr kumimoji="1" lang="zh-CN" altLang="en-US" sz="1800">
                  <a:latin typeface="Consolas" pitchFamily="49" charset="0"/>
                  <a:ea typeface="仿宋" pitchFamily="49" charset="-122"/>
                  <a:cs typeface="Consolas" pitchFamily="49" charset="0"/>
                </a:rPr>
                <a:t>        </a:t>
              </a:r>
            </a:p>
          </p:txBody>
        </p:sp>
        <p:sp>
          <p:nvSpPr>
            <p:cNvPr id="18470" name="Line 38"/>
            <p:cNvSpPr>
              <a:spLocks noChangeShapeType="1"/>
            </p:cNvSpPr>
            <p:nvPr/>
          </p:nvSpPr>
          <p:spPr bwMode="auto">
            <a:xfrm flipV="1">
              <a:off x="2544" y="384"/>
              <a:ext cx="720" cy="240"/>
            </a:xfrm>
            <a:prstGeom prst="line">
              <a:avLst/>
            </a:prstGeom>
            <a:ln>
              <a:headEnd/>
              <a:tailEnd type="triangle" w="med" len="lg"/>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18474" name="Text Box 42"/>
            <p:cNvSpPr txBox="1">
              <a:spLocks noChangeArrowheads="1"/>
            </p:cNvSpPr>
            <p:nvPr/>
          </p:nvSpPr>
          <p:spPr bwMode="auto">
            <a:xfrm>
              <a:off x="5246" y="249"/>
              <a:ext cx="334" cy="1509"/>
            </a:xfrm>
            <a:prstGeom prst="rect">
              <a:avLst/>
            </a:prstGeom>
            <a:noFill/>
            <a:ln w="9525">
              <a:noFill/>
              <a:miter lim="800000"/>
              <a:headEnd/>
              <a:tailEnd/>
            </a:ln>
            <a:effectLst/>
          </p:spPr>
          <p:txBody>
            <a:bodyPr wrap="square">
              <a:spAutoFit/>
            </a:bodyPr>
            <a:lstStyle/>
            <a:p>
              <a:pPr algn="l">
                <a:lnSpc>
                  <a:spcPts val="2600"/>
                </a:lnSpc>
                <a:spcBef>
                  <a:spcPct val="50000"/>
                </a:spcBef>
              </a:pPr>
              <a:r>
                <a:rPr kumimoji="1" lang="en-US" altLang="zh-CN" sz="1800">
                  <a:latin typeface="Consolas" pitchFamily="49" charset="0"/>
                  <a:ea typeface="仿宋" pitchFamily="49" charset="-122"/>
                  <a:cs typeface="Consolas" pitchFamily="49" charset="0"/>
                </a:rPr>
                <a:t>T</a:t>
              </a:r>
              <a:r>
                <a:rPr kumimoji="1" lang="en-US" altLang="zh-CN" sz="1800" baseline="-25000">
                  <a:latin typeface="Consolas" pitchFamily="49" charset="0"/>
                  <a:ea typeface="仿宋" pitchFamily="49" charset="-122"/>
                  <a:cs typeface="Consolas" pitchFamily="49" charset="0"/>
                </a:rPr>
                <a:t>0</a:t>
              </a:r>
            </a:p>
            <a:p>
              <a:pPr algn="l">
                <a:lnSpc>
                  <a:spcPts val="2600"/>
                </a:lnSpc>
                <a:spcBef>
                  <a:spcPct val="50000"/>
                </a:spcBef>
              </a:pPr>
              <a:r>
                <a:rPr kumimoji="1" lang="en-US" altLang="zh-CN" sz="1800">
                  <a:latin typeface="Consolas" pitchFamily="49" charset="0"/>
                  <a:ea typeface="仿宋" pitchFamily="49" charset="-122"/>
                  <a:cs typeface="Consolas" pitchFamily="49" charset="0"/>
                </a:rPr>
                <a:t>T</a:t>
              </a:r>
              <a:r>
                <a:rPr kumimoji="1" lang="en-US" altLang="zh-CN" sz="1800" baseline="-25000">
                  <a:latin typeface="Consolas" pitchFamily="49" charset="0"/>
                  <a:ea typeface="仿宋" pitchFamily="49" charset="-122"/>
                  <a:cs typeface="Consolas" pitchFamily="49" charset="0"/>
                </a:rPr>
                <a:t>1</a:t>
              </a:r>
            </a:p>
            <a:p>
              <a:pPr algn="l">
                <a:lnSpc>
                  <a:spcPts val="2600"/>
                </a:lnSpc>
                <a:spcBef>
                  <a:spcPct val="50000"/>
                </a:spcBef>
              </a:pPr>
              <a:r>
                <a:rPr kumimoji="1" lang="en-US" altLang="zh-CN" sz="1800">
                  <a:latin typeface="Consolas" pitchFamily="49" charset="0"/>
                  <a:ea typeface="仿宋" pitchFamily="49" charset="-122"/>
                  <a:cs typeface="Consolas" pitchFamily="49" charset="0"/>
                </a:rPr>
                <a:t>T</a:t>
              </a:r>
              <a:r>
                <a:rPr kumimoji="1" lang="en-US" altLang="zh-CN" sz="1800" baseline="-25000">
                  <a:latin typeface="Consolas" pitchFamily="49" charset="0"/>
                  <a:ea typeface="仿宋" pitchFamily="49" charset="-122"/>
                  <a:cs typeface="Consolas" pitchFamily="49" charset="0"/>
                </a:rPr>
                <a:t>2</a:t>
              </a:r>
            </a:p>
            <a:p>
              <a:pPr algn="l">
                <a:lnSpc>
                  <a:spcPts val="2600"/>
                </a:lnSpc>
                <a:spcBef>
                  <a:spcPct val="50000"/>
                </a:spcBef>
              </a:pPr>
              <a:r>
                <a:rPr kumimoji="1" lang="en-US" altLang="zh-CN" sz="1800">
                  <a:latin typeface="Consolas" pitchFamily="49" charset="0"/>
                  <a:ea typeface="仿宋" pitchFamily="49" charset="-122"/>
                  <a:cs typeface="Consolas" pitchFamily="49" charset="0"/>
                </a:rPr>
                <a:t>T</a:t>
              </a:r>
              <a:r>
                <a:rPr kumimoji="1" lang="en-US" altLang="zh-CN" sz="1800" baseline="-25000">
                  <a:latin typeface="Consolas" pitchFamily="49" charset="0"/>
                  <a:ea typeface="仿宋" pitchFamily="49" charset="-122"/>
                  <a:cs typeface="Consolas" pitchFamily="49" charset="0"/>
                </a:rPr>
                <a:t>3</a:t>
              </a:r>
            </a:p>
            <a:p>
              <a:pPr algn="l">
                <a:lnSpc>
                  <a:spcPct val="150000"/>
                </a:lnSpc>
                <a:spcBef>
                  <a:spcPct val="50000"/>
                </a:spcBef>
              </a:pPr>
              <a:r>
                <a:rPr kumimoji="1" lang="en-US" altLang="zh-CN" sz="1800" smtClean="0">
                  <a:latin typeface="Consolas" pitchFamily="49" charset="0"/>
                  <a:ea typeface="仿宋" pitchFamily="49" charset="-122"/>
                  <a:cs typeface="Consolas" pitchFamily="49" charset="0"/>
                </a:rPr>
                <a:t>T</a:t>
              </a:r>
              <a:r>
                <a:rPr kumimoji="1" lang="en-US" altLang="zh-CN" sz="1800" baseline="-25000" smtClean="0">
                  <a:latin typeface="Consolas" pitchFamily="49" charset="0"/>
                  <a:ea typeface="仿宋" pitchFamily="49" charset="-122"/>
                  <a:cs typeface="Consolas" pitchFamily="49" charset="0"/>
                </a:rPr>
                <a:t>4</a:t>
              </a:r>
            </a:p>
          </p:txBody>
        </p:sp>
      </p:grpSp>
      <p:sp>
        <p:nvSpPr>
          <p:cNvPr id="18475" name="Text Box 43"/>
          <p:cNvSpPr txBox="1">
            <a:spLocks noChangeArrowheads="1"/>
          </p:cNvSpPr>
          <p:nvPr/>
        </p:nvSpPr>
        <p:spPr bwMode="auto">
          <a:xfrm>
            <a:off x="179389" y="163513"/>
            <a:ext cx="2463785" cy="400110"/>
          </a:xfrm>
          <a:prstGeom prst="rect">
            <a:avLst/>
          </a:prstGeom>
          <a:noFill/>
          <a:ln w="9525" algn="ctr">
            <a:noFill/>
            <a:miter lim="800000"/>
            <a:headEnd/>
            <a:tailEnd/>
          </a:ln>
          <a:effectLst/>
        </p:spPr>
        <p:txBody>
          <a:bodyPr wrap="square">
            <a:spAutoFit/>
          </a:bodyPr>
          <a:lstStyle/>
          <a:p>
            <a:pPr>
              <a:spcBef>
                <a:spcPct val="50000"/>
              </a:spcBef>
            </a:pPr>
            <a:r>
              <a:rPr lang="en-US" altLang="zh-CN" sz="2000">
                <a:solidFill>
                  <a:srgbClr val="FF0000"/>
                </a:solidFill>
                <a:latin typeface="Consolas" pitchFamily="49" charset="0"/>
                <a:ea typeface="华文中宋" pitchFamily="2" charset="-122"/>
                <a:cs typeface="Consolas" pitchFamily="49" charset="0"/>
              </a:rPr>
              <a:t>ISAM</a:t>
            </a:r>
            <a:r>
              <a:rPr lang="zh-CN" altLang="en-US" sz="2000">
                <a:solidFill>
                  <a:srgbClr val="FF0000"/>
                </a:solidFill>
                <a:latin typeface="Consolas" pitchFamily="49" charset="0"/>
                <a:ea typeface="华文中宋" pitchFamily="2" charset="-122"/>
                <a:cs typeface="Consolas" pitchFamily="49" charset="0"/>
              </a:rPr>
              <a:t>文件结</a:t>
            </a:r>
            <a:r>
              <a:rPr lang="zh-CN" altLang="en-US" sz="2000" smtClean="0">
                <a:solidFill>
                  <a:srgbClr val="FF0000"/>
                </a:solidFill>
                <a:latin typeface="Consolas" pitchFamily="49" charset="0"/>
                <a:ea typeface="华文中宋" pitchFamily="2" charset="-122"/>
                <a:cs typeface="Consolas" pitchFamily="49" charset="0"/>
              </a:rPr>
              <a:t>构演</a:t>
            </a:r>
            <a:r>
              <a:rPr lang="zh-CN" altLang="en-US" sz="2000">
                <a:solidFill>
                  <a:srgbClr val="FF0000"/>
                </a:solidFill>
                <a:latin typeface="Consolas" pitchFamily="49" charset="0"/>
                <a:ea typeface="华文中宋" pitchFamily="2" charset="-122"/>
                <a:cs typeface="Consolas" pitchFamily="49" charset="0"/>
              </a:rPr>
              <a:t>示</a:t>
            </a:r>
          </a:p>
        </p:txBody>
      </p:sp>
      <p:sp>
        <p:nvSpPr>
          <p:cNvPr id="47" name="灯片编号占位符 46"/>
          <p:cNvSpPr>
            <a:spLocks noGrp="1"/>
          </p:cNvSpPr>
          <p:nvPr>
            <p:ph type="sldNum" sz="quarter" idx="12"/>
          </p:nvPr>
        </p:nvSpPr>
        <p:spPr>
          <a:xfrm>
            <a:off x="6938994" y="6243638"/>
            <a:ext cx="2133600" cy="457200"/>
          </a:xfrm>
        </p:spPr>
        <p:txBody>
          <a:bodyPr/>
          <a:lstStyle/>
          <a:p>
            <a:fld id="{660FAF9E-1049-4C95-8569-9641D2BB7E8F}" type="slidenum">
              <a:rPr lang="en-US" altLang="zh-CN" smtClean="0"/>
              <a:pPr/>
              <a:t>29</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357158" y="5143512"/>
            <a:ext cx="8534400" cy="369332"/>
          </a:xfrm>
          <a:prstGeom prst="rect">
            <a:avLst/>
          </a:prstGeom>
          <a:noFill/>
          <a:ln w="9525">
            <a:noFill/>
            <a:miter lim="800000"/>
            <a:headEnd/>
            <a:tailEnd/>
          </a:ln>
          <a:effectLst/>
        </p:spPr>
        <p:txBody>
          <a:bodyPr>
            <a:spAutoFit/>
          </a:bodyPr>
          <a:lstStyle/>
          <a:p>
            <a:pPr algn="l">
              <a:spcBef>
                <a:spcPct val="50000"/>
              </a:spcBef>
            </a:pPr>
            <a:r>
              <a:rPr kumimoji="1" lang="zh-CN" altLang="en-US" sz="1800" smtClean="0">
                <a:latin typeface="Consolas" pitchFamily="49" charset="0"/>
                <a:ea typeface="方正启体简体" pitchFamily="65" charset="-122"/>
                <a:cs typeface="Consolas" pitchFamily="49" charset="0"/>
              </a:rPr>
              <a:t>数</a:t>
            </a:r>
            <a:r>
              <a:rPr kumimoji="1" lang="zh-CN" altLang="en-US" sz="1800">
                <a:latin typeface="Consolas" pitchFamily="49" charset="0"/>
                <a:ea typeface="方正启体简体" pitchFamily="65" charset="-122"/>
                <a:cs typeface="Consolas" pitchFamily="49" charset="0"/>
              </a:rPr>
              <a:t>据结构</a:t>
            </a:r>
            <a:r>
              <a:rPr kumimoji="1" lang="zh-CN" altLang="en-US" sz="1800" smtClean="0">
                <a:latin typeface="Consolas" pitchFamily="49" charset="0"/>
                <a:ea typeface="方正启体简体" pitchFamily="65" charset="-122"/>
                <a:cs typeface="Consolas" pitchFamily="49" charset="0"/>
              </a:rPr>
              <a:t>中讨</a:t>
            </a:r>
            <a:r>
              <a:rPr kumimoji="1" lang="zh-CN" altLang="en-US" sz="1800">
                <a:latin typeface="Consolas" pitchFamily="49" charset="0"/>
                <a:ea typeface="方正启体简体" pitchFamily="65" charset="-122"/>
                <a:cs typeface="Consolas" pitchFamily="49" charset="0"/>
              </a:rPr>
              <a:t>论的文件主要是</a:t>
            </a:r>
            <a:r>
              <a:rPr kumimoji="1" lang="zh-CN" altLang="en-US" sz="1800">
                <a:solidFill>
                  <a:srgbClr val="FF00FF"/>
                </a:solidFill>
                <a:latin typeface="Consolas" pitchFamily="49" charset="0"/>
                <a:ea typeface="方正启体简体" pitchFamily="65" charset="-122"/>
                <a:cs typeface="Consolas" pitchFamily="49" charset="0"/>
              </a:rPr>
              <a:t>数据库意义上的文件</a:t>
            </a:r>
            <a:r>
              <a:rPr kumimoji="1" lang="zh-CN" altLang="en-US" sz="1800">
                <a:latin typeface="Consolas" pitchFamily="49" charset="0"/>
                <a:ea typeface="方正启体简体" pitchFamily="65" charset="-122"/>
                <a:cs typeface="Consolas" pitchFamily="49" charset="0"/>
              </a:rPr>
              <a:t>，而不是操作系统意义上的文件</a:t>
            </a:r>
            <a:r>
              <a:rPr kumimoji="1" lang="zh-CN" altLang="en-US" sz="1800" smtClean="0">
                <a:latin typeface="Consolas" pitchFamily="49" charset="0"/>
                <a:ea typeface="方正启体简体" pitchFamily="65" charset="-122"/>
                <a:cs typeface="Consolas" pitchFamily="49" charset="0"/>
              </a:rPr>
              <a:t>。</a:t>
            </a:r>
            <a:endParaRPr kumimoji="1" lang="en-US" altLang="zh-CN" sz="1800" smtClean="0">
              <a:latin typeface="Consolas" pitchFamily="49" charset="0"/>
              <a:ea typeface="方正启体简体" pitchFamily="65" charset="-122"/>
              <a:cs typeface="Consolas" pitchFamily="49" charset="0"/>
            </a:endParaRPr>
          </a:p>
        </p:txBody>
      </p:sp>
      <p:sp>
        <p:nvSpPr>
          <p:cNvPr id="5" name="TextBox 4"/>
          <p:cNvSpPr txBox="1"/>
          <p:nvPr/>
        </p:nvSpPr>
        <p:spPr>
          <a:xfrm>
            <a:off x="714348" y="1071546"/>
            <a:ext cx="7215238" cy="1338828"/>
          </a:xfrm>
          <a:prstGeom prst="rect">
            <a:avLst/>
          </a:prstGeom>
          <a:noFill/>
        </p:spPr>
        <p:txBody>
          <a:bodyPr wrap="square" rtlCol="0">
            <a:spAutoFit/>
          </a:bodyPr>
          <a:lstStyle/>
          <a:p>
            <a:pPr marL="342900" indent="-342900" algn="l">
              <a:lnSpc>
                <a:spcPts val="2800"/>
              </a:lnSpc>
              <a:spcBef>
                <a:spcPts val="1200"/>
              </a:spcBef>
              <a:buBlip>
                <a:blip r:embed="rId2"/>
              </a:buBlip>
            </a:pPr>
            <a:r>
              <a:rPr kumimoji="1" lang="zh-CN" altLang="en-US" sz="1800" smtClean="0">
                <a:solidFill>
                  <a:srgbClr val="FF0000"/>
                </a:solidFill>
                <a:latin typeface="华文中宋" pitchFamily="2" charset="-122"/>
                <a:ea typeface="华文中宋" pitchFamily="2" charset="-122"/>
                <a:cs typeface="Consolas" pitchFamily="49" charset="0"/>
              </a:rPr>
              <a:t>操作系统中的文件</a:t>
            </a:r>
            <a:r>
              <a:rPr kumimoji="1" lang="zh-CN" altLang="en-US" sz="1800" smtClean="0">
                <a:latin typeface="Consolas" pitchFamily="49" charset="0"/>
                <a:ea typeface="仿宋" pitchFamily="49" charset="-122"/>
                <a:cs typeface="Consolas" pitchFamily="49" charset="0"/>
              </a:rPr>
              <a:t>：是一维的无结构连续字符序列。</a:t>
            </a:r>
            <a:endParaRPr kumimoji="1" lang="en-US" altLang="zh-CN" sz="1800" smtClean="0">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kumimoji="1" lang="zh-CN" altLang="en-US" sz="1800" smtClean="0">
                <a:solidFill>
                  <a:srgbClr val="FF0000"/>
                </a:solidFill>
                <a:latin typeface="华文中宋" pitchFamily="2" charset="-122"/>
                <a:ea typeface="华文中宋" pitchFamily="2" charset="-122"/>
                <a:cs typeface="Consolas" pitchFamily="49" charset="0"/>
              </a:rPr>
              <a:t>数据库中的文件</a:t>
            </a:r>
            <a:r>
              <a:rPr kumimoji="1" lang="zh-CN" altLang="en-US" sz="1800" smtClean="0">
                <a:latin typeface="Consolas" pitchFamily="49" charset="0"/>
                <a:ea typeface="仿宋" pitchFamily="49" charset="-122"/>
                <a:cs typeface="Consolas" pitchFamily="49" charset="0"/>
              </a:rPr>
              <a:t>：是带有结构的记录集合，每个记录可由若干个数据项构成。</a:t>
            </a:r>
            <a:r>
              <a:rPr kumimoji="1" lang="zh-CN" altLang="en-US" sz="1800" smtClean="0">
                <a:solidFill>
                  <a:srgbClr val="FF3300"/>
                </a:solidFill>
                <a:latin typeface="Consolas" pitchFamily="49" charset="0"/>
                <a:ea typeface="仿宋" pitchFamily="49" charset="-122"/>
                <a:cs typeface="Consolas" pitchFamily="49" charset="0"/>
              </a:rPr>
              <a:t> </a:t>
            </a:r>
            <a:endParaRPr kumimoji="1" lang="en-US" altLang="zh-CN" sz="1800" smtClean="0">
              <a:solidFill>
                <a:srgbClr val="FF3300"/>
              </a:solidFill>
              <a:latin typeface="Consolas" pitchFamily="49" charset="0"/>
              <a:ea typeface="仿宋" pitchFamily="49" charset="-122"/>
              <a:cs typeface="Consolas" pitchFamily="49" charset="0"/>
            </a:endParaRPr>
          </a:p>
        </p:txBody>
      </p:sp>
      <p:sp>
        <p:nvSpPr>
          <p:cNvPr id="6" name="TextBox 5"/>
          <p:cNvSpPr txBox="1"/>
          <p:nvPr/>
        </p:nvSpPr>
        <p:spPr>
          <a:xfrm>
            <a:off x="714348" y="428604"/>
            <a:ext cx="4500594" cy="400110"/>
          </a:xfrm>
          <a:prstGeom prst="rect">
            <a:avLst/>
          </a:prstGeom>
          <a:noFill/>
        </p:spPr>
        <p:txBody>
          <a:bodyPr wrap="square" rtlCol="0">
            <a:spAutoFit/>
          </a:bodyPr>
          <a:lstStyle/>
          <a:p>
            <a:pPr algn="l"/>
            <a:r>
              <a:rPr lang="zh-CN" altLang="en-US" sz="2000" smtClean="0">
                <a:latin typeface="楷体" pitchFamily="49" charset="-122"/>
                <a:ea typeface="楷体" pitchFamily="49" charset="-122"/>
              </a:rPr>
              <a:t>文件按</a:t>
            </a:r>
            <a:r>
              <a:rPr lang="zh-CN" altLang="en-US" sz="2000" smtClean="0">
                <a:solidFill>
                  <a:srgbClr val="FF00FF"/>
                </a:solidFill>
                <a:latin typeface="方正启体简体" pitchFamily="65" charset="-122"/>
                <a:ea typeface="方正启体简体" pitchFamily="65" charset="-122"/>
              </a:rPr>
              <a:t>记录类型</a:t>
            </a:r>
            <a:r>
              <a:rPr lang="zh-CN" altLang="en-US" sz="2000" smtClean="0">
                <a:latin typeface="楷体" pitchFamily="49" charset="-122"/>
                <a:ea typeface="楷体" pitchFamily="49" charset="-122"/>
              </a:rPr>
              <a:t>不同分为两类：</a:t>
            </a:r>
            <a:endParaRPr lang="zh-CN" altLang="en-US" sz="2000">
              <a:latin typeface="楷体" pitchFamily="49" charset="-122"/>
              <a:ea typeface="楷体" pitchFamily="49" charset="-122"/>
            </a:endParaRPr>
          </a:p>
        </p:txBody>
      </p:sp>
      <p:grpSp>
        <p:nvGrpSpPr>
          <p:cNvPr id="10" name="组合 9"/>
          <p:cNvGrpSpPr/>
          <p:nvPr/>
        </p:nvGrpSpPr>
        <p:grpSpPr>
          <a:xfrm>
            <a:off x="2071670" y="2143116"/>
            <a:ext cx="3700340" cy="2626621"/>
            <a:chOff x="2071670" y="2143116"/>
            <a:chExt cx="3700340" cy="2626621"/>
          </a:xfrm>
        </p:grpSpPr>
        <p:pic>
          <p:nvPicPr>
            <p:cNvPr id="7" name="图片 6"/>
            <p:cNvPicPr/>
            <p:nvPr/>
          </p:nvPicPr>
          <p:blipFill>
            <a:blip r:embed="rId3" cstate="print"/>
            <a:srcRect/>
            <a:stretch>
              <a:fillRect/>
            </a:stretch>
          </p:blipFill>
          <p:spPr bwMode="auto">
            <a:xfrm>
              <a:off x="2071670" y="2571744"/>
              <a:ext cx="3700340" cy="2197993"/>
            </a:xfrm>
            <a:prstGeom prst="rect">
              <a:avLst/>
            </a:prstGeom>
            <a:noFill/>
            <a:ln w="9525">
              <a:noFill/>
              <a:miter lim="800000"/>
              <a:headEnd/>
              <a:tailEnd/>
            </a:ln>
          </p:spPr>
        </p:pic>
        <p:sp>
          <p:nvSpPr>
            <p:cNvPr id="9" name="下箭头 8"/>
            <p:cNvSpPr/>
            <p:nvPr/>
          </p:nvSpPr>
          <p:spPr bwMode="auto">
            <a:xfrm>
              <a:off x="2714612" y="2143116"/>
              <a:ext cx="214314" cy="357190"/>
            </a:xfrm>
            <a:prstGeom prst="down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grpSp>
      <p:sp>
        <p:nvSpPr>
          <p:cNvPr id="8" name="灯片编号占位符 7"/>
          <p:cNvSpPr>
            <a:spLocks noGrp="1"/>
          </p:cNvSpPr>
          <p:nvPr>
            <p:ph type="sldNum" sz="quarter" idx="12"/>
          </p:nvPr>
        </p:nvSpPr>
        <p:spPr/>
        <p:txBody>
          <a:bodyPr/>
          <a:lstStyle/>
          <a:p>
            <a:fld id="{660FAF9E-1049-4C95-8569-9641D2BB7E8F}" type="slidenum">
              <a:rPr lang="en-US" altLang="zh-CN" smtClean="0"/>
              <a:pPr/>
              <a:t>3</a:t>
            </a:fld>
            <a:r>
              <a:rPr lang="en-US" altLang="zh-CN" smtClean="0"/>
              <a:t>/9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928662" y="1285860"/>
            <a:ext cx="1500198" cy="1338828"/>
          </a:xfrm>
          <a:prstGeom prst="rect">
            <a:avLst/>
          </a:prstGeom>
          <a:noFill/>
          <a:ln w="9525">
            <a:noFill/>
            <a:miter lim="800000"/>
            <a:headEnd/>
            <a:tailEnd/>
          </a:ln>
          <a:effectLst/>
        </p:spPr>
        <p:txBody>
          <a:bodyPr wrap="square">
            <a:spAutoFit/>
          </a:bodyPr>
          <a:lstStyle/>
          <a:p>
            <a:pPr marL="342900" indent="-342900" algn="l">
              <a:lnSpc>
                <a:spcPct val="150000"/>
              </a:lnSpc>
              <a:buBlip>
                <a:blip r:embed="rId3"/>
              </a:buBlip>
            </a:pPr>
            <a:r>
              <a:rPr kumimoji="1" lang="zh-CN" altLang="en-US" sz="1800" smtClean="0">
                <a:latin typeface="仿宋" pitchFamily="49" charset="-122"/>
                <a:ea typeface="仿宋" pitchFamily="49" charset="-122"/>
              </a:rPr>
              <a:t>检</a:t>
            </a:r>
            <a:r>
              <a:rPr kumimoji="1" lang="zh-CN" altLang="en-US" sz="1800">
                <a:latin typeface="仿宋" pitchFamily="49" charset="-122"/>
                <a:ea typeface="仿宋" pitchFamily="49" charset="-122"/>
              </a:rPr>
              <a:t>索</a:t>
            </a:r>
          </a:p>
          <a:p>
            <a:pPr marL="342900" indent="-342900" algn="l">
              <a:lnSpc>
                <a:spcPct val="150000"/>
              </a:lnSpc>
              <a:buBlip>
                <a:blip r:embed="rId3"/>
              </a:buBlip>
            </a:pPr>
            <a:r>
              <a:rPr kumimoji="1" lang="zh-CN" altLang="en-US" sz="1800" smtClean="0">
                <a:latin typeface="仿宋" pitchFamily="49" charset="-122"/>
                <a:ea typeface="仿宋" pitchFamily="49" charset="-122"/>
              </a:rPr>
              <a:t>插</a:t>
            </a:r>
            <a:r>
              <a:rPr kumimoji="1" lang="zh-CN" altLang="en-US" sz="1800">
                <a:latin typeface="仿宋" pitchFamily="49" charset="-122"/>
                <a:ea typeface="仿宋" pitchFamily="49" charset="-122"/>
              </a:rPr>
              <a:t>入</a:t>
            </a:r>
          </a:p>
          <a:p>
            <a:pPr marL="342900" indent="-342900" algn="l">
              <a:lnSpc>
                <a:spcPct val="150000"/>
              </a:lnSpc>
              <a:buBlip>
                <a:blip r:embed="rId3"/>
              </a:buBlip>
            </a:pPr>
            <a:r>
              <a:rPr kumimoji="1" lang="zh-CN" altLang="en-US" sz="1800" smtClean="0">
                <a:latin typeface="仿宋" pitchFamily="49" charset="-122"/>
                <a:ea typeface="仿宋" pitchFamily="49" charset="-122"/>
              </a:rPr>
              <a:t>删除</a:t>
            </a:r>
            <a:endParaRPr kumimoji="1" lang="zh-CN" altLang="en-US" sz="1800">
              <a:latin typeface="仿宋" pitchFamily="49" charset="-122"/>
              <a:ea typeface="仿宋" pitchFamily="49" charset="-122"/>
            </a:endParaRPr>
          </a:p>
        </p:txBody>
      </p:sp>
      <p:sp>
        <p:nvSpPr>
          <p:cNvPr id="19459" name="Text Box 3"/>
          <p:cNvSpPr txBox="1">
            <a:spLocks noChangeArrowheads="1"/>
          </p:cNvSpPr>
          <p:nvPr/>
        </p:nvSpPr>
        <p:spPr bwMode="auto">
          <a:xfrm>
            <a:off x="395289" y="333375"/>
            <a:ext cx="2390762"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kumimoji="1" lang="en-US" altLang="zh-CN" sz="2200">
                <a:solidFill>
                  <a:schemeClr val="bg1"/>
                </a:solidFill>
                <a:latin typeface="Consolas" pitchFamily="49" charset="0"/>
                <a:ea typeface="华文中宋" pitchFamily="2" charset="-122"/>
                <a:cs typeface="Consolas" pitchFamily="49" charset="0"/>
              </a:rPr>
              <a:t>2. </a:t>
            </a:r>
            <a:r>
              <a:rPr kumimoji="1" lang="zh-CN" altLang="en-US" sz="2200" smtClean="0">
                <a:solidFill>
                  <a:schemeClr val="bg1"/>
                </a:solidFill>
                <a:latin typeface="Consolas" pitchFamily="49" charset="0"/>
                <a:ea typeface="华文中宋" pitchFamily="2" charset="-122"/>
                <a:cs typeface="Consolas" pitchFamily="49" charset="0"/>
              </a:rPr>
              <a:t>基本操作</a:t>
            </a:r>
            <a:endParaRPr lang="zh-CN" altLang="en-US" sz="2200">
              <a:solidFill>
                <a:schemeClr val="bg1"/>
              </a:solidFill>
              <a:latin typeface="Consolas" pitchFamily="49" charset="0"/>
              <a:ea typeface="华文中宋" pitchFamily="2" charset="-122"/>
              <a:cs typeface="Consolas" pitchFamily="49" charset="0"/>
            </a:endParaRP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30</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28596" y="857232"/>
            <a:ext cx="7772424" cy="1797415"/>
          </a:xfrm>
          <a:prstGeom prst="rect">
            <a:avLst/>
          </a:prstGeom>
          <a:noFill/>
          <a:ln w="9525">
            <a:noFill/>
            <a:miter lim="800000"/>
            <a:headEnd/>
            <a:tailEnd/>
          </a:ln>
          <a:effectLst/>
        </p:spPr>
        <p:txBody>
          <a:bodyPr wrap="square">
            <a:spAutoFit/>
          </a:bodyPr>
          <a:lstStyle/>
          <a:p>
            <a:pPr marL="342900" indent="-342900" algn="l">
              <a:lnSpc>
                <a:spcPct val="140000"/>
              </a:lnSpc>
              <a:spcBef>
                <a:spcPts val="1200"/>
              </a:spcBef>
              <a:buBlip>
                <a:blip r:embed="rId3"/>
              </a:buBlip>
            </a:pPr>
            <a:r>
              <a:rPr kumimoji="1" lang="zh-CN" altLang="en-US" sz="1800" smtClean="0">
                <a:latin typeface="Consolas" pitchFamily="49" charset="0"/>
                <a:ea typeface="仿宋" pitchFamily="49" charset="-122"/>
                <a:cs typeface="Consolas" pitchFamily="49" charset="0"/>
              </a:rPr>
              <a:t>在</a:t>
            </a:r>
            <a:r>
              <a:rPr kumimoji="1" lang="zh-CN" altLang="en-US" sz="1800">
                <a:latin typeface="Consolas" pitchFamily="49" charset="0"/>
                <a:ea typeface="仿宋" pitchFamily="49" charset="-122"/>
                <a:cs typeface="Consolas" pitchFamily="49" charset="0"/>
              </a:rPr>
              <a:t>经过多次的插入和删除操作之后，大量的记录进入文件</a:t>
            </a:r>
            <a:r>
              <a:rPr kumimoji="1" lang="zh-CN" altLang="en-US" sz="1800" smtClean="0">
                <a:latin typeface="Consolas" pitchFamily="49" charset="0"/>
                <a:ea typeface="仿宋" pitchFamily="49" charset="-122"/>
                <a:cs typeface="Consolas" pitchFamily="49" charset="0"/>
              </a:rPr>
              <a:t>的“溢</a:t>
            </a:r>
            <a:r>
              <a:rPr kumimoji="1" lang="zh-CN" altLang="en-US" sz="1800">
                <a:latin typeface="Consolas" pitchFamily="49" charset="0"/>
                <a:ea typeface="仿宋" pitchFamily="49" charset="-122"/>
                <a:cs typeface="Consolas" pitchFamily="49" charset="0"/>
              </a:rPr>
              <a:t>出区”，而“基本存储区”中出现很多已被删去的记录空</a:t>
            </a:r>
            <a:r>
              <a:rPr kumimoji="1" lang="zh-CN" altLang="en-US" sz="1800" smtClean="0">
                <a:latin typeface="Consolas" pitchFamily="49" charset="0"/>
                <a:ea typeface="仿宋" pitchFamily="49" charset="-122"/>
                <a:cs typeface="Consolas" pitchFamily="49" charset="0"/>
              </a:rPr>
              <a:t>间，此</a:t>
            </a:r>
            <a:r>
              <a:rPr kumimoji="1" lang="zh-CN" altLang="en-US" sz="1800">
                <a:latin typeface="Consolas" pitchFamily="49" charset="0"/>
                <a:ea typeface="仿宋" pitchFamily="49" charset="-122"/>
                <a:cs typeface="Consolas" pitchFamily="49" charset="0"/>
              </a:rPr>
              <a:t>时的文件结构很不合理。</a:t>
            </a:r>
          </a:p>
          <a:p>
            <a:pPr marL="342900" indent="-342900" algn="l">
              <a:lnSpc>
                <a:spcPct val="140000"/>
              </a:lnSpc>
              <a:spcBef>
                <a:spcPts val="1200"/>
              </a:spcBef>
              <a:buBlip>
                <a:blip r:embed="rId3"/>
              </a:buBlip>
            </a:pPr>
            <a:r>
              <a:rPr kumimoji="1" lang="zh-CN" altLang="en-US" sz="1800" smtClean="0">
                <a:latin typeface="Consolas" pitchFamily="49" charset="0"/>
                <a:ea typeface="仿宋" pitchFamily="49" charset="-122"/>
                <a:cs typeface="Consolas" pitchFamily="49" charset="0"/>
              </a:rPr>
              <a:t>因</a:t>
            </a:r>
            <a:r>
              <a:rPr kumimoji="1" lang="zh-CN" altLang="en-US" sz="1800">
                <a:latin typeface="Consolas" pitchFamily="49" charset="0"/>
                <a:ea typeface="仿宋" pitchFamily="49" charset="-122"/>
                <a:cs typeface="Consolas" pitchFamily="49" charset="0"/>
              </a:rPr>
              <a:t>此对</a:t>
            </a:r>
            <a:r>
              <a:rPr kumimoji="1" lang="en-US" altLang="zh-CN" sz="1800">
                <a:latin typeface="Consolas" pitchFamily="49" charset="0"/>
                <a:ea typeface="仿宋" pitchFamily="49" charset="-122"/>
                <a:cs typeface="Consolas" pitchFamily="49" charset="0"/>
              </a:rPr>
              <a:t>ISAM</a:t>
            </a:r>
            <a:r>
              <a:rPr kumimoji="1" lang="zh-CN" altLang="en-US" sz="1800">
                <a:latin typeface="Consolas" pitchFamily="49" charset="0"/>
                <a:ea typeface="仿宋" pitchFamily="49" charset="-122"/>
                <a:cs typeface="Consolas" pitchFamily="49" charset="0"/>
              </a:rPr>
              <a:t>文件，需要周期地进行重整。</a:t>
            </a:r>
          </a:p>
        </p:txBody>
      </p:sp>
      <p:sp>
        <p:nvSpPr>
          <p:cNvPr id="20483" name="Text Box 3"/>
          <p:cNvSpPr txBox="1">
            <a:spLocks noChangeArrowheads="1"/>
          </p:cNvSpPr>
          <p:nvPr/>
        </p:nvSpPr>
        <p:spPr bwMode="auto">
          <a:xfrm>
            <a:off x="285720" y="142852"/>
            <a:ext cx="2374900" cy="430887"/>
          </a:xfrm>
          <a:prstGeom prst="rect">
            <a:avLst/>
          </a:prstGeom>
          <a:solidFill>
            <a:srgbClr val="333399"/>
          </a:solidFill>
          <a:ln w="9525" algn="ctr">
            <a:noFill/>
            <a:miter lim="800000"/>
            <a:headEnd/>
            <a:tailEnd/>
          </a:ln>
          <a:effectLst/>
        </p:spPr>
        <p:txBody>
          <a:bodyPr>
            <a:spAutoFit/>
          </a:bodyPr>
          <a:lstStyle/>
          <a:p>
            <a:r>
              <a:rPr kumimoji="1" lang="en-US" altLang="zh-CN" sz="2200">
                <a:solidFill>
                  <a:schemeClr val="bg1"/>
                </a:solidFill>
                <a:latin typeface="Consolas" pitchFamily="49" charset="0"/>
                <a:ea typeface="华文中宋" pitchFamily="2" charset="-122"/>
                <a:cs typeface="Consolas" pitchFamily="49" charset="0"/>
              </a:rPr>
              <a:t>3. </a:t>
            </a:r>
            <a:r>
              <a:rPr kumimoji="1" lang="zh-CN" altLang="en-US" sz="2200">
                <a:solidFill>
                  <a:schemeClr val="bg1"/>
                </a:solidFill>
                <a:latin typeface="Consolas" pitchFamily="49" charset="0"/>
                <a:ea typeface="华文中宋" pitchFamily="2" charset="-122"/>
                <a:cs typeface="Consolas" pitchFamily="49" charset="0"/>
              </a:rPr>
              <a:t>文件重组</a:t>
            </a:r>
            <a:endParaRPr lang="zh-CN" altLang="en-US" sz="2200">
              <a:solidFill>
                <a:schemeClr val="bg1"/>
              </a:solidFill>
              <a:latin typeface="Consolas" pitchFamily="49" charset="0"/>
              <a:ea typeface="华文中宋" pitchFamily="2" charset="-122"/>
              <a:cs typeface="Consolas" pitchFamily="49" charset="0"/>
            </a:endParaRP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31</a:t>
            </a:fld>
            <a:r>
              <a:rPr lang="en-US" altLang="zh-CN" smtClean="0"/>
              <a:t>/15</a:t>
            </a:r>
            <a:endParaRPr lang="en-US" altLang="zh-CN"/>
          </a:p>
        </p:txBody>
      </p:sp>
      <p:pic>
        <p:nvPicPr>
          <p:cNvPr id="1026" name="Picture 2"/>
          <p:cNvPicPr>
            <a:picLocks noChangeAspect="1" noChangeArrowheads="1"/>
          </p:cNvPicPr>
          <p:nvPr/>
        </p:nvPicPr>
        <p:blipFill>
          <a:blip r:embed="rId4" cstate="print"/>
          <a:srcRect/>
          <a:stretch>
            <a:fillRect/>
          </a:stretch>
        </p:blipFill>
        <p:spPr bwMode="auto">
          <a:xfrm>
            <a:off x="2428860" y="2857496"/>
            <a:ext cx="3500462" cy="3772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393702" y="1500174"/>
            <a:ext cx="7821636" cy="1782026"/>
          </a:xfrm>
          <a:prstGeom prst="rect">
            <a:avLst/>
          </a:prstGeom>
          <a:noFill/>
          <a:ln w="9525">
            <a:noFill/>
            <a:miter lim="800000"/>
            <a:headEnd/>
            <a:tailEnd/>
          </a:ln>
          <a:effectLst/>
        </p:spPr>
        <p:txBody>
          <a:bodyPr wrap="square">
            <a:spAutoFit/>
          </a:bodyPr>
          <a:lstStyle/>
          <a:p>
            <a:pPr marL="342900" indent="-342900" algn="l">
              <a:lnSpc>
                <a:spcPct val="140000"/>
              </a:lnSpc>
              <a:spcBef>
                <a:spcPct val="50000"/>
              </a:spcBef>
              <a:buBlip>
                <a:blip r:embed="rId3"/>
              </a:buBlip>
            </a:pPr>
            <a:r>
              <a:rPr kumimoji="1" lang="en-US" altLang="zh-CN" sz="1800" smtClean="0">
                <a:latin typeface="Consolas" pitchFamily="49" charset="0"/>
                <a:ea typeface="仿宋" pitchFamily="49" charset="-122"/>
                <a:cs typeface="Consolas" pitchFamily="49" charset="0"/>
              </a:rPr>
              <a:t>VSAM</a:t>
            </a:r>
            <a:r>
              <a:rPr kumimoji="1" lang="zh-CN" altLang="en-US" sz="1800">
                <a:latin typeface="Consolas" pitchFamily="49" charset="0"/>
                <a:ea typeface="仿宋" pitchFamily="49" charset="-122"/>
                <a:cs typeface="Consolas" pitchFamily="49" charset="0"/>
              </a:rPr>
              <a:t>是虚拟存储存取方法（</a:t>
            </a:r>
            <a:r>
              <a:rPr kumimoji="1" lang="en-US" altLang="zh-CN" sz="1800">
                <a:latin typeface="Consolas" pitchFamily="49" charset="0"/>
                <a:ea typeface="仿宋" pitchFamily="49" charset="-122"/>
                <a:cs typeface="Consolas" pitchFamily="49" charset="0"/>
              </a:rPr>
              <a:t>Virtual Storage Access Method</a:t>
            </a:r>
            <a:r>
              <a:rPr kumimoji="1" lang="zh-CN" altLang="en-US" sz="1800">
                <a:latin typeface="Consolas" pitchFamily="49" charset="0"/>
                <a:ea typeface="仿宋" pitchFamily="49" charset="-122"/>
                <a:cs typeface="Consolas" pitchFamily="49" charset="0"/>
              </a:rPr>
              <a:t>）的英文缩写。</a:t>
            </a:r>
            <a:r>
              <a:rPr kumimoji="1" lang="en-US" altLang="zh-CN" sz="1800">
                <a:latin typeface="Consolas" pitchFamily="49" charset="0"/>
                <a:ea typeface="仿宋" pitchFamily="49" charset="-122"/>
                <a:cs typeface="Consolas" pitchFamily="49" charset="0"/>
              </a:rPr>
              <a:t>VSAM</a:t>
            </a:r>
            <a:r>
              <a:rPr kumimoji="1" lang="zh-CN" altLang="en-US" sz="1800">
                <a:latin typeface="Consolas" pitchFamily="49" charset="0"/>
                <a:ea typeface="仿宋" pitchFamily="49" charset="-122"/>
                <a:cs typeface="Consolas" pitchFamily="49" charset="0"/>
              </a:rPr>
              <a:t>文件是一种</a:t>
            </a:r>
            <a:r>
              <a:rPr kumimoji="1" lang="zh-CN" altLang="en-US" sz="1800">
                <a:solidFill>
                  <a:srgbClr val="FF00FF"/>
                </a:solidFill>
                <a:latin typeface="Consolas" pitchFamily="49" charset="0"/>
                <a:ea typeface="仿宋" pitchFamily="49" charset="-122"/>
                <a:cs typeface="Consolas" pitchFamily="49" charset="0"/>
              </a:rPr>
              <a:t>采用虚拟存储存取方法</a:t>
            </a:r>
            <a:r>
              <a:rPr kumimoji="1" lang="zh-CN" altLang="en-US" sz="1800">
                <a:latin typeface="Consolas" pitchFamily="49" charset="0"/>
                <a:ea typeface="仿宋" pitchFamily="49" charset="-122"/>
                <a:cs typeface="Consolas" pitchFamily="49" charset="0"/>
              </a:rPr>
              <a:t>的文件（虚拟存</a:t>
            </a:r>
            <a:r>
              <a:rPr kumimoji="1" lang="zh-CN" altLang="en-US" sz="1800" smtClean="0">
                <a:latin typeface="Consolas" pitchFamily="49" charset="0"/>
                <a:ea typeface="仿宋" pitchFamily="49" charset="-122"/>
                <a:cs typeface="Consolas" pitchFamily="49" charset="0"/>
              </a:rPr>
              <a:t>储技</a:t>
            </a:r>
            <a:r>
              <a:rPr kumimoji="1" lang="zh-CN" altLang="en-US" sz="1800">
                <a:latin typeface="Consolas" pitchFamily="49" charset="0"/>
                <a:ea typeface="仿宋" pitchFamily="49" charset="-122"/>
                <a:cs typeface="Consolas" pitchFamily="49" charset="0"/>
              </a:rPr>
              <a:t>术），在</a:t>
            </a:r>
            <a:r>
              <a:rPr kumimoji="1" lang="en-US" altLang="zh-CN" sz="1800">
                <a:latin typeface="Consolas" pitchFamily="49" charset="0"/>
                <a:ea typeface="仿宋" pitchFamily="49" charset="-122"/>
                <a:cs typeface="Consolas" pitchFamily="49" charset="0"/>
              </a:rPr>
              <a:t>IBM</a:t>
            </a:r>
            <a:r>
              <a:rPr kumimoji="1" lang="zh-CN" altLang="en-US" sz="1800">
                <a:latin typeface="Consolas" pitchFamily="49" charset="0"/>
                <a:ea typeface="仿宋" pitchFamily="49" charset="-122"/>
                <a:cs typeface="Consolas" pitchFamily="49" charset="0"/>
              </a:rPr>
              <a:t>系列的机器中也已经普遍地使用 。</a:t>
            </a:r>
          </a:p>
          <a:p>
            <a:pPr marL="342900" indent="-342900" algn="l">
              <a:lnSpc>
                <a:spcPct val="140000"/>
              </a:lnSpc>
              <a:spcBef>
                <a:spcPct val="50000"/>
              </a:spcBef>
              <a:buBlip>
                <a:blip r:embed="rId3"/>
              </a:buBlip>
            </a:pPr>
            <a:r>
              <a:rPr kumimoji="1" lang="en-US" altLang="zh-CN" sz="1800" smtClean="0">
                <a:latin typeface="Consolas" pitchFamily="49" charset="0"/>
                <a:ea typeface="仿宋" pitchFamily="49" charset="-122"/>
                <a:cs typeface="Consolas" pitchFamily="49" charset="0"/>
              </a:rPr>
              <a:t>VSAM</a:t>
            </a:r>
            <a:r>
              <a:rPr kumimoji="1" lang="zh-CN" altLang="en-US" sz="1800">
                <a:latin typeface="Consolas" pitchFamily="49" charset="0"/>
                <a:ea typeface="仿宋" pitchFamily="49" charset="-122"/>
                <a:cs typeface="Consolas" pitchFamily="49" charset="0"/>
              </a:rPr>
              <a:t>文件中的数据都以纪录的格式存放，逻辑纪录是访问数据的单位 。      </a:t>
            </a:r>
          </a:p>
        </p:txBody>
      </p:sp>
      <p:sp>
        <p:nvSpPr>
          <p:cNvPr id="21508" name="Text Box 4" descr="羊皮纸"/>
          <p:cNvSpPr txBox="1">
            <a:spLocks noChangeArrowheads="1"/>
          </p:cNvSpPr>
          <p:nvPr/>
        </p:nvSpPr>
        <p:spPr bwMode="auto">
          <a:xfrm>
            <a:off x="395288" y="692150"/>
            <a:ext cx="2962266" cy="430887"/>
          </a:xfrm>
          <a:prstGeom prst="rect">
            <a:avLst/>
          </a:prstGeom>
          <a:blipFill dpi="0" rotWithShape="1">
            <a:blip r:embed="rId4" cstate="print"/>
            <a:srcRect/>
            <a:tile tx="0" ty="0" sx="100000" sy="100000" flip="none" algn="tl"/>
          </a:blipFill>
          <a:ln w="9525" algn="ctr">
            <a:noFill/>
            <a:miter lim="800000"/>
            <a:headEnd/>
            <a:tailEnd/>
          </a:ln>
          <a:effectLst>
            <a:prstShdw prst="shdw17" dist="17961" dir="2700000">
              <a:srgbClr val="FFFFCC">
                <a:gamma/>
                <a:shade val="60000"/>
                <a:invGamma/>
              </a:srgbClr>
            </a:prstShdw>
          </a:effectLst>
        </p:spPr>
        <p:txBody>
          <a:bodyPr wrap="square">
            <a:spAutoFit/>
          </a:bodyPr>
          <a:lstStyle/>
          <a:p>
            <a:pPr>
              <a:spcBef>
                <a:spcPct val="50000"/>
              </a:spcBef>
            </a:pPr>
            <a:r>
              <a:rPr kumimoji="1" lang="en-US" altLang="zh-CN" sz="2200">
                <a:solidFill>
                  <a:srgbClr val="FF3300"/>
                </a:solidFill>
                <a:latin typeface="Consolas" pitchFamily="49" charset="0"/>
                <a:ea typeface="微软雅黑" pitchFamily="34" charset="-122"/>
                <a:cs typeface="Consolas" pitchFamily="49" charset="0"/>
              </a:rPr>
              <a:t>12.3.2 VSAM</a:t>
            </a:r>
            <a:r>
              <a:rPr kumimoji="1" lang="zh-CN" altLang="en-US" sz="2200">
                <a:solidFill>
                  <a:srgbClr val="FF3300"/>
                </a:solidFill>
                <a:latin typeface="Consolas" pitchFamily="49" charset="0"/>
                <a:ea typeface="微软雅黑" pitchFamily="34" charset="-122"/>
                <a:cs typeface="Consolas" pitchFamily="49" charset="0"/>
              </a:rPr>
              <a:t>文件</a:t>
            </a:r>
            <a:endParaRPr lang="zh-CN" altLang="en-US" sz="2200">
              <a:latin typeface="Consolas" pitchFamily="49" charset="0"/>
              <a:ea typeface="微软雅黑" pitchFamily="34" charset="-122"/>
              <a:cs typeface="Consolas" pitchFamily="49" charset="0"/>
            </a:endParaRP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32</a:t>
            </a:fld>
            <a:r>
              <a:rPr lang="en-US" altLang="zh-CN" smtClean="0"/>
              <a:t>/15</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Text Box 19"/>
          <p:cNvSpPr txBox="1">
            <a:spLocks noChangeArrowheads="1"/>
          </p:cNvSpPr>
          <p:nvPr/>
        </p:nvSpPr>
        <p:spPr bwMode="auto">
          <a:xfrm>
            <a:off x="179389" y="5157788"/>
            <a:ext cx="1249340" cy="338554"/>
          </a:xfrm>
          <a:prstGeom prst="rect">
            <a:avLst/>
          </a:prstGeom>
          <a:noFill/>
          <a:ln w="9525">
            <a:noFill/>
            <a:miter lim="800000"/>
            <a:headEnd/>
            <a:tailEnd/>
          </a:ln>
          <a:effectLst/>
        </p:spPr>
        <p:txBody>
          <a:bodyPr wrap="square">
            <a:spAutoFit/>
          </a:bodyPr>
          <a:lstStyle/>
          <a:p>
            <a:r>
              <a:rPr kumimoji="1" lang="zh-CN" altLang="en-US" sz="1600">
                <a:solidFill>
                  <a:srgbClr val="FF3300"/>
                </a:solidFill>
                <a:latin typeface="仿宋" pitchFamily="49" charset="-122"/>
                <a:ea typeface="仿宋" pitchFamily="49" charset="-122"/>
                <a:cs typeface="Consolas" pitchFamily="49" charset="0"/>
              </a:rPr>
              <a:t>控制区域</a:t>
            </a:r>
          </a:p>
        </p:txBody>
      </p:sp>
      <p:sp>
        <p:nvSpPr>
          <p:cNvPr id="22551" name="Text Box 23"/>
          <p:cNvSpPr txBox="1">
            <a:spLocks noChangeArrowheads="1"/>
          </p:cNvSpPr>
          <p:nvPr/>
        </p:nvSpPr>
        <p:spPr bwMode="auto">
          <a:xfrm>
            <a:off x="2627313" y="5157788"/>
            <a:ext cx="1230307" cy="338554"/>
          </a:xfrm>
          <a:prstGeom prst="rect">
            <a:avLst/>
          </a:prstGeom>
          <a:noFill/>
          <a:ln w="9525">
            <a:noFill/>
            <a:miter lim="800000"/>
            <a:headEnd/>
            <a:tailEnd/>
          </a:ln>
          <a:effectLst/>
        </p:spPr>
        <p:txBody>
          <a:bodyPr wrap="square">
            <a:spAutoFit/>
          </a:bodyPr>
          <a:lstStyle/>
          <a:p>
            <a:r>
              <a:rPr kumimoji="1" lang="zh-CN" altLang="en-US" sz="1600">
                <a:solidFill>
                  <a:srgbClr val="FF3300"/>
                </a:solidFill>
                <a:latin typeface="仿宋" pitchFamily="49" charset="-122"/>
                <a:ea typeface="仿宋" pitchFamily="49" charset="-122"/>
                <a:cs typeface="Consolas" pitchFamily="49" charset="0"/>
              </a:rPr>
              <a:t>控制区间</a:t>
            </a:r>
          </a:p>
        </p:txBody>
      </p:sp>
      <p:sp>
        <p:nvSpPr>
          <p:cNvPr id="22566" name="Text Box 38"/>
          <p:cNvSpPr txBox="1">
            <a:spLocks noChangeArrowheads="1"/>
          </p:cNvSpPr>
          <p:nvPr/>
        </p:nvSpPr>
        <p:spPr bwMode="auto">
          <a:xfrm>
            <a:off x="250825" y="5805488"/>
            <a:ext cx="6678629" cy="369332"/>
          </a:xfrm>
          <a:prstGeom prst="rect">
            <a:avLst/>
          </a:prstGeom>
          <a:noFill/>
          <a:ln w="9525" algn="ctr">
            <a:noFill/>
            <a:miter lim="800000"/>
            <a:headEnd/>
            <a:tailEnd/>
          </a:ln>
          <a:effectLst/>
        </p:spPr>
        <p:txBody>
          <a:bodyPr wrap="square">
            <a:spAutoFit/>
          </a:bodyPr>
          <a:lstStyle/>
          <a:p>
            <a:pPr algn="l">
              <a:spcBef>
                <a:spcPct val="50000"/>
              </a:spcBef>
            </a:pPr>
            <a:r>
              <a:rPr lang="en-US" altLang="zh-CN" sz="1800">
                <a:latin typeface="Consolas" pitchFamily="49" charset="0"/>
                <a:ea typeface="楷体" pitchFamily="49" charset="-122"/>
                <a:cs typeface="Consolas" pitchFamily="49" charset="0"/>
              </a:rPr>
              <a:t>VSAM</a:t>
            </a:r>
            <a:r>
              <a:rPr lang="zh-CN" altLang="en-US" sz="1800">
                <a:latin typeface="Consolas" pitchFamily="49" charset="0"/>
                <a:ea typeface="楷体" pitchFamily="49" charset="-122"/>
                <a:cs typeface="Consolas" pitchFamily="49" charset="0"/>
              </a:rPr>
              <a:t>文件的结构由三部分组成：索引集，顺序集和数据</a:t>
            </a:r>
            <a:r>
              <a:rPr lang="zh-CN" altLang="en-US" sz="1800" smtClean="0">
                <a:latin typeface="Consolas" pitchFamily="49" charset="0"/>
                <a:ea typeface="楷体" pitchFamily="49" charset="-122"/>
                <a:cs typeface="Consolas" pitchFamily="49" charset="0"/>
              </a:rPr>
              <a:t>集。</a:t>
            </a:r>
            <a:endParaRPr lang="zh-CN" altLang="en-US" sz="1800">
              <a:latin typeface="Consolas" pitchFamily="49" charset="0"/>
              <a:ea typeface="楷体" pitchFamily="49" charset="-122"/>
              <a:cs typeface="Consolas" pitchFamily="49" charset="0"/>
            </a:endParaRPr>
          </a:p>
        </p:txBody>
      </p:sp>
      <p:sp>
        <p:nvSpPr>
          <p:cNvPr id="22567" name="Rectangle 39"/>
          <p:cNvSpPr>
            <a:spLocks noChangeArrowheads="1"/>
          </p:cNvSpPr>
          <p:nvPr/>
        </p:nvSpPr>
        <p:spPr bwMode="auto">
          <a:xfrm>
            <a:off x="3492500" y="1052513"/>
            <a:ext cx="1295400"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24 59  85</a:t>
            </a:r>
          </a:p>
        </p:txBody>
      </p:sp>
      <p:sp>
        <p:nvSpPr>
          <p:cNvPr id="22568" name="Rectangle 40"/>
          <p:cNvSpPr>
            <a:spLocks noChangeArrowheads="1"/>
          </p:cNvSpPr>
          <p:nvPr/>
        </p:nvSpPr>
        <p:spPr bwMode="auto">
          <a:xfrm>
            <a:off x="252413"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4 </a:t>
            </a:r>
            <a:r>
              <a:rPr lang="en-US" altLang="zh-CN" sz="1600" smtClean="0">
                <a:latin typeface="Consolas" pitchFamily="49" charset="0"/>
                <a:cs typeface="Consolas" pitchFamily="49" charset="0"/>
              </a:rPr>
              <a:t> </a:t>
            </a:r>
            <a:r>
              <a:rPr lang="en-US" altLang="zh-CN" sz="1600">
                <a:latin typeface="Consolas" pitchFamily="49" charset="0"/>
                <a:cs typeface="Consolas" pitchFamily="49" charset="0"/>
              </a:rPr>
              <a:t>9 </a:t>
            </a:r>
            <a:r>
              <a:rPr lang="en-US" altLang="zh-CN" sz="1600" smtClean="0">
                <a:latin typeface="Consolas" pitchFamily="49" charset="0"/>
                <a:cs typeface="Consolas" pitchFamily="49" charset="0"/>
              </a:rPr>
              <a:t> </a:t>
            </a:r>
            <a:r>
              <a:rPr lang="en-US" altLang="zh-CN" sz="1600">
                <a:latin typeface="Consolas" pitchFamily="49" charset="0"/>
                <a:cs typeface="Consolas" pitchFamily="49" charset="0"/>
              </a:rPr>
              <a:t>15</a:t>
            </a:r>
          </a:p>
        </p:txBody>
      </p:sp>
      <p:sp>
        <p:nvSpPr>
          <p:cNvPr id="22570" name="Text Box 42"/>
          <p:cNvSpPr txBox="1">
            <a:spLocks noChangeArrowheads="1"/>
          </p:cNvSpPr>
          <p:nvPr/>
        </p:nvSpPr>
        <p:spPr bwMode="auto">
          <a:xfrm>
            <a:off x="30305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4</a:t>
            </a:r>
          </a:p>
        </p:txBody>
      </p:sp>
      <p:sp>
        <p:nvSpPr>
          <p:cNvPr id="22571" name="Text Box 43"/>
          <p:cNvSpPr txBox="1">
            <a:spLocks noChangeArrowheads="1"/>
          </p:cNvSpPr>
          <p:nvPr/>
        </p:nvSpPr>
        <p:spPr bwMode="auto">
          <a:xfrm>
            <a:off x="628492"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8, 9</a:t>
            </a:r>
          </a:p>
        </p:txBody>
      </p:sp>
      <p:sp>
        <p:nvSpPr>
          <p:cNvPr id="22572" name="Text Box 44"/>
          <p:cNvSpPr txBox="1">
            <a:spLocks noChangeArrowheads="1"/>
          </p:cNvSpPr>
          <p:nvPr/>
        </p:nvSpPr>
        <p:spPr bwMode="auto">
          <a:xfrm>
            <a:off x="95075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15</a:t>
            </a:r>
          </a:p>
        </p:txBody>
      </p:sp>
      <p:sp>
        <p:nvSpPr>
          <p:cNvPr id="22573" name="Line 45"/>
          <p:cNvSpPr>
            <a:spLocks noChangeShapeType="1"/>
          </p:cNvSpPr>
          <p:nvPr/>
        </p:nvSpPr>
        <p:spPr bwMode="auto">
          <a:xfrm>
            <a:off x="40481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74" name="Line 46"/>
          <p:cNvSpPr>
            <a:spLocks noChangeShapeType="1"/>
          </p:cNvSpPr>
          <p:nvPr/>
        </p:nvSpPr>
        <p:spPr bwMode="auto">
          <a:xfrm>
            <a:off x="72866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75" name="Line 47"/>
          <p:cNvSpPr>
            <a:spLocks noChangeShapeType="1"/>
          </p:cNvSpPr>
          <p:nvPr/>
        </p:nvSpPr>
        <p:spPr bwMode="auto">
          <a:xfrm>
            <a:off x="1035050"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83" name="Rectangle 55"/>
          <p:cNvSpPr>
            <a:spLocks noChangeArrowheads="1"/>
          </p:cNvSpPr>
          <p:nvPr/>
        </p:nvSpPr>
        <p:spPr bwMode="auto">
          <a:xfrm>
            <a:off x="1557338"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17 </a:t>
            </a:r>
            <a:r>
              <a:rPr lang="en-US" altLang="zh-CN" sz="1600" smtClean="0">
                <a:latin typeface="Consolas" pitchFamily="49" charset="0"/>
                <a:cs typeface="Consolas" pitchFamily="49" charset="0"/>
              </a:rPr>
              <a:t> </a:t>
            </a:r>
            <a:r>
              <a:rPr lang="en-US" altLang="zh-CN" sz="1600">
                <a:latin typeface="Consolas" pitchFamily="49" charset="0"/>
                <a:cs typeface="Consolas" pitchFamily="49" charset="0"/>
              </a:rPr>
              <a:t>24</a:t>
            </a:r>
          </a:p>
        </p:txBody>
      </p:sp>
      <p:sp>
        <p:nvSpPr>
          <p:cNvPr id="22584" name="Text Box 56"/>
          <p:cNvSpPr txBox="1">
            <a:spLocks noChangeArrowheads="1"/>
          </p:cNvSpPr>
          <p:nvPr/>
        </p:nvSpPr>
        <p:spPr bwMode="auto">
          <a:xfrm>
            <a:off x="1771492"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17</a:t>
            </a:r>
          </a:p>
        </p:txBody>
      </p:sp>
      <p:sp>
        <p:nvSpPr>
          <p:cNvPr id="22586" name="Text Box 58"/>
          <p:cNvSpPr txBox="1">
            <a:spLocks noChangeArrowheads="1"/>
          </p:cNvSpPr>
          <p:nvPr/>
        </p:nvSpPr>
        <p:spPr bwMode="auto">
          <a:xfrm>
            <a:off x="2203292"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22, 24</a:t>
            </a:r>
          </a:p>
        </p:txBody>
      </p:sp>
      <p:sp>
        <p:nvSpPr>
          <p:cNvPr id="22587" name="Line 59"/>
          <p:cNvSpPr>
            <a:spLocks noChangeShapeType="1"/>
          </p:cNvSpPr>
          <p:nvPr/>
        </p:nvSpPr>
        <p:spPr bwMode="auto">
          <a:xfrm>
            <a:off x="1873250"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89" name="Line 61"/>
          <p:cNvSpPr>
            <a:spLocks noChangeShapeType="1"/>
          </p:cNvSpPr>
          <p:nvPr/>
        </p:nvSpPr>
        <p:spPr bwMode="auto">
          <a:xfrm>
            <a:off x="2287588"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90" name="Rectangle 62"/>
          <p:cNvSpPr>
            <a:spLocks noChangeArrowheads="1"/>
          </p:cNvSpPr>
          <p:nvPr/>
        </p:nvSpPr>
        <p:spPr bwMode="auto">
          <a:xfrm>
            <a:off x="2773363"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25 </a:t>
            </a:r>
            <a:r>
              <a:rPr lang="en-US" altLang="zh-CN" sz="1600" smtClean="0">
                <a:latin typeface="Consolas" pitchFamily="49" charset="0"/>
                <a:cs typeface="Consolas" pitchFamily="49" charset="0"/>
              </a:rPr>
              <a:t>30 33</a:t>
            </a:r>
            <a:endParaRPr lang="en-US" altLang="zh-CN" sz="1600">
              <a:latin typeface="Consolas" pitchFamily="49" charset="0"/>
              <a:cs typeface="Consolas" pitchFamily="49" charset="0"/>
            </a:endParaRPr>
          </a:p>
        </p:txBody>
      </p:sp>
      <p:sp>
        <p:nvSpPr>
          <p:cNvPr id="22591" name="Text Box 63"/>
          <p:cNvSpPr txBox="1">
            <a:spLocks noChangeArrowheads="1"/>
          </p:cNvSpPr>
          <p:nvPr/>
        </p:nvSpPr>
        <p:spPr bwMode="auto">
          <a:xfrm>
            <a:off x="282400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25</a:t>
            </a:r>
          </a:p>
        </p:txBody>
      </p:sp>
      <p:sp>
        <p:nvSpPr>
          <p:cNvPr id="22592" name="Text Box 64"/>
          <p:cNvSpPr txBox="1">
            <a:spLocks noChangeArrowheads="1"/>
          </p:cNvSpPr>
          <p:nvPr/>
        </p:nvSpPr>
        <p:spPr bwMode="auto">
          <a:xfrm>
            <a:off x="3149442"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30</a:t>
            </a:r>
          </a:p>
        </p:txBody>
      </p:sp>
      <p:sp>
        <p:nvSpPr>
          <p:cNvPr id="22593" name="Text Box 65"/>
          <p:cNvSpPr txBox="1">
            <a:spLocks noChangeArrowheads="1"/>
          </p:cNvSpPr>
          <p:nvPr/>
        </p:nvSpPr>
        <p:spPr bwMode="auto">
          <a:xfrm>
            <a:off x="347170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32, 33</a:t>
            </a:r>
          </a:p>
        </p:txBody>
      </p:sp>
      <p:sp>
        <p:nvSpPr>
          <p:cNvPr id="22594" name="Line 66"/>
          <p:cNvSpPr>
            <a:spLocks noChangeShapeType="1"/>
          </p:cNvSpPr>
          <p:nvPr/>
        </p:nvSpPr>
        <p:spPr bwMode="auto">
          <a:xfrm>
            <a:off x="292576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95" name="Line 67"/>
          <p:cNvSpPr>
            <a:spLocks noChangeShapeType="1"/>
          </p:cNvSpPr>
          <p:nvPr/>
        </p:nvSpPr>
        <p:spPr bwMode="auto">
          <a:xfrm>
            <a:off x="324961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96" name="Line 68"/>
          <p:cNvSpPr>
            <a:spLocks noChangeShapeType="1"/>
          </p:cNvSpPr>
          <p:nvPr/>
        </p:nvSpPr>
        <p:spPr bwMode="auto">
          <a:xfrm>
            <a:off x="3556000"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597" name="Rectangle 69"/>
          <p:cNvSpPr>
            <a:spLocks noChangeArrowheads="1"/>
          </p:cNvSpPr>
          <p:nvPr/>
        </p:nvSpPr>
        <p:spPr bwMode="auto">
          <a:xfrm>
            <a:off x="4078288"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smtClean="0">
                <a:latin typeface="Consolas" pitchFamily="49" charset="0"/>
                <a:cs typeface="Consolas" pitchFamily="49" charset="0"/>
              </a:rPr>
              <a:t>37 </a:t>
            </a:r>
            <a:r>
              <a:rPr lang="en-US" altLang="zh-CN" sz="1600">
                <a:latin typeface="Consolas" pitchFamily="49" charset="0"/>
                <a:cs typeface="Consolas" pitchFamily="49" charset="0"/>
              </a:rPr>
              <a:t>40 </a:t>
            </a:r>
            <a:r>
              <a:rPr lang="en-US" altLang="zh-CN" sz="1600" smtClean="0">
                <a:latin typeface="Consolas" pitchFamily="49" charset="0"/>
                <a:cs typeface="Consolas" pitchFamily="49" charset="0"/>
              </a:rPr>
              <a:t>44</a:t>
            </a:r>
            <a:endParaRPr lang="en-US" altLang="zh-CN" sz="1600">
              <a:latin typeface="Consolas" pitchFamily="49" charset="0"/>
              <a:cs typeface="Consolas" pitchFamily="49" charset="0"/>
            </a:endParaRPr>
          </a:p>
        </p:txBody>
      </p:sp>
      <p:sp>
        <p:nvSpPr>
          <p:cNvPr id="22598" name="Text Box 70"/>
          <p:cNvSpPr txBox="1">
            <a:spLocks noChangeArrowheads="1"/>
          </p:cNvSpPr>
          <p:nvPr/>
        </p:nvSpPr>
        <p:spPr bwMode="auto">
          <a:xfrm>
            <a:off x="4128929"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36, 37</a:t>
            </a:r>
          </a:p>
        </p:txBody>
      </p:sp>
      <p:sp>
        <p:nvSpPr>
          <p:cNvPr id="22599" name="Text Box 71"/>
          <p:cNvSpPr txBox="1">
            <a:spLocks noChangeArrowheads="1"/>
          </p:cNvSpPr>
          <p:nvPr/>
        </p:nvSpPr>
        <p:spPr bwMode="auto">
          <a:xfrm>
            <a:off x="4454367"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39, 40</a:t>
            </a:r>
          </a:p>
        </p:txBody>
      </p:sp>
      <p:sp>
        <p:nvSpPr>
          <p:cNvPr id="22600" name="Text Box 72"/>
          <p:cNvSpPr txBox="1">
            <a:spLocks noChangeArrowheads="1"/>
          </p:cNvSpPr>
          <p:nvPr/>
        </p:nvSpPr>
        <p:spPr bwMode="auto">
          <a:xfrm>
            <a:off x="4776629"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41, 44</a:t>
            </a:r>
          </a:p>
        </p:txBody>
      </p:sp>
      <p:sp>
        <p:nvSpPr>
          <p:cNvPr id="22601" name="Line 73"/>
          <p:cNvSpPr>
            <a:spLocks noChangeShapeType="1"/>
          </p:cNvSpPr>
          <p:nvPr/>
        </p:nvSpPr>
        <p:spPr bwMode="auto">
          <a:xfrm>
            <a:off x="4230688"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02" name="Line 74"/>
          <p:cNvSpPr>
            <a:spLocks noChangeShapeType="1"/>
          </p:cNvSpPr>
          <p:nvPr/>
        </p:nvSpPr>
        <p:spPr bwMode="auto">
          <a:xfrm>
            <a:off x="4554538"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03" name="Line 75"/>
          <p:cNvSpPr>
            <a:spLocks noChangeShapeType="1"/>
          </p:cNvSpPr>
          <p:nvPr/>
        </p:nvSpPr>
        <p:spPr bwMode="auto">
          <a:xfrm>
            <a:off x="4860925"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04" name="Rectangle 76"/>
          <p:cNvSpPr>
            <a:spLocks noChangeArrowheads="1"/>
          </p:cNvSpPr>
          <p:nvPr/>
        </p:nvSpPr>
        <p:spPr bwMode="auto">
          <a:xfrm>
            <a:off x="5229225" y="3413125"/>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47 </a:t>
            </a:r>
            <a:r>
              <a:rPr lang="en-US" altLang="zh-CN" sz="1600" smtClean="0">
                <a:latin typeface="Consolas" pitchFamily="49" charset="0"/>
                <a:cs typeface="Consolas" pitchFamily="49" charset="0"/>
              </a:rPr>
              <a:t>57 </a:t>
            </a:r>
            <a:r>
              <a:rPr lang="en-US" altLang="zh-CN" sz="1600">
                <a:latin typeface="Consolas" pitchFamily="49" charset="0"/>
                <a:cs typeface="Consolas" pitchFamily="49" charset="0"/>
              </a:rPr>
              <a:t>59</a:t>
            </a:r>
          </a:p>
        </p:txBody>
      </p:sp>
      <p:sp>
        <p:nvSpPr>
          <p:cNvPr id="22605" name="Text Box 77"/>
          <p:cNvSpPr txBox="1">
            <a:spLocks noChangeArrowheads="1"/>
          </p:cNvSpPr>
          <p:nvPr/>
        </p:nvSpPr>
        <p:spPr bwMode="auto">
          <a:xfrm>
            <a:off x="5279867"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47</a:t>
            </a:r>
          </a:p>
        </p:txBody>
      </p:sp>
      <p:sp>
        <p:nvSpPr>
          <p:cNvPr id="22606" name="Text Box 78"/>
          <p:cNvSpPr txBox="1">
            <a:spLocks noChangeArrowheads="1"/>
          </p:cNvSpPr>
          <p:nvPr/>
        </p:nvSpPr>
        <p:spPr bwMode="auto">
          <a:xfrm>
            <a:off x="560530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55, 57</a:t>
            </a:r>
          </a:p>
        </p:txBody>
      </p:sp>
      <p:sp>
        <p:nvSpPr>
          <p:cNvPr id="22607" name="Text Box 79"/>
          <p:cNvSpPr txBox="1">
            <a:spLocks noChangeArrowheads="1"/>
          </p:cNvSpPr>
          <p:nvPr/>
        </p:nvSpPr>
        <p:spPr bwMode="auto">
          <a:xfrm>
            <a:off x="5927567"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59</a:t>
            </a:r>
          </a:p>
        </p:txBody>
      </p:sp>
      <p:sp>
        <p:nvSpPr>
          <p:cNvPr id="22608" name="Line 80"/>
          <p:cNvSpPr>
            <a:spLocks noChangeShapeType="1"/>
          </p:cNvSpPr>
          <p:nvPr/>
        </p:nvSpPr>
        <p:spPr bwMode="auto">
          <a:xfrm>
            <a:off x="5381625"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09" name="Line 81"/>
          <p:cNvSpPr>
            <a:spLocks noChangeShapeType="1"/>
          </p:cNvSpPr>
          <p:nvPr/>
        </p:nvSpPr>
        <p:spPr bwMode="auto">
          <a:xfrm>
            <a:off x="5705475"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10" name="Line 82"/>
          <p:cNvSpPr>
            <a:spLocks noChangeShapeType="1"/>
          </p:cNvSpPr>
          <p:nvPr/>
        </p:nvSpPr>
        <p:spPr bwMode="auto">
          <a:xfrm>
            <a:off x="601186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11" name="Rectangle 83"/>
          <p:cNvSpPr>
            <a:spLocks noChangeArrowheads="1"/>
          </p:cNvSpPr>
          <p:nvPr/>
        </p:nvSpPr>
        <p:spPr bwMode="auto">
          <a:xfrm>
            <a:off x="6443663"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smtClean="0">
                <a:latin typeface="Consolas" pitchFamily="49" charset="0"/>
                <a:cs typeface="Consolas" pitchFamily="49" charset="0"/>
              </a:rPr>
              <a:t>65  </a:t>
            </a:r>
            <a:r>
              <a:rPr lang="en-US" altLang="zh-CN" sz="1600">
                <a:latin typeface="Consolas" pitchFamily="49" charset="0"/>
                <a:cs typeface="Consolas" pitchFamily="49" charset="0"/>
              </a:rPr>
              <a:t>67</a:t>
            </a:r>
          </a:p>
        </p:txBody>
      </p:sp>
      <p:sp>
        <p:nvSpPr>
          <p:cNvPr id="22612" name="Text Box 84"/>
          <p:cNvSpPr txBox="1">
            <a:spLocks noChangeArrowheads="1"/>
          </p:cNvSpPr>
          <p:nvPr/>
        </p:nvSpPr>
        <p:spPr bwMode="auto">
          <a:xfrm>
            <a:off x="6649879"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61, 65</a:t>
            </a:r>
          </a:p>
        </p:txBody>
      </p:sp>
      <p:sp>
        <p:nvSpPr>
          <p:cNvPr id="22614" name="Text Box 86"/>
          <p:cNvSpPr txBox="1">
            <a:spLocks noChangeArrowheads="1"/>
          </p:cNvSpPr>
          <p:nvPr/>
        </p:nvSpPr>
        <p:spPr bwMode="auto">
          <a:xfrm>
            <a:off x="7081679"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67</a:t>
            </a:r>
          </a:p>
        </p:txBody>
      </p:sp>
      <p:sp>
        <p:nvSpPr>
          <p:cNvPr id="22615" name="Line 87"/>
          <p:cNvSpPr>
            <a:spLocks noChangeShapeType="1"/>
          </p:cNvSpPr>
          <p:nvPr/>
        </p:nvSpPr>
        <p:spPr bwMode="auto">
          <a:xfrm>
            <a:off x="6751638"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17" name="Line 89"/>
          <p:cNvSpPr>
            <a:spLocks noChangeShapeType="1"/>
          </p:cNvSpPr>
          <p:nvPr/>
        </p:nvSpPr>
        <p:spPr bwMode="auto">
          <a:xfrm>
            <a:off x="7165975"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18" name="Rectangle 90"/>
          <p:cNvSpPr>
            <a:spLocks noChangeArrowheads="1"/>
          </p:cNvSpPr>
          <p:nvPr/>
        </p:nvSpPr>
        <p:spPr bwMode="auto">
          <a:xfrm>
            <a:off x="7669213" y="3413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73 </a:t>
            </a:r>
            <a:r>
              <a:rPr lang="en-US" altLang="zh-CN" sz="1600" smtClean="0">
                <a:latin typeface="Consolas" pitchFamily="49" charset="0"/>
                <a:cs typeface="Consolas" pitchFamily="49" charset="0"/>
              </a:rPr>
              <a:t>85 ∧</a:t>
            </a:r>
            <a:endParaRPr lang="en-US" altLang="zh-CN" sz="1600">
              <a:latin typeface="Consolas" pitchFamily="49" charset="0"/>
              <a:cs typeface="Consolas" pitchFamily="49" charset="0"/>
            </a:endParaRPr>
          </a:p>
        </p:txBody>
      </p:sp>
      <p:sp>
        <p:nvSpPr>
          <p:cNvPr id="22619" name="Text Box 91"/>
          <p:cNvSpPr txBox="1">
            <a:spLocks noChangeArrowheads="1"/>
          </p:cNvSpPr>
          <p:nvPr/>
        </p:nvSpPr>
        <p:spPr bwMode="auto">
          <a:xfrm>
            <a:off x="7719854"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70, 73</a:t>
            </a:r>
          </a:p>
        </p:txBody>
      </p:sp>
      <p:sp>
        <p:nvSpPr>
          <p:cNvPr id="22621" name="Text Box 93"/>
          <p:cNvSpPr txBox="1">
            <a:spLocks noChangeArrowheads="1"/>
          </p:cNvSpPr>
          <p:nvPr/>
        </p:nvSpPr>
        <p:spPr bwMode="auto">
          <a:xfrm>
            <a:off x="8099267" y="3989388"/>
            <a:ext cx="246221" cy="935037"/>
          </a:xfrm>
          <a:prstGeom prst="rect">
            <a:avLst/>
          </a:prstGeom>
          <a:noFill/>
          <a:ln w="9525" algn="ctr">
            <a:solidFill>
              <a:srgbClr val="3333FF"/>
            </a:solidFill>
            <a:miter lim="800000"/>
            <a:headEnd/>
            <a:tailEnd/>
          </a:ln>
          <a:effectLst/>
        </p:spPr>
        <p:txBody>
          <a:bodyPr vert="eaVert" lIns="0" tIns="108000" rIns="0" bIns="0">
            <a:spAutoFit/>
          </a:bodyPr>
          <a:lstStyle/>
          <a:p>
            <a:pPr algn="l">
              <a:spcBef>
                <a:spcPct val="50000"/>
              </a:spcBef>
            </a:pPr>
            <a:r>
              <a:rPr lang="en-US" altLang="zh-CN" sz="1600">
                <a:latin typeface="Consolas" pitchFamily="49" charset="0"/>
                <a:cs typeface="Consolas" pitchFamily="49" charset="0"/>
              </a:rPr>
              <a:t>85</a:t>
            </a:r>
          </a:p>
        </p:txBody>
      </p:sp>
      <p:sp>
        <p:nvSpPr>
          <p:cNvPr id="22622" name="Line 94"/>
          <p:cNvSpPr>
            <a:spLocks noChangeShapeType="1"/>
          </p:cNvSpPr>
          <p:nvPr/>
        </p:nvSpPr>
        <p:spPr bwMode="auto">
          <a:xfrm>
            <a:off x="782161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24" name="Line 96"/>
          <p:cNvSpPr>
            <a:spLocks noChangeShapeType="1"/>
          </p:cNvSpPr>
          <p:nvPr/>
        </p:nvSpPr>
        <p:spPr bwMode="auto">
          <a:xfrm>
            <a:off x="8183563" y="3773488"/>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25" name="Rectangle 97"/>
          <p:cNvSpPr>
            <a:spLocks noChangeArrowheads="1"/>
          </p:cNvSpPr>
          <p:nvPr/>
        </p:nvSpPr>
        <p:spPr bwMode="auto">
          <a:xfrm>
            <a:off x="1116013" y="234950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15  </a:t>
            </a:r>
            <a:r>
              <a:rPr lang="en-US" altLang="zh-CN" sz="1600" smtClean="0">
                <a:latin typeface="Consolas" pitchFamily="49" charset="0"/>
                <a:cs typeface="Consolas" pitchFamily="49" charset="0"/>
              </a:rPr>
              <a:t>24</a:t>
            </a:r>
            <a:endParaRPr lang="en-US" altLang="zh-CN" sz="1600">
              <a:latin typeface="Consolas" pitchFamily="49" charset="0"/>
              <a:cs typeface="Consolas" pitchFamily="49" charset="0"/>
            </a:endParaRPr>
          </a:p>
        </p:txBody>
      </p:sp>
      <p:sp>
        <p:nvSpPr>
          <p:cNvPr id="22626" name="Rectangle 98"/>
          <p:cNvSpPr>
            <a:spLocks noChangeArrowheads="1"/>
          </p:cNvSpPr>
          <p:nvPr/>
        </p:nvSpPr>
        <p:spPr bwMode="auto">
          <a:xfrm>
            <a:off x="4140200" y="234791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33 </a:t>
            </a:r>
            <a:r>
              <a:rPr lang="en-US" altLang="zh-CN" sz="1600" smtClean="0">
                <a:latin typeface="Consolas" pitchFamily="49" charset="0"/>
                <a:cs typeface="Consolas" pitchFamily="49" charset="0"/>
              </a:rPr>
              <a:t>44 </a:t>
            </a:r>
            <a:r>
              <a:rPr lang="en-US" altLang="zh-CN" sz="1600">
                <a:latin typeface="Consolas" pitchFamily="49" charset="0"/>
                <a:cs typeface="Consolas" pitchFamily="49" charset="0"/>
              </a:rPr>
              <a:t>59</a:t>
            </a:r>
          </a:p>
        </p:txBody>
      </p:sp>
      <p:sp>
        <p:nvSpPr>
          <p:cNvPr id="22627" name="Rectangle 99"/>
          <p:cNvSpPr>
            <a:spLocks noChangeArrowheads="1"/>
          </p:cNvSpPr>
          <p:nvPr/>
        </p:nvSpPr>
        <p:spPr bwMode="auto">
          <a:xfrm>
            <a:off x="6877050" y="234950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latin typeface="Consolas" pitchFamily="49" charset="0"/>
                <a:cs typeface="Consolas" pitchFamily="49" charset="0"/>
              </a:rPr>
              <a:t>67  </a:t>
            </a:r>
            <a:r>
              <a:rPr lang="en-US" altLang="zh-CN" sz="1600" smtClean="0">
                <a:latin typeface="Consolas" pitchFamily="49" charset="0"/>
                <a:cs typeface="Consolas" pitchFamily="49" charset="0"/>
              </a:rPr>
              <a:t>85</a:t>
            </a:r>
            <a:endParaRPr lang="en-US" altLang="zh-CN" sz="1600">
              <a:latin typeface="Consolas" pitchFamily="49" charset="0"/>
              <a:cs typeface="Consolas" pitchFamily="49" charset="0"/>
            </a:endParaRPr>
          </a:p>
        </p:txBody>
      </p:sp>
      <p:sp>
        <p:nvSpPr>
          <p:cNvPr id="22628" name="Freeform 100"/>
          <p:cNvSpPr>
            <a:spLocks/>
          </p:cNvSpPr>
          <p:nvPr/>
        </p:nvSpPr>
        <p:spPr bwMode="auto">
          <a:xfrm>
            <a:off x="828675" y="2641600"/>
            <a:ext cx="581025" cy="787400"/>
          </a:xfrm>
          <a:custGeom>
            <a:avLst/>
            <a:gdLst/>
            <a:ahLst/>
            <a:cxnLst>
              <a:cxn ang="0">
                <a:pos x="366" y="0"/>
              </a:cxn>
              <a:cxn ang="0">
                <a:pos x="0" y="496"/>
              </a:cxn>
            </a:cxnLst>
            <a:rect l="0" t="0" r="r" b="b"/>
            <a:pathLst>
              <a:path w="366" h="496">
                <a:moveTo>
                  <a:pt x="366" y="0"/>
                </a:moveTo>
                <a:lnTo>
                  <a:pt x="0" y="496"/>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29" name="Line 101"/>
          <p:cNvSpPr>
            <a:spLocks noChangeShapeType="1"/>
          </p:cNvSpPr>
          <p:nvPr/>
        </p:nvSpPr>
        <p:spPr bwMode="auto">
          <a:xfrm>
            <a:off x="1835150" y="2636838"/>
            <a:ext cx="217488"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0" name="Freeform 102"/>
          <p:cNvSpPr>
            <a:spLocks/>
          </p:cNvSpPr>
          <p:nvPr/>
        </p:nvSpPr>
        <p:spPr bwMode="auto">
          <a:xfrm>
            <a:off x="3390900" y="2636838"/>
            <a:ext cx="895350" cy="754062"/>
          </a:xfrm>
          <a:custGeom>
            <a:avLst/>
            <a:gdLst/>
            <a:ahLst/>
            <a:cxnLst>
              <a:cxn ang="0">
                <a:pos x="564" y="0"/>
              </a:cxn>
              <a:cxn ang="0">
                <a:pos x="0" y="475"/>
              </a:cxn>
            </a:cxnLst>
            <a:rect l="0" t="0" r="r" b="b"/>
            <a:pathLst>
              <a:path w="564" h="475">
                <a:moveTo>
                  <a:pt x="564" y="0"/>
                </a:moveTo>
                <a:lnTo>
                  <a:pt x="0" y="475"/>
                </a:lnTo>
              </a:path>
            </a:pathLst>
          </a:custGeom>
          <a:ln>
            <a:headEnd type="none" w="med" len="med"/>
            <a:tailEnd type="non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1" name="Line 103"/>
          <p:cNvSpPr>
            <a:spLocks noChangeShapeType="1"/>
          </p:cNvSpPr>
          <p:nvPr/>
        </p:nvSpPr>
        <p:spPr bwMode="auto">
          <a:xfrm>
            <a:off x="4643438" y="2636838"/>
            <a:ext cx="0"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2" name="Line 104"/>
          <p:cNvSpPr>
            <a:spLocks noChangeShapeType="1"/>
          </p:cNvSpPr>
          <p:nvPr/>
        </p:nvSpPr>
        <p:spPr bwMode="auto">
          <a:xfrm>
            <a:off x="5003800" y="2636838"/>
            <a:ext cx="504825"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3" name="Line 105"/>
          <p:cNvSpPr>
            <a:spLocks noChangeShapeType="1"/>
          </p:cNvSpPr>
          <p:nvPr/>
        </p:nvSpPr>
        <p:spPr bwMode="auto">
          <a:xfrm flipH="1">
            <a:off x="6877050" y="2636838"/>
            <a:ext cx="287338"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4" name="Line 106"/>
          <p:cNvSpPr>
            <a:spLocks noChangeShapeType="1"/>
          </p:cNvSpPr>
          <p:nvPr/>
        </p:nvSpPr>
        <p:spPr bwMode="auto">
          <a:xfrm>
            <a:off x="7669213" y="2636838"/>
            <a:ext cx="287337" cy="7921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5" name="Line 107"/>
          <p:cNvSpPr>
            <a:spLocks noChangeShapeType="1"/>
          </p:cNvSpPr>
          <p:nvPr/>
        </p:nvSpPr>
        <p:spPr bwMode="auto">
          <a:xfrm flipH="1">
            <a:off x="2124075" y="1341438"/>
            <a:ext cx="1655763" cy="10080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6" name="Line 108"/>
          <p:cNvSpPr>
            <a:spLocks noChangeShapeType="1"/>
          </p:cNvSpPr>
          <p:nvPr/>
        </p:nvSpPr>
        <p:spPr bwMode="auto">
          <a:xfrm>
            <a:off x="4068763" y="1341438"/>
            <a:ext cx="431800" cy="10080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7" name="Line 109"/>
          <p:cNvSpPr>
            <a:spLocks noChangeShapeType="1"/>
          </p:cNvSpPr>
          <p:nvPr/>
        </p:nvSpPr>
        <p:spPr bwMode="auto">
          <a:xfrm>
            <a:off x="4572000" y="1341438"/>
            <a:ext cx="2305050" cy="10080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8" name="Line 110"/>
          <p:cNvSpPr>
            <a:spLocks noChangeShapeType="1"/>
          </p:cNvSpPr>
          <p:nvPr/>
        </p:nvSpPr>
        <p:spPr bwMode="auto">
          <a:xfrm>
            <a:off x="4211638" y="765175"/>
            <a:ext cx="0" cy="287338"/>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39" name="Line 111"/>
          <p:cNvSpPr>
            <a:spLocks noChangeShapeType="1"/>
          </p:cNvSpPr>
          <p:nvPr/>
        </p:nvSpPr>
        <p:spPr bwMode="auto">
          <a:xfrm>
            <a:off x="34925" y="3644900"/>
            <a:ext cx="217488"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22640" name="Rectangle 112"/>
          <p:cNvSpPr>
            <a:spLocks noChangeArrowheads="1"/>
          </p:cNvSpPr>
          <p:nvPr/>
        </p:nvSpPr>
        <p:spPr bwMode="auto">
          <a:xfrm>
            <a:off x="179388" y="3286124"/>
            <a:ext cx="1223962" cy="1728787"/>
          </a:xfrm>
          <a:prstGeom prst="rect">
            <a:avLst/>
          </a:prstGeom>
          <a:solidFill>
            <a:srgbClr val="FFFFFF">
              <a:alpha val="0"/>
            </a:srgbClr>
          </a:solidFill>
          <a:ln w="28575" algn="ctr">
            <a:solidFill>
              <a:srgbClr val="3333FF"/>
            </a:solidFill>
            <a:prstDash val="sysDot"/>
            <a:miter lim="800000"/>
            <a:headEnd/>
            <a:tailEnd/>
          </a:ln>
          <a:effectLst/>
        </p:spPr>
        <p:txBody>
          <a:bodyPr wrap="none" anchor="ctr"/>
          <a:lstStyle/>
          <a:p>
            <a:endParaRPr lang="zh-CN" altLang="en-US" sz="1600">
              <a:latin typeface="Consolas" pitchFamily="49" charset="0"/>
              <a:cs typeface="Consolas" pitchFamily="49" charset="0"/>
            </a:endParaRPr>
          </a:p>
        </p:txBody>
      </p:sp>
      <p:sp>
        <p:nvSpPr>
          <p:cNvPr id="22641" name="Line 113"/>
          <p:cNvSpPr>
            <a:spLocks noChangeShapeType="1"/>
          </p:cNvSpPr>
          <p:nvPr/>
        </p:nvSpPr>
        <p:spPr bwMode="auto">
          <a:xfrm flipH="1" flipV="1">
            <a:off x="2928938" y="4916488"/>
            <a:ext cx="144462" cy="287337"/>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42" name="Freeform 114"/>
          <p:cNvSpPr>
            <a:spLocks/>
          </p:cNvSpPr>
          <p:nvPr/>
        </p:nvSpPr>
        <p:spPr bwMode="auto">
          <a:xfrm>
            <a:off x="3278188" y="4908550"/>
            <a:ext cx="1587" cy="311150"/>
          </a:xfrm>
          <a:custGeom>
            <a:avLst/>
            <a:gdLst/>
            <a:ahLst/>
            <a:cxnLst>
              <a:cxn ang="0">
                <a:pos x="1" y="196"/>
              </a:cxn>
              <a:cxn ang="0">
                <a:pos x="0" y="0"/>
              </a:cxn>
            </a:cxnLst>
            <a:rect l="0" t="0" r="r" b="b"/>
            <a:pathLst>
              <a:path w="1" h="196">
                <a:moveTo>
                  <a:pt x="1" y="196"/>
                </a:moveTo>
                <a:lnTo>
                  <a:pt x="0" y="0"/>
                </a:lnTo>
              </a:path>
            </a:pathLst>
          </a:custGeom>
          <a:ln>
            <a:headEnd type="none" w="med" len="me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43" name="Freeform 115"/>
          <p:cNvSpPr>
            <a:spLocks/>
          </p:cNvSpPr>
          <p:nvPr/>
        </p:nvSpPr>
        <p:spPr bwMode="auto">
          <a:xfrm>
            <a:off x="3479800" y="4919663"/>
            <a:ext cx="96838" cy="280987"/>
          </a:xfrm>
          <a:custGeom>
            <a:avLst/>
            <a:gdLst/>
            <a:ahLst/>
            <a:cxnLst>
              <a:cxn ang="0">
                <a:pos x="0" y="177"/>
              </a:cxn>
              <a:cxn ang="0">
                <a:pos x="61" y="0"/>
              </a:cxn>
            </a:cxnLst>
            <a:rect l="0" t="0" r="r" b="b"/>
            <a:pathLst>
              <a:path w="61" h="177">
                <a:moveTo>
                  <a:pt x="0" y="177"/>
                </a:moveTo>
                <a:lnTo>
                  <a:pt x="61" y="0"/>
                </a:lnTo>
              </a:path>
            </a:pathLst>
          </a:custGeom>
          <a:ln>
            <a:headEnd type="none" w="med" len="me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46" name="Text Box 118"/>
          <p:cNvSpPr txBox="1">
            <a:spLocks noChangeArrowheads="1"/>
          </p:cNvSpPr>
          <p:nvPr/>
        </p:nvSpPr>
        <p:spPr bwMode="auto">
          <a:xfrm>
            <a:off x="5148263" y="260350"/>
            <a:ext cx="3311525" cy="369332"/>
          </a:xfrm>
          <a:prstGeom prst="rect">
            <a:avLst/>
          </a:prstGeom>
          <a:noFill/>
          <a:ln w="28575" algn="ctr">
            <a:noFill/>
            <a:miter lim="800000"/>
            <a:headEnd/>
            <a:tailEnd/>
          </a:ln>
          <a:effectLst/>
        </p:spPr>
        <p:txBody>
          <a:bodyPr>
            <a:spAutoFit/>
          </a:bodyPr>
          <a:lstStyle/>
          <a:p>
            <a:pPr>
              <a:spcBef>
                <a:spcPct val="50000"/>
              </a:spcBef>
            </a:pPr>
            <a:r>
              <a:rPr kumimoji="1" lang="zh-CN" altLang="en-US" sz="1800">
                <a:solidFill>
                  <a:srgbClr val="FF00FF"/>
                </a:solidFill>
                <a:latin typeface="Consolas" pitchFamily="49" charset="0"/>
                <a:ea typeface="楷体" pitchFamily="49" charset="-122"/>
                <a:cs typeface="Consolas" pitchFamily="49" charset="0"/>
              </a:rPr>
              <a:t>由索引集和顺序集构成</a:t>
            </a:r>
            <a:r>
              <a:rPr kumimoji="1" lang="en-US" altLang="zh-CN" sz="1800">
                <a:solidFill>
                  <a:srgbClr val="FF00FF"/>
                </a:solidFill>
                <a:latin typeface="Consolas" pitchFamily="49" charset="0"/>
                <a:ea typeface="楷体" pitchFamily="49" charset="-122"/>
                <a:cs typeface="Consolas" pitchFamily="49" charset="0"/>
              </a:rPr>
              <a:t>B+</a:t>
            </a:r>
            <a:r>
              <a:rPr kumimoji="1" lang="zh-CN" altLang="en-US" sz="1800">
                <a:solidFill>
                  <a:srgbClr val="FF00FF"/>
                </a:solidFill>
                <a:latin typeface="Consolas" pitchFamily="49" charset="0"/>
                <a:ea typeface="楷体" pitchFamily="49" charset="-122"/>
                <a:cs typeface="Consolas" pitchFamily="49" charset="0"/>
              </a:rPr>
              <a:t>树</a:t>
            </a:r>
          </a:p>
        </p:txBody>
      </p:sp>
      <p:sp>
        <p:nvSpPr>
          <p:cNvPr id="22647" name="AutoShape 119"/>
          <p:cNvSpPr>
            <a:spLocks/>
          </p:cNvSpPr>
          <p:nvPr/>
        </p:nvSpPr>
        <p:spPr bwMode="auto">
          <a:xfrm>
            <a:off x="8027988" y="765175"/>
            <a:ext cx="73025" cy="1800225"/>
          </a:xfrm>
          <a:prstGeom prst="rightBrace">
            <a:avLst>
              <a:gd name="adj1" fmla="val 205435"/>
              <a:gd name="adj2" fmla="val 50000"/>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48" name="Text Box 120"/>
          <p:cNvSpPr txBox="1">
            <a:spLocks noChangeArrowheads="1"/>
          </p:cNvSpPr>
          <p:nvPr/>
        </p:nvSpPr>
        <p:spPr bwMode="auto">
          <a:xfrm>
            <a:off x="8265954" y="1052513"/>
            <a:ext cx="246221" cy="1223962"/>
          </a:xfrm>
          <a:prstGeom prst="rect">
            <a:avLst/>
          </a:prstGeom>
          <a:noFill/>
          <a:ln w="28575" algn="ctr">
            <a:noFill/>
            <a:miter lim="800000"/>
            <a:headEnd/>
            <a:tailEnd/>
          </a:ln>
          <a:effectLst/>
        </p:spPr>
        <p:txBody>
          <a:bodyPr vert="eaVert" lIns="0" tIns="0" rIns="0" bIns="0">
            <a:spAutoFit/>
          </a:bodyPr>
          <a:lstStyle/>
          <a:p>
            <a:pPr>
              <a:spcBef>
                <a:spcPct val="50000"/>
              </a:spcBef>
            </a:pPr>
            <a:r>
              <a:rPr lang="zh-CN" altLang="en-US" sz="1600">
                <a:latin typeface="仿宋" pitchFamily="49" charset="-122"/>
                <a:ea typeface="仿宋" pitchFamily="49" charset="-122"/>
                <a:cs typeface="Consolas" pitchFamily="49" charset="0"/>
              </a:rPr>
              <a:t>索引集</a:t>
            </a:r>
          </a:p>
        </p:txBody>
      </p:sp>
      <p:sp>
        <p:nvSpPr>
          <p:cNvPr id="22649" name="AutoShape 121"/>
          <p:cNvSpPr>
            <a:spLocks/>
          </p:cNvSpPr>
          <p:nvPr/>
        </p:nvSpPr>
        <p:spPr bwMode="auto">
          <a:xfrm>
            <a:off x="8459788" y="4076700"/>
            <a:ext cx="144462" cy="792163"/>
          </a:xfrm>
          <a:prstGeom prst="rightBrace">
            <a:avLst>
              <a:gd name="adj1" fmla="val 45696"/>
              <a:gd name="adj2" fmla="val 50000"/>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600">
              <a:latin typeface="Consolas" pitchFamily="49" charset="0"/>
              <a:cs typeface="Consolas" pitchFamily="49" charset="0"/>
            </a:endParaRPr>
          </a:p>
        </p:txBody>
      </p:sp>
      <p:sp>
        <p:nvSpPr>
          <p:cNvPr id="22650" name="Line 122"/>
          <p:cNvSpPr>
            <a:spLocks noChangeShapeType="1"/>
          </p:cNvSpPr>
          <p:nvPr/>
        </p:nvSpPr>
        <p:spPr bwMode="auto">
          <a:xfrm>
            <a:off x="827088" y="5013325"/>
            <a:ext cx="0" cy="215900"/>
          </a:xfrm>
          <a:prstGeom prst="line">
            <a:avLst/>
          </a:prstGeom>
          <a:noFill/>
          <a:ln w="28575">
            <a:solidFill>
              <a:srgbClr val="3333FF"/>
            </a:solidFill>
            <a:round/>
            <a:headEnd/>
            <a:tailEnd/>
          </a:ln>
          <a:effectLst/>
        </p:spPr>
        <p:txBody>
          <a:bodyPr wrap="none" anchor="ctr"/>
          <a:lstStyle/>
          <a:p>
            <a:endParaRPr lang="zh-CN" altLang="en-US" sz="1600">
              <a:latin typeface="Consolas" pitchFamily="49" charset="0"/>
              <a:cs typeface="Consolas" pitchFamily="49" charset="0"/>
            </a:endParaRPr>
          </a:p>
        </p:txBody>
      </p:sp>
      <p:sp>
        <p:nvSpPr>
          <p:cNvPr id="22651" name="Text Box 123"/>
          <p:cNvSpPr txBox="1">
            <a:spLocks noChangeArrowheads="1"/>
          </p:cNvSpPr>
          <p:nvPr/>
        </p:nvSpPr>
        <p:spPr bwMode="auto">
          <a:xfrm>
            <a:off x="8718933" y="3937000"/>
            <a:ext cx="246221" cy="1008063"/>
          </a:xfrm>
          <a:prstGeom prst="rect">
            <a:avLst/>
          </a:prstGeom>
          <a:noFill/>
          <a:ln w="28575" algn="ctr">
            <a:noFill/>
            <a:miter lim="800000"/>
            <a:headEnd/>
            <a:tailEnd/>
          </a:ln>
          <a:effectLst/>
        </p:spPr>
        <p:txBody>
          <a:bodyPr vert="eaVert" lIns="0" tIns="0" rIns="0" bIns="0">
            <a:spAutoFit/>
          </a:bodyPr>
          <a:lstStyle/>
          <a:p>
            <a:pPr>
              <a:spcBef>
                <a:spcPct val="50000"/>
              </a:spcBef>
            </a:pPr>
            <a:r>
              <a:rPr lang="zh-CN" altLang="en-US" sz="1600">
                <a:latin typeface="仿宋" pitchFamily="49" charset="-122"/>
                <a:ea typeface="仿宋" pitchFamily="49" charset="-122"/>
                <a:cs typeface="Consolas" pitchFamily="49" charset="0"/>
              </a:rPr>
              <a:t>数据集</a:t>
            </a:r>
          </a:p>
        </p:txBody>
      </p:sp>
      <p:sp>
        <p:nvSpPr>
          <p:cNvPr id="22652" name="Text Box 124"/>
          <p:cNvSpPr txBox="1">
            <a:spLocks noChangeArrowheads="1"/>
          </p:cNvSpPr>
          <p:nvPr/>
        </p:nvSpPr>
        <p:spPr bwMode="auto">
          <a:xfrm>
            <a:off x="8715404" y="3068638"/>
            <a:ext cx="246221" cy="1008062"/>
          </a:xfrm>
          <a:prstGeom prst="rect">
            <a:avLst/>
          </a:prstGeom>
          <a:noFill/>
          <a:ln w="28575" algn="ctr">
            <a:noFill/>
            <a:miter lim="800000"/>
            <a:headEnd/>
            <a:tailEnd/>
          </a:ln>
          <a:effectLst/>
        </p:spPr>
        <p:txBody>
          <a:bodyPr vert="eaVert" lIns="0" tIns="0" rIns="0" bIns="0">
            <a:spAutoFit/>
          </a:bodyPr>
          <a:lstStyle/>
          <a:p>
            <a:pPr>
              <a:spcBef>
                <a:spcPct val="50000"/>
              </a:spcBef>
            </a:pPr>
            <a:r>
              <a:rPr lang="zh-CN" altLang="en-US" sz="1600">
                <a:latin typeface="仿宋" pitchFamily="49" charset="-122"/>
                <a:ea typeface="仿宋" pitchFamily="49" charset="-122"/>
                <a:cs typeface="Consolas" pitchFamily="49" charset="0"/>
              </a:rPr>
              <a:t>顺序集</a:t>
            </a:r>
          </a:p>
        </p:txBody>
      </p:sp>
      <p:sp>
        <p:nvSpPr>
          <p:cNvPr id="75" name="灯片编号占位符 74"/>
          <p:cNvSpPr>
            <a:spLocks noGrp="1"/>
          </p:cNvSpPr>
          <p:nvPr>
            <p:ph type="sldNum" sz="quarter" idx="12"/>
          </p:nvPr>
        </p:nvSpPr>
        <p:spPr/>
        <p:txBody>
          <a:bodyPr/>
          <a:lstStyle/>
          <a:p>
            <a:fld id="{660FAF9E-1049-4C95-8569-9641D2BB7E8F}" type="slidenum">
              <a:rPr lang="en-US" altLang="zh-CN" smtClean="0"/>
              <a:pPr/>
              <a:t>33</a:t>
            </a:fld>
            <a:r>
              <a:rPr lang="en-US" altLang="zh-CN" smtClean="0"/>
              <a:t>/15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42910" y="2357430"/>
            <a:ext cx="7818463" cy="1728807"/>
          </a:xfrm>
          <a:prstGeom prst="rect">
            <a:avLst/>
          </a:prstGeom>
          <a:noFill/>
          <a:ln w="9525">
            <a:noFill/>
            <a:miter lim="800000"/>
            <a:headEnd/>
            <a:tailEnd/>
          </a:ln>
          <a:effectLst/>
        </p:spPr>
        <p:txBody>
          <a:bodyPr wrap="square">
            <a:spAutoFit/>
          </a:bodyPr>
          <a:lstStyle/>
          <a:p>
            <a:pPr marL="342900" indent="-342900" algn="l">
              <a:lnSpc>
                <a:spcPts val="3000"/>
              </a:lnSpc>
              <a:spcBef>
                <a:spcPct val="50000"/>
              </a:spcBef>
              <a:buBlip>
                <a:blip r:embed="rId2"/>
              </a:buBlip>
            </a:pPr>
            <a:r>
              <a:rPr kumimoji="1" lang="zh-CN" altLang="en-US" sz="1800" smtClean="0">
                <a:solidFill>
                  <a:srgbClr val="C00000"/>
                </a:solidFill>
                <a:latin typeface="方正启体简体" pitchFamily="65" charset="-122"/>
                <a:ea typeface="方正启体简体" pitchFamily="65" charset="-122"/>
                <a:cs typeface="Consolas" pitchFamily="49" charset="0"/>
              </a:rPr>
              <a:t>哈</a:t>
            </a:r>
            <a:r>
              <a:rPr kumimoji="1" lang="zh-CN" altLang="en-US" sz="1800">
                <a:solidFill>
                  <a:srgbClr val="C00000"/>
                </a:solidFill>
                <a:latin typeface="方正启体简体" pitchFamily="65" charset="-122"/>
                <a:ea typeface="方正启体简体" pitchFamily="65" charset="-122"/>
                <a:cs typeface="Consolas" pitchFamily="49" charset="0"/>
              </a:rPr>
              <a:t>希文件</a:t>
            </a:r>
            <a:r>
              <a:rPr kumimoji="1" lang="zh-CN" altLang="en-US" sz="1800">
                <a:latin typeface="Consolas" pitchFamily="49" charset="0"/>
                <a:ea typeface="仿宋" pitchFamily="49" charset="-122"/>
                <a:cs typeface="Consolas" pitchFamily="49" charset="0"/>
              </a:rPr>
              <a:t>也称为散列文件，是利用哈希存储方式组织的文件，亦称为直接存取文件。</a:t>
            </a:r>
          </a:p>
          <a:p>
            <a:pPr marL="342900" indent="-342900" algn="l">
              <a:lnSpc>
                <a:spcPts val="3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类</a:t>
            </a:r>
            <a:r>
              <a:rPr kumimoji="1" lang="zh-CN" altLang="en-US" sz="1800">
                <a:latin typeface="Consolas" pitchFamily="49" charset="0"/>
                <a:ea typeface="仿宋" pitchFamily="49" charset="-122"/>
                <a:cs typeface="Consolas" pitchFamily="49" charset="0"/>
              </a:rPr>
              <a:t>似于</a:t>
            </a:r>
            <a:r>
              <a:rPr kumimoji="1" lang="zh-CN" altLang="en-US" sz="1800">
                <a:solidFill>
                  <a:srgbClr val="C00000"/>
                </a:solidFill>
                <a:latin typeface="方正启体简体" pitchFamily="65" charset="-122"/>
                <a:ea typeface="方正启体简体" pitchFamily="65" charset="-122"/>
                <a:cs typeface="Consolas" pitchFamily="49" charset="0"/>
              </a:rPr>
              <a:t>哈希表</a:t>
            </a:r>
            <a:r>
              <a:rPr kumimoji="1" lang="zh-CN" altLang="en-US" sz="1800">
                <a:latin typeface="Consolas" pitchFamily="49" charset="0"/>
                <a:ea typeface="仿宋" pitchFamily="49" charset="-122"/>
                <a:cs typeface="Consolas" pitchFamily="49" charset="0"/>
              </a:rPr>
              <a:t>，即根据文件中关键字的特点，设计一个哈希函数和处理冲突的方法，将记录哈希到存储设备上。      </a:t>
            </a:r>
          </a:p>
        </p:txBody>
      </p:sp>
      <p:sp>
        <p:nvSpPr>
          <p:cNvPr id="26627" name="Text Box 3" descr="粉色面巾纸"/>
          <p:cNvSpPr txBox="1">
            <a:spLocks noChangeArrowheads="1"/>
          </p:cNvSpPr>
          <p:nvPr/>
        </p:nvSpPr>
        <p:spPr bwMode="auto">
          <a:xfrm>
            <a:off x="539750" y="404813"/>
            <a:ext cx="3095625"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kumimoji="1" lang="en-US" altLang="zh-CN">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12.4  </a:t>
            </a:r>
            <a:r>
              <a:rPr kumimoji="1" lang="zh-CN" altLang="en-US">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哈希文件</a:t>
            </a:r>
          </a:p>
        </p:txBody>
      </p:sp>
      <p:sp>
        <p:nvSpPr>
          <p:cNvPr id="26628" name="Text Box 4"/>
          <p:cNvSpPr txBox="1">
            <a:spLocks noChangeArrowheads="1"/>
          </p:cNvSpPr>
          <p:nvPr/>
        </p:nvSpPr>
        <p:spPr bwMode="auto">
          <a:xfrm>
            <a:off x="714348" y="1500174"/>
            <a:ext cx="2673342"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kumimoji="1" lang="en-US" altLang="zh-CN" sz="2200">
                <a:solidFill>
                  <a:schemeClr val="bg1"/>
                </a:solidFill>
                <a:latin typeface="Consolas" pitchFamily="49" charset="0"/>
                <a:ea typeface="华文中宋" pitchFamily="2" charset="-122"/>
                <a:cs typeface="Consolas" pitchFamily="49" charset="0"/>
              </a:rPr>
              <a:t>1. </a:t>
            </a:r>
            <a:r>
              <a:rPr kumimoji="1" lang="zh-CN" altLang="en-US" sz="2200">
                <a:solidFill>
                  <a:schemeClr val="bg1"/>
                </a:solidFill>
                <a:latin typeface="Consolas" pitchFamily="49" charset="0"/>
                <a:ea typeface="华文中宋" pitchFamily="2" charset="-122"/>
                <a:cs typeface="Consolas" pitchFamily="49" charset="0"/>
              </a:rPr>
              <a:t>哈希文件组织</a:t>
            </a: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34</a:t>
            </a:fld>
            <a:r>
              <a:rPr lang="en-US" altLang="zh-CN" smtClean="0"/>
              <a:t>/6</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85720" y="500042"/>
            <a:ext cx="8532813" cy="789960"/>
          </a:xfrm>
          <a:prstGeom prst="rect">
            <a:avLst/>
          </a:prstGeom>
          <a:noFill/>
          <a:ln w="9525">
            <a:noFill/>
            <a:miter lim="800000"/>
            <a:headEnd/>
            <a:tailEnd/>
          </a:ln>
          <a:effectLst/>
        </p:spPr>
        <p:txBody>
          <a:bodyPr>
            <a:spAutoFit/>
          </a:bodyPr>
          <a:lstStyle/>
          <a:p>
            <a:pPr marL="342900" indent="-342900" algn="l">
              <a:lnSpc>
                <a:spcPts val="2800"/>
              </a:lnSpc>
              <a:spcBef>
                <a:spcPct val="50000"/>
              </a:spcBef>
              <a:buBlip>
                <a:blip r:embed="rId2"/>
              </a:buBlip>
            </a:pPr>
            <a:r>
              <a:rPr kumimoji="1" lang="zh-CN" altLang="en-US" sz="1800" smtClean="0">
                <a:latin typeface="Consolas" pitchFamily="49" charset="0"/>
                <a:ea typeface="仿宋" pitchFamily="49" charset="-122"/>
                <a:cs typeface="Consolas" pitchFamily="49" charset="0"/>
              </a:rPr>
              <a:t>与</a:t>
            </a:r>
            <a:r>
              <a:rPr kumimoji="1" lang="zh-CN" altLang="en-US" sz="1800">
                <a:latin typeface="Consolas" pitchFamily="49" charset="0"/>
                <a:ea typeface="仿宋" pitchFamily="49" charset="-122"/>
                <a:cs typeface="Consolas" pitchFamily="49" charset="0"/>
              </a:rPr>
              <a:t>哈希表不同的是，对于文件来说，磁盘上的文件记录通常是成组存放的，若干个记录组成一个存储单位，在哈希文件中，这个存储单位叫做</a:t>
            </a:r>
            <a:r>
              <a:rPr kumimoji="1" lang="zh-CN" altLang="en-US" sz="1800">
                <a:solidFill>
                  <a:srgbClr val="C00000"/>
                </a:solidFill>
                <a:latin typeface="方正启体简体" pitchFamily="65" charset="-122"/>
                <a:ea typeface="方正启体简体" pitchFamily="65" charset="-122"/>
                <a:cs typeface="Consolas" pitchFamily="49" charset="0"/>
              </a:rPr>
              <a:t>桶</a:t>
            </a:r>
            <a:r>
              <a:rPr kumimoji="1" lang="zh-CN" altLang="en-US"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p:txBody>
      </p:sp>
      <p:sp>
        <p:nvSpPr>
          <p:cNvPr id="3" name="Text Box 2"/>
          <p:cNvSpPr txBox="1">
            <a:spLocks noChangeArrowheads="1"/>
          </p:cNvSpPr>
          <p:nvPr/>
        </p:nvSpPr>
        <p:spPr bwMode="auto">
          <a:xfrm>
            <a:off x="357158" y="2285992"/>
            <a:ext cx="8532813" cy="2569934"/>
          </a:xfrm>
          <a:prstGeom prst="rect">
            <a:avLst/>
          </a:prstGeom>
          <a:noFill/>
          <a:ln w="9525">
            <a:noFill/>
            <a:miter lim="800000"/>
            <a:headEnd/>
            <a:tailEnd/>
          </a:ln>
          <a:effectLst/>
        </p:spPr>
        <p:txBody>
          <a:bodyPr>
            <a:spAutoFit/>
          </a:bodyPr>
          <a:lstStyle/>
          <a:p>
            <a:pPr marL="342900" indent="-342900" algn="l">
              <a:lnSpc>
                <a:spcPts val="2800"/>
              </a:lnSpc>
              <a:spcBef>
                <a:spcPct val="50000"/>
              </a:spcBef>
              <a:buBlip>
                <a:blip r:embed="rId2"/>
              </a:buBlip>
            </a:pPr>
            <a:r>
              <a:rPr kumimoji="1" lang="zh-CN" altLang="en-US" sz="1800" smtClean="0">
                <a:latin typeface="Consolas" pitchFamily="49" charset="0"/>
                <a:ea typeface="仿宋" pitchFamily="49" charset="-122"/>
                <a:cs typeface="Consolas" pitchFamily="49" charset="0"/>
              </a:rPr>
              <a:t>假如</a:t>
            </a:r>
            <a:r>
              <a:rPr kumimoji="1" lang="zh-CN" altLang="en-US" sz="1800">
                <a:latin typeface="Consolas" pitchFamily="49" charset="0"/>
                <a:ea typeface="仿宋" pitchFamily="49" charset="-122"/>
                <a:cs typeface="Consolas" pitchFamily="49" charset="0"/>
              </a:rPr>
              <a:t>一个桶能存放</a:t>
            </a:r>
            <a:r>
              <a:rPr kumimoji="1" lang="en-US" altLang="zh-CN" sz="1800" i="1">
                <a:latin typeface="Consolas" pitchFamily="49" charset="0"/>
                <a:ea typeface="仿宋" pitchFamily="49" charset="-122"/>
                <a:cs typeface="Consolas" pitchFamily="49" charset="0"/>
              </a:rPr>
              <a:t>m</a:t>
            </a:r>
            <a:r>
              <a:rPr kumimoji="1" lang="zh-CN" altLang="en-US" sz="1800">
                <a:latin typeface="Consolas" pitchFamily="49" charset="0"/>
                <a:ea typeface="仿宋" pitchFamily="49" charset="-122"/>
                <a:cs typeface="Consolas" pitchFamily="49" charset="0"/>
              </a:rPr>
              <a:t>个记录，则当桶中已有</a:t>
            </a:r>
            <a:r>
              <a:rPr kumimoji="1" lang="en-US" altLang="zh-CN" sz="1800" i="1">
                <a:latin typeface="Consolas" pitchFamily="49" charset="0"/>
                <a:ea typeface="仿宋" pitchFamily="49" charset="-122"/>
                <a:cs typeface="Consolas" pitchFamily="49" charset="0"/>
              </a:rPr>
              <a:t>m</a:t>
            </a:r>
            <a:r>
              <a:rPr kumimoji="1" lang="zh-CN" altLang="en-US" sz="1800">
                <a:latin typeface="Consolas" pitchFamily="49" charset="0"/>
                <a:ea typeface="仿宋" pitchFamily="49" charset="-122"/>
                <a:cs typeface="Consolas" pitchFamily="49" charset="0"/>
              </a:rPr>
              <a:t>个同义词的记录时，存放第</a:t>
            </a:r>
            <a:r>
              <a:rPr kumimoji="1" lang="en-US" altLang="zh-CN" sz="1800" i="1">
                <a:latin typeface="Consolas" pitchFamily="49" charset="0"/>
                <a:ea typeface="仿宋" pitchFamily="49" charset="-122"/>
                <a:cs typeface="Consolas" pitchFamily="49" charset="0"/>
              </a:rPr>
              <a:t>m</a:t>
            </a:r>
            <a:r>
              <a:rPr kumimoji="1" lang="en-US" altLang="zh-CN" sz="1800">
                <a:latin typeface="Consolas" pitchFamily="49" charset="0"/>
                <a:ea typeface="仿宋" pitchFamily="49" charset="-122"/>
                <a:cs typeface="Consolas" pitchFamily="49" charset="0"/>
              </a:rPr>
              <a:t>+1</a:t>
            </a:r>
            <a:r>
              <a:rPr kumimoji="1" lang="zh-CN" altLang="en-US" sz="1800">
                <a:latin typeface="Consolas" pitchFamily="49" charset="0"/>
                <a:ea typeface="仿宋" pitchFamily="49" charset="-122"/>
                <a:cs typeface="Consolas" pitchFamily="49" charset="0"/>
              </a:rPr>
              <a:t>个同义词会发生“溢出</a:t>
            </a:r>
            <a:r>
              <a:rPr kumimoji="1" lang="zh-CN" altLang="en-US" sz="1800" smtClean="0">
                <a:latin typeface="Consolas" pitchFamily="49" charset="0"/>
                <a:ea typeface="仿宋" pitchFamily="49" charset="-122"/>
                <a:cs typeface="Consolas" pitchFamily="49" charset="0"/>
              </a:rPr>
              <a:t>”。</a:t>
            </a:r>
            <a:endParaRPr kumimoji="1" lang="en-US" altLang="zh-CN" sz="1800" smtClean="0">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kumimoji="1" lang="zh-CN" altLang="en-US" sz="1800" smtClean="0">
                <a:latin typeface="Consolas" pitchFamily="49" charset="0"/>
                <a:ea typeface="仿宋" pitchFamily="49" charset="-122"/>
                <a:cs typeface="Consolas" pitchFamily="49" charset="0"/>
              </a:rPr>
              <a:t>需要将第</a:t>
            </a:r>
            <a:r>
              <a:rPr kumimoji="1" lang="en-US" altLang="zh-CN" sz="1800" i="1" smtClean="0">
                <a:latin typeface="Consolas" pitchFamily="49" charset="0"/>
                <a:ea typeface="仿宋" pitchFamily="49" charset="-122"/>
                <a:cs typeface="Consolas" pitchFamily="49" charset="0"/>
              </a:rPr>
              <a:t>m</a:t>
            </a:r>
            <a:r>
              <a:rPr kumimoji="1" lang="en-US" altLang="zh-CN" sz="1800" smtClean="0">
                <a:latin typeface="Consolas" pitchFamily="49" charset="0"/>
                <a:ea typeface="仿宋" pitchFamily="49" charset="-122"/>
                <a:cs typeface="Consolas" pitchFamily="49" charset="0"/>
              </a:rPr>
              <a:t>+1</a:t>
            </a:r>
            <a:r>
              <a:rPr kumimoji="1" lang="zh-CN" altLang="en-US" sz="1800" smtClean="0">
                <a:latin typeface="Consolas" pitchFamily="49" charset="0"/>
                <a:ea typeface="仿宋" pitchFamily="49" charset="-122"/>
                <a:cs typeface="Consolas" pitchFamily="49" charset="0"/>
              </a:rPr>
              <a:t>个同义词存放到另一个桶中，通常称此桶为“</a:t>
            </a:r>
            <a:r>
              <a:rPr kumimoji="1" lang="zh-CN" altLang="en-US" sz="1800" smtClean="0">
                <a:solidFill>
                  <a:srgbClr val="FF00FF"/>
                </a:solidFill>
                <a:latin typeface="Consolas" pitchFamily="49" charset="0"/>
                <a:ea typeface="仿宋" pitchFamily="49" charset="-122"/>
                <a:cs typeface="Consolas" pitchFamily="49" charset="0"/>
              </a:rPr>
              <a:t>溢出桶</a:t>
            </a:r>
            <a:r>
              <a:rPr kumimoji="1" lang="zh-CN" altLang="en-US" sz="1800" smtClean="0">
                <a:latin typeface="Consolas" pitchFamily="49" charset="0"/>
                <a:ea typeface="仿宋" pitchFamily="49" charset="-122"/>
                <a:cs typeface="Consolas" pitchFamily="49" charset="0"/>
              </a:rPr>
              <a:t>”。相对地，称前</a:t>
            </a:r>
            <a:r>
              <a:rPr kumimoji="1" lang="en-US" altLang="zh-CN" sz="1800" i="1" smtClean="0">
                <a:latin typeface="Consolas" pitchFamily="49" charset="0"/>
                <a:ea typeface="仿宋" pitchFamily="49" charset="-122"/>
                <a:cs typeface="Consolas" pitchFamily="49" charset="0"/>
              </a:rPr>
              <a:t>m</a:t>
            </a:r>
            <a:r>
              <a:rPr kumimoji="1" lang="zh-CN" altLang="en-US" sz="1800" smtClean="0">
                <a:latin typeface="Consolas" pitchFamily="49" charset="0"/>
                <a:ea typeface="仿宋" pitchFamily="49" charset="-122"/>
                <a:cs typeface="Consolas" pitchFamily="49" charset="0"/>
              </a:rPr>
              <a:t>个同义词存放的桶为“</a:t>
            </a:r>
            <a:r>
              <a:rPr kumimoji="1" lang="zh-CN" altLang="en-US" sz="1800" smtClean="0">
                <a:solidFill>
                  <a:srgbClr val="FF00FF"/>
                </a:solidFill>
                <a:latin typeface="Consolas" pitchFamily="49" charset="0"/>
                <a:ea typeface="仿宋" pitchFamily="49" charset="-122"/>
                <a:cs typeface="Consolas" pitchFamily="49" charset="0"/>
              </a:rPr>
              <a:t>基桶</a:t>
            </a:r>
            <a:r>
              <a:rPr kumimoji="1" lang="zh-CN" altLang="en-US"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a:p>
            <a:pPr marL="342900" indent="-342900" algn="l">
              <a:lnSpc>
                <a:spcPts val="2800"/>
              </a:lnSpc>
              <a:spcBef>
                <a:spcPct val="50000"/>
              </a:spcBef>
              <a:buBlip>
                <a:blip r:embed="rId2"/>
              </a:buBlip>
            </a:pPr>
            <a:r>
              <a:rPr kumimoji="1" lang="zh-CN" altLang="en-US" sz="1800" smtClean="0">
                <a:latin typeface="Consolas" pitchFamily="49" charset="0"/>
                <a:ea typeface="仿宋" pitchFamily="49" charset="-122"/>
                <a:cs typeface="Consolas" pitchFamily="49" charset="0"/>
              </a:rPr>
              <a:t>处</a:t>
            </a:r>
            <a:r>
              <a:rPr kumimoji="1" lang="zh-CN" altLang="en-US" sz="1800">
                <a:latin typeface="Consolas" pitchFamily="49" charset="0"/>
                <a:ea typeface="仿宋" pitchFamily="49" charset="-122"/>
                <a:cs typeface="Consolas" pitchFamily="49" charset="0"/>
              </a:rPr>
              <a:t>理溢出虽可采用哈希表中处理冲突的各种方法，但对哈希文件而言，主要采用</a:t>
            </a:r>
            <a:r>
              <a:rPr kumimoji="1" lang="zh-CN" altLang="en-US" sz="1800">
                <a:solidFill>
                  <a:srgbClr val="FF00FF"/>
                </a:solidFill>
                <a:latin typeface="Consolas" pitchFamily="49" charset="0"/>
                <a:ea typeface="仿宋" pitchFamily="49" charset="-122"/>
                <a:cs typeface="Consolas" pitchFamily="49" charset="0"/>
              </a:rPr>
              <a:t>拉链法</a:t>
            </a:r>
            <a:r>
              <a:rPr kumimoji="1" lang="zh-CN" altLang="en-US" sz="1800">
                <a:latin typeface="Consolas" pitchFamily="49" charset="0"/>
                <a:ea typeface="仿宋" pitchFamily="49" charset="-122"/>
                <a:cs typeface="Consolas" pitchFamily="49" charset="0"/>
              </a:rPr>
              <a:t>。</a:t>
            </a:r>
          </a:p>
        </p:txBody>
      </p:sp>
      <p:grpSp>
        <p:nvGrpSpPr>
          <p:cNvPr id="2" name="组合 8"/>
          <p:cNvGrpSpPr/>
          <p:nvPr/>
        </p:nvGrpSpPr>
        <p:grpSpPr>
          <a:xfrm>
            <a:off x="1854184" y="1643050"/>
            <a:ext cx="3360758" cy="358775"/>
            <a:chOff x="2711440" y="1785926"/>
            <a:chExt cx="3360758" cy="358775"/>
          </a:xfrm>
        </p:grpSpPr>
        <p:sp>
          <p:nvSpPr>
            <p:cNvPr id="4" name="Rectangle 22"/>
            <p:cNvSpPr>
              <a:spLocks noChangeArrowheads="1"/>
            </p:cNvSpPr>
            <p:nvPr/>
          </p:nvSpPr>
          <p:spPr bwMode="auto">
            <a:xfrm>
              <a:off x="3190886" y="1785926"/>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5" name="Rectangle 23"/>
            <p:cNvSpPr>
              <a:spLocks noChangeArrowheads="1"/>
            </p:cNvSpPr>
            <p:nvPr/>
          </p:nvSpPr>
          <p:spPr bwMode="auto">
            <a:xfrm>
              <a:off x="3911611" y="1785926"/>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24</a:t>
              </a:r>
            </a:p>
          </p:txBody>
        </p:sp>
        <p:sp>
          <p:nvSpPr>
            <p:cNvPr id="6" name="Rectangle 24"/>
            <p:cNvSpPr>
              <a:spLocks noChangeArrowheads="1"/>
            </p:cNvSpPr>
            <p:nvPr/>
          </p:nvSpPr>
          <p:spPr bwMode="auto">
            <a:xfrm>
              <a:off x="4630748" y="1785926"/>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10</a:t>
              </a:r>
            </a:p>
          </p:txBody>
        </p:sp>
        <p:sp>
          <p:nvSpPr>
            <p:cNvPr id="7" name="Rectangle 25"/>
            <p:cNvSpPr>
              <a:spLocks noChangeArrowheads="1"/>
            </p:cNvSpPr>
            <p:nvPr/>
          </p:nvSpPr>
          <p:spPr bwMode="auto">
            <a:xfrm>
              <a:off x="5351473" y="1785926"/>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8" name="Text Box 26"/>
            <p:cNvSpPr txBox="1">
              <a:spLocks noChangeArrowheads="1"/>
            </p:cNvSpPr>
            <p:nvPr/>
          </p:nvSpPr>
          <p:spPr bwMode="auto">
            <a:xfrm>
              <a:off x="2711440" y="1825457"/>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grpSp>
      <p:grpSp>
        <p:nvGrpSpPr>
          <p:cNvPr id="9" name="组合 25"/>
          <p:cNvGrpSpPr/>
          <p:nvPr/>
        </p:nvGrpSpPr>
        <p:grpSpPr>
          <a:xfrm>
            <a:off x="1000100" y="5000636"/>
            <a:ext cx="7143800" cy="858841"/>
            <a:chOff x="1142976" y="4572008"/>
            <a:chExt cx="7143800" cy="858841"/>
          </a:xfrm>
        </p:grpSpPr>
        <p:sp>
          <p:nvSpPr>
            <p:cNvPr id="11" name="Rectangle 22"/>
            <p:cNvSpPr>
              <a:spLocks noChangeArrowheads="1"/>
            </p:cNvSpPr>
            <p:nvPr/>
          </p:nvSpPr>
          <p:spPr bwMode="auto">
            <a:xfrm>
              <a:off x="1622422"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12" name="Rectangle 23"/>
            <p:cNvSpPr>
              <a:spLocks noChangeArrowheads="1"/>
            </p:cNvSpPr>
            <p:nvPr/>
          </p:nvSpPr>
          <p:spPr bwMode="auto">
            <a:xfrm>
              <a:off x="2343147"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24</a:t>
              </a:r>
            </a:p>
          </p:txBody>
        </p:sp>
        <p:sp>
          <p:nvSpPr>
            <p:cNvPr id="13" name="Rectangle 24"/>
            <p:cNvSpPr>
              <a:spLocks noChangeArrowheads="1"/>
            </p:cNvSpPr>
            <p:nvPr/>
          </p:nvSpPr>
          <p:spPr bwMode="auto">
            <a:xfrm>
              <a:off x="3062284"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10</a:t>
              </a:r>
            </a:p>
          </p:txBody>
        </p:sp>
        <p:sp>
          <p:nvSpPr>
            <p:cNvPr id="14" name="Rectangle 25"/>
            <p:cNvSpPr>
              <a:spLocks noChangeArrowheads="1"/>
            </p:cNvSpPr>
            <p:nvPr/>
          </p:nvSpPr>
          <p:spPr bwMode="auto">
            <a:xfrm>
              <a:off x="3783009"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15" name="Text Box 26"/>
            <p:cNvSpPr txBox="1">
              <a:spLocks noChangeArrowheads="1"/>
            </p:cNvSpPr>
            <p:nvPr/>
          </p:nvSpPr>
          <p:spPr bwMode="auto">
            <a:xfrm>
              <a:off x="1142976" y="5122314"/>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16" name="Text Box 9"/>
            <p:cNvSpPr txBox="1">
              <a:spLocks noChangeArrowheads="1"/>
            </p:cNvSpPr>
            <p:nvPr/>
          </p:nvSpPr>
          <p:spPr bwMode="auto">
            <a:xfrm>
              <a:off x="2571736" y="4572008"/>
              <a:ext cx="1643074" cy="276999"/>
            </a:xfrm>
            <a:prstGeom prst="rect">
              <a:avLst/>
            </a:prstGeom>
            <a:noFill/>
            <a:ln w="9525" algn="ctr">
              <a:noFill/>
              <a:miter lim="800000"/>
              <a:headEnd/>
              <a:tailEnd/>
            </a:ln>
            <a:effectLst/>
          </p:spPr>
          <p:txBody>
            <a:bodyPr wrap="square" lIns="0" tIns="0" rIns="0" bIns="0">
              <a:spAutoFit/>
            </a:bodyPr>
            <a:lstStyle/>
            <a:p>
              <a:pPr>
                <a:spcBef>
                  <a:spcPct val="50000"/>
                </a:spcBef>
              </a:pPr>
              <a:r>
                <a:rPr lang="zh-CN" altLang="en-US" sz="1800">
                  <a:solidFill>
                    <a:srgbClr val="FF0000"/>
                  </a:solidFill>
                  <a:latin typeface="Consolas" pitchFamily="49" charset="0"/>
                  <a:ea typeface="仿宋" pitchFamily="49" charset="-122"/>
                  <a:cs typeface="Consolas" pitchFamily="49" charset="0"/>
                </a:rPr>
                <a:t>基</a:t>
              </a:r>
              <a:r>
                <a:rPr lang="zh-CN" altLang="en-US" sz="1800" smtClean="0">
                  <a:solidFill>
                    <a:srgbClr val="FF0000"/>
                  </a:solidFill>
                  <a:latin typeface="Consolas" pitchFamily="49" charset="0"/>
                  <a:ea typeface="仿宋" pitchFamily="49" charset="-122"/>
                  <a:cs typeface="Consolas" pitchFamily="49" charset="0"/>
                </a:rPr>
                <a:t>桶（</a:t>
              </a:r>
              <a:r>
                <a:rPr lang="en-US" altLang="zh-CN" sz="1800" i="1" smtClean="0">
                  <a:solidFill>
                    <a:srgbClr val="FF0000"/>
                  </a:solidFill>
                  <a:latin typeface="Consolas" pitchFamily="49" charset="0"/>
                  <a:ea typeface="仿宋" pitchFamily="49" charset="-122"/>
                  <a:cs typeface="Consolas" pitchFamily="49" charset="0"/>
                </a:rPr>
                <a:t>m</a:t>
              </a:r>
              <a:r>
                <a:rPr lang="en-US" altLang="zh-CN" sz="1800" smtClean="0">
                  <a:solidFill>
                    <a:srgbClr val="FF0000"/>
                  </a:solidFill>
                  <a:latin typeface="Consolas" pitchFamily="49" charset="0"/>
                  <a:ea typeface="仿宋" pitchFamily="49" charset="-122"/>
                  <a:cs typeface="Consolas" pitchFamily="49" charset="0"/>
                </a:rPr>
                <a:t>=3</a:t>
              </a:r>
              <a:r>
                <a:rPr lang="zh-CN" altLang="en-US" sz="1800" smtClean="0">
                  <a:solidFill>
                    <a:srgbClr val="FF0000"/>
                  </a:solidFill>
                  <a:latin typeface="Consolas" pitchFamily="49" charset="0"/>
                  <a:ea typeface="仿宋" pitchFamily="49" charset="-122"/>
                  <a:cs typeface="Consolas" pitchFamily="49" charset="0"/>
                </a:rPr>
                <a:t>）</a:t>
              </a:r>
              <a:endParaRPr lang="zh-CN" altLang="en-US" sz="1800">
                <a:solidFill>
                  <a:srgbClr val="FF0000"/>
                </a:solidFill>
                <a:latin typeface="Consolas" pitchFamily="49" charset="0"/>
                <a:ea typeface="仿宋" pitchFamily="49" charset="-122"/>
                <a:cs typeface="Consolas" pitchFamily="49" charset="0"/>
              </a:endParaRPr>
            </a:p>
          </p:txBody>
        </p:sp>
        <p:sp>
          <p:nvSpPr>
            <p:cNvPr id="17" name="Text Box 10"/>
            <p:cNvSpPr txBox="1">
              <a:spLocks noChangeArrowheads="1"/>
            </p:cNvSpPr>
            <p:nvPr/>
          </p:nvSpPr>
          <p:spPr bwMode="auto">
            <a:xfrm>
              <a:off x="5357818" y="4572008"/>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00"/>
                  </a:solidFill>
                  <a:latin typeface="Consolas" pitchFamily="49" charset="0"/>
                  <a:ea typeface="仿宋" pitchFamily="49" charset="-122"/>
                  <a:cs typeface="Consolas" pitchFamily="49" charset="0"/>
                </a:rPr>
                <a:t>溢出桶</a:t>
              </a:r>
            </a:p>
          </p:txBody>
        </p:sp>
        <p:sp>
          <p:nvSpPr>
            <p:cNvPr id="19" name="Rectangle 22"/>
            <p:cNvSpPr>
              <a:spLocks noChangeArrowheads="1"/>
            </p:cNvSpPr>
            <p:nvPr/>
          </p:nvSpPr>
          <p:spPr bwMode="auto">
            <a:xfrm>
              <a:off x="5405464"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smtClean="0">
                  <a:latin typeface="Consolas" pitchFamily="49" charset="0"/>
                  <a:ea typeface="仿宋" pitchFamily="49" charset="-122"/>
                  <a:cs typeface="Consolas" pitchFamily="49" charset="0"/>
                </a:rPr>
                <a:t>31</a:t>
              </a:r>
              <a:endParaRPr lang="en-US" altLang="zh-CN" sz="1800">
                <a:latin typeface="Consolas" pitchFamily="49" charset="0"/>
                <a:ea typeface="仿宋" pitchFamily="49" charset="-122"/>
                <a:cs typeface="Consolas" pitchFamily="49" charset="0"/>
              </a:endParaRPr>
            </a:p>
          </p:txBody>
        </p:sp>
        <p:sp>
          <p:nvSpPr>
            <p:cNvPr id="20" name="Rectangle 23"/>
            <p:cNvSpPr>
              <a:spLocks noChangeArrowheads="1"/>
            </p:cNvSpPr>
            <p:nvPr/>
          </p:nvSpPr>
          <p:spPr bwMode="auto">
            <a:xfrm>
              <a:off x="6126189"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21" name="Rectangle 24"/>
            <p:cNvSpPr>
              <a:spLocks noChangeArrowheads="1"/>
            </p:cNvSpPr>
            <p:nvPr/>
          </p:nvSpPr>
          <p:spPr bwMode="auto">
            <a:xfrm>
              <a:off x="6845326"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22" name="Rectangle 25"/>
            <p:cNvSpPr>
              <a:spLocks noChangeArrowheads="1"/>
            </p:cNvSpPr>
            <p:nvPr/>
          </p:nvSpPr>
          <p:spPr bwMode="auto">
            <a:xfrm>
              <a:off x="7566051"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cxnSp>
          <p:nvCxnSpPr>
            <p:cNvPr id="25" name="直接箭头连接符 24"/>
            <p:cNvCxnSpPr>
              <a:endCxn id="19" idx="1"/>
            </p:cNvCxnSpPr>
            <p:nvPr/>
          </p:nvCxnSpPr>
          <p:spPr bwMode="auto">
            <a:xfrm flipV="1">
              <a:off x="4143372" y="5251462"/>
              <a:ext cx="126209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23" name="灯片编号占位符 22"/>
          <p:cNvSpPr>
            <a:spLocks noGrp="1"/>
          </p:cNvSpPr>
          <p:nvPr>
            <p:ph type="sldNum" sz="quarter" idx="12"/>
          </p:nvPr>
        </p:nvSpPr>
        <p:spPr/>
        <p:txBody>
          <a:bodyPr/>
          <a:lstStyle/>
          <a:p>
            <a:fld id="{660FAF9E-1049-4C95-8569-9641D2BB7E8F}" type="slidenum">
              <a:rPr lang="en-US" altLang="zh-CN" smtClean="0"/>
              <a:pPr/>
              <a:t>35</a:t>
            </a:fld>
            <a:r>
              <a:rPr lang="en-US" altLang="zh-CN" smtClean="0"/>
              <a:t>/6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71472" y="1428736"/>
            <a:ext cx="8001056" cy="1560427"/>
          </a:xfrm>
          <a:prstGeom prst="rect">
            <a:avLst/>
          </a:prstGeom>
          <a:noFill/>
          <a:ln w="9525">
            <a:noFill/>
            <a:miter lim="800000"/>
            <a:headEnd/>
            <a:tailEnd/>
          </a:ln>
          <a:effectLst/>
        </p:spPr>
        <p:txBody>
          <a:bodyPr wrap="square">
            <a:spAutoFit/>
          </a:bodyPr>
          <a:lstStyle/>
          <a:p>
            <a:pPr marL="342900" indent="-342900" algn="just">
              <a:lnSpc>
                <a:spcPct val="120000"/>
              </a:lnSpc>
              <a:spcBef>
                <a:spcPct val="50000"/>
              </a:spcBef>
              <a:buBlip>
                <a:blip r:embed="rId2"/>
              </a:buBlip>
            </a:pPr>
            <a:r>
              <a:rPr kumimoji="1" lang="zh-CN" altLang="en-US" sz="1800" smtClean="0">
                <a:solidFill>
                  <a:srgbClr val="FF00FF"/>
                </a:solidFill>
                <a:latin typeface="Consolas" pitchFamily="49" charset="0"/>
                <a:ea typeface="仿宋" pitchFamily="49" charset="-122"/>
                <a:cs typeface="Consolas" pitchFamily="49" charset="0"/>
              </a:rPr>
              <a:t>查</a:t>
            </a:r>
            <a:r>
              <a:rPr kumimoji="1" lang="zh-CN" altLang="en-US" sz="1800">
                <a:solidFill>
                  <a:srgbClr val="FF00FF"/>
                </a:solidFill>
                <a:latin typeface="Consolas" pitchFamily="49" charset="0"/>
                <a:ea typeface="仿宋" pitchFamily="49" charset="-122"/>
                <a:cs typeface="Consolas" pitchFamily="49" charset="0"/>
              </a:rPr>
              <a:t>找</a:t>
            </a:r>
            <a:r>
              <a:rPr kumimoji="1" lang="zh-CN" altLang="en-US" sz="1800">
                <a:latin typeface="Consolas" pitchFamily="49" charset="0"/>
                <a:ea typeface="仿宋" pitchFamily="49" charset="-122"/>
                <a:cs typeface="Consolas" pitchFamily="49" charset="0"/>
              </a:rPr>
              <a:t>：首先根据给定值求出哈希桶地</a:t>
            </a:r>
            <a:r>
              <a:rPr kumimoji="1" lang="zh-CN" altLang="en-US" sz="1800" smtClean="0">
                <a:latin typeface="Consolas" pitchFamily="49" charset="0"/>
                <a:ea typeface="仿宋" pitchFamily="49" charset="-122"/>
                <a:cs typeface="Consolas" pitchFamily="49" charset="0"/>
              </a:rPr>
              <a:t>址，将</a:t>
            </a:r>
            <a:r>
              <a:rPr kumimoji="1" lang="zh-CN" altLang="en-US" sz="1800">
                <a:latin typeface="Consolas" pitchFamily="49" charset="0"/>
                <a:ea typeface="仿宋" pitchFamily="49" charset="-122"/>
                <a:cs typeface="Consolas" pitchFamily="49" charset="0"/>
              </a:rPr>
              <a:t>基桶的记录读入内存，进行顺序查找，若找到关键字等于给定值的记录，则检索成功；否则读入溢出桶的记录继续进行查找。</a:t>
            </a:r>
          </a:p>
          <a:p>
            <a:pPr marL="342900" indent="-342900" algn="just">
              <a:lnSpc>
                <a:spcPct val="120000"/>
              </a:lnSpc>
              <a:spcBef>
                <a:spcPct val="50000"/>
              </a:spcBef>
              <a:buBlip>
                <a:blip r:embed="rId2"/>
              </a:buBlip>
            </a:pPr>
            <a:r>
              <a:rPr kumimoji="1" lang="zh-CN" altLang="en-US" sz="1800" smtClean="0">
                <a:solidFill>
                  <a:srgbClr val="FF00FF"/>
                </a:solidFill>
                <a:latin typeface="Consolas" pitchFamily="49" charset="0"/>
                <a:ea typeface="仿宋" pitchFamily="49" charset="-122"/>
                <a:cs typeface="Consolas" pitchFamily="49" charset="0"/>
              </a:rPr>
              <a:t>删</a:t>
            </a:r>
            <a:r>
              <a:rPr kumimoji="1" lang="zh-CN" altLang="en-US" sz="1800">
                <a:solidFill>
                  <a:srgbClr val="FF00FF"/>
                </a:solidFill>
                <a:latin typeface="Consolas" pitchFamily="49" charset="0"/>
                <a:ea typeface="仿宋" pitchFamily="49" charset="-122"/>
                <a:cs typeface="Consolas" pitchFamily="49" charset="0"/>
              </a:rPr>
              <a:t>除</a:t>
            </a:r>
            <a:r>
              <a:rPr kumimoji="1" lang="zh-CN" altLang="en-US" sz="1800">
                <a:latin typeface="Consolas" pitchFamily="49" charset="0"/>
                <a:ea typeface="仿宋" pitchFamily="49" charset="-122"/>
                <a:cs typeface="Consolas" pitchFamily="49" charset="0"/>
              </a:rPr>
              <a:t>一个记录：仅需对被删记录作删除标记即可。</a:t>
            </a:r>
          </a:p>
        </p:txBody>
      </p:sp>
      <p:sp>
        <p:nvSpPr>
          <p:cNvPr id="29699" name="Text Box 3"/>
          <p:cNvSpPr txBox="1">
            <a:spLocks noChangeArrowheads="1"/>
          </p:cNvSpPr>
          <p:nvPr/>
        </p:nvSpPr>
        <p:spPr bwMode="auto">
          <a:xfrm>
            <a:off x="611188" y="620713"/>
            <a:ext cx="2808287" cy="430887"/>
          </a:xfrm>
          <a:prstGeom prst="rect">
            <a:avLst/>
          </a:prstGeom>
          <a:solidFill>
            <a:srgbClr val="333399"/>
          </a:solidFill>
          <a:ln w="9525" algn="ctr">
            <a:noFill/>
            <a:miter lim="800000"/>
            <a:headEnd/>
            <a:tailEnd/>
          </a:ln>
          <a:effectLst/>
        </p:spPr>
        <p:txBody>
          <a:bodyPr>
            <a:spAutoFit/>
          </a:bodyPr>
          <a:lstStyle/>
          <a:p>
            <a:pPr>
              <a:spcBef>
                <a:spcPct val="50000"/>
              </a:spcBef>
            </a:pPr>
            <a:r>
              <a:rPr kumimoji="1" lang="en-US" altLang="zh-CN" sz="2200">
                <a:solidFill>
                  <a:schemeClr val="bg1"/>
                </a:solidFill>
                <a:latin typeface="Consolas" pitchFamily="49" charset="0"/>
                <a:ea typeface="华文中宋" pitchFamily="2" charset="-122"/>
                <a:cs typeface="Consolas" pitchFamily="49" charset="0"/>
              </a:rPr>
              <a:t>2. </a:t>
            </a:r>
            <a:r>
              <a:rPr kumimoji="1" lang="zh-CN" altLang="en-US" sz="2200">
                <a:solidFill>
                  <a:schemeClr val="bg1"/>
                </a:solidFill>
                <a:latin typeface="Consolas" pitchFamily="49" charset="0"/>
                <a:ea typeface="华文中宋" pitchFamily="2" charset="-122"/>
                <a:cs typeface="Consolas" pitchFamily="49" charset="0"/>
              </a:rPr>
              <a:t>哈希文件操作</a:t>
            </a:r>
          </a:p>
        </p:txBody>
      </p:sp>
      <p:grpSp>
        <p:nvGrpSpPr>
          <p:cNvPr id="2" name="组合 3"/>
          <p:cNvGrpSpPr/>
          <p:nvPr/>
        </p:nvGrpSpPr>
        <p:grpSpPr>
          <a:xfrm>
            <a:off x="1000100" y="3571876"/>
            <a:ext cx="7143800" cy="858841"/>
            <a:chOff x="1142976" y="4572008"/>
            <a:chExt cx="7143800" cy="858841"/>
          </a:xfrm>
        </p:grpSpPr>
        <p:sp>
          <p:nvSpPr>
            <p:cNvPr id="5" name="Rectangle 22"/>
            <p:cNvSpPr>
              <a:spLocks noChangeArrowheads="1"/>
            </p:cNvSpPr>
            <p:nvPr/>
          </p:nvSpPr>
          <p:spPr bwMode="auto">
            <a:xfrm>
              <a:off x="1622422"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6" name="Rectangle 23"/>
            <p:cNvSpPr>
              <a:spLocks noChangeArrowheads="1"/>
            </p:cNvSpPr>
            <p:nvPr/>
          </p:nvSpPr>
          <p:spPr bwMode="auto">
            <a:xfrm>
              <a:off x="2343147"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24</a:t>
              </a:r>
            </a:p>
          </p:txBody>
        </p:sp>
        <p:sp>
          <p:nvSpPr>
            <p:cNvPr id="7" name="Rectangle 24"/>
            <p:cNvSpPr>
              <a:spLocks noChangeArrowheads="1"/>
            </p:cNvSpPr>
            <p:nvPr/>
          </p:nvSpPr>
          <p:spPr bwMode="auto">
            <a:xfrm>
              <a:off x="3062284"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10</a:t>
              </a:r>
            </a:p>
          </p:txBody>
        </p:sp>
        <p:sp>
          <p:nvSpPr>
            <p:cNvPr id="8" name="Rectangle 25"/>
            <p:cNvSpPr>
              <a:spLocks noChangeArrowheads="1"/>
            </p:cNvSpPr>
            <p:nvPr/>
          </p:nvSpPr>
          <p:spPr bwMode="auto">
            <a:xfrm>
              <a:off x="3783009"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9" name="Text Box 26"/>
            <p:cNvSpPr txBox="1">
              <a:spLocks noChangeArrowheads="1"/>
            </p:cNvSpPr>
            <p:nvPr/>
          </p:nvSpPr>
          <p:spPr bwMode="auto">
            <a:xfrm>
              <a:off x="1142976" y="5122314"/>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10" name="Text Box 9"/>
            <p:cNvSpPr txBox="1">
              <a:spLocks noChangeArrowheads="1"/>
            </p:cNvSpPr>
            <p:nvPr/>
          </p:nvSpPr>
          <p:spPr bwMode="auto">
            <a:xfrm>
              <a:off x="2571736" y="4572008"/>
              <a:ext cx="1643074" cy="276999"/>
            </a:xfrm>
            <a:prstGeom prst="rect">
              <a:avLst/>
            </a:prstGeom>
            <a:noFill/>
            <a:ln w="9525" algn="ctr">
              <a:noFill/>
              <a:miter lim="800000"/>
              <a:headEnd/>
              <a:tailEnd/>
            </a:ln>
            <a:effectLst/>
          </p:spPr>
          <p:txBody>
            <a:bodyPr wrap="square" lIns="0" tIns="0" rIns="0" bIns="0">
              <a:spAutoFit/>
            </a:bodyPr>
            <a:lstStyle/>
            <a:p>
              <a:pPr>
                <a:spcBef>
                  <a:spcPct val="50000"/>
                </a:spcBef>
              </a:pPr>
              <a:r>
                <a:rPr lang="zh-CN" altLang="en-US" sz="1800">
                  <a:solidFill>
                    <a:srgbClr val="FF0000"/>
                  </a:solidFill>
                  <a:latin typeface="Consolas" pitchFamily="49" charset="0"/>
                  <a:ea typeface="仿宋" pitchFamily="49" charset="-122"/>
                  <a:cs typeface="Consolas" pitchFamily="49" charset="0"/>
                </a:rPr>
                <a:t>基</a:t>
              </a:r>
              <a:r>
                <a:rPr lang="zh-CN" altLang="en-US" sz="1800" smtClean="0">
                  <a:solidFill>
                    <a:srgbClr val="FF0000"/>
                  </a:solidFill>
                  <a:latin typeface="Consolas" pitchFamily="49" charset="0"/>
                  <a:ea typeface="仿宋" pitchFamily="49" charset="-122"/>
                  <a:cs typeface="Consolas" pitchFamily="49" charset="0"/>
                </a:rPr>
                <a:t>桶（</a:t>
              </a:r>
              <a:r>
                <a:rPr lang="en-US" altLang="zh-CN" sz="1800" i="1" smtClean="0">
                  <a:solidFill>
                    <a:srgbClr val="FF0000"/>
                  </a:solidFill>
                  <a:latin typeface="Consolas" pitchFamily="49" charset="0"/>
                  <a:ea typeface="仿宋" pitchFamily="49" charset="-122"/>
                  <a:cs typeface="Consolas" pitchFamily="49" charset="0"/>
                </a:rPr>
                <a:t>m</a:t>
              </a:r>
              <a:r>
                <a:rPr lang="en-US" altLang="zh-CN" sz="1800" smtClean="0">
                  <a:solidFill>
                    <a:srgbClr val="FF0000"/>
                  </a:solidFill>
                  <a:latin typeface="Consolas" pitchFamily="49" charset="0"/>
                  <a:ea typeface="仿宋" pitchFamily="49" charset="-122"/>
                  <a:cs typeface="Consolas" pitchFamily="49" charset="0"/>
                </a:rPr>
                <a:t>=3</a:t>
              </a:r>
              <a:r>
                <a:rPr lang="zh-CN" altLang="en-US" sz="1800" smtClean="0">
                  <a:solidFill>
                    <a:srgbClr val="FF0000"/>
                  </a:solidFill>
                  <a:latin typeface="Consolas" pitchFamily="49" charset="0"/>
                  <a:ea typeface="仿宋" pitchFamily="49" charset="-122"/>
                  <a:cs typeface="Consolas" pitchFamily="49" charset="0"/>
                </a:rPr>
                <a:t>）</a:t>
              </a:r>
              <a:endParaRPr lang="zh-CN" altLang="en-US" sz="1800">
                <a:solidFill>
                  <a:srgbClr val="FF0000"/>
                </a:solidFill>
                <a:latin typeface="Consolas" pitchFamily="49" charset="0"/>
                <a:ea typeface="仿宋" pitchFamily="49" charset="-122"/>
                <a:cs typeface="Consolas" pitchFamily="49" charset="0"/>
              </a:endParaRPr>
            </a:p>
          </p:txBody>
        </p:sp>
        <p:sp>
          <p:nvSpPr>
            <p:cNvPr id="11" name="Text Box 10"/>
            <p:cNvSpPr txBox="1">
              <a:spLocks noChangeArrowheads="1"/>
            </p:cNvSpPr>
            <p:nvPr/>
          </p:nvSpPr>
          <p:spPr bwMode="auto">
            <a:xfrm>
              <a:off x="5357818" y="4572008"/>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solidFill>
                    <a:srgbClr val="FF0000"/>
                  </a:solidFill>
                  <a:latin typeface="Consolas" pitchFamily="49" charset="0"/>
                  <a:ea typeface="仿宋" pitchFamily="49" charset="-122"/>
                  <a:cs typeface="Consolas" pitchFamily="49" charset="0"/>
                </a:rPr>
                <a:t>溢出桶</a:t>
              </a:r>
            </a:p>
          </p:txBody>
        </p:sp>
        <p:sp>
          <p:nvSpPr>
            <p:cNvPr id="12" name="Rectangle 22"/>
            <p:cNvSpPr>
              <a:spLocks noChangeArrowheads="1"/>
            </p:cNvSpPr>
            <p:nvPr/>
          </p:nvSpPr>
          <p:spPr bwMode="auto">
            <a:xfrm>
              <a:off x="5405464"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smtClean="0">
                  <a:latin typeface="Consolas" pitchFamily="49" charset="0"/>
                  <a:ea typeface="仿宋" pitchFamily="49" charset="-122"/>
                  <a:cs typeface="Consolas" pitchFamily="49" charset="0"/>
                </a:rPr>
                <a:t>31</a:t>
              </a:r>
              <a:endParaRPr lang="en-US" altLang="zh-CN" sz="1800">
                <a:latin typeface="Consolas" pitchFamily="49" charset="0"/>
                <a:ea typeface="仿宋" pitchFamily="49" charset="-122"/>
                <a:cs typeface="Consolas" pitchFamily="49" charset="0"/>
              </a:endParaRPr>
            </a:p>
          </p:txBody>
        </p:sp>
        <p:sp>
          <p:nvSpPr>
            <p:cNvPr id="13" name="Rectangle 23"/>
            <p:cNvSpPr>
              <a:spLocks noChangeArrowheads="1"/>
            </p:cNvSpPr>
            <p:nvPr/>
          </p:nvSpPr>
          <p:spPr bwMode="auto">
            <a:xfrm>
              <a:off x="6126189"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14" name="Rectangle 24"/>
            <p:cNvSpPr>
              <a:spLocks noChangeArrowheads="1"/>
            </p:cNvSpPr>
            <p:nvPr/>
          </p:nvSpPr>
          <p:spPr bwMode="auto">
            <a:xfrm>
              <a:off x="6845326"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en-US" altLang="zh-CN" sz="1800">
                <a:latin typeface="Consolas" pitchFamily="49" charset="0"/>
                <a:ea typeface="仿宋" pitchFamily="49" charset="-122"/>
                <a:cs typeface="Consolas" pitchFamily="49" charset="0"/>
              </a:endParaRPr>
            </a:p>
          </p:txBody>
        </p:sp>
        <p:sp>
          <p:nvSpPr>
            <p:cNvPr id="15" name="Rectangle 25"/>
            <p:cNvSpPr>
              <a:spLocks noChangeArrowheads="1"/>
            </p:cNvSpPr>
            <p:nvPr/>
          </p:nvSpPr>
          <p:spPr bwMode="auto">
            <a:xfrm>
              <a:off x="7566051" y="5072074"/>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cxnSp>
          <p:nvCxnSpPr>
            <p:cNvPr id="16" name="直接箭头连接符 15"/>
            <p:cNvCxnSpPr>
              <a:endCxn id="12" idx="1"/>
            </p:cNvCxnSpPr>
            <p:nvPr/>
          </p:nvCxnSpPr>
          <p:spPr bwMode="auto">
            <a:xfrm flipV="1">
              <a:off x="4143372" y="5251462"/>
              <a:ext cx="126209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7" name="灯片编号占位符 16"/>
          <p:cNvSpPr>
            <a:spLocks noGrp="1"/>
          </p:cNvSpPr>
          <p:nvPr>
            <p:ph type="sldNum" sz="quarter" idx="12"/>
          </p:nvPr>
        </p:nvSpPr>
        <p:spPr/>
        <p:txBody>
          <a:bodyPr/>
          <a:lstStyle/>
          <a:p>
            <a:fld id="{660FAF9E-1049-4C95-8569-9641D2BB7E8F}" type="slidenum">
              <a:rPr lang="en-US" altLang="zh-CN" smtClean="0"/>
              <a:pPr/>
              <a:t>36</a:t>
            </a:fld>
            <a:r>
              <a:rPr lang="en-US" altLang="zh-CN" smtClean="0"/>
              <a:t>/6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68313" y="1341438"/>
            <a:ext cx="8077200" cy="1769715"/>
          </a:xfrm>
          <a:prstGeom prst="rect">
            <a:avLst/>
          </a:prstGeom>
          <a:noFill/>
          <a:ln w="9525">
            <a:noFill/>
            <a:miter lim="800000"/>
            <a:headEnd/>
            <a:tailEnd/>
          </a:ln>
          <a:effectLst/>
        </p:spPr>
        <p:txBody>
          <a:bodyPr>
            <a:spAutoFit/>
          </a:bodyPr>
          <a:lstStyle/>
          <a:p>
            <a:pPr marL="342900" indent="-342900" algn="l">
              <a:lnSpc>
                <a:spcPts val="3000"/>
              </a:lnSpc>
              <a:spcBef>
                <a:spcPct val="50000"/>
              </a:spcBef>
              <a:buBlip>
                <a:blip r:embed="rId2"/>
              </a:buBlip>
            </a:pPr>
            <a:r>
              <a:rPr kumimoji="1" lang="zh-CN" altLang="en-US" sz="1800" smtClean="0">
                <a:solidFill>
                  <a:srgbClr val="FF00FF"/>
                </a:solidFill>
                <a:latin typeface="方正启体简体" pitchFamily="65" charset="-122"/>
                <a:ea typeface="方正启体简体" pitchFamily="65" charset="-122"/>
                <a:cs typeface="Consolas" pitchFamily="49" charset="0"/>
              </a:rPr>
              <a:t>优</a:t>
            </a:r>
            <a:r>
              <a:rPr kumimoji="1" lang="zh-CN" altLang="en-US" sz="1800">
                <a:solidFill>
                  <a:srgbClr val="FF00FF"/>
                </a:solidFill>
                <a:latin typeface="方正启体简体" pitchFamily="65" charset="-122"/>
                <a:ea typeface="方正启体简体" pitchFamily="65" charset="-122"/>
                <a:cs typeface="Consolas" pitchFamily="49" charset="0"/>
              </a:rPr>
              <a:t>点</a:t>
            </a:r>
            <a:r>
              <a:rPr kumimoji="1" lang="zh-CN" altLang="en-US" sz="1800">
                <a:latin typeface="Consolas" pitchFamily="49" charset="0"/>
                <a:ea typeface="仿宋" pitchFamily="49" charset="-122"/>
                <a:cs typeface="Consolas" pitchFamily="49" charset="0"/>
              </a:rPr>
              <a:t>：文件随机存放，记录不需进行排序；插入、删除方便；存取速度快；不需要索引区，节省存储空间</a:t>
            </a:r>
            <a:r>
              <a:rPr kumimoji="1" lang="zh-CN" altLang="en-US" sz="1800" smtClean="0">
                <a:latin typeface="Consolas" pitchFamily="49" charset="0"/>
                <a:ea typeface="仿宋" pitchFamily="49" charset="-122"/>
                <a:cs typeface="Consolas" pitchFamily="49" charset="0"/>
              </a:rPr>
              <a:t>。</a:t>
            </a:r>
            <a:endParaRPr kumimoji="1" lang="en-US" altLang="zh-CN" sz="1800" smtClean="0">
              <a:latin typeface="Consolas" pitchFamily="49" charset="0"/>
              <a:ea typeface="仿宋" pitchFamily="49" charset="-122"/>
              <a:cs typeface="Consolas" pitchFamily="49" charset="0"/>
            </a:endParaRPr>
          </a:p>
          <a:p>
            <a:pPr marL="342900" indent="-342900" algn="l">
              <a:lnSpc>
                <a:spcPts val="3000"/>
              </a:lnSpc>
              <a:spcBef>
                <a:spcPct val="50000"/>
              </a:spcBef>
              <a:buBlip>
                <a:blip r:embed="rId2"/>
              </a:buBlip>
            </a:pPr>
            <a:r>
              <a:rPr kumimoji="1" lang="zh-CN" altLang="en-US" sz="1800" smtClean="0">
                <a:solidFill>
                  <a:srgbClr val="FF00FF"/>
                </a:solidFill>
                <a:latin typeface="方正启体简体" pitchFamily="65" charset="-122"/>
                <a:ea typeface="方正启体简体" pitchFamily="65" charset="-122"/>
                <a:cs typeface="Consolas" pitchFamily="49" charset="0"/>
              </a:rPr>
              <a:t>缺</a:t>
            </a:r>
            <a:r>
              <a:rPr kumimoji="1" lang="zh-CN" altLang="en-US" sz="1800">
                <a:solidFill>
                  <a:srgbClr val="FF00FF"/>
                </a:solidFill>
                <a:latin typeface="方正启体简体" pitchFamily="65" charset="-122"/>
                <a:ea typeface="方正启体简体" pitchFamily="65" charset="-122"/>
                <a:cs typeface="Consolas" pitchFamily="49" charset="0"/>
              </a:rPr>
              <a:t>点</a:t>
            </a:r>
            <a:r>
              <a:rPr kumimoji="1" lang="zh-CN" altLang="en-US" sz="1800">
                <a:latin typeface="Consolas" pitchFamily="49" charset="0"/>
                <a:ea typeface="仿宋" pitchFamily="49" charset="-122"/>
                <a:cs typeface="Consolas" pitchFamily="49" charset="0"/>
              </a:rPr>
              <a:t>：不能进行顺序存取，只能按关键字随机存取，在经过多次插入、删除后，可能造成文件结构不合理，需要重新组织文件。 </a:t>
            </a:r>
            <a:endParaRPr kumimoji="1" lang="zh-CN" altLang="en-US" sz="1800" b="0">
              <a:latin typeface="Consolas" pitchFamily="49" charset="0"/>
              <a:ea typeface="仿宋" pitchFamily="49" charset="-122"/>
              <a:cs typeface="Consolas" pitchFamily="49" charset="0"/>
            </a:endParaRPr>
          </a:p>
        </p:txBody>
      </p:sp>
      <p:sp>
        <p:nvSpPr>
          <p:cNvPr id="41987" name="Text Box 3"/>
          <p:cNvSpPr txBox="1">
            <a:spLocks noChangeArrowheads="1"/>
          </p:cNvSpPr>
          <p:nvPr/>
        </p:nvSpPr>
        <p:spPr bwMode="auto">
          <a:xfrm>
            <a:off x="611188" y="404813"/>
            <a:ext cx="2808287" cy="430887"/>
          </a:xfrm>
          <a:prstGeom prst="rect">
            <a:avLst/>
          </a:prstGeom>
          <a:solidFill>
            <a:srgbClr val="333399"/>
          </a:solidFill>
          <a:ln w="9525" algn="ctr">
            <a:noFill/>
            <a:miter lim="800000"/>
            <a:headEnd/>
            <a:tailEnd/>
          </a:ln>
          <a:effectLst/>
        </p:spPr>
        <p:txBody>
          <a:bodyPr>
            <a:spAutoFit/>
          </a:bodyPr>
          <a:lstStyle/>
          <a:p>
            <a:pPr>
              <a:spcBef>
                <a:spcPct val="50000"/>
              </a:spcBef>
            </a:pPr>
            <a:r>
              <a:rPr kumimoji="1" lang="en-US" altLang="zh-CN" sz="2200">
                <a:solidFill>
                  <a:schemeClr val="bg1"/>
                </a:solidFill>
                <a:latin typeface="Consolas" pitchFamily="49" charset="0"/>
                <a:ea typeface="华文中宋" pitchFamily="2" charset="-122"/>
                <a:cs typeface="Consolas" pitchFamily="49" charset="0"/>
              </a:rPr>
              <a:t>3. </a:t>
            </a:r>
            <a:r>
              <a:rPr kumimoji="1" lang="zh-CN" altLang="en-US" sz="2200">
                <a:solidFill>
                  <a:schemeClr val="bg1"/>
                </a:solidFill>
                <a:latin typeface="Consolas" pitchFamily="49" charset="0"/>
                <a:ea typeface="华文中宋" pitchFamily="2" charset="-122"/>
                <a:cs typeface="Consolas" pitchFamily="49" charset="0"/>
              </a:rPr>
              <a:t>哈希文件特点</a:t>
            </a: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37</a:t>
            </a:fld>
            <a:r>
              <a:rPr lang="en-US" altLang="zh-CN" smtClean="0"/>
              <a:t>/6</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79388" y="908050"/>
            <a:ext cx="8640762" cy="1785104"/>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l">
              <a:spcBef>
                <a:spcPct val="50000"/>
              </a:spcBef>
            </a:pPr>
            <a:r>
              <a:rPr kumimoji="1" lang="en-US" altLang="zh-CN" sz="2000" b="0">
                <a:solidFill>
                  <a:schemeClr val="tx1"/>
                </a:solidFill>
                <a:latin typeface="Consolas" pitchFamily="49" charset="0"/>
                <a:ea typeface="楷体" pitchFamily="49" charset="-122"/>
                <a:cs typeface="Consolas" pitchFamily="49" charset="0"/>
              </a:rPr>
              <a:t>   </a:t>
            </a:r>
            <a:r>
              <a:rPr kumimoji="1" lang="en-US" altLang="zh-CN" sz="2000" b="0" smtClean="0">
                <a:solidFill>
                  <a:srgbClr val="FF3300"/>
                </a:solidFill>
                <a:latin typeface="Consolas" pitchFamily="49" charset="0"/>
                <a:ea typeface="楷体" pitchFamily="49" charset="-122"/>
                <a:cs typeface="Consolas" pitchFamily="49" charset="0"/>
              </a:rPr>
              <a:t>【</a:t>
            </a:r>
            <a:r>
              <a:rPr kumimoji="1" lang="zh-CN" altLang="en-US" sz="2000">
                <a:solidFill>
                  <a:srgbClr val="FF3300"/>
                </a:solidFill>
                <a:latin typeface="Consolas" pitchFamily="49" charset="0"/>
                <a:ea typeface="楷体" pitchFamily="49" charset="-122"/>
                <a:cs typeface="Consolas" pitchFamily="49" charset="0"/>
              </a:rPr>
              <a:t>例</a:t>
            </a:r>
            <a:r>
              <a:rPr kumimoji="1" lang="en-US" altLang="zh-CN" sz="2000" smtClean="0">
                <a:solidFill>
                  <a:srgbClr val="FF3300"/>
                </a:solidFill>
                <a:latin typeface="Consolas" pitchFamily="49" charset="0"/>
                <a:ea typeface="楷体" pitchFamily="49" charset="-122"/>
                <a:cs typeface="Consolas" pitchFamily="49" charset="0"/>
              </a:rPr>
              <a:t>12.1</a:t>
            </a:r>
            <a:r>
              <a:rPr kumimoji="1" lang="en-US" altLang="zh-CN" sz="2000" b="0" smtClean="0">
                <a:solidFill>
                  <a:srgbClr val="FF3300"/>
                </a:solidFill>
                <a:latin typeface="Consolas" pitchFamily="49" charset="0"/>
                <a:ea typeface="楷体" pitchFamily="49" charset="-122"/>
                <a:cs typeface="Consolas" pitchFamily="49" charset="0"/>
              </a:rPr>
              <a:t>】</a:t>
            </a:r>
            <a:r>
              <a:rPr kumimoji="1" lang="zh-CN" altLang="en-US" sz="2000">
                <a:latin typeface="Consolas" pitchFamily="49" charset="0"/>
                <a:ea typeface="楷体" pitchFamily="49" charset="-122"/>
                <a:cs typeface="Consolas" pitchFamily="49" charset="0"/>
              </a:rPr>
              <a:t>某一文件有</a:t>
            </a:r>
            <a:r>
              <a:rPr kumimoji="1" lang="en-US" altLang="zh-CN" sz="2000">
                <a:latin typeface="Consolas" pitchFamily="49" charset="0"/>
                <a:ea typeface="楷体" pitchFamily="49" charset="-122"/>
                <a:cs typeface="Consolas" pitchFamily="49" charset="0"/>
              </a:rPr>
              <a:t>20</a:t>
            </a:r>
            <a:r>
              <a:rPr kumimoji="1" lang="zh-CN" altLang="en-US" sz="2000">
                <a:latin typeface="Consolas" pitchFamily="49" charset="0"/>
                <a:ea typeface="楷体" pitchFamily="49" charset="-122"/>
                <a:cs typeface="Consolas" pitchFamily="49" charset="0"/>
              </a:rPr>
              <a:t>个记录，其关键字集合为</a:t>
            </a:r>
          </a:p>
          <a:p>
            <a:pPr algn="l">
              <a:spcBef>
                <a:spcPct val="50000"/>
              </a:spcBef>
            </a:pPr>
            <a:r>
              <a:rPr kumimoji="1" lang="zh-CN" altLang="en-US" sz="2000">
                <a:latin typeface="Consolas" pitchFamily="49" charset="0"/>
                <a:ea typeface="楷体" pitchFamily="49" charset="-122"/>
                <a:cs typeface="Consolas" pitchFamily="49" charset="0"/>
              </a:rPr>
              <a:t>     </a:t>
            </a:r>
            <a:r>
              <a:rPr kumimoji="1" lang="en-US" altLang="zh-CN" sz="2000">
                <a:latin typeface="Consolas" pitchFamily="49" charset="0"/>
                <a:ea typeface="楷体" pitchFamily="49" charset="-122"/>
                <a:cs typeface="Consolas" pitchFamily="49" charset="0"/>
              </a:rPr>
              <a:t>{2,23,5,26,1,3,24,18,27,12,7,9,4,19,6,16,33,11,10,13}</a:t>
            </a:r>
            <a:r>
              <a:rPr kumimoji="1" lang="zh-CN" altLang="en-US" sz="2000">
                <a:latin typeface="Consolas" pitchFamily="49" charset="0"/>
                <a:ea typeface="楷体" pitchFamily="49" charset="-122"/>
                <a:cs typeface="Consolas" pitchFamily="49" charset="0"/>
              </a:rPr>
              <a:t>。</a:t>
            </a:r>
          </a:p>
          <a:p>
            <a:pPr algn="l">
              <a:spcBef>
                <a:spcPct val="50000"/>
              </a:spcBef>
            </a:pPr>
            <a:r>
              <a:rPr kumimoji="1" lang="zh-CN" altLang="en-US" sz="2000">
                <a:latin typeface="Consolas" pitchFamily="49" charset="0"/>
                <a:ea typeface="楷体" pitchFamily="49" charset="-122"/>
                <a:cs typeface="Consolas" pitchFamily="49" charset="0"/>
              </a:rPr>
              <a:t>桶的容量</a:t>
            </a:r>
            <a:r>
              <a:rPr kumimoji="1" lang="en-US" altLang="zh-CN" sz="2000" i="1">
                <a:latin typeface="Consolas" pitchFamily="49" charset="0"/>
                <a:ea typeface="楷体" pitchFamily="49" charset="-122"/>
                <a:cs typeface="Consolas" pitchFamily="49" charset="0"/>
              </a:rPr>
              <a:t>m</a:t>
            </a:r>
            <a:r>
              <a:rPr kumimoji="1" lang="en-US" altLang="zh-CN" sz="2000">
                <a:latin typeface="Consolas" pitchFamily="49" charset="0"/>
                <a:ea typeface="楷体" pitchFamily="49" charset="-122"/>
                <a:cs typeface="Consolas" pitchFamily="49" charset="0"/>
              </a:rPr>
              <a:t>=3</a:t>
            </a:r>
            <a:r>
              <a:rPr kumimoji="1" lang="zh-CN" altLang="en-US" sz="2000">
                <a:latin typeface="Consolas" pitchFamily="49" charset="0"/>
                <a:ea typeface="楷体" pitchFamily="49" charset="-122"/>
                <a:cs typeface="Consolas" pitchFamily="49" charset="0"/>
              </a:rPr>
              <a:t>，桶数</a:t>
            </a:r>
            <a:r>
              <a:rPr kumimoji="1" lang="en-US" altLang="zh-CN" sz="2000" i="1">
                <a:latin typeface="Consolas" pitchFamily="49" charset="0"/>
                <a:ea typeface="楷体" pitchFamily="49" charset="-122"/>
                <a:cs typeface="Consolas" pitchFamily="49" charset="0"/>
              </a:rPr>
              <a:t>b</a:t>
            </a:r>
            <a:r>
              <a:rPr kumimoji="1" lang="en-US" altLang="zh-CN" sz="2000">
                <a:latin typeface="Consolas" pitchFamily="49" charset="0"/>
                <a:ea typeface="楷体" pitchFamily="49" charset="-122"/>
                <a:cs typeface="Consolas" pitchFamily="49" charset="0"/>
              </a:rPr>
              <a:t>=7</a:t>
            </a:r>
            <a:r>
              <a:rPr kumimoji="1" lang="zh-CN" altLang="en-US" sz="2000">
                <a:latin typeface="Consolas" pitchFamily="49" charset="0"/>
                <a:ea typeface="楷体" pitchFamily="49" charset="-122"/>
                <a:cs typeface="Consolas" pitchFamily="49" charset="0"/>
              </a:rPr>
              <a:t>。</a:t>
            </a:r>
          </a:p>
          <a:p>
            <a:pPr algn="l">
              <a:spcBef>
                <a:spcPct val="50000"/>
              </a:spcBef>
            </a:pPr>
            <a:r>
              <a:rPr kumimoji="1" lang="zh-CN" altLang="en-US" sz="2000">
                <a:latin typeface="Consolas" pitchFamily="49" charset="0"/>
                <a:ea typeface="楷体" pitchFamily="49" charset="-122"/>
                <a:cs typeface="Consolas" pitchFamily="49" charset="0"/>
              </a:rPr>
              <a:t>    </a:t>
            </a:r>
            <a:r>
              <a:rPr kumimoji="1" lang="zh-CN" altLang="en-US" sz="2000" smtClean="0">
                <a:latin typeface="Consolas" pitchFamily="49" charset="0"/>
                <a:ea typeface="楷体" pitchFamily="49" charset="-122"/>
                <a:cs typeface="Consolas" pitchFamily="49" charset="0"/>
              </a:rPr>
              <a:t>用</a:t>
            </a:r>
            <a:r>
              <a:rPr kumimoji="1" lang="zh-CN" altLang="en-US" sz="2000">
                <a:latin typeface="Consolas" pitchFamily="49" charset="0"/>
                <a:ea typeface="楷体" pitchFamily="49" charset="-122"/>
                <a:cs typeface="Consolas" pitchFamily="49" charset="0"/>
              </a:rPr>
              <a:t>除留余数法作哈希函数</a:t>
            </a:r>
            <a:r>
              <a:rPr kumimoji="1" lang="en-US" altLang="zh-CN" sz="2000">
                <a:latin typeface="Consolas" pitchFamily="49" charset="0"/>
                <a:ea typeface="楷体" pitchFamily="49" charset="-122"/>
                <a:cs typeface="Consolas" pitchFamily="49" charset="0"/>
              </a:rPr>
              <a:t>H(key)=key%7</a:t>
            </a:r>
            <a:r>
              <a:rPr kumimoji="1" lang="zh-CN" altLang="en-US" sz="2000">
                <a:latin typeface="Consolas" pitchFamily="49" charset="0"/>
                <a:ea typeface="楷体" pitchFamily="49" charset="-122"/>
                <a:cs typeface="Consolas" pitchFamily="49" charset="0"/>
              </a:rPr>
              <a:t>。给出对应的哈希文件。 </a:t>
            </a:r>
          </a:p>
        </p:txBody>
      </p:sp>
      <p:sp>
        <p:nvSpPr>
          <p:cNvPr id="3" name="灯片编号占位符 2"/>
          <p:cNvSpPr>
            <a:spLocks noGrp="1"/>
          </p:cNvSpPr>
          <p:nvPr>
            <p:ph type="sldNum" sz="quarter" idx="12"/>
          </p:nvPr>
        </p:nvSpPr>
        <p:spPr/>
        <p:txBody>
          <a:bodyPr/>
          <a:lstStyle/>
          <a:p>
            <a:fld id="{660FAF9E-1049-4C95-8569-9641D2BB7E8F}" type="slidenum">
              <a:rPr lang="en-US" altLang="zh-CN" smtClean="0"/>
              <a:pPr/>
              <a:t>38</a:t>
            </a:fld>
            <a:r>
              <a:rPr lang="en-US" altLang="zh-CN" smtClean="0"/>
              <a:t>/6</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3"/>
          <p:cNvGrpSpPr/>
          <p:nvPr/>
        </p:nvGrpSpPr>
        <p:grpSpPr>
          <a:xfrm>
            <a:off x="898525" y="2714620"/>
            <a:ext cx="7059613" cy="3022600"/>
            <a:chOff x="898525" y="2714620"/>
            <a:chExt cx="7059613" cy="3022600"/>
          </a:xfrm>
        </p:grpSpPr>
        <p:sp>
          <p:nvSpPr>
            <p:cNvPr id="59396" name="Rectangle 4"/>
            <p:cNvSpPr>
              <a:spLocks noChangeArrowheads="1"/>
            </p:cNvSpPr>
            <p:nvPr/>
          </p:nvSpPr>
          <p:spPr bwMode="auto">
            <a:xfrm>
              <a:off x="1763713" y="3219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7</a:t>
              </a:r>
            </a:p>
          </p:txBody>
        </p:sp>
        <p:sp>
          <p:nvSpPr>
            <p:cNvPr id="59397" name="Text Box 5"/>
            <p:cNvSpPr txBox="1">
              <a:spLocks noChangeArrowheads="1"/>
            </p:cNvSpPr>
            <p:nvPr/>
          </p:nvSpPr>
          <p:spPr bwMode="auto">
            <a:xfrm>
              <a:off x="898525" y="2714620"/>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桶编号</a:t>
              </a:r>
            </a:p>
          </p:txBody>
        </p:sp>
        <p:sp>
          <p:nvSpPr>
            <p:cNvPr id="59398" name="Rectangle 6"/>
            <p:cNvSpPr>
              <a:spLocks noChangeArrowheads="1"/>
            </p:cNvSpPr>
            <p:nvPr/>
          </p:nvSpPr>
          <p:spPr bwMode="auto">
            <a:xfrm>
              <a:off x="2484438" y="3219445"/>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399" name="Rectangle 7"/>
            <p:cNvSpPr>
              <a:spLocks noChangeArrowheads="1"/>
            </p:cNvSpPr>
            <p:nvPr/>
          </p:nvSpPr>
          <p:spPr bwMode="auto">
            <a:xfrm>
              <a:off x="3203575" y="3219445"/>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00" name="Rectangle 8"/>
            <p:cNvSpPr>
              <a:spLocks noChangeArrowheads="1"/>
            </p:cNvSpPr>
            <p:nvPr/>
          </p:nvSpPr>
          <p:spPr bwMode="auto">
            <a:xfrm>
              <a:off x="3924300" y="3219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01" name="Text Box 9"/>
            <p:cNvSpPr txBox="1">
              <a:spLocks noChangeArrowheads="1"/>
            </p:cNvSpPr>
            <p:nvPr/>
          </p:nvSpPr>
          <p:spPr bwMode="auto">
            <a:xfrm>
              <a:off x="2484438" y="2714620"/>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基桶</a:t>
              </a:r>
            </a:p>
          </p:txBody>
        </p:sp>
        <p:sp>
          <p:nvSpPr>
            <p:cNvPr id="59402" name="Text Box 10"/>
            <p:cNvSpPr txBox="1">
              <a:spLocks noChangeArrowheads="1"/>
            </p:cNvSpPr>
            <p:nvPr/>
          </p:nvSpPr>
          <p:spPr bwMode="auto">
            <a:xfrm>
              <a:off x="5364163" y="2714620"/>
              <a:ext cx="936625"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溢出桶</a:t>
              </a:r>
            </a:p>
          </p:txBody>
        </p:sp>
        <p:sp>
          <p:nvSpPr>
            <p:cNvPr id="59403" name="Text Box 11"/>
            <p:cNvSpPr txBox="1">
              <a:spLocks noChangeArrowheads="1"/>
            </p:cNvSpPr>
            <p:nvPr/>
          </p:nvSpPr>
          <p:spPr bwMode="auto">
            <a:xfrm>
              <a:off x="1114425" y="321944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0</a:t>
              </a:r>
            </a:p>
          </p:txBody>
        </p:sp>
        <p:sp>
          <p:nvSpPr>
            <p:cNvPr id="59404" name="Rectangle 12"/>
            <p:cNvSpPr>
              <a:spLocks noChangeArrowheads="1"/>
            </p:cNvSpPr>
            <p:nvPr/>
          </p:nvSpPr>
          <p:spPr bwMode="auto">
            <a:xfrm>
              <a:off x="1763713" y="357822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59405" name="Rectangle 13"/>
            <p:cNvSpPr>
              <a:spLocks noChangeArrowheads="1"/>
            </p:cNvSpPr>
            <p:nvPr/>
          </p:nvSpPr>
          <p:spPr bwMode="auto">
            <a:xfrm>
              <a:off x="2484438" y="357822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06" name="Rectangle 14"/>
            <p:cNvSpPr>
              <a:spLocks noChangeArrowheads="1"/>
            </p:cNvSpPr>
            <p:nvPr/>
          </p:nvSpPr>
          <p:spPr bwMode="auto">
            <a:xfrm>
              <a:off x="3203575" y="357822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07" name="Rectangle 15"/>
            <p:cNvSpPr>
              <a:spLocks noChangeArrowheads="1"/>
            </p:cNvSpPr>
            <p:nvPr/>
          </p:nvSpPr>
          <p:spPr bwMode="auto">
            <a:xfrm>
              <a:off x="3924300" y="357822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08" name="Text Box 16"/>
            <p:cNvSpPr txBox="1">
              <a:spLocks noChangeArrowheads="1"/>
            </p:cNvSpPr>
            <p:nvPr/>
          </p:nvSpPr>
          <p:spPr bwMode="auto">
            <a:xfrm>
              <a:off x="1116013" y="3578220"/>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a:t>
              </a:r>
            </a:p>
          </p:txBody>
        </p:sp>
        <p:sp>
          <p:nvSpPr>
            <p:cNvPr id="59409" name="Rectangle 17"/>
            <p:cNvSpPr>
              <a:spLocks noChangeArrowheads="1"/>
            </p:cNvSpPr>
            <p:nvPr/>
          </p:nvSpPr>
          <p:spPr bwMode="auto">
            <a:xfrm>
              <a:off x="1763713" y="39385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a:t>
              </a:r>
            </a:p>
          </p:txBody>
        </p:sp>
        <p:sp>
          <p:nvSpPr>
            <p:cNvPr id="59410" name="Rectangle 18"/>
            <p:cNvSpPr>
              <a:spLocks noChangeArrowheads="1"/>
            </p:cNvSpPr>
            <p:nvPr/>
          </p:nvSpPr>
          <p:spPr bwMode="auto">
            <a:xfrm>
              <a:off x="2484438" y="39385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23</a:t>
              </a:r>
            </a:p>
          </p:txBody>
        </p:sp>
        <p:sp>
          <p:nvSpPr>
            <p:cNvPr id="59411" name="Rectangle 19"/>
            <p:cNvSpPr>
              <a:spLocks noChangeArrowheads="1"/>
            </p:cNvSpPr>
            <p:nvPr/>
          </p:nvSpPr>
          <p:spPr bwMode="auto">
            <a:xfrm>
              <a:off x="3203575" y="39385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a:t>
              </a:r>
            </a:p>
          </p:txBody>
        </p:sp>
        <p:sp>
          <p:nvSpPr>
            <p:cNvPr id="59412" name="Rectangle 20"/>
            <p:cNvSpPr>
              <a:spLocks noChangeArrowheads="1"/>
            </p:cNvSpPr>
            <p:nvPr/>
          </p:nvSpPr>
          <p:spPr bwMode="auto">
            <a:xfrm>
              <a:off x="3924300" y="3938583"/>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13" name="Text Box 21"/>
            <p:cNvSpPr txBox="1">
              <a:spLocks noChangeArrowheads="1"/>
            </p:cNvSpPr>
            <p:nvPr/>
          </p:nvSpPr>
          <p:spPr bwMode="auto">
            <a:xfrm>
              <a:off x="1116013" y="393858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2</a:t>
              </a:r>
            </a:p>
          </p:txBody>
        </p:sp>
        <p:sp>
          <p:nvSpPr>
            <p:cNvPr id="59414" name="Rectangle 22"/>
            <p:cNvSpPr>
              <a:spLocks noChangeArrowheads="1"/>
            </p:cNvSpPr>
            <p:nvPr/>
          </p:nvSpPr>
          <p:spPr bwMode="auto">
            <a:xfrm>
              <a:off x="1763713" y="429735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59415" name="Rectangle 23"/>
            <p:cNvSpPr>
              <a:spLocks noChangeArrowheads="1"/>
            </p:cNvSpPr>
            <p:nvPr/>
          </p:nvSpPr>
          <p:spPr bwMode="auto">
            <a:xfrm>
              <a:off x="2484438" y="429735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24</a:t>
              </a:r>
            </a:p>
          </p:txBody>
        </p:sp>
        <p:sp>
          <p:nvSpPr>
            <p:cNvPr id="59416" name="Rectangle 24"/>
            <p:cNvSpPr>
              <a:spLocks noChangeArrowheads="1"/>
            </p:cNvSpPr>
            <p:nvPr/>
          </p:nvSpPr>
          <p:spPr bwMode="auto">
            <a:xfrm>
              <a:off x="3203575" y="429735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10</a:t>
              </a:r>
            </a:p>
          </p:txBody>
        </p:sp>
        <p:sp>
          <p:nvSpPr>
            <p:cNvPr id="59417" name="Rectangle 25"/>
            <p:cNvSpPr>
              <a:spLocks noChangeArrowheads="1"/>
            </p:cNvSpPr>
            <p:nvPr/>
          </p:nvSpPr>
          <p:spPr bwMode="auto">
            <a:xfrm>
              <a:off x="3924300" y="429735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18" name="Text Box 26"/>
            <p:cNvSpPr txBox="1">
              <a:spLocks noChangeArrowheads="1"/>
            </p:cNvSpPr>
            <p:nvPr/>
          </p:nvSpPr>
          <p:spPr bwMode="auto">
            <a:xfrm>
              <a:off x="1117600" y="429735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59419" name="Rectangle 27"/>
            <p:cNvSpPr>
              <a:spLocks noChangeArrowheads="1"/>
            </p:cNvSpPr>
            <p:nvPr/>
          </p:nvSpPr>
          <p:spPr bwMode="auto">
            <a:xfrm>
              <a:off x="1763713" y="465930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18</a:t>
              </a:r>
            </a:p>
          </p:txBody>
        </p:sp>
        <p:sp>
          <p:nvSpPr>
            <p:cNvPr id="59420" name="Rectangle 28"/>
            <p:cNvSpPr>
              <a:spLocks noChangeArrowheads="1"/>
            </p:cNvSpPr>
            <p:nvPr/>
          </p:nvSpPr>
          <p:spPr bwMode="auto">
            <a:xfrm>
              <a:off x="2484438" y="465930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59421" name="Rectangle 29"/>
            <p:cNvSpPr>
              <a:spLocks noChangeArrowheads="1"/>
            </p:cNvSpPr>
            <p:nvPr/>
          </p:nvSpPr>
          <p:spPr bwMode="auto">
            <a:xfrm>
              <a:off x="3203575" y="465930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11</a:t>
              </a:r>
            </a:p>
          </p:txBody>
        </p:sp>
        <p:sp>
          <p:nvSpPr>
            <p:cNvPr id="59422" name="Rectangle 30"/>
            <p:cNvSpPr>
              <a:spLocks noChangeArrowheads="1"/>
            </p:cNvSpPr>
            <p:nvPr/>
          </p:nvSpPr>
          <p:spPr bwMode="auto">
            <a:xfrm>
              <a:off x="3924300" y="4659308"/>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23" name="Text Box 31"/>
            <p:cNvSpPr txBox="1">
              <a:spLocks noChangeArrowheads="1"/>
            </p:cNvSpPr>
            <p:nvPr/>
          </p:nvSpPr>
          <p:spPr bwMode="auto">
            <a:xfrm>
              <a:off x="1116013" y="465930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4</a:t>
              </a:r>
            </a:p>
          </p:txBody>
        </p:sp>
        <p:sp>
          <p:nvSpPr>
            <p:cNvPr id="59424" name="Rectangle 32"/>
            <p:cNvSpPr>
              <a:spLocks noChangeArrowheads="1"/>
            </p:cNvSpPr>
            <p:nvPr/>
          </p:nvSpPr>
          <p:spPr bwMode="auto">
            <a:xfrm>
              <a:off x="1763713" y="50180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59425" name="Rectangle 33"/>
            <p:cNvSpPr>
              <a:spLocks noChangeArrowheads="1"/>
            </p:cNvSpPr>
            <p:nvPr/>
          </p:nvSpPr>
          <p:spPr bwMode="auto">
            <a:xfrm>
              <a:off x="2484438" y="50180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26</a:t>
              </a:r>
            </a:p>
          </p:txBody>
        </p:sp>
        <p:sp>
          <p:nvSpPr>
            <p:cNvPr id="59426" name="Rectangle 34"/>
            <p:cNvSpPr>
              <a:spLocks noChangeArrowheads="1"/>
            </p:cNvSpPr>
            <p:nvPr/>
          </p:nvSpPr>
          <p:spPr bwMode="auto">
            <a:xfrm>
              <a:off x="3203575" y="5018083"/>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12</a:t>
              </a:r>
            </a:p>
          </p:txBody>
        </p:sp>
        <p:sp>
          <p:nvSpPr>
            <p:cNvPr id="59427" name="Rectangle 35"/>
            <p:cNvSpPr>
              <a:spLocks noChangeArrowheads="1"/>
            </p:cNvSpPr>
            <p:nvPr/>
          </p:nvSpPr>
          <p:spPr bwMode="auto">
            <a:xfrm>
              <a:off x="3924300" y="5018083"/>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28" name="Text Box 36"/>
            <p:cNvSpPr txBox="1">
              <a:spLocks noChangeArrowheads="1"/>
            </p:cNvSpPr>
            <p:nvPr/>
          </p:nvSpPr>
          <p:spPr bwMode="auto">
            <a:xfrm>
              <a:off x="1117600" y="501808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5</a:t>
              </a:r>
            </a:p>
          </p:txBody>
        </p:sp>
        <p:sp>
          <p:nvSpPr>
            <p:cNvPr id="59429" name="Rectangle 37"/>
            <p:cNvSpPr>
              <a:spLocks noChangeArrowheads="1"/>
            </p:cNvSpPr>
            <p:nvPr/>
          </p:nvSpPr>
          <p:spPr bwMode="auto">
            <a:xfrm>
              <a:off x="1763713" y="5378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27</a:t>
              </a:r>
            </a:p>
          </p:txBody>
        </p:sp>
        <p:sp>
          <p:nvSpPr>
            <p:cNvPr id="59430" name="Rectangle 38"/>
            <p:cNvSpPr>
              <a:spLocks noChangeArrowheads="1"/>
            </p:cNvSpPr>
            <p:nvPr/>
          </p:nvSpPr>
          <p:spPr bwMode="auto">
            <a:xfrm>
              <a:off x="2484438" y="5378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6</a:t>
              </a:r>
            </a:p>
          </p:txBody>
        </p:sp>
        <p:sp>
          <p:nvSpPr>
            <p:cNvPr id="59431" name="Rectangle 39"/>
            <p:cNvSpPr>
              <a:spLocks noChangeArrowheads="1"/>
            </p:cNvSpPr>
            <p:nvPr/>
          </p:nvSpPr>
          <p:spPr bwMode="auto">
            <a:xfrm>
              <a:off x="3203575" y="5378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13</a:t>
              </a:r>
            </a:p>
          </p:txBody>
        </p:sp>
        <p:sp>
          <p:nvSpPr>
            <p:cNvPr id="59432" name="Rectangle 40"/>
            <p:cNvSpPr>
              <a:spLocks noChangeArrowheads="1"/>
            </p:cNvSpPr>
            <p:nvPr/>
          </p:nvSpPr>
          <p:spPr bwMode="auto">
            <a:xfrm>
              <a:off x="3924300" y="5378445"/>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33" name="Text Box 41"/>
            <p:cNvSpPr txBox="1">
              <a:spLocks noChangeArrowheads="1"/>
            </p:cNvSpPr>
            <p:nvPr/>
          </p:nvSpPr>
          <p:spPr bwMode="auto">
            <a:xfrm>
              <a:off x="1117600" y="537844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6</a:t>
              </a:r>
            </a:p>
          </p:txBody>
        </p:sp>
        <p:sp>
          <p:nvSpPr>
            <p:cNvPr id="59439" name="Rectangle 47"/>
            <p:cNvSpPr>
              <a:spLocks noChangeArrowheads="1"/>
            </p:cNvSpPr>
            <p:nvPr/>
          </p:nvSpPr>
          <p:spPr bwMode="auto">
            <a:xfrm>
              <a:off x="5075238" y="39401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16</a:t>
              </a:r>
            </a:p>
          </p:txBody>
        </p:sp>
        <p:sp>
          <p:nvSpPr>
            <p:cNvPr id="59440" name="Rectangle 48"/>
            <p:cNvSpPr>
              <a:spLocks noChangeArrowheads="1"/>
            </p:cNvSpPr>
            <p:nvPr/>
          </p:nvSpPr>
          <p:spPr bwMode="auto">
            <a:xfrm>
              <a:off x="5795963" y="394017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41" name="Rectangle 49"/>
            <p:cNvSpPr>
              <a:spLocks noChangeArrowheads="1"/>
            </p:cNvSpPr>
            <p:nvPr/>
          </p:nvSpPr>
          <p:spPr bwMode="auto">
            <a:xfrm>
              <a:off x="6515100" y="394017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42" name="Rectangle 50"/>
            <p:cNvSpPr>
              <a:spLocks noChangeArrowheads="1"/>
            </p:cNvSpPr>
            <p:nvPr/>
          </p:nvSpPr>
          <p:spPr bwMode="auto">
            <a:xfrm>
              <a:off x="7235825" y="39401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43" name="Rectangle 51"/>
            <p:cNvSpPr>
              <a:spLocks noChangeArrowheads="1"/>
            </p:cNvSpPr>
            <p:nvPr/>
          </p:nvSpPr>
          <p:spPr bwMode="auto">
            <a:xfrm>
              <a:off x="5076825" y="50196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19</a:t>
              </a:r>
            </a:p>
          </p:txBody>
        </p:sp>
        <p:sp>
          <p:nvSpPr>
            <p:cNvPr id="59444" name="Rectangle 52"/>
            <p:cNvSpPr>
              <a:spLocks noChangeArrowheads="1"/>
            </p:cNvSpPr>
            <p:nvPr/>
          </p:nvSpPr>
          <p:spPr bwMode="auto">
            <a:xfrm>
              <a:off x="5797550" y="50196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33</a:t>
              </a:r>
            </a:p>
          </p:txBody>
        </p:sp>
        <p:sp>
          <p:nvSpPr>
            <p:cNvPr id="59445" name="Rectangle 53"/>
            <p:cNvSpPr>
              <a:spLocks noChangeArrowheads="1"/>
            </p:cNvSpPr>
            <p:nvPr/>
          </p:nvSpPr>
          <p:spPr bwMode="auto">
            <a:xfrm>
              <a:off x="6516688" y="5019670"/>
              <a:ext cx="720725" cy="358775"/>
            </a:xfrm>
            <a:prstGeom prst="rect">
              <a:avLst/>
            </a:prstGeom>
            <a:solidFill>
              <a:schemeClr val="accent1"/>
            </a:solidFill>
            <a:ln w="9525" algn="ctr">
              <a:solidFill>
                <a:schemeClr val="tx1"/>
              </a:solidFill>
              <a:miter lim="800000"/>
              <a:headEnd/>
              <a:tailEnd/>
            </a:ln>
            <a:effectLst/>
          </p:spPr>
          <p:txBody>
            <a:bodyPr wrap="none" anchor="ctr"/>
            <a:lstStyle/>
            <a:p>
              <a:endParaRPr lang="zh-CN" altLang="zh-CN" sz="1800">
                <a:latin typeface="Consolas" pitchFamily="49" charset="0"/>
                <a:ea typeface="仿宋" pitchFamily="49" charset="-122"/>
                <a:cs typeface="Consolas" pitchFamily="49" charset="0"/>
              </a:endParaRPr>
            </a:p>
          </p:txBody>
        </p:sp>
        <p:sp>
          <p:nvSpPr>
            <p:cNvPr id="59446" name="Rectangle 54"/>
            <p:cNvSpPr>
              <a:spLocks noChangeArrowheads="1"/>
            </p:cNvSpPr>
            <p:nvPr/>
          </p:nvSpPr>
          <p:spPr bwMode="auto">
            <a:xfrm>
              <a:off x="7237413" y="5019670"/>
              <a:ext cx="720725" cy="358775"/>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a:t>
              </a:r>
            </a:p>
          </p:txBody>
        </p:sp>
        <p:sp>
          <p:nvSpPr>
            <p:cNvPr id="59447" name="Line 55"/>
            <p:cNvSpPr>
              <a:spLocks noChangeShapeType="1"/>
            </p:cNvSpPr>
            <p:nvPr/>
          </p:nvSpPr>
          <p:spPr bwMode="auto">
            <a:xfrm>
              <a:off x="4284663" y="4121145"/>
              <a:ext cx="792162"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sp>
          <p:nvSpPr>
            <p:cNvPr id="59448" name="Line 56"/>
            <p:cNvSpPr>
              <a:spLocks noChangeShapeType="1"/>
            </p:cNvSpPr>
            <p:nvPr/>
          </p:nvSpPr>
          <p:spPr bwMode="auto">
            <a:xfrm>
              <a:off x="4284663" y="5222870"/>
              <a:ext cx="792162"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latin typeface="Consolas" pitchFamily="49" charset="0"/>
                <a:ea typeface="仿宋" pitchFamily="49" charset="-122"/>
                <a:cs typeface="Consolas" pitchFamily="49" charset="0"/>
              </a:endParaRPr>
            </a:p>
          </p:txBody>
        </p:sp>
      </p:grpSp>
      <p:sp>
        <p:nvSpPr>
          <p:cNvPr id="59449" name="Text Box 57"/>
          <p:cNvSpPr txBox="1">
            <a:spLocks noChangeArrowheads="1"/>
          </p:cNvSpPr>
          <p:nvPr/>
        </p:nvSpPr>
        <p:spPr bwMode="auto">
          <a:xfrm>
            <a:off x="684213" y="620713"/>
            <a:ext cx="3101969" cy="369332"/>
          </a:xfrm>
          <a:prstGeom prst="rect">
            <a:avLst/>
          </a:prstGeom>
          <a:noFill/>
          <a:ln w="9525" algn="ctr">
            <a:noFill/>
            <a:miter lim="800000"/>
            <a:headEnd/>
            <a:tailEnd/>
          </a:ln>
          <a:effectLst/>
        </p:spPr>
        <p:txBody>
          <a:bodyPr wrap="square">
            <a:spAutoFit/>
          </a:bodyPr>
          <a:lstStyle/>
          <a:p>
            <a:pPr algn="l">
              <a:spcBef>
                <a:spcPct val="50000"/>
              </a:spcBef>
            </a:pPr>
            <a:r>
              <a:rPr kumimoji="1" lang="zh-CN" altLang="en-US" sz="1800">
                <a:latin typeface="Consolas" pitchFamily="49" charset="0"/>
                <a:ea typeface="楷体" pitchFamily="49" charset="-122"/>
                <a:cs typeface="Consolas" pitchFamily="49" charset="0"/>
              </a:rPr>
              <a:t>哈希函数</a:t>
            </a:r>
            <a:r>
              <a:rPr kumimoji="1" lang="en-US" altLang="zh-CN" sz="1800">
                <a:latin typeface="Consolas" pitchFamily="49" charset="0"/>
                <a:ea typeface="楷体" pitchFamily="49" charset="-122"/>
                <a:cs typeface="Consolas" pitchFamily="49" charset="0"/>
              </a:rPr>
              <a:t>H(key)=</a:t>
            </a:r>
            <a:r>
              <a:rPr kumimoji="1" lang="en-US" altLang="zh-CN" sz="1800" smtClean="0">
                <a:latin typeface="Consolas" pitchFamily="49" charset="0"/>
                <a:ea typeface="楷体" pitchFamily="49" charset="-122"/>
                <a:cs typeface="Consolas" pitchFamily="49" charset="0"/>
              </a:rPr>
              <a:t>key % 7</a:t>
            </a:r>
            <a:endParaRPr kumimoji="1" lang="en-US" altLang="zh-CN" sz="1800">
              <a:latin typeface="Consolas" pitchFamily="49" charset="0"/>
              <a:ea typeface="楷体" pitchFamily="49" charset="-122"/>
              <a:cs typeface="Consolas" pitchFamily="49" charset="0"/>
            </a:endParaRPr>
          </a:p>
        </p:txBody>
      </p:sp>
      <p:sp>
        <p:nvSpPr>
          <p:cNvPr id="59450" name="Text Box 58"/>
          <p:cNvSpPr txBox="1">
            <a:spLocks noChangeArrowheads="1"/>
          </p:cNvSpPr>
          <p:nvPr/>
        </p:nvSpPr>
        <p:spPr bwMode="auto">
          <a:xfrm>
            <a:off x="3071802" y="2214554"/>
            <a:ext cx="1571636" cy="369332"/>
          </a:xfrm>
          <a:prstGeom prst="rect">
            <a:avLst/>
          </a:prstGeom>
          <a:noFill/>
          <a:ln w="9525" algn="ctr">
            <a:noFill/>
            <a:miter lim="800000"/>
            <a:headEnd/>
            <a:tailEnd/>
          </a:ln>
          <a:effectLst/>
        </p:spPr>
        <p:txBody>
          <a:bodyPr wrap="square">
            <a:spAutoFit/>
          </a:bodyPr>
          <a:lstStyle/>
          <a:p>
            <a:pPr>
              <a:spcBef>
                <a:spcPct val="50000"/>
              </a:spcBef>
            </a:pPr>
            <a:r>
              <a:rPr kumimoji="1" lang="zh-CN" altLang="en-US" sz="1800">
                <a:solidFill>
                  <a:srgbClr val="C00000"/>
                </a:solidFill>
                <a:latin typeface="Consolas" pitchFamily="49" charset="0"/>
                <a:ea typeface="仿宋" pitchFamily="49" charset="-122"/>
                <a:cs typeface="Consolas" pitchFamily="49" charset="0"/>
              </a:rPr>
              <a:t>哈希文件</a:t>
            </a:r>
          </a:p>
        </p:txBody>
      </p:sp>
      <p:sp>
        <p:nvSpPr>
          <p:cNvPr id="52" name="TextBox 51"/>
          <p:cNvSpPr txBox="1"/>
          <p:nvPr/>
        </p:nvSpPr>
        <p:spPr>
          <a:xfrm>
            <a:off x="785786" y="1285860"/>
            <a:ext cx="7072362" cy="369332"/>
          </a:xfrm>
          <a:prstGeom prst="rect">
            <a:avLst/>
          </a:prstGeom>
          <a:noFill/>
        </p:spPr>
        <p:txBody>
          <a:bodyPr wrap="square" rtlCol="0">
            <a:spAutoFit/>
          </a:bodyPr>
          <a:lstStyle/>
          <a:p>
            <a:r>
              <a:rPr kumimoji="1" lang="en-US" altLang="zh-CN" sz="1800" smtClean="0">
                <a:latin typeface="Consolas" pitchFamily="49" charset="0"/>
                <a:ea typeface="楷体" pitchFamily="49" charset="-122"/>
                <a:cs typeface="Consolas" pitchFamily="49" charset="0"/>
              </a:rPr>
              <a:t>{2,23,5,26,1,3,24,18,27,12,7,9,4,19,6,16,33,11,10,13}</a:t>
            </a:r>
            <a:endParaRPr lang="zh-CN" altLang="en-US" sz="1800"/>
          </a:p>
        </p:txBody>
      </p:sp>
      <p:sp>
        <p:nvSpPr>
          <p:cNvPr id="53" name="下箭头 52"/>
          <p:cNvSpPr/>
          <p:nvPr/>
        </p:nvSpPr>
        <p:spPr bwMode="auto">
          <a:xfrm>
            <a:off x="3643306" y="1785926"/>
            <a:ext cx="285752" cy="357190"/>
          </a:xfrm>
          <a:prstGeom prst="down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55" name="灯片编号占位符 54"/>
          <p:cNvSpPr>
            <a:spLocks noGrp="1"/>
          </p:cNvSpPr>
          <p:nvPr>
            <p:ph type="sldNum" sz="quarter" idx="12"/>
          </p:nvPr>
        </p:nvSpPr>
        <p:spPr/>
        <p:txBody>
          <a:bodyPr/>
          <a:lstStyle/>
          <a:p>
            <a:fld id="{660FAF9E-1049-4C95-8569-9641D2BB7E8F}" type="slidenum">
              <a:rPr lang="en-US" altLang="zh-CN" smtClean="0"/>
              <a:pPr/>
              <a:t>39</a:t>
            </a:fld>
            <a:r>
              <a:rPr lang="en-US" altLang="zh-CN" smtClean="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7158" y="1285860"/>
            <a:ext cx="8534400" cy="1809726"/>
          </a:xfrm>
          <a:prstGeom prst="rect">
            <a:avLst/>
          </a:prstGeom>
          <a:noFill/>
          <a:ln w="9525">
            <a:noFill/>
            <a:miter lim="800000"/>
            <a:headEnd/>
            <a:tailEnd/>
          </a:ln>
          <a:effectLst/>
        </p:spPr>
        <p:txBody>
          <a:bodyPr>
            <a:spAutoFit/>
          </a:bodyPr>
          <a:lstStyle/>
          <a:p>
            <a:pPr marL="342900" indent="-342900" algn="l">
              <a:lnSpc>
                <a:spcPct val="130000"/>
              </a:lnSpc>
              <a:spcBef>
                <a:spcPct val="50000"/>
              </a:spcBef>
              <a:buBlip>
                <a:blip r:embed="rId2"/>
              </a:buBlip>
            </a:pPr>
            <a:r>
              <a:rPr kumimoji="1" lang="zh-CN" altLang="en-US" sz="1800" smtClean="0">
                <a:solidFill>
                  <a:srgbClr val="FF00FF"/>
                </a:solidFill>
                <a:latin typeface="方正启体简体" pitchFamily="65" charset="-122"/>
                <a:ea typeface="方正启体简体" pitchFamily="65" charset="-122"/>
                <a:cs typeface="Consolas" pitchFamily="49" charset="0"/>
              </a:rPr>
              <a:t>记</a:t>
            </a:r>
            <a:r>
              <a:rPr kumimoji="1" lang="zh-CN" altLang="en-US" sz="1800">
                <a:solidFill>
                  <a:srgbClr val="FF00FF"/>
                </a:solidFill>
                <a:latin typeface="方正启体简体" pitchFamily="65" charset="-122"/>
                <a:ea typeface="方正启体简体" pitchFamily="65" charset="-122"/>
                <a:cs typeface="Consolas" pitchFamily="49" charset="0"/>
              </a:rPr>
              <a:t>录</a:t>
            </a:r>
            <a:r>
              <a:rPr kumimoji="1" lang="zh-CN" altLang="en-US" sz="1800">
                <a:latin typeface="Consolas" pitchFamily="49" charset="0"/>
                <a:ea typeface="仿宋" pitchFamily="49" charset="-122"/>
                <a:cs typeface="Consolas" pitchFamily="49" charset="0"/>
              </a:rPr>
              <a:t>是文件中存取的基本单位，</a:t>
            </a:r>
            <a:r>
              <a:rPr kumimoji="1" lang="zh-CN" altLang="en-US" sz="1800">
                <a:solidFill>
                  <a:srgbClr val="FF00FF"/>
                </a:solidFill>
                <a:latin typeface="方正启体简体" pitchFamily="65" charset="-122"/>
                <a:ea typeface="方正启体简体" pitchFamily="65" charset="-122"/>
                <a:cs typeface="Consolas" pitchFamily="49" charset="0"/>
              </a:rPr>
              <a:t>数据项</a:t>
            </a:r>
            <a:r>
              <a:rPr kumimoji="1" lang="zh-CN" altLang="en-US" sz="1800">
                <a:latin typeface="Consolas" pitchFamily="49" charset="0"/>
                <a:ea typeface="仿宋" pitchFamily="49" charset="-122"/>
                <a:cs typeface="Consolas" pitchFamily="49" charset="0"/>
              </a:rPr>
              <a:t>是文件可使用的最小单位。</a:t>
            </a:r>
          </a:p>
          <a:p>
            <a:pPr marL="342900" indent="-342900" algn="l">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数据项也</a:t>
            </a:r>
            <a:r>
              <a:rPr kumimoji="1" lang="zh-CN" altLang="en-US" sz="1800">
                <a:latin typeface="Consolas" pitchFamily="49" charset="0"/>
                <a:ea typeface="仿宋" pitchFamily="49" charset="-122"/>
                <a:cs typeface="Consolas" pitchFamily="49" charset="0"/>
              </a:rPr>
              <a:t>称为字段。其值能唯一标识一个记录的数据项或数据项的组合称</a:t>
            </a:r>
            <a:r>
              <a:rPr kumimoji="1" lang="zh-CN" altLang="en-US" sz="1800">
                <a:solidFill>
                  <a:srgbClr val="FF00FF"/>
                </a:solidFill>
                <a:latin typeface="方正启体简体" pitchFamily="65" charset="-122"/>
                <a:ea typeface="方正启体简体" pitchFamily="65" charset="-122"/>
                <a:cs typeface="Consolas" pitchFamily="49" charset="0"/>
              </a:rPr>
              <a:t>为主关键字项</a:t>
            </a:r>
            <a:r>
              <a:rPr kumimoji="1" lang="zh-CN" altLang="en-US" sz="1800">
                <a:latin typeface="Consolas" pitchFamily="49" charset="0"/>
                <a:ea typeface="仿宋" pitchFamily="49" charset="-122"/>
                <a:cs typeface="Consolas" pitchFamily="49" charset="0"/>
              </a:rPr>
              <a:t>，其他不能唯一标识一个记录的数据项则称为</a:t>
            </a:r>
            <a:r>
              <a:rPr kumimoji="1" lang="zh-CN" altLang="en-US" sz="1800">
                <a:solidFill>
                  <a:srgbClr val="FF00FF"/>
                </a:solidFill>
                <a:latin typeface="方正启体简体" pitchFamily="65" charset="-122"/>
                <a:ea typeface="方正启体简体" pitchFamily="65" charset="-122"/>
                <a:cs typeface="Consolas" pitchFamily="49" charset="0"/>
              </a:rPr>
              <a:t>次关键字项</a:t>
            </a:r>
            <a:r>
              <a:rPr kumimoji="1" lang="zh-CN" altLang="en-US" sz="1800">
                <a:latin typeface="Consolas" pitchFamily="49" charset="0"/>
                <a:ea typeface="仿宋" pitchFamily="49" charset="-122"/>
                <a:cs typeface="Consolas" pitchFamily="49" charset="0"/>
              </a:rPr>
              <a:t>。</a:t>
            </a:r>
          </a:p>
          <a:p>
            <a:pPr marL="342900" indent="-342900" algn="l">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主</a:t>
            </a:r>
            <a:r>
              <a:rPr kumimoji="1" lang="zh-CN" altLang="en-US" sz="1800">
                <a:latin typeface="Consolas" pitchFamily="49" charset="0"/>
                <a:ea typeface="仿宋" pitchFamily="49" charset="-122"/>
                <a:cs typeface="Consolas" pitchFamily="49" charset="0"/>
              </a:rPr>
              <a:t>关键字项（或次关键字项）的值称为</a:t>
            </a:r>
            <a:r>
              <a:rPr kumimoji="1" lang="zh-CN" altLang="en-US" sz="1800">
                <a:solidFill>
                  <a:srgbClr val="FF00FF"/>
                </a:solidFill>
                <a:latin typeface="方正启体简体" pitchFamily="65" charset="-122"/>
                <a:ea typeface="方正启体简体" pitchFamily="65" charset="-122"/>
                <a:cs typeface="Consolas" pitchFamily="49" charset="0"/>
              </a:rPr>
              <a:t>主关键字</a:t>
            </a:r>
            <a:r>
              <a:rPr kumimoji="1" lang="zh-CN" altLang="en-US" sz="1800">
                <a:latin typeface="Consolas" pitchFamily="49" charset="0"/>
                <a:ea typeface="仿宋" pitchFamily="49" charset="-122"/>
                <a:cs typeface="Consolas" pitchFamily="49" charset="0"/>
              </a:rPr>
              <a:t>（或</a:t>
            </a:r>
            <a:r>
              <a:rPr kumimoji="1" lang="zh-CN" altLang="en-US" sz="1800">
                <a:solidFill>
                  <a:srgbClr val="FF00FF"/>
                </a:solidFill>
                <a:latin typeface="方正启体简体" pitchFamily="65" charset="-122"/>
                <a:ea typeface="方正启体简体" pitchFamily="65" charset="-122"/>
                <a:cs typeface="Consolas" pitchFamily="49" charset="0"/>
              </a:rPr>
              <a:t>次关键字</a:t>
            </a:r>
            <a:r>
              <a:rPr kumimoji="1" lang="zh-CN" altLang="en-US" sz="1800">
                <a:latin typeface="Consolas" pitchFamily="49" charset="0"/>
                <a:ea typeface="仿宋" pitchFamily="49" charset="-122"/>
                <a:cs typeface="Consolas" pitchFamily="49" charset="0"/>
              </a:rPr>
              <a:t>）。        </a:t>
            </a:r>
            <a:endParaRPr kumimoji="1" lang="zh-CN" altLang="en-US" sz="1800" b="0">
              <a:latin typeface="Consolas" pitchFamily="49" charset="0"/>
              <a:ea typeface="仿宋" pitchFamily="49" charset="-122"/>
              <a:cs typeface="Consolas" pitchFamily="49" charset="0"/>
            </a:endParaRPr>
          </a:p>
        </p:txBody>
      </p:sp>
      <p:sp>
        <p:nvSpPr>
          <p:cNvPr id="3" name="TextBox 2"/>
          <p:cNvSpPr txBox="1"/>
          <p:nvPr/>
        </p:nvSpPr>
        <p:spPr>
          <a:xfrm>
            <a:off x="428596" y="642918"/>
            <a:ext cx="1571636" cy="400110"/>
          </a:xfrm>
          <a:prstGeom prst="rect">
            <a:avLst/>
          </a:prstGeom>
          <a:noFill/>
        </p:spPr>
        <p:txBody>
          <a:bodyPr wrap="square" rtlCol="0">
            <a:spAutoFit/>
          </a:bodyPr>
          <a:lstStyle/>
          <a:p>
            <a:pPr algn="l"/>
            <a:r>
              <a:rPr lang="zh-CN" altLang="en-US" sz="2000" smtClean="0">
                <a:solidFill>
                  <a:srgbClr val="FF0000"/>
                </a:solidFill>
                <a:latin typeface="微软雅黑" pitchFamily="34" charset="-122"/>
                <a:ea typeface="微软雅黑" pitchFamily="34" charset="-122"/>
              </a:rPr>
              <a:t>相关概念</a:t>
            </a:r>
            <a:endParaRPr lang="zh-CN" altLang="en-US" sz="2000">
              <a:solidFill>
                <a:srgbClr val="FF0000"/>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4</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42910" y="1500174"/>
            <a:ext cx="7462860" cy="1308050"/>
          </a:xfrm>
          <a:prstGeom prst="rect">
            <a:avLst/>
          </a:prstGeom>
          <a:noFill/>
          <a:ln w="9525">
            <a:noFill/>
            <a:miter lim="800000"/>
            <a:headEnd/>
            <a:tailEnd/>
          </a:ln>
          <a:effectLst/>
        </p:spPr>
        <p:txBody>
          <a:bodyPr wrap="square">
            <a:spAutoFit/>
          </a:bodyPr>
          <a:lstStyle/>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为</a:t>
            </a:r>
            <a:r>
              <a:rPr kumimoji="1" lang="zh-CN" altLang="en-US" sz="1800">
                <a:latin typeface="Consolas" pitchFamily="49" charset="0"/>
                <a:ea typeface="仿宋" pitchFamily="49" charset="-122"/>
                <a:cs typeface="Consolas" pitchFamily="49" charset="0"/>
              </a:rPr>
              <a:t>了提高查找效率，还需要对被查询的次关键字建立相应的索引，这种包含有多个次关键字索引的文件称为</a:t>
            </a:r>
            <a:r>
              <a:rPr kumimoji="1" lang="zh-CN" altLang="en-US" sz="1800">
                <a:solidFill>
                  <a:srgbClr val="FF0000"/>
                </a:solidFill>
                <a:latin typeface="方正启体简体" pitchFamily="65" charset="-122"/>
                <a:ea typeface="方正启体简体" pitchFamily="65" charset="-122"/>
                <a:cs typeface="Consolas" pitchFamily="49" charset="0"/>
              </a:rPr>
              <a:t>多关键字文件</a:t>
            </a:r>
            <a:r>
              <a:rPr kumimoji="1" lang="zh-CN" altLang="en-US" sz="1800" smtClean="0">
                <a:latin typeface="Consolas" pitchFamily="49" charset="0"/>
                <a:ea typeface="仿宋" pitchFamily="49" charset="-122"/>
                <a:cs typeface="Consolas" pitchFamily="49" charset="0"/>
              </a:rPr>
              <a:t>。</a:t>
            </a:r>
            <a:endParaRPr kumimoji="1" lang="en-US" altLang="zh-CN" sz="1800" smtClean="0">
              <a:latin typeface="Consolas" pitchFamily="49" charset="0"/>
              <a:ea typeface="仿宋" pitchFamily="49" charset="-122"/>
              <a:cs typeface="Consolas" pitchFamily="49" charset="0"/>
            </a:endParaRPr>
          </a:p>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次</a:t>
            </a:r>
            <a:r>
              <a:rPr kumimoji="1" lang="zh-CN" altLang="en-US" sz="1800">
                <a:latin typeface="Consolas" pitchFamily="49" charset="0"/>
                <a:ea typeface="仿宋" pitchFamily="49" charset="-122"/>
                <a:cs typeface="Consolas" pitchFamily="49" charset="0"/>
              </a:rPr>
              <a:t>关键字索引本身可以是顺序表，也可以是树表。</a:t>
            </a:r>
          </a:p>
        </p:txBody>
      </p:sp>
      <p:sp>
        <p:nvSpPr>
          <p:cNvPr id="30723" name="Text Box 3" descr="粉色面巾纸"/>
          <p:cNvSpPr txBox="1">
            <a:spLocks noChangeArrowheads="1"/>
          </p:cNvSpPr>
          <p:nvPr/>
        </p:nvSpPr>
        <p:spPr bwMode="auto">
          <a:xfrm>
            <a:off x="611188" y="333375"/>
            <a:ext cx="3733800" cy="576293"/>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72000" bIns="72000">
            <a:spAutoFit/>
          </a:bodyPr>
          <a:lstStyle/>
          <a:p>
            <a:pPr>
              <a:spcBef>
                <a:spcPct val="50000"/>
              </a:spcBef>
            </a:pPr>
            <a:r>
              <a:rPr kumimoji="1" lang="en-US" altLang="zh-CN" sz="280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12.5 </a:t>
            </a:r>
            <a:r>
              <a:rPr kumimoji="1" lang="zh-CN" altLang="en-US" sz="2800" smtClean="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多</a:t>
            </a:r>
            <a:r>
              <a:rPr kumimoji="1" lang="zh-CN" altLang="en-US" sz="2800">
                <a:solidFill>
                  <a:srgbClr val="FF3300"/>
                </a:solidFill>
                <a:effectLst>
                  <a:outerShdw blurRad="38100" dist="38100" dir="2700000" algn="tl">
                    <a:srgbClr val="000000"/>
                  </a:outerShdw>
                </a:effectLst>
                <a:latin typeface="Consolas" pitchFamily="49" charset="0"/>
                <a:ea typeface="方正细珊瑚简体" pitchFamily="65" charset="-122"/>
                <a:cs typeface="Consolas" pitchFamily="49" charset="0"/>
              </a:rPr>
              <a:t>关键字文件</a:t>
            </a: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40</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2214554"/>
            <a:ext cx="8229600" cy="2164695"/>
          </a:xfrm>
          <a:prstGeom prst="rect">
            <a:avLst/>
          </a:prstGeom>
          <a:noFill/>
          <a:ln w="9525">
            <a:noFill/>
            <a:miter lim="800000"/>
            <a:headEnd/>
            <a:tailEnd/>
          </a:ln>
          <a:effectLst/>
        </p:spPr>
        <p:txBody>
          <a:bodyPr>
            <a:spAutoFit/>
          </a:bodyPr>
          <a:lstStyle/>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多</a:t>
            </a:r>
            <a:r>
              <a:rPr kumimoji="1" lang="zh-CN" altLang="en-US" sz="1800">
                <a:latin typeface="Consolas" pitchFamily="49" charset="0"/>
                <a:ea typeface="仿宋" pitchFamily="49" charset="-122"/>
                <a:cs typeface="Consolas" pitchFamily="49" charset="0"/>
              </a:rPr>
              <a:t>重表文件是将索引方法和链接方法相结合的一种组织方</a:t>
            </a:r>
            <a:r>
              <a:rPr kumimoji="1" lang="zh-CN" altLang="en-US" sz="1800" smtClean="0">
                <a:latin typeface="Consolas" pitchFamily="49" charset="0"/>
                <a:ea typeface="仿宋" pitchFamily="49" charset="-122"/>
                <a:cs typeface="Consolas" pitchFamily="49" charset="0"/>
              </a:rPr>
              <a:t>式。</a:t>
            </a:r>
            <a:endParaRPr kumimoji="1" lang="en-US" altLang="zh-CN" sz="1800" smtClean="0">
              <a:latin typeface="Consolas" pitchFamily="49" charset="0"/>
              <a:ea typeface="仿宋" pitchFamily="49" charset="-122"/>
              <a:cs typeface="Consolas" pitchFamily="49" charset="0"/>
            </a:endParaRPr>
          </a:p>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它</a:t>
            </a:r>
            <a:r>
              <a:rPr kumimoji="1" lang="zh-CN" altLang="en-US" sz="1800">
                <a:latin typeface="Consolas" pitchFamily="49" charset="0"/>
                <a:ea typeface="仿宋" pitchFamily="49" charset="-122"/>
                <a:cs typeface="Consolas" pitchFamily="49" charset="0"/>
              </a:rPr>
              <a:t>对每个需要查询的次关键字建立一个索引，同时将具有相同次关键字的记录链接成一个链表，并将此链表的头指针、链表长度及次关键字，作为索引表的一个索引项。</a:t>
            </a:r>
          </a:p>
          <a:p>
            <a:pPr marL="342900" indent="-342900" algn="l">
              <a:lnSpc>
                <a:spcPts val="2800"/>
              </a:lnSpc>
              <a:spcBef>
                <a:spcPct val="50000"/>
              </a:spcBef>
              <a:buBlip>
                <a:blip r:embed="rId3"/>
              </a:buBlip>
            </a:pPr>
            <a:r>
              <a:rPr kumimoji="1" lang="zh-CN" altLang="en-US" sz="1800" smtClean="0">
                <a:latin typeface="Consolas" pitchFamily="49" charset="0"/>
                <a:ea typeface="仿宋" pitchFamily="49" charset="-122"/>
                <a:cs typeface="Consolas" pitchFamily="49" charset="0"/>
              </a:rPr>
              <a:t>通</a:t>
            </a:r>
            <a:r>
              <a:rPr kumimoji="1" lang="zh-CN" altLang="en-US" sz="1800">
                <a:latin typeface="Consolas" pitchFamily="49" charset="0"/>
                <a:ea typeface="仿宋" pitchFamily="49" charset="-122"/>
                <a:cs typeface="Consolas" pitchFamily="49" charset="0"/>
              </a:rPr>
              <a:t>常多重表文件的主文件是一个顺序文件。 </a:t>
            </a:r>
            <a:endParaRPr kumimoji="1" lang="zh-CN" altLang="en-US" sz="1800" b="0">
              <a:latin typeface="Consolas" pitchFamily="49" charset="0"/>
              <a:ea typeface="仿宋" pitchFamily="49" charset="-122"/>
              <a:cs typeface="Consolas" pitchFamily="49" charset="0"/>
            </a:endParaRPr>
          </a:p>
        </p:txBody>
      </p:sp>
      <p:sp>
        <p:nvSpPr>
          <p:cNvPr id="31747" name="Text Box 3" descr="蓝色面巾纸"/>
          <p:cNvSpPr txBox="1">
            <a:spLocks noChangeArrowheads="1"/>
          </p:cNvSpPr>
          <p:nvPr/>
        </p:nvSpPr>
        <p:spPr bwMode="auto">
          <a:xfrm>
            <a:off x="395288" y="476250"/>
            <a:ext cx="3313112" cy="461665"/>
          </a:xfrm>
          <a:prstGeom prst="rect">
            <a:avLst/>
          </a:prstGeom>
          <a:blipFill dpi="0" rotWithShape="1">
            <a:blip r:embed="rId4" cstate="print"/>
            <a:srcRect/>
            <a:tile tx="0" ty="0" sx="100000" sy="100000" flip="none" algn="tl"/>
          </a:blipFill>
          <a:ln w="9525" algn="ctr">
            <a:noFill/>
            <a:miter lim="800000"/>
            <a:headEnd/>
            <a:tailEnd/>
          </a:ln>
          <a:effectLst>
            <a:prstShdw prst="shdw17" dist="17961" dir="2700000">
              <a:srgbClr val="CCECFF">
                <a:gamma/>
                <a:shade val="60000"/>
                <a:invGamma/>
              </a:srgbClr>
            </a:prstShdw>
          </a:effectLst>
        </p:spPr>
        <p:txBody>
          <a:bodyPr>
            <a:spAutoFit/>
          </a:bodyPr>
          <a:lstStyle/>
          <a:p>
            <a:pPr>
              <a:spcBef>
                <a:spcPct val="50000"/>
              </a:spcBef>
            </a:pPr>
            <a:r>
              <a:rPr kumimoji="1" lang="en-US" altLang="zh-CN">
                <a:solidFill>
                  <a:srgbClr val="FF3300"/>
                </a:solidFill>
                <a:latin typeface="Consolas" pitchFamily="49" charset="0"/>
                <a:ea typeface="微软雅黑" pitchFamily="34" charset="-122"/>
                <a:cs typeface="Consolas" pitchFamily="49" charset="0"/>
              </a:rPr>
              <a:t>12.5.1 </a:t>
            </a:r>
            <a:r>
              <a:rPr kumimoji="1" lang="zh-CN" altLang="en-US" smtClean="0">
                <a:solidFill>
                  <a:srgbClr val="FF3300"/>
                </a:solidFill>
                <a:latin typeface="Consolas" pitchFamily="49" charset="0"/>
                <a:ea typeface="微软雅黑" pitchFamily="34" charset="-122"/>
                <a:cs typeface="Consolas" pitchFamily="49" charset="0"/>
              </a:rPr>
              <a:t>多</a:t>
            </a:r>
            <a:r>
              <a:rPr kumimoji="1" lang="zh-CN" altLang="en-US">
                <a:solidFill>
                  <a:srgbClr val="FF3300"/>
                </a:solidFill>
                <a:latin typeface="Consolas" pitchFamily="49" charset="0"/>
                <a:ea typeface="微软雅黑" pitchFamily="34" charset="-122"/>
                <a:cs typeface="Consolas" pitchFamily="49" charset="0"/>
              </a:rPr>
              <a:t>重表文件</a:t>
            </a:r>
            <a:endParaRPr lang="zh-CN" altLang="en-US">
              <a:latin typeface="Consolas" pitchFamily="49" charset="0"/>
              <a:ea typeface="微软雅黑" pitchFamily="34" charset="-122"/>
              <a:cs typeface="Consolas" pitchFamily="49" charset="0"/>
            </a:endParaRPr>
          </a:p>
        </p:txBody>
      </p:sp>
      <p:sp>
        <p:nvSpPr>
          <p:cNvPr id="31748" name="Text Box 4"/>
          <p:cNvSpPr txBox="1">
            <a:spLocks noChangeArrowheads="1"/>
          </p:cNvSpPr>
          <p:nvPr/>
        </p:nvSpPr>
        <p:spPr bwMode="auto">
          <a:xfrm>
            <a:off x="500034" y="1428736"/>
            <a:ext cx="2817804"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200">
                <a:solidFill>
                  <a:schemeClr val="bg1"/>
                </a:solidFill>
                <a:latin typeface="Consolas" pitchFamily="49" charset="0"/>
                <a:ea typeface="华文中宋" pitchFamily="2" charset="-122"/>
                <a:cs typeface="Consolas" pitchFamily="49" charset="0"/>
              </a:rPr>
              <a:t>1. </a:t>
            </a:r>
            <a:r>
              <a:rPr kumimoji="1" lang="zh-CN" altLang="en-US" sz="2200">
                <a:solidFill>
                  <a:schemeClr val="bg1"/>
                </a:solidFill>
                <a:latin typeface="Consolas" pitchFamily="49" charset="0"/>
                <a:ea typeface="华文中宋" pitchFamily="2" charset="-122"/>
                <a:cs typeface="Consolas" pitchFamily="49" charset="0"/>
              </a:rPr>
              <a:t>多重表文件结构</a:t>
            </a: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41</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57158" y="857232"/>
            <a:ext cx="8458200" cy="1446550"/>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just">
              <a:lnSpc>
                <a:spcPct val="130000"/>
              </a:lnSpc>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en-US" altLang="zh-CN" sz="2000" smtClean="0">
                <a:solidFill>
                  <a:srgbClr val="FF3300"/>
                </a:solidFill>
                <a:latin typeface="Consolas" pitchFamily="49" charset="0"/>
                <a:ea typeface="楷体" pitchFamily="49" charset="-122"/>
                <a:cs typeface="Consolas" pitchFamily="49" charset="0"/>
              </a:rPr>
              <a:t>【</a:t>
            </a:r>
            <a:r>
              <a:rPr kumimoji="1" lang="zh-CN" altLang="en-US" sz="2000" smtClean="0">
                <a:solidFill>
                  <a:srgbClr val="FF3300"/>
                </a:solidFill>
                <a:latin typeface="Consolas" pitchFamily="49" charset="0"/>
                <a:ea typeface="楷体" pitchFamily="49" charset="-122"/>
                <a:cs typeface="Consolas" pitchFamily="49" charset="0"/>
              </a:rPr>
              <a:t>例</a:t>
            </a:r>
            <a:r>
              <a:rPr kumimoji="1" lang="en-US" altLang="zh-CN" sz="2000" smtClean="0">
                <a:solidFill>
                  <a:srgbClr val="FF3300"/>
                </a:solidFill>
                <a:latin typeface="Consolas" pitchFamily="49" charset="0"/>
                <a:ea typeface="楷体" pitchFamily="49" charset="-122"/>
                <a:cs typeface="Consolas" pitchFamily="49" charset="0"/>
              </a:rPr>
              <a:t>12.2】</a:t>
            </a:r>
            <a:r>
              <a:rPr kumimoji="1" lang="zh-CN" altLang="en-US" sz="2000" smtClean="0">
                <a:latin typeface="Consolas" pitchFamily="49" charset="0"/>
                <a:ea typeface="楷体" pitchFamily="49" charset="-122"/>
                <a:cs typeface="Consolas" pitchFamily="49" charset="0"/>
              </a:rPr>
              <a:t>一个学</a:t>
            </a:r>
            <a:r>
              <a:rPr kumimoji="1" lang="zh-CN" altLang="en-US" sz="2000">
                <a:latin typeface="Consolas" pitchFamily="49" charset="0"/>
                <a:ea typeface="楷体" pitchFamily="49" charset="-122"/>
                <a:cs typeface="Consolas" pitchFamily="49" charset="0"/>
              </a:rPr>
              <a:t>生</a:t>
            </a:r>
            <a:r>
              <a:rPr kumimoji="1" lang="zh-CN" altLang="en-US" sz="2000" smtClean="0">
                <a:latin typeface="Consolas" pitchFamily="49" charset="0"/>
                <a:ea typeface="楷体" pitchFamily="49" charset="-122"/>
                <a:cs typeface="Consolas" pitchFamily="49" charset="0"/>
              </a:rPr>
              <a:t>表，其中主</a:t>
            </a:r>
            <a:r>
              <a:rPr kumimoji="1" lang="zh-CN" altLang="en-US" sz="2000">
                <a:latin typeface="Consolas" pitchFamily="49" charset="0"/>
                <a:ea typeface="楷体" pitchFamily="49" charset="-122"/>
                <a:cs typeface="Consolas" pitchFamily="49" charset="0"/>
              </a:rPr>
              <a:t>关键字是学号，次关键字是性别、民族和班号</a:t>
            </a:r>
            <a:r>
              <a:rPr kumimoji="1" lang="zh-CN" altLang="en-US" sz="2000" smtClean="0">
                <a:latin typeface="Consolas" pitchFamily="49" charset="0"/>
                <a:ea typeface="楷体" pitchFamily="49" charset="-122"/>
                <a:cs typeface="Consolas" pitchFamily="49" charset="0"/>
              </a:rPr>
              <a:t>。</a:t>
            </a:r>
            <a:endParaRPr kumimoji="1" lang="en-US" altLang="zh-CN" sz="2000" smtClean="0">
              <a:latin typeface="Consolas" pitchFamily="49" charset="0"/>
              <a:ea typeface="楷体" pitchFamily="49" charset="-122"/>
              <a:cs typeface="Consolas" pitchFamily="49" charset="0"/>
            </a:endParaRPr>
          </a:p>
          <a:p>
            <a:pPr algn="just">
              <a:lnSpc>
                <a:spcPct val="130000"/>
              </a:lnSpc>
              <a:spcBef>
                <a:spcPct val="50000"/>
              </a:spcBef>
            </a:pPr>
            <a:r>
              <a:rPr kumimoji="1" lang="en-US" altLang="zh-CN" sz="2000" smtClean="0">
                <a:latin typeface="Consolas" pitchFamily="49" charset="0"/>
                <a:ea typeface="楷体" pitchFamily="49" charset="-122"/>
                <a:cs typeface="Consolas" pitchFamily="49" charset="0"/>
              </a:rPr>
              <a:t>    </a:t>
            </a:r>
            <a:r>
              <a:rPr kumimoji="1" lang="zh-CN" altLang="en-US" sz="2000" smtClean="0">
                <a:latin typeface="Consolas" pitchFamily="49" charset="0"/>
                <a:ea typeface="楷体" pitchFamily="49" charset="-122"/>
                <a:cs typeface="Consolas" pitchFamily="49" charset="0"/>
              </a:rPr>
              <a:t>设</a:t>
            </a:r>
            <a:r>
              <a:rPr kumimoji="1" lang="zh-CN" altLang="en-US" sz="2000">
                <a:latin typeface="Consolas" pitchFamily="49" charset="0"/>
                <a:ea typeface="楷体" pitchFamily="49" charset="-122"/>
                <a:cs typeface="Consolas" pitchFamily="49" charset="0"/>
              </a:rPr>
              <a:t>计对应的多重表文件。       </a:t>
            </a:r>
          </a:p>
        </p:txBody>
      </p:sp>
      <p:sp>
        <p:nvSpPr>
          <p:cNvPr id="3" name="灯片编号占位符 2"/>
          <p:cNvSpPr>
            <a:spLocks noGrp="1"/>
          </p:cNvSpPr>
          <p:nvPr>
            <p:ph type="sldNum" sz="quarter" idx="12"/>
          </p:nvPr>
        </p:nvSpPr>
        <p:spPr/>
        <p:txBody>
          <a:bodyPr/>
          <a:lstStyle/>
          <a:p>
            <a:fld id="{660FAF9E-1049-4C95-8569-9641D2BB7E8F}" type="slidenum">
              <a:rPr lang="en-US" altLang="zh-CN" smtClean="0"/>
              <a:pPr/>
              <a:t>42</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348038" y="4799848"/>
            <a:ext cx="2952750" cy="719138"/>
          </a:xfrm>
          <a:prstGeom prst="rect">
            <a:avLst/>
          </a:prstGeom>
          <a:solidFill>
            <a:schemeClr val="bg1"/>
          </a:solidFill>
          <a:ln w="9525">
            <a:no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nvGrpSpPr>
          <p:cNvPr id="2" name="组合 91"/>
          <p:cNvGrpSpPr/>
          <p:nvPr/>
        </p:nvGrpSpPr>
        <p:grpSpPr>
          <a:xfrm>
            <a:off x="5434013" y="626293"/>
            <a:ext cx="3025775" cy="2162175"/>
            <a:chOff x="5434013" y="260350"/>
            <a:chExt cx="3025775" cy="2162175"/>
          </a:xfrm>
        </p:grpSpPr>
        <p:sp>
          <p:nvSpPr>
            <p:cNvPr id="33829" name="Rectangle 37"/>
            <p:cNvSpPr>
              <a:spLocks noChangeArrowheads="1"/>
            </p:cNvSpPr>
            <p:nvPr/>
          </p:nvSpPr>
          <p:spPr bwMode="auto">
            <a:xfrm>
              <a:off x="5434013" y="26035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性别链</a:t>
              </a:r>
            </a:p>
          </p:txBody>
        </p:sp>
        <p:sp>
          <p:nvSpPr>
            <p:cNvPr id="33830" name="Rectangle 38"/>
            <p:cNvSpPr>
              <a:spLocks noChangeArrowheads="1"/>
            </p:cNvSpPr>
            <p:nvPr/>
          </p:nvSpPr>
          <p:spPr bwMode="auto">
            <a:xfrm>
              <a:off x="5434013" y="61912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2</a:t>
              </a:r>
            </a:p>
          </p:txBody>
        </p:sp>
        <p:sp>
          <p:nvSpPr>
            <p:cNvPr id="33831" name="Rectangle 39"/>
            <p:cNvSpPr>
              <a:spLocks noChangeArrowheads="1"/>
            </p:cNvSpPr>
            <p:nvPr/>
          </p:nvSpPr>
          <p:spPr bwMode="auto">
            <a:xfrm>
              <a:off x="5434013" y="979488"/>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a:t>
              </a:r>
            </a:p>
          </p:txBody>
        </p:sp>
        <p:sp>
          <p:nvSpPr>
            <p:cNvPr id="33832" name="Rectangle 40"/>
            <p:cNvSpPr>
              <a:spLocks noChangeArrowheads="1"/>
            </p:cNvSpPr>
            <p:nvPr/>
          </p:nvSpPr>
          <p:spPr bwMode="auto">
            <a:xfrm>
              <a:off x="5434013" y="133985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5</a:t>
              </a:r>
            </a:p>
          </p:txBody>
        </p:sp>
        <p:sp>
          <p:nvSpPr>
            <p:cNvPr id="33833" name="Rectangle 41"/>
            <p:cNvSpPr>
              <a:spLocks noChangeArrowheads="1"/>
            </p:cNvSpPr>
            <p:nvPr/>
          </p:nvSpPr>
          <p:spPr bwMode="auto">
            <a:xfrm>
              <a:off x="5434013" y="1700213"/>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34" name="Rectangle 42"/>
            <p:cNvSpPr>
              <a:spLocks noChangeArrowheads="1"/>
            </p:cNvSpPr>
            <p:nvPr/>
          </p:nvSpPr>
          <p:spPr bwMode="auto">
            <a:xfrm>
              <a:off x="5434013" y="2060575"/>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35" name="Rectangle 43"/>
            <p:cNvSpPr>
              <a:spLocks noChangeArrowheads="1"/>
            </p:cNvSpPr>
            <p:nvPr/>
          </p:nvSpPr>
          <p:spPr bwMode="auto">
            <a:xfrm>
              <a:off x="6442075" y="26035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民族链</a:t>
              </a:r>
            </a:p>
          </p:txBody>
        </p:sp>
        <p:sp>
          <p:nvSpPr>
            <p:cNvPr id="33836" name="Rectangle 44"/>
            <p:cNvSpPr>
              <a:spLocks noChangeArrowheads="1"/>
            </p:cNvSpPr>
            <p:nvPr/>
          </p:nvSpPr>
          <p:spPr bwMode="auto">
            <a:xfrm>
              <a:off x="6442075" y="619125"/>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2</a:t>
              </a:r>
            </a:p>
          </p:txBody>
        </p:sp>
        <p:sp>
          <p:nvSpPr>
            <p:cNvPr id="33837" name="Rectangle 45"/>
            <p:cNvSpPr>
              <a:spLocks noChangeArrowheads="1"/>
            </p:cNvSpPr>
            <p:nvPr/>
          </p:nvSpPr>
          <p:spPr bwMode="auto">
            <a:xfrm>
              <a:off x="6442075" y="97948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4</a:t>
              </a:r>
            </a:p>
          </p:txBody>
        </p:sp>
        <p:sp>
          <p:nvSpPr>
            <p:cNvPr id="33838" name="Rectangle 46"/>
            <p:cNvSpPr>
              <a:spLocks noChangeArrowheads="1"/>
            </p:cNvSpPr>
            <p:nvPr/>
          </p:nvSpPr>
          <p:spPr bwMode="auto">
            <a:xfrm>
              <a:off x="6442075" y="133985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39" name="Rectangle 47"/>
            <p:cNvSpPr>
              <a:spLocks noChangeArrowheads="1"/>
            </p:cNvSpPr>
            <p:nvPr/>
          </p:nvSpPr>
          <p:spPr bwMode="auto">
            <a:xfrm>
              <a:off x="6442075" y="170021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40" name="Rectangle 48"/>
            <p:cNvSpPr>
              <a:spLocks noChangeArrowheads="1"/>
            </p:cNvSpPr>
            <p:nvPr/>
          </p:nvSpPr>
          <p:spPr bwMode="auto">
            <a:xfrm>
              <a:off x="6442075" y="2060575"/>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41" name="Rectangle 49"/>
            <p:cNvSpPr>
              <a:spLocks noChangeArrowheads="1"/>
            </p:cNvSpPr>
            <p:nvPr/>
          </p:nvSpPr>
          <p:spPr bwMode="auto">
            <a:xfrm>
              <a:off x="7451725" y="26193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班号链</a:t>
              </a:r>
            </a:p>
          </p:txBody>
        </p:sp>
        <p:sp>
          <p:nvSpPr>
            <p:cNvPr id="33842" name="Rectangle 50"/>
            <p:cNvSpPr>
              <a:spLocks noChangeArrowheads="1"/>
            </p:cNvSpPr>
            <p:nvPr/>
          </p:nvSpPr>
          <p:spPr bwMode="auto">
            <a:xfrm>
              <a:off x="7451725" y="62071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2</a:t>
              </a:r>
            </a:p>
          </p:txBody>
        </p:sp>
        <p:sp>
          <p:nvSpPr>
            <p:cNvPr id="33843" name="Rectangle 51"/>
            <p:cNvSpPr>
              <a:spLocks noChangeArrowheads="1"/>
            </p:cNvSpPr>
            <p:nvPr/>
          </p:nvSpPr>
          <p:spPr bwMode="auto">
            <a:xfrm>
              <a:off x="7451725" y="981075"/>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4</a:t>
              </a:r>
            </a:p>
          </p:txBody>
        </p:sp>
        <p:sp>
          <p:nvSpPr>
            <p:cNvPr id="33844" name="Rectangle 52"/>
            <p:cNvSpPr>
              <a:spLocks noChangeArrowheads="1"/>
            </p:cNvSpPr>
            <p:nvPr/>
          </p:nvSpPr>
          <p:spPr bwMode="auto">
            <a:xfrm>
              <a:off x="7451725" y="134143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5</a:t>
              </a:r>
            </a:p>
          </p:txBody>
        </p:sp>
        <p:sp>
          <p:nvSpPr>
            <p:cNvPr id="33845" name="Rectangle 53"/>
            <p:cNvSpPr>
              <a:spLocks noChangeArrowheads="1"/>
            </p:cNvSpPr>
            <p:nvPr/>
          </p:nvSpPr>
          <p:spPr bwMode="auto">
            <a:xfrm>
              <a:off x="7451725" y="170180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sp>
          <p:nvSpPr>
            <p:cNvPr id="33846" name="Rectangle 54"/>
            <p:cNvSpPr>
              <a:spLocks noChangeArrowheads="1"/>
            </p:cNvSpPr>
            <p:nvPr/>
          </p:nvSpPr>
          <p:spPr bwMode="auto">
            <a:xfrm>
              <a:off x="7451725" y="206216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a:t>
              </a:r>
            </a:p>
          </p:txBody>
        </p:sp>
      </p:grpSp>
      <p:grpSp>
        <p:nvGrpSpPr>
          <p:cNvPr id="3" name="组合 92"/>
          <p:cNvGrpSpPr/>
          <p:nvPr/>
        </p:nvGrpSpPr>
        <p:grpSpPr>
          <a:xfrm>
            <a:off x="395288" y="3228212"/>
            <a:ext cx="3025775" cy="1428761"/>
            <a:chOff x="395288" y="3228212"/>
            <a:chExt cx="3025775" cy="1428761"/>
          </a:xfrm>
        </p:grpSpPr>
        <p:sp>
          <p:nvSpPr>
            <p:cNvPr id="33847" name="Rectangle 55"/>
            <p:cNvSpPr>
              <a:spLocks noChangeArrowheads="1"/>
            </p:cNvSpPr>
            <p:nvPr/>
          </p:nvSpPr>
          <p:spPr bwMode="auto">
            <a:xfrm>
              <a:off x="395288" y="3575886"/>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3848" name="Rectangle 56"/>
            <p:cNvSpPr>
              <a:spLocks noChangeArrowheads="1"/>
            </p:cNvSpPr>
            <p:nvPr/>
          </p:nvSpPr>
          <p:spPr bwMode="auto">
            <a:xfrm>
              <a:off x="1403350" y="3575886"/>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头指针</a:t>
              </a:r>
            </a:p>
          </p:txBody>
        </p:sp>
        <p:sp>
          <p:nvSpPr>
            <p:cNvPr id="33849" name="Rectangle 57"/>
            <p:cNvSpPr>
              <a:spLocks noChangeArrowheads="1"/>
            </p:cNvSpPr>
            <p:nvPr/>
          </p:nvSpPr>
          <p:spPr bwMode="auto">
            <a:xfrm>
              <a:off x="2413000" y="3577473"/>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链长</a:t>
              </a:r>
            </a:p>
          </p:txBody>
        </p:sp>
        <p:sp>
          <p:nvSpPr>
            <p:cNvPr id="33850" name="Rectangle 58"/>
            <p:cNvSpPr>
              <a:spLocks noChangeArrowheads="1"/>
            </p:cNvSpPr>
            <p:nvPr/>
          </p:nvSpPr>
          <p:spPr bwMode="auto">
            <a:xfrm>
              <a:off x="395288" y="3933073"/>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51" name="Rectangle 59"/>
            <p:cNvSpPr>
              <a:spLocks noChangeArrowheads="1"/>
            </p:cNvSpPr>
            <p:nvPr/>
          </p:nvSpPr>
          <p:spPr bwMode="auto">
            <a:xfrm>
              <a:off x="1403350" y="3933073"/>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a:t>
              </a:r>
            </a:p>
          </p:txBody>
        </p:sp>
        <p:sp>
          <p:nvSpPr>
            <p:cNvPr id="33852" name="Rectangle 60"/>
            <p:cNvSpPr>
              <a:spLocks noChangeArrowheads="1"/>
            </p:cNvSpPr>
            <p:nvPr/>
          </p:nvSpPr>
          <p:spPr bwMode="auto">
            <a:xfrm>
              <a:off x="2413000" y="3934661"/>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33853" name="Rectangle 61"/>
            <p:cNvSpPr>
              <a:spLocks noChangeArrowheads="1"/>
            </p:cNvSpPr>
            <p:nvPr/>
          </p:nvSpPr>
          <p:spPr bwMode="auto">
            <a:xfrm>
              <a:off x="395288" y="4295023"/>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女</a:t>
              </a:r>
            </a:p>
          </p:txBody>
        </p:sp>
        <p:sp>
          <p:nvSpPr>
            <p:cNvPr id="33854" name="Rectangle 62"/>
            <p:cNvSpPr>
              <a:spLocks noChangeArrowheads="1"/>
            </p:cNvSpPr>
            <p:nvPr/>
          </p:nvSpPr>
          <p:spPr bwMode="auto">
            <a:xfrm>
              <a:off x="1403350" y="4295023"/>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4</a:t>
              </a:r>
            </a:p>
          </p:txBody>
        </p:sp>
        <p:sp>
          <p:nvSpPr>
            <p:cNvPr id="33855" name="Rectangle 63"/>
            <p:cNvSpPr>
              <a:spLocks noChangeArrowheads="1"/>
            </p:cNvSpPr>
            <p:nvPr/>
          </p:nvSpPr>
          <p:spPr bwMode="auto">
            <a:xfrm>
              <a:off x="2413000" y="4296611"/>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33856" name="Text Box 64"/>
            <p:cNvSpPr txBox="1">
              <a:spLocks noChangeArrowheads="1"/>
            </p:cNvSpPr>
            <p:nvPr/>
          </p:nvSpPr>
          <p:spPr bwMode="auto">
            <a:xfrm>
              <a:off x="755650" y="3228212"/>
              <a:ext cx="23749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性别索引</a:t>
              </a:r>
            </a:p>
          </p:txBody>
        </p:sp>
      </p:grpSp>
      <p:grpSp>
        <p:nvGrpSpPr>
          <p:cNvPr id="4" name="组合 93"/>
          <p:cNvGrpSpPr/>
          <p:nvPr/>
        </p:nvGrpSpPr>
        <p:grpSpPr>
          <a:xfrm>
            <a:off x="5721350" y="3071810"/>
            <a:ext cx="3027363" cy="1802650"/>
            <a:chOff x="5721350" y="3071810"/>
            <a:chExt cx="3027363" cy="1802650"/>
          </a:xfrm>
        </p:grpSpPr>
        <p:sp>
          <p:nvSpPr>
            <p:cNvPr id="33857" name="Rectangle 65"/>
            <p:cNvSpPr>
              <a:spLocks noChangeArrowheads="1"/>
            </p:cNvSpPr>
            <p:nvPr/>
          </p:nvSpPr>
          <p:spPr bwMode="auto">
            <a:xfrm>
              <a:off x="5721350" y="3433010"/>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3858" name="Rectangle 66"/>
            <p:cNvSpPr>
              <a:spLocks noChangeArrowheads="1"/>
            </p:cNvSpPr>
            <p:nvPr/>
          </p:nvSpPr>
          <p:spPr bwMode="auto">
            <a:xfrm>
              <a:off x="6729413" y="3433010"/>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头指针</a:t>
              </a:r>
            </a:p>
          </p:txBody>
        </p:sp>
        <p:sp>
          <p:nvSpPr>
            <p:cNvPr id="33859" name="Rectangle 67"/>
            <p:cNvSpPr>
              <a:spLocks noChangeArrowheads="1"/>
            </p:cNvSpPr>
            <p:nvPr/>
          </p:nvSpPr>
          <p:spPr bwMode="auto">
            <a:xfrm>
              <a:off x="7739063" y="3434597"/>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链长</a:t>
              </a:r>
            </a:p>
          </p:txBody>
        </p:sp>
        <p:sp>
          <p:nvSpPr>
            <p:cNvPr id="33860" name="Rectangle 68"/>
            <p:cNvSpPr>
              <a:spLocks noChangeArrowheads="1"/>
            </p:cNvSpPr>
            <p:nvPr/>
          </p:nvSpPr>
          <p:spPr bwMode="auto">
            <a:xfrm>
              <a:off x="5721350" y="3790197"/>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3861" name="Rectangle 69"/>
            <p:cNvSpPr>
              <a:spLocks noChangeArrowheads="1"/>
            </p:cNvSpPr>
            <p:nvPr/>
          </p:nvSpPr>
          <p:spPr bwMode="auto">
            <a:xfrm>
              <a:off x="6729413" y="3790197"/>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a:t>
              </a:r>
            </a:p>
          </p:txBody>
        </p:sp>
        <p:sp>
          <p:nvSpPr>
            <p:cNvPr id="33862" name="Rectangle 70"/>
            <p:cNvSpPr>
              <a:spLocks noChangeArrowheads="1"/>
            </p:cNvSpPr>
            <p:nvPr/>
          </p:nvSpPr>
          <p:spPr bwMode="auto">
            <a:xfrm>
              <a:off x="7739063" y="3791785"/>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33863" name="Rectangle 71"/>
            <p:cNvSpPr>
              <a:spLocks noChangeArrowheads="1"/>
            </p:cNvSpPr>
            <p:nvPr/>
          </p:nvSpPr>
          <p:spPr bwMode="auto">
            <a:xfrm>
              <a:off x="5721350" y="4152147"/>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满族</a:t>
              </a:r>
            </a:p>
          </p:txBody>
        </p:sp>
        <p:sp>
          <p:nvSpPr>
            <p:cNvPr id="33864" name="Rectangle 72"/>
            <p:cNvSpPr>
              <a:spLocks noChangeArrowheads="1"/>
            </p:cNvSpPr>
            <p:nvPr/>
          </p:nvSpPr>
          <p:spPr bwMode="auto">
            <a:xfrm>
              <a:off x="6729413" y="4152147"/>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a:t>
              </a:r>
            </a:p>
          </p:txBody>
        </p:sp>
        <p:sp>
          <p:nvSpPr>
            <p:cNvPr id="33865" name="Rectangle 73"/>
            <p:cNvSpPr>
              <a:spLocks noChangeArrowheads="1"/>
            </p:cNvSpPr>
            <p:nvPr/>
          </p:nvSpPr>
          <p:spPr bwMode="auto">
            <a:xfrm>
              <a:off x="7739063" y="4153735"/>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33866" name="Text Box 74"/>
            <p:cNvSpPr txBox="1">
              <a:spLocks noChangeArrowheads="1"/>
            </p:cNvSpPr>
            <p:nvPr/>
          </p:nvSpPr>
          <p:spPr bwMode="auto">
            <a:xfrm>
              <a:off x="6081713" y="3071810"/>
              <a:ext cx="23749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民族索引</a:t>
              </a:r>
            </a:p>
          </p:txBody>
        </p:sp>
        <p:sp>
          <p:nvSpPr>
            <p:cNvPr id="33867" name="Rectangle 75"/>
            <p:cNvSpPr>
              <a:spLocks noChangeArrowheads="1"/>
            </p:cNvSpPr>
            <p:nvPr/>
          </p:nvSpPr>
          <p:spPr bwMode="auto">
            <a:xfrm>
              <a:off x="5722938" y="4512510"/>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回族</a:t>
              </a:r>
            </a:p>
          </p:txBody>
        </p:sp>
        <p:sp>
          <p:nvSpPr>
            <p:cNvPr id="33868" name="Rectangle 76"/>
            <p:cNvSpPr>
              <a:spLocks noChangeArrowheads="1"/>
            </p:cNvSpPr>
            <p:nvPr/>
          </p:nvSpPr>
          <p:spPr bwMode="auto">
            <a:xfrm>
              <a:off x="6731000" y="4512510"/>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5</a:t>
              </a:r>
            </a:p>
          </p:txBody>
        </p:sp>
        <p:sp>
          <p:nvSpPr>
            <p:cNvPr id="33869" name="Rectangle 77"/>
            <p:cNvSpPr>
              <a:spLocks noChangeArrowheads="1"/>
            </p:cNvSpPr>
            <p:nvPr/>
          </p:nvSpPr>
          <p:spPr bwMode="auto">
            <a:xfrm>
              <a:off x="7740650" y="4514097"/>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grpSp>
      <p:grpSp>
        <p:nvGrpSpPr>
          <p:cNvPr id="5" name="组合 94"/>
          <p:cNvGrpSpPr/>
          <p:nvPr/>
        </p:nvGrpSpPr>
        <p:grpSpPr>
          <a:xfrm>
            <a:off x="2625725" y="4723637"/>
            <a:ext cx="3025775" cy="1428761"/>
            <a:chOff x="2625725" y="4723637"/>
            <a:chExt cx="3025775" cy="1428761"/>
          </a:xfrm>
        </p:grpSpPr>
        <p:sp>
          <p:nvSpPr>
            <p:cNvPr id="33870" name="Rectangle 78"/>
            <p:cNvSpPr>
              <a:spLocks noChangeArrowheads="1"/>
            </p:cNvSpPr>
            <p:nvPr/>
          </p:nvSpPr>
          <p:spPr bwMode="auto">
            <a:xfrm>
              <a:off x="2625725" y="5071311"/>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3871" name="Rectangle 79"/>
            <p:cNvSpPr>
              <a:spLocks noChangeArrowheads="1"/>
            </p:cNvSpPr>
            <p:nvPr/>
          </p:nvSpPr>
          <p:spPr bwMode="auto">
            <a:xfrm>
              <a:off x="3633788" y="5071311"/>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头指针</a:t>
              </a:r>
            </a:p>
          </p:txBody>
        </p:sp>
        <p:sp>
          <p:nvSpPr>
            <p:cNvPr id="33872" name="Rectangle 80"/>
            <p:cNvSpPr>
              <a:spLocks noChangeArrowheads="1"/>
            </p:cNvSpPr>
            <p:nvPr/>
          </p:nvSpPr>
          <p:spPr bwMode="auto">
            <a:xfrm>
              <a:off x="4643438" y="5072898"/>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链长</a:t>
              </a:r>
            </a:p>
          </p:txBody>
        </p:sp>
        <p:sp>
          <p:nvSpPr>
            <p:cNvPr id="33873" name="Rectangle 81"/>
            <p:cNvSpPr>
              <a:spLocks noChangeArrowheads="1"/>
            </p:cNvSpPr>
            <p:nvPr/>
          </p:nvSpPr>
          <p:spPr bwMode="auto">
            <a:xfrm>
              <a:off x="2625725" y="5428498"/>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3874" name="Rectangle 82"/>
            <p:cNvSpPr>
              <a:spLocks noChangeArrowheads="1"/>
            </p:cNvSpPr>
            <p:nvPr/>
          </p:nvSpPr>
          <p:spPr bwMode="auto">
            <a:xfrm>
              <a:off x="3633788" y="5428498"/>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a:t>
              </a:r>
            </a:p>
          </p:txBody>
        </p:sp>
        <p:sp>
          <p:nvSpPr>
            <p:cNvPr id="33875" name="Rectangle 83"/>
            <p:cNvSpPr>
              <a:spLocks noChangeArrowheads="1"/>
            </p:cNvSpPr>
            <p:nvPr/>
          </p:nvSpPr>
          <p:spPr bwMode="auto">
            <a:xfrm>
              <a:off x="4643438" y="5430086"/>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33876" name="Rectangle 84"/>
            <p:cNvSpPr>
              <a:spLocks noChangeArrowheads="1"/>
            </p:cNvSpPr>
            <p:nvPr/>
          </p:nvSpPr>
          <p:spPr bwMode="auto">
            <a:xfrm>
              <a:off x="2625725" y="5790448"/>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3877" name="Rectangle 85"/>
            <p:cNvSpPr>
              <a:spLocks noChangeArrowheads="1"/>
            </p:cNvSpPr>
            <p:nvPr/>
          </p:nvSpPr>
          <p:spPr bwMode="auto">
            <a:xfrm>
              <a:off x="3633788" y="5790448"/>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a:t>
              </a:r>
            </a:p>
          </p:txBody>
        </p:sp>
        <p:sp>
          <p:nvSpPr>
            <p:cNvPr id="33878" name="Rectangle 86"/>
            <p:cNvSpPr>
              <a:spLocks noChangeArrowheads="1"/>
            </p:cNvSpPr>
            <p:nvPr/>
          </p:nvSpPr>
          <p:spPr bwMode="auto">
            <a:xfrm>
              <a:off x="4643438" y="5792036"/>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2</a:t>
              </a:r>
            </a:p>
          </p:txBody>
        </p:sp>
        <p:sp>
          <p:nvSpPr>
            <p:cNvPr id="33879" name="Text Box 87"/>
            <p:cNvSpPr txBox="1">
              <a:spLocks noChangeArrowheads="1"/>
            </p:cNvSpPr>
            <p:nvPr/>
          </p:nvSpPr>
          <p:spPr bwMode="auto">
            <a:xfrm>
              <a:off x="2986088" y="4723637"/>
              <a:ext cx="23749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班号索引</a:t>
              </a:r>
            </a:p>
          </p:txBody>
        </p:sp>
      </p:grpSp>
      <p:grpSp>
        <p:nvGrpSpPr>
          <p:cNvPr id="6" name="组合 90"/>
          <p:cNvGrpSpPr/>
          <p:nvPr/>
        </p:nvGrpSpPr>
        <p:grpSpPr>
          <a:xfrm>
            <a:off x="107950" y="223043"/>
            <a:ext cx="5327650" cy="2565425"/>
            <a:chOff x="107950" y="-142900"/>
            <a:chExt cx="5327650" cy="2565425"/>
          </a:xfrm>
        </p:grpSpPr>
        <p:sp>
          <p:nvSpPr>
            <p:cNvPr id="33798" name="Rectangle 6"/>
            <p:cNvSpPr>
              <a:spLocks noChangeArrowheads="1"/>
            </p:cNvSpPr>
            <p:nvPr/>
          </p:nvSpPr>
          <p:spPr bwMode="auto">
            <a:xfrm>
              <a:off x="1474788" y="2603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学号</a:t>
              </a:r>
            </a:p>
          </p:txBody>
        </p:sp>
        <p:sp>
          <p:nvSpPr>
            <p:cNvPr id="33799" name="Rectangle 7"/>
            <p:cNvSpPr>
              <a:spLocks noChangeArrowheads="1"/>
            </p:cNvSpPr>
            <p:nvPr/>
          </p:nvSpPr>
          <p:spPr bwMode="auto">
            <a:xfrm>
              <a:off x="2266950" y="260350"/>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姓名</a:t>
              </a:r>
            </a:p>
          </p:txBody>
        </p:sp>
        <p:sp>
          <p:nvSpPr>
            <p:cNvPr id="33800" name="Rectangle 8"/>
            <p:cNvSpPr>
              <a:spLocks noChangeArrowheads="1"/>
            </p:cNvSpPr>
            <p:nvPr/>
          </p:nvSpPr>
          <p:spPr bwMode="auto">
            <a:xfrm>
              <a:off x="3059113" y="2603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性别</a:t>
              </a:r>
            </a:p>
          </p:txBody>
        </p:sp>
        <p:sp>
          <p:nvSpPr>
            <p:cNvPr id="33801" name="Text Box 9"/>
            <p:cNvSpPr txBox="1">
              <a:spLocks noChangeArrowheads="1"/>
            </p:cNvSpPr>
            <p:nvPr/>
          </p:nvSpPr>
          <p:spPr bwMode="auto">
            <a:xfrm>
              <a:off x="107950" y="260350"/>
              <a:ext cx="12954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33802" name="Rectangle 10"/>
            <p:cNvSpPr>
              <a:spLocks noChangeArrowheads="1"/>
            </p:cNvSpPr>
            <p:nvPr/>
          </p:nvSpPr>
          <p:spPr bwMode="auto">
            <a:xfrm>
              <a:off x="1474788" y="61912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33803" name="Rectangle 11"/>
            <p:cNvSpPr>
              <a:spLocks noChangeArrowheads="1"/>
            </p:cNvSpPr>
            <p:nvPr/>
          </p:nvSpPr>
          <p:spPr bwMode="auto">
            <a:xfrm>
              <a:off x="2266950" y="61912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李明</a:t>
              </a:r>
            </a:p>
          </p:txBody>
        </p:sp>
        <p:sp>
          <p:nvSpPr>
            <p:cNvPr id="33804" name="Rectangle 12"/>
            <p:cNvSpPr>
              <a:spLocks noChangeArrowheads="1"/>
            </p:cNvSpPr>
            <p:nvPr/>
          </p:nvSpPr>
          <p:spPr bwMode="auto">
            <a:xfrm>
              <a:off x="3059113" y="61912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05" name="Text Box 13"/>
            <p:cNvSpPr txBox="1">
              <a:spLocks noChangeArrowheads="1"/>
            </p:cNvSpPr>
            <p:nvPr/>
          </p:nvSpPr>
          <p:spPr bwMode="auto">
            <a:xfrm>
              <a:off x="828675" y="61912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a:t>
              </a:r>
            </a:p>
          </p:txBody>
        </p:sp>
        <p:sp>
          <p:nvSpPr>
            <p:cNvPr id="33806" name="Rectangle 14"/>
            <p:cNvSpPr>
              <a:spLocks noChangeArrowheads="1"/>
            </p:cNvSpPr>
            <p:nvPr/>
          </p:nvSpPr>
          <p:spPr bwMode="auto">
            <a:xfrm>
              <a:off x="1473200" y="979488"/>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33807" name="Rectangle 15"/>
            <p:cNvSpPr>
              <a:spLocks noChangeArrowheads="1"/>
            </p:cNvSpPr>
            <p:nvPr/>
          </p:nvSpPr>
          <p:spPr bwMode="auto">
            <a:xfrm>
              <a:off x="2265363" y="97948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王平</a:t>
              </a:r>
            </a:p>
          </p:txBody>
        </p:sp>
        <p:sp>
          <p:nvSpPr>
            <p:cNvPr id="33808" name="Rectangle 16"/>
            <p:cNvSpPr>
              <a:spLocks noChangeArrowheads="1"/>
            </p:cNvSpPr>
            <p:nvPr/>
          </p:nvSpPr>
          <p:spPr bwMode="auto">
            <a:xfrm>
              <a:off x="3059113" y="97948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09" name="Text Box 17"/>
            <p:cNvSpPr txBox="1">
              <a:spLocks noChangeArrowheads="1"/>
            </p:cNvSpPr>
            <p:nvPr/>
          </p:nvSpPr>
          <p:spPr bwMode="auto">
            <a:xfrm>
              <a:off x="827088" y="97948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2</a:t>
              </a:r>
            </a:p>
          </p:txBody>
        </p:sp>
        <p:sp>
          <p:nvSpPr>
            <p:cNvPr id="33810" name="Rectangle 18"/>
            <p:cNvSpPr>
              <a:spLocks noChangeArrowheads="1"/>
            </p:cNvSpPr>
            <p:nvPr/>
          </p:nvSpPr>
          <p:spPr bwMode="auto">
            <a:xfrm>
              <a:off x="1473200" y="1339850"/>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33811" name="Rectangle 19"/>
            <p:cNvSpPr>
              <a:spLocks noChangeArrowheads="1"/>
            </p:cNvSpPr>
            <p:nvPr/>
          </p:nvSpPr>
          <p:spPr bwMode="auto">
            <a:xfrm>
              <a:off x="2265363" y="13398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陈强</a:t>
              </a:r>
            </a:p>
          </p:txBody>
        </p:sp>
        <p:sp>
          <p:nvSpPr>
            <p:cNvPr id="33812" name="Rectangle 20"/>
            <p:cNvSpPr>
              <a:spLocks noChangeArrowheads="1"/>
            </p:cNvSpPr>
            <p:nvPr/>
          </p:nvSpPr>
          <p:spPr bwMode="auto">
            <a:xfrm>
              <a:off x="3059113" y="133985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13" name="Text Box 21"/>
            <p:cNvSpPr txBox="1">
              <a:spLocks noChangeArrowheads="1"/>
            </p:cNvSpPr>
            <p:nvPr/>
          </p:nvSpPr>
          <p:spPr bwMode="auto">
            <a:xfrm>
              <a:off x="827088" y="1339850"/>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33814" name="Rectangle 22"/>
            <p:cNvSpPr>
              <a:spLocks noChangeArrowheads="1"/>
            </p:cNvSpPr>
            <p:nvPr/>
          </p:nvSpPr>
          <p:spPr bwMode="auto">
            <a:xfrm>
              <a:off x="1474788" y="17002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33815" name="Rectangle 23"/>
            <p:cNvSpPr>
              <a:spLocks noChangeArrowheads="1"/>
            </p:cNvSpPr>
            <p:nvPr/>
          </p:nvSpPr>
          <p:spPr bwMode="auto">
            <a:xfrm>
              <a:off x="2266950" y="170021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张萍</a:t>
              </a:r>
            </a:p>
          </p:txBody>
        </p:sp>
        <p:sp>
          <p:nvSpPr>
            <p:cNvPr id="33816" name="Rectangle 24"/>
            <p:cNvSpPr>
              <a:spLocks noChangeArrowheads="1"/>
            </p:cNvSpPr>
            <p:nvPr/>
          </p:nvSpPr>
          <p:spPr bwMode="auto">
            <a:xfrm>
              <a:off x="3059113" y="17002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女</a:t>
              </a:r>
            </a:p>
          </p:txBody>
        </p:sp>
        <p:sp>
          <p:nvSpPr>
            <p:cNvPr id="33817" name="Text Box 25"/>
            <p:cNvSpPr txBox="1">
              <a:spLocks noChangeArrowheads="1"/>
            </p:cNvSpPr>
            <p:nvPr/>
          </p:nvSpPr>
          <p:spPr bwMode="auto">
            <a:xfrm>
              <a:off x="828675" y="1700213"/>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4</a:t>
              </a:r>
            </a:p>
          </p:txBody>
        </p:sp>
        <p:sp>
          <p:nvSpPr>
            <p:cNvPr id="33818" name="Rectangle 26"/>
            <p:cNvSpPr>
              <a:spLocks noChangeArrowheads="1"/>
            </p:cNvSpPr>
            <p:nvPr/>
          </p:nvSpPr>
          <p:spPr bwMode="auto">
            <a:xfrm>
              <a:off x="1473200" y="206057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33819" name="Rectangle 27"/>
            <p:cNvSpPr>
              <a:spLocks noChangeArrowheads="1"/>
            </p:cNvSpPr>
            <p:nvPr/>
          </p:nvSpPr>
          <p:spPr bwMode="auto">
            <a:xfrm>
              <a:off x="2265363" y="20605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马伟</a:t>
              </a:r>
            </a:p>
          </p:txBody>
        </p:sp>
        <p:sp>
          <p:nvSpPr>
            <p:cNvPr id="33820" name="Rectangle 28"/>
            <p:cNvSpPr>
              <a:spLocks noChangeArrowheads="1"/>
            </p:cNvSpPr>
            <p:nvPr/>
          </p:nvSpPr>
          <p:spPr bwMode="auto">
            <a:xfrm>
              <a:off x="3059113" y="20605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3821" name="Text Box 29"/>
            <p:cNvSpPr txBox="1">
              <a:spLocks noChangeArrowheads="1"/>
            </p:cNvSpPr>
            <p:nvPr/>
          </p:nvSpPr>
          <p:spPr bwMode="auto">
            <a:xfrm>
              <a:off x="827088" y="2058988"/>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5</a:t>
              </a:r>
            </a:p>
          </p:txBody>
        </p:sp>
        <p:sp>
          <p:nvSpPr>
            <p:cNvPr id="33822" name="Text Box 30"/>
            <p:cNvSpPr txBox="1">
              <a:spLocks noChangeArrowheads="1"/>
            </p:cNvSpPr>
            <p:nvPr/>
          </p:nvSpPr>
          <p:spPr bwMode="auto">
            <a:xfrm>
              <a:off x="3357554" y="-142900"/>
              <a:ext cx="1928826" cy="276999"/>
            </a:xfrm>
            <a:prstGeom prst="rect">
              <a:avLst/>
            </a:prstGeom>
            <a:noFill/>
            <a:ln w="9525" algn="ctr">
              <a:noFill/>
              <a:miter lim="800000"/>
              <a:headEnd/>
              <a:tailEnd/>
            </a:ln>
            <a:effectLst/>
          </p:spPr>
          <p:txBody>
            <a:bodyPr wrap="square" lIns="0" tIns="0" rIns="0" bIns="0">
              <a:spAutoFit/>
            </a:bodyPr>
            <a:lstStyle/>
            <a:p>
              <a:pPr>
                <a:spcBef>
                  <a:spcPct val="50000"/>
                </a:spcBef>
              </a:pPr>
              <a:r>
                <a:rPr lang="zh-CN" altLang="en-US" sz="1800">
                  <a:latin typeface="Consolas" pitchFamily="49" charset="0"/>
                  <a:ea typeface="仿宋" pitchFamily="49" charset="-122"/>
                  <a:cs typeface="Consolas" pitchFamily="49" charset="0"/>
                </a:rPr>
                <a:t>多重表主文件</a:t>
              </a:r>
            </a:p>
          </p:txBody>
        </p:sp>
        <p:sp>
          <p:nvSpPr>
            <p:cNvPr id="33823" name="Rectangle 31"/>
            <p:cNvSpPr>
              <a:spLocks noChangeArrowheads="1"/>
            </p:cNvSpPr>
            <p:nvPr/>
          </p:nvSpPr>
          <p:spPr bwMode="auto">
            <a:xfrm>
              <a:off x="4643438" y="26193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班号</a:t>
              </a:r>
            </a:p>
          </p:txBody>
        </p:sp>
        <p:sp>
          <p:nvSpPr>
            <p:cNvPr id="33824" name="Rectangle 32"/>
            <p:cNvSpPr>
              <a:spLocks noChangeArrowheads="1"/>
            </p:cNvSpPr>
            <p:nvPr/>
          </p:nvSpPr>
          <p:spPr bwMode="auto">
            <a:xfrm>
              <a:off x="4643438" y="62071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3825" name="Rectangle 33"/>
            <p:cNvSpPr>
              <a:spLocks noChangeArrowheads="1"/>
            </p:cNvSpPr>
            <p:nvPr/>
          </p:nvSpPr>
          <p:spPr bwMode="auto">
            <a:xfrm>
              <a:off x="4643438" y="981075"/>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3826" name="Rectangle 34"/>
            <p:cNvSpPr>
              <a:spLocks noChangeArrowheads="1"/>
            </p:cNvSpPr>
            <p:nvPr/>
          </p:nvSpPr>
          <p:spPr bwMode="auto">
            <a:xfrm>
              <a:off x="4643438" y="1341438"/>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3827" name="Rectangle 35"/>
            <p:cNvSpPr>
              <a:spLocks noChangeArrowheads="1"/>
            </p:cNvSpPr>
            <p:nvPr/>
          </p:nvSpPr>
          <p:spPr bwMode="auto">
            <a:xfrm>
              <a:off x="4643438" y="1701800"/>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3828" name="Rectangle 36"/>
            <p:cNvSpPr>
              <a:spLocks noChangeArrowheads="1"/>
            </p:cNvSpPr>
            <p:nvPr/>
          </p:nvSpPr>
          <p:spPr bwMode="auto">
            <a:xfrm>
              <a:off x="4643438" y="2062163"/>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3880" name="Rectangle 88"/>
            <p:cNvSpPr>
              <a:spLocks noChangeArrowheads="1"/>
            </p:cNvSpPr>
            <p:nvPr/>
          </p:nvSpPr>
          <p:spPr bwMode="auto">
            <a:xfrm>
              <a:off x="3851275" y="261938"/>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民族</a:t>
              </a:r>
            </a:p>
          </p:txBody>
        </p:sp>
        <p:sp>
          <p:nvSpPr>
            <p:cNvPr id="33881" name="Rectangle 89"/>
            <p:cNvSpPr>
              <a:spLocks noChangeArrowheads="1"/>
            </p:cNvSpPr>
            <p:nvPr/>
          </p:nvSpPr>
          <p:spPr bwMode="auto">
            <a:xfrm>
              <a:off x="3851275" y="62071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3882" name="Rectangle 90"/>
            <p:cNvSpPr>
              <a:spLocks noChangeArrowheads="1"/>
            </p:cNvSpPr>
            <p:nvPr/>
          </p:nvSpPr>
          <p:spPr bwMode="auto">
            <a:xfrm>
              <a:off x="3851275" y="981075"/>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3883" name="Rectangle 91"/>
            <p:cNvSpPr>
              <a:spLocks noChangeArrowheads="1"/>
            </p:cNvSpPr>
            <p:nvPr/>
          </p:nvSpPr>
          <p:spPr bwMode="auto">
            <a:xfrm>
              <a:off x="3851275" y="1341438"/>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满族</a:t>
              </a:r>
            </a:p>
          </p:txBody>
        </p:sp>
        <p:sp>
          <p:nvSpPr>
            <p:cNvPr id="33884" name="Rectangle 92"/>
            <p:cNvSpPr>
              <a:spLocks noChangeArrowheads="1"/>
            </p:cNvSpPr>
            <p:nvPr/>
          </p:nvSpPr>
          <p:spPr bwMode="auto">
            <a:xfrm>
              <a:off x="3851275" y="1701800"/>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3885" name="Rectangle 93"/>
            <p:cNvSpPr>
              <a:spLocks noChangeArrowheads="1"/>
            </p:cNvSpPr>
            <p:nvPr/>
          </p:nvSpPr>
          <p:spPr bwMode="auto">
            <a:xfrm>
              <a:off x="3851275" y="2062163"/>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回族</a:t>
              </a:r>
            </a:p>
          </p:txBody>
        </p:sp>
      </p:grpSp>
      <p:sp>
        <p:nvSpPr>
          <p:cNvPr id="96" name="灯片编号占位符 95"/>
          <p:cNvSpPr>
            <a:spLocks noGrp="1"/>
          </p:cNvSpPr>
          <p:nvPr>
            <p:ph type="sldNum" sz="quarter" idx="12"/>
          </p:nvPr>
        </p:nvSpPr>
        <p:spPr/>
        <p:txBody>
          <a:bodyPr/>
          <a:lstStyle/>
          <a:p>
            <a:fld id="{660FAF9E-1049-4C95-8569-9641D2BB7E8F}" type="slidenum">
              <a:rPr lang="en-US" altLang="zh-CN" smtClean="0"/>
              <a:pPr/>
              <a:t>43</a:t>
            </a:fld>
            <a:r>
              <a:rPr lang="en-US" altLang="zh-CN" smtClean="0"/>
              <a:t>/9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785786" y="1500174"/>
            <a:ext cx="7345363" cy="784830"/>
          </a:xfrm>
          <a:prstGeom prst="rect">
            <a:avLst/>
          </a:prstGeom>
          <a:noFill/>
          <a:ln w="9525" algn="ctr">
            <a:noFill/>
            <a:miter lim="800000"/>
            <a:headEnd/>
            <a:tailEnd/>
          </a:ln>
          <a:effectLst/>
        </p:spPr>
        <p:txBody>
          <a:bodyPr>
            <a:spAutoFit/>
          </a:bodyPr>
          <a:lstStyle/>
          <a:p>
            <a:pPr marL="457200" indent="-457200" algn="l">
              <a:spcBef>
                <a:spcPct val="50000"/>
              </a:spcBef>
              <a:buFontTx/>
              <a:buBlip>
                <a:blip r:embed="rId3"/>
              </a:buBlip>
            </a:pPr>
            <a:r>
              <a:rPr lang="zh-CN" altLang="en-US" sz="1800">
                <a:solidFill>
                  <a:srgbClr val="FF00FF"/>
                </a:solidFill>
                <a:latin typeface="Consolas" pitchFamily="49" charset="0"/>
                <a:ea typeface="仿宋" pitchFamily="49" charset="-122"/>
                <a:cs typeface="Consolas" pitchFamily="49" charset="0"/>
              </a:rPr>
              <a:t>优点：</a:t>
            </a:r>
            <a:r>
              <a:rPr lang="zh-CN" altLang="en-US" sz="1800">
                <a:latin typeface="Consolas" pitchFamily="49" charset="0"/>
                <a:ea typeface="仿宋" pitchFamily="49" charset="-122"/>
                <a:cs typeface="Consolas" pitchFamily="49" charset="0"/>
              </a:rPr>
              <a:t>通过索引，便易于处理各种有关次关键字的查询。 </a:t>
            </a:r>
          </a:p>
          <a:p>
            <a:pPr marL="457200" indent="-457200" algn="l">
              <a:spcBef>
                <a:spcPct val="50000"/>
              </a:spcBef>
              <a:buFontTx/>
              <a:buBlip>
                <a:blip r:embed="rId3"/>
              </a:buBlip>
            </a:pPr>
            <a:r>
              <a:rPr kumimoji="1" lang="zh-CN" altLang="en-US" sz="1800">
                <a:solidFill>
                  <a:srgbClr val="FF00FF"/>
                </a:solidFill>
                <a:latin typeface="Consolas" pitchFamily="49" charset="0"/>
                <a:ea typeface="仿宋" pitchFamily="49" charset="-122"/>
                <a:cs typeface="Consolas" pitchFamily="49" charset="0"/>
              </a:rPr>
              <a:t>缺点：</a:t>
            </a:r>
            <a:r>
              <a:rPr kumimoji="1" lang="zh-CN" altLang="en-US" sz="1800">
                <a:latin typeface="Consolas" pitchFamily="49" charset="0"/>
                <a:ea typeface="仿宋" pitchFamily="49" charset="-122"/>
                <a:cs typeface="Consolas" pitchFamily="49" charset="0"/>
              </a:rPr>
              <a:t>维护困难。</a:t>
            </a:r>
          </a:p>
        </p:txBody>
      </p:sp>
      <p:sp>
        <p:nvSpPr>
          <p:cNvPr id="60421" name="Text Box 5"/>
          <p:cNvSpPr txBox="1">
            <a:spLocks noChangeArrowheads="1"/>
          </p:cNvSpPr>
          <p:nvPr/>
        </p:nvSpPr>
        <p:spPr bwMode="auto">
          <a:xfrm>
            <a:off x="468313" y="476250"/>
            <a:ext cx="2817803"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200">
                <a:solidFill>
                  <a:schemeClr val="bg1"/>
                </a:solidFill>
                <a:latin typeface="Consolas" pitchFamily="49" charset="0"/>
                <a:ea typeface="华文中宋" pitchFamily="2" charset="-122"/>
                <a:cs typeface="Consolas" pitchFamily="49" charset="0"/>
              </a:rPr>
              <a:t>2. </a:t>
            </a:r>
            <a:r>
              <a:rPr kumimoji="1" lang="zh-CN" altLang="en-US" sz="2200">
                <a:solidFill>
                  <a:schemeClr val="bg1"/>
                </a:solidFill>
                <a:latin typeface="Consolas" pitchFamily="49" charset="0"/>
                <a:ea typeface="华文中宋" pitchFamily="2" charset="-122"/>
                <a:cs typeface="Consolas" pitchFamily="49" charset="0"/>
              </a:rPr>
              <a:t>多重表文</a:t>
            </a:r>
            <a:r>
              <a:rPr kumimoji="1" lang="zh-CN" altLang="en-US" sz="2200" smtClean="0">
                <a:solidFill>
                  <a:schemeClr val="bg1"/>
                </a:solidFill>
                <a:latin typeface="Consolas" pitchFamily="49" charset="0"/>
                <a:ea typeface="华文中宋" pitchFamily="2" charset="-122"/>
                <a:cs typeface="Consolas" pitchFamily="49" charset="0"/>
              </a:rPr>
              <a:t>件特点</a:t>
            </a:r>
            <a:endParaRPr kumimoji="1" lang="zh-CN" altLang="en-US" sz="2200">
              <a:solidFill>
                <a:schemeClr val="bg1"/>
              </a:solidFill>
              <a:latin typeface="Consolas" pitchFamily="49" charset="0"/>
              <a:ea typeface="华文中宋" pitchFamily="2" charset="-122"/>
              <a:cs typeface="Consolas" pitchFamily="49" charset="0"/>
            </a:endParaRP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44</a:t>
            </a:fld>
            <a:r>
              <a:rPr lang="en-US" altLang="zh-CN" smtClean="0"/>
              <a:t>/9</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85800" y="1527175"/>
            <a:ext cx="7672414" cy="2031325"/>
          </a:xfrm>
          <a:prstGeom prst="rect">
            <a:avLst/>
          </a:prstGeom>
          <a:noFill/>
          <a:ln w="9525">
            <a:noFill/>
            <a:miter lim="800000"/>
            <a:headEnd/>
            <a:tailEnd/>
          </a:ln>
          <a:effectLst/>
        </p:spPr>
        <p:txBody>
          <a:bodyPr wrap="square">
            <a:spAutoFit/>
          </a:bodyPr>
          <a:lstStyle/>
          <a:p>
            <a:pPr marL="457200" indent="-457200" algn="l">
              <a:lnSpc>
                <a:spcPct val="150000"/>
              </a:lnSpc>
              <a:spcBef>
                <a:spcPct val="50000"/>
              </a:spcBef>
              <a:buFontTx/>
              <a:buBlip>
                <a:blip r:embed="rId3"/>
              </a:buBlip>
            </a:pPr>
            <a:r>
              <a:rPr kumimoji="1" lang="zh-CN" altLang="en-US" sz="1800">
                <a:solidFill>
                  <a:srgbClr val="FF3300"/>
                </a:solidFill>
                <a:latin typeface="仿宋" pitchFamily="49" charset="-122"/>
                <a:ea typeface="仿宋" pitchFamily="49" charset="-122"/>
                <a:cs typeface="Consolas" pitchFamily="49" charset="0"/>
              </a:rPr>
              <a:t>检索：</a:t>
            </a:r>
            <a:r>
              <a:rPr kumimoji="1" lang="zh-CN" altLang="en-US" sz="1800">
                <a:latin typeface="Consolas" pitchFamily="49" charset="0"/>
                <a:ea typeface="仿宋" pitchFamily="49" charset="-122"/>
                <a:cs typeface="Consolas" pitchFamily="49" charset="0"/>
              </a:rPr>
              <a:t>查询索引表，再在主文件中读出待查记录信息；</a:t>
            </a:r>
          </a:p>
          <a:p>
            <a:pPr marL="457200" indent="-457200" algn="l">
              <a:lnSpc>
                <a:spcPct val="150000"/>
              </a:lnSpc>
              <a:spcBef>
                <a:spcPct val="50000"/>
              </a:spcBef>
              <a:buFontTx/>
              <a:buBlip>
                <a:blip r:embed="rId3"/>
              </a:buBlip>
            </a:pPr>
            <a:r>
              <a:rPr kumimoji="1" lang="zh-CN" altLang="en-US" sz="1800">
                <a:solidFill>
                  <a:srgbClr val="FF3300"/>
                </a:solidFill>
                <a:latin typeface="Consolas" pitchFamily="49" charset="0"/>
                <a:ea typeface="方正启体简体" pitchFamily="65" charset="-122"/>
                <a:cs typeface="Consolas" pitchFamily="49" charset="0"/>
              </a:rPr>
              <a:t>插入：</a:t>
            </a:r>
            <a:r>
              <a:rPr kumimoji="1" lang="zh-CN" altLang="en-US" sz="1800">
                <a:latin typeface="Consolas" pitchFamily="49" charset="0"/>
                <a:ea typeface="仿宋" pitchFamily="49" charset="-122"/>
                <a:cs typeface="Consolas" pitchFamily="49" charset="0"/>
              </a:rPr>
              <a:t>如果不要求保持链表的某种次序，则可将新记录插在链表的头指针之后；</a:t>
            </a:r>
          </a:p>
          <a:p>
            <a:pPr marL="457200" indent="-457200" algn="l">
              <a:lnSpc>
                <a:spcPct val="150000"/>
              </a:lnSpc>
              <a:spcBef>
                <a:spcPct val="50000"/>
              </a:spcBef>
              <a:buFontTx/>
              <a:buBlip>
                <a:blip r:embed="rId3"/>
              </a:buBlip>
            </a:pPr>
            <a:r>
              <a:rPr kumimoji="1" lang="zh-CN" altLang="en-US" sz="1800">
                <a:solidFill>
                  <a:srgbClr val="FF3300"/>
                </a:solidFill>
                <a:latin typeface="Consolas" pitchFamily="49" charset="0"/>
                <a:ea typeface="方正启体简体" pitchFamily="65" charset="-122"/>
                <a:cs typeface="Consolas" pitchFamily="49" charset="0"/>
              </a:rPr>
              <a:t>删除：</a:t>
            </a:r>
            <a:r>
              <a:rPr kumimoji="1" lang="zh-CN" altLang="en-US" sz="1800">
                <a:latin typeface="Consolas" pitchFamily="49" charset="0"/>
                <a:ea typeface="仿宋" pitchFamily="49" charset="-122"/>
                <a:cs typeface="Consolas" pitchFamily="49" charset="0"/>
              </a:rPr>
              <a:t>其操作比较繁琐，需要在每个次关键字的链表中删去该记录。</a:t>
            </a:r>
            <a:r>
              <a:rPr kumimoji="1" lang="zh-CN" altLang="en-US" sz="1800">
                <a:solidFill>
                  <a:srgbClr val="FF3300"/>
                </a:solidFill>
                <a:latin typeface="Consolas" pitchFamily="49" charset="0"/>
                <a:ea typeface="仿宋" pitchFamily="49" charset="-122"/>
                <a:cs typeface="Consolas" pitchFamily="49" charset="0"/>
              </a:rPr>
              <a:t> </a:t>
            </a:r>
          </a:p>
        </p:txBody>
      </p:sp>
      <p:sp>
        <p:nvSpPr>
          <p:cNvPr id="34819" name="Text Box 3"/>
          <p:cNvSpPr txBox="1">
            <a:spLocks noChangeArrowheads="1"/>
          </p:cNvSpPr>
          <p:nvPr/>
        </p:nvSpPr>
        <p:spPr bwMode="auto">
          <a:xfrm>
            <a:off x="468313" y="620713"/>
            <a:ext cx="2960679"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200">
                <a:solidFill>
                  <a:schemeClr val="bg1"/>
                </a:solidFill>
                <a:latin typeface="Consolas" pitchFamily="49" charset="0"/>
                <a:ea typeface="华文中宋" pitchFamily="2" charset="-122"/>
                <a:cs typeface="Consolas" pitchFamily="49" charset="0"/>
              </a:rPr>
              <a:t>3. </a:t>
            </a:r>
            <a:r>
              <a:rPr kumimoji="1" lang="zh-CN" altLang="en-US" sz="2200">
                <a:solidFill>
                  <a:schemeClr val="bg1"/>
                </a:solidFill>
                <a:latin typeface="Consolas" pitchFamily="49" charset="0"/>
                <a:ea typeface="华文中宋" pitchFamily="2" charset="-122"/>
                <a:cs typeface="Consolas" pitchFamily="49" charset="0"/>
              </a:rPr>
              <a:t>多重表文件操作</a:t>
            </a: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45</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8164" y="2075602"/>
            <a:ext cx="7962926" cy="1782026"/>
          </a:xfrm>
          <a:prstGeom prst="rect">
            <a:avLst/>
          </a:prstGeom>
          <a:noFill/>
          <a:ln w="9525">
            <a:noFill/>
            <a:miter lim="800000"/>
            <a:headEnd/>
            <a:tailEnd/>
          </a:ln>
          <a:effectLst/>
        </p:spPr>
        <p:txBody>
          <a:bodyPr wrap="square">
            <a:spAutoFit/>
          </a:bodyPr>
          <a:lstStyle/>
          <a:p>
            <a:pPr marL="342900" indent="-342900" algn="l">
              <a:lnSpc>
                <a:spcPct val="14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倒</a:t>
            </a:r>
            <a:r>
              <a:rPr kumimoji="1" lang="zh-CN" altLang="en-US" sz="1800">
                <a:latin typeface="Consolas" pitchFamily="49" charset="0"/>
                <a:ea typeface="仿宋" pitchFamily="49" charset="-122"/>
                <a:cs typeface="Consolas" pitchFamily="49" charset="0"/>
              </a:rPr>
              <a:t>排文件和多重表文件的区别在于具有相同次关键字的记录不进行链接，而是在相应的次关键字索引表的该索引项中直接列出这些记录的物理地址或记录号。</a:t>
            </a:r>
          </a:p>
          <a:p>
            <a:pPr marL="342900" indent="-342900" algn="l">
              <a:lnSpc>
                <a:spcPct val="14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这</a:t>
            </a:r>
            <a:r>
              <a:rPr kumimoji="1" lang="zh-CN" altLang="en-US" sz="1800">
                <a:latin typeface="Consolas" pitchFamily="49" charset="0"/>
                <a:ea typeface="仿宋" pitchFamily="49" charset="-122"/>
                <a:cs typeface="Consolas" pitchFamily="49" charset="0"/>
              </a:rPr>
              <a:t>样的索引表称为</a:t>
            </a:r>
            <a:r>
              <a:rPr kumimoji="1" lang="zh-CN" altLang="en-US" sz="1800">
                <a:solidFill>
                  <a:srgbClr val="FF00FF"/>
                </a:solidFill>
                <a:latin typeface="方正启体简体" pitchFamily="65" charset="-122"/>
                <a:ea typeface="方正启体简体" pitchFamily="65" charset="-122"/>
                <a:cs typeface="Consolas" pitchFamily="49" charset="0"/>
              </a:rPr>
              <a:t>倒排表</a:t>
            </a:r>
            <a:r>
              <a:rPr kumimoji="1" lang="zh-CN" altLang="en-US" sz="1800">
                <a:latin typeface="Consolas" pitchFamily="49" charset="0"/>
                <a:ea typeface="仿宋" pitchFamily="49" charset="-122"/>
                <a:cs typeface="Consolas" pitchFamily="49" charset="0"/>
              </a:rPr>
              <a:t>。由倒排主文件和倒排表共同组成倒排文件。       </a:t>
            </a:r>
          </a:p>
        </p:txBody>
      </p:sp>
      <p:sp>
        <p:nvSpPr>
          <p:cNvPr id="35843" name="Text Box 3" descr="再生纸"/>
          <p:cNvSpPr txBox="1">
            <a:spLocks noChangeArrowheads="1"/>
          </p:cNvSpPr>
          <p:nvPr/>
        </p:nvSpPr>
        <p:spPr bwMode="auto">
          <a:xfrm>
            <a:off x="323850" y="333375"/>
            <a:ext cx="2819390" cy="461665"/>
          </a:xfrm>
          <a:prstGeom prst="rect">
            <a:avLst/>
          </a:prstGeom>
          <a:blipFill dpi="0" rotWithShape="1">
            <a:blip r:embed="rId3" cstate="print"/>
            <a:srcRect/>
            <a:tile tx="0" ty="0" sx="100000" sy="100000" flip="none" algn="tl"/>
          </a:blipFill>
          <a:ln w="9525" algn="ctr">
            <a:noFill/>
            <a:miter lim="800000"/>
            <a:headEnd/>
            <a:tailEnd/>
          </a:ln>
          <a:effectLst/>
        </p:spPr>
        <p:txBody>
          <a:bodyPr wrap="square">
            <a:spAutoFit/>
          </a:bodyPr>
          <a:lstStyle/>
          <a:p>
            <a:pPr>
              <a:spcBef>
                <a:spcPct val="50000"/>
              </a:spcBef>
            </a:pPr>
            <a:r>
              <a:rPr kumimoji="1" lang="en-US" altLang="zh-CN">
                <a:solidFill>
                  <a:srgbClr val="FF3300"/>
                </a:solidFill>
                <a:latin typeface="Consolas" pitchFamily="49" charset="0"/>
                <a:ea typeface="微软雅黑" pitchFamily="34" charset="-122"/>
                <a:cs typeface="Consolas" pitchFamily="49" charset="0"/>
              </a:rPr>
              <a:t>12.5.2 </a:t>
            </a:r>
            <a:r>
              <a:rPr kumimoji="1" lang="zh-CN" altLang="en-US" smtClean="0">
                <a:solidFill>
                  <a:srgbClr val="FF3300"/>
                </a:solidFill>
                <a:latin typeface="Consolas" pitchFamily="49" charset="0"/>
                <a:ea typeface="微软雅黑" pitchFamily="34" charset="-122"/>
                <a:cs typeface="Consolas" pitchFamily="49" charset="0"/>
              </a:rPr>
              <a:t>倒</a:t>
            </a:r>
            <a:r>
              <a:rPr kumimoji="1" lang="zh-CN" altLang="en-US">
                <a:solidFill>
                  <a:srgbClr val="FF3300"/>
                </a:solidFill>
                <a:latin typeface="Consolas" pitchFamily="49" charset="0"/>
                <a:ea typeface="微软雅黑" pitchFamily="34" charset="-122"/>
                <a:cs typeface="Consolas" pitchFamily="49" charset="0"/>
              </a:rPr>
              <a:t>排文件</a:t>
            </a:r>
            <a:endParaRPr lang="zh-CN" altLang="en-US">
              <a:latin typeface="Consolas" pitchFamily="49" charset="0"/>
              <a:ea typeface="微软雅黑" pitchFamily="34" charset="-122"/>
              <a:cs typeface="Consolas" pitchFamily="49" charset="0"/>
            </a:endParaRPr>
          </a:p>
        </p:txBody>
      </p:sp>
      <p:sp>
        <p:nvSpPr>
          <p:cNvPr id="35844" name="Text Box 4"/>
          <p:cNvSpPr txBox="1">
            <a:spLocks noChangeArrowheads="1"/>
          </p:cNvSpPr>
          <p:nvPr/>
        </p:nvSpPr>
        <p:spPr bwMode="auto">
          <a:xfrm>
            <a:off x="539750" y="1283601"/>
            <a:ext cx="2603490"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200">
                <a:solidFill>
                  <a:schemeClr val="bg1"/>
                </a:solidFill>
                <a:latin typeface="Consolas" pitchFamily="49" charset="0"/>
                <a:ea typeface="华文中宋" pitchFamily="2" charset="-122"/>
                <a:cs typeface="Consolas" pitchFamily="49" charset="0"/>
              </a:rPr>
              <a:t>1. </a:t>
            </a:r>
            <a:r>
              <a:rPr lang="zh-CN" altLang="en-US" sz="2200">
                <a:solidFill>
                  <a:schemeClr val="bg1"/>
                </a:solidFill>
                <a:latin typeface="Consolas" pitchFamily="49" charset="0"/>
                <a:ea typeface="华文中宋" pitchFamily="2" charset="-122"/>
                <a:cs typeface="Consolas" pitchFamily="49" charset="0"/>
              </a:rPr>
              <a:t>倒排</a:t>
            </a:r>
            <a:r>
              <a:rPr kumimoji="1" lang="zh-CN" altLang="en-US" sz="2200">
                <a:solidFill>
                  <a:schemeClr val="bg1"/>
                </a:solidFill>
                <a:latin typeface="Consolas" pitchFamily="49" charset="0"/>
                <a:ea typeface="华文中宋" pitchFamily="2" charset="-122"/>
                <a:cs typeface="Consolas" pitchFamily="49" charset="0"/>
              </a:rPr>
              <a:t>文件结构</a:t>
            </a: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46</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3706813" y="357166"/>
            <a:ext cx="2054225" cy="369332"/>
          </a:xfrm>
          <a:prstGeom prst="rect">
            <a:avLst/>
          </a:prstGeom>
          <a:noFill/>
          <a:ln w="9525">
            <a:noFill/>
            <a:miter lim="800000"/>
            <a:headEnd/>
            <a:tailEnd/>
          </a:ln>
          <a:effectLst/>
        </p:spPr>
        <p:txBody>
          <a:bodyPr>
            <a:spAutoFit/>
          </a:bodyPr>
          <a:lstStyle/>
          <a:p>
            <a:pPr algn="l">
              <a:spcBef>
                <a:spcPct val="50000"/>
              </a:spcBef>
            </a:pPr>
            <a:r>
              <a:rPr kumimoji="1" lang="zh-CN" altLang="en-US" sz="1800">
                <a:latin typeface="Consolas" pitchFamily="49" charset="0"/>
                <a:ea typeface="仿宋" pitchFamily="49" charset="-122"/>
                <a:cs typeface="Consolas" pitchFamily="49" charset="0"/>
              </a:rPr>
              <a:t>倒排主文件</a:t>
            </a:r>
            <a:r>
              <a:rPr kumimoji="1" lang="zh-CN" altLang="en-US" sz="1800" b="0">
                <a:latin typeface="Consolas" pitchFamily="49" charset="0"/>
                <a:ea typeface="仿宋" pitchFamily="49" charset="-122"/>
                <a:cs typeface="Consolas" pitchFamily="49" charset="0"/>
              </a:rPr>
              <a:t> </a:t>
            </a:r>
          </a:p>
        </p:txBody>
      </p:sp>
      <p:sp>
        <p:nvSpPr>
          <p:cNvPr id="36871" name="Rectangle 7"/>
          <p:cNvSpPr>
            <a:spLocks noChangeArrowheads="1"/>
          </p:cNvSpPr>
          <p:nvPr/>
        </p:nvSpPr>
        <p:spPr bwMode="auto">
          <a:xfrm>
            <a:off x="3276600" y="5589588"/>
            <a:ext cx="2303463" cy="503237"/>
          </a:xfrm>
          <a:prstGeom prst="rect">
            <a:avLst/>
          </a:prstGeom>
          <a:solidFill>
            <a:srgbClr val="FFFFFF"/>
          </a:solidFill>
          <a:ln w="9525">
            <a:noFill/>
            <a:miter lim="800000"/>
            <a:headEnd/>
            <a:tailEnd/>
          </a:ln>
          <a:effectLst/>
        </p:spPr>
        <p:txBody>
          <a:bodyPr wrap="none" anchor="ctr"/>
          <a:lstStyle/>
          <a:p>
            <a:endParaRPr lang="zh-CN" altLang="en-US"/>
          </a:p>
        </p:txBody>
      </p:sp>
      <p:sp>
        <p:nvSpPr>
          <p:cNvPr id="36872" name="Rectangle 8"/>
          <p:cNvSpPr>
            <a:spLocks noChangeArrowheads="1"/>
          </p:cNvSpPr>
          <p:nvPr/>
        </p:nvSpPr>
        <p:spPr bwMode="auto">
          <a:xfrm>
            <a:off x="2752740" y="880047"/>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学号</a:t>
            </a:r>
          </a:p>
        </p:txBody>
      </p:sp>
      <p:sp>
        <p:nvSpPr>
          <p:cNvPr id="36873" name="Rectangle 9"/>
          <p:cNvSpPr>
            <a:spLocks noChangeArrowheads="1"/>
          </p:cNvSpPr>
          <p:nvPr/>
        </p:nvSpPr>
        <p:spPr bwMode="auto">
          <a:xfrm>
            <a:off x="3544902" y="88004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姓名</a:t>
            </a:r>
          </a:p>
        </p:txBody>
      </p:sp>
      <p:sp>
        <p:nvSpPr>
          <p:cNvPr id="36874" name="Rectangle 10"/>
          <p:cNvSpPr>
            <a:spLocks noChangeArrowheads="1"/>
          </p:cNvSpPr>
          <p:nvPr/>
        </p:nvSpPr>
        <p:spPr bwMode="auto">
          <a:xfrm>
            <a:off x="4337065" y="880047"/>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性别</a:t>
            </a:r>
          </a:p>
        </p:txBody>
      </p:sp>
      <p:sp>
        <p:nvSpPr>
          <p:cNvPr id="36875" name="Text Box 11"/>
          <p:cNvSpPr txBox="1">
            <a:spLocks noChangeArrowheads="1"/>
          </p:cNvSpPr>
          <p:nvPr/>
        </p:nvSpPr>
        <p:spPr bwMode="auto">
          <a:xfrm>
            <a:off x="1385902" y="880047"/>
            <a:ext cx="1295400" cy="276999"/>
          </a:xfrm>
          <a:prstGeom prst="rect">
            <a:avLst/>
          </a:prstGeom>
          <a:noFill/>
          <a:ln w="9525" algn="ctr">
            <a:noFill/>
            <a:miter lim="800000"/>
            <a:headEnd/>
            <a:tailEnd/>
          </a:ln>
          <a:effectLst/>
        </p:spPr>
        <p:txBody>
          <a:bodyPr lIns="0" tIns="0" rIns="0" bIns="0">
            <a:spAutoFit/>
          </a:bodyPr>
          <a:lstStyle/>
          <a:p>
            <a:pPr>
              <a:spcBef>
                <a:spcPct val="50000"/>
              </a:spcBef>
            </a:pPr>
            <a:r>
              <a:rPr lang="zh-CN" altLang="en-US" sz="1800">
                <a:latin typeface="Consolas" pitchFamily="49" charset="0"/>
                <a:ea typeface="仿宋" pitchFamily="49" charset="-122"/>
                <a:cs typeface="Consolas" pitchFamily="49" charset="0"/>
              </a:rPr>
              <a:t>物理地址</a:t>
            </a:r>
          </a:p>
        </p:txBody>
      </p:sp>
      <p:sp>
        <p:nvSpPr>
          <p:cNvPr id="36876" name="Rectangle 12"/>
          <p:cNvSpPr>
            <a:spLocks noChangeArrowheads="1"/>
          </p:cNvSpPr>
          <p:nvPr/>
        </p:nvSpPr>
        <p:spPr bwMode="auto">
          <a:xfrm>
            <a:off x="2752740" y="1238822"/>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1</a:t>
            </a:r>
          </a:p>
        </p:txBody>
      </p:sp>
      <p:sp>
        <p:nvSpPr>
          <p:cNvPr id="36877" name="Rectangle 13"/>
          <p:cNvSpPr>
            <a:spLocks noChangeArrowheads="1"/>
          </p:cNvSpPr>
          <p:nvPr/>
        </p:nvSpPr>
        <p:spPr bwMode="auto">
          <a:xfrm>
            <a:off x="3544902" y="123882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李明</a:t>
            </a:r>
          </a:p>
        </p:txBody>
      </p:sp>
      <p:sp>
        <p:nvSpPr>
          <p:cNvPr id="36878" name="Rectangle 14"/>
          <p:cNvSpPr>
            <a:spLocks noChangeArrowheads="1"/>
          </p:cNvSpPr>
          <p:nvPr/>
        </p:nvSpPr>
        <p:spPr bwMode="auto">
          <a:xfrm>
            <a:off x="4337065" y="1238822"/>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879" name="Text Box 15"/>
          <p:cNvSpPr txBox="1">
            <a:spLocks noChangeArrowheads="1"/>
          </p:cNvSpPr>
          <p:nvPr/>
        </p:nvSpPr>
        <p:spPr bwMode="auto">
          <a:xfrm>
            <a:off x="2106627" y="1238822"/>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1</a:t>
            </a:r>
          </a:p>
        </p:txBody>
      </p:sp>
      <p:sp>
        <p:nvSpPr>
          <p:cNvPr id="36880" name="Rectangle 16"/>
          <p:cNvSpPr>
            <a:spLocks noChangeArrowheads="1"/>
          </p:cNvSpPr>
          <p:nvPr/>
        </p:nvSpPr>
        <p:spPr bwMode="auto">
          <a:xfrm>
            <a:off x="2751152" y="1599185"/>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5</a:t>
            </a:r>
          </a:p>
        </p:txBody>
      </p:sp>
      <p:sp>
        <p:nvSpPr>
          <p:cNvPr id="36881" name="Rectangle 17"/>
          <p:cNvSpPr>
            <a:spLocks noChangeArrowheads="1"/>
          </p:cNvSpPr>
          <p:nvPr/>
        </p:nvSpPr>
        <p:spPr bwMode="auto">
          <a:xfrm>
            <a:off x="3543315" y="1599185"/>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王平</a:t>
            </a:r>
          </a:p>
        </p:txBody>
      </p:sp>
      <p:sp>
        <p:nvSpPr>
          <p:cNvPr id="36882" name="Rectangle 18"/>
          <p:cNvSpPr>
            <a:spLocks noChangeArrowheads="1"/>
          </p:cNvSpPr>
          <p:nvPr/>
        </p:nvSpPr>
        <p:spPr bwMode="auto">
          <a:xfrm>
            <a:off x="4337065" y="1599185"/>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883" name="Text Box 19"/>
          <p:cNvSpPr txBox="1">
            <a:spLocks noChangeArrowheads="1"/>
          </p:cNvSpPr>
          <p:nvPr/>
        </p:nvSpPr>
        <p:spPr bwMode="auto">
          <a:xfrm>
            <a:off x="2105040" y="159918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2</a:t>
            </a:r>
          </a:p>
        </p:txBody>
      </p:sp>
      <p:sp>
        <p:nvSpPr>
          <p:cNvPr id="36884" name="Rectangle 20"/>
          <p:cNvSpPr>
            <a:spLocks noChangeArrowheads="1"/>
          </p:cNvSpPr>
          <p:nvPr/>
        </p:nvSpPr>
        <p:spPr bwMode="auto">
          <a:xfrm>
            <a:off x="2751152" y="195954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3</a:t>
            </a:r>
          </a:p>
        </p:txBody>
      </p:sp>
      <p:sp>
        <p:nvSpPr>
          <p:cNvPr id="36885" name="Rectangle 21"/>
          <p:cNvSpPr>
            <a:spLocks noChangeArrowheads="1"/>
          </p:cNvSpPr>
          <p:nvPr/>
        </p:nvSpPr>
        <p:spPr bwMode="auto">
          <a:xfrm>
            <a:off x="3543315" y="1959547"/>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陈强</a:t>
            </a:r>
          </a:p>
        </p:txBody>
      </p:sp>
      <p:sp>
        <p:nvSpPr>
          <p:cNvPr id="36886" name="Rectangle 22"/>
          <p:cNvSpPr>
            <a:spLocks noChangeArrowheads="1"/>
          </p:cNvSpPr>
          <p:nvPr/>
        </p:nvSpPr>
        <p:spPr bwMode="auto">
          <a:xfrm>
            <a:off x="4337065" y="1959547"/>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887" name="Text Box 23"/>
          <p:cNvSpPr txBox="1">
            <a:spLocks noChangeArrowheads="1"/>
          </p:cNvSpPr>
          <p:nvPr/>
        </p:nvSpPr>
        <p:spPr bwMode="auto">
          <a:xfrm>
            <a:off x="2105040" y="1959547"/>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3</a:t>
            </a:r>
          </a:p>
        </p:txBody>
      </p:sp>
      <p:sp>
        <p:nvSpPr>
          <p:cNvPr id="36888" name="Rectangle 24"/>
          <p:cNvSpPr>
            <a:spLocks noChangeArrowheads="1"/>
          </p:cNvSpPr>
          <p:nvPr/>
        </p:nvSpPr>
        <p:spPr bwMode="auto">
          <a:xfrm>
            <a:off x="2752740" y="2319910"/>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8</a:t>
            </a:r>
          </a:p>
        </p:txBody>
      </p:sp>
      <p:sp>
        <p:nvSpPr>
          <p:cNvPr id="36889" name="Rectangle 25"/>
          <p:cNvSpPr>
            <a:spLocks noChangeArrowheads="1"/>
          </p:cNvSpPr>
          <p:nvPr/>
        </p:nvSpPr>
        <p:spPr bwMode="auto">
          <a:xfrm>
            <a:off x="3544902" y="2319910"/>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张萍</a:t>
            </a:r>
          </a:p>
        </p:txBody>
      </p:sp>
      <p:sp>
        <p:nvSpPr>
          <p:cNvPr id="36890" name="Rectangle 26"/>
          <p:cNvSpPr>
            <a:spLocks noChangeArrowheads="1"/>
          </p:cNvSpPr>
          <p:nvPr/>
        </p:nvSpPr>
        <p:spPr bwMode="auto">
          <a:xfrm>
            <a:off x="4337065" y="2319910"/>
            <a:ext cx="7921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女</a:t>
            </a:r>
          </a:p>
        </p:txBody>
      </p:sp>
      <p:sp>
        <p:nvSpPr>
          <p:cNvPr id="36891" name="Text Box 27"/>
          <p:cNvSpPr txBox="1">
            <a:spLocks noChangeArrowheads="1"/>
          </p:cNvSpPr>
          <p:nvPr/>
        </p:nvSpPr>
        <p:spPr bwMode="auto">
          <a:xfrm>
            <a:off x="2106627" y="2319910"/>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4</a:t>
            </a:r>
          </a:p>
        </p:txBody>
      </p:sp>
      <p:sp>
        <p:nvSpPr>
          <p:cNvPr id="36892" name="Rectangle 28"/>
          <p:cNvSpPr>
            <a:spLocks noChangeArrowheads="1"/>
          </p:cNvSpPr>
          <p:nvPr/>
        </p:nvSpPr>
        <p:spPr bwMode="auto">
          <a:xfrm>
            <a:off x="2751152" y="268027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4</a:t>
            </a:r>
          </a:p>
        </p:txBody>
      </p:sp>
      <p:sp>
        <p:nvSpPr>
          <p:cNvPr id="36893" name="Rectangle 29"/>
          <p:cNvSpPr>
            <a:spLocks noChangeArrowheads="1"/>
          </p:cNvSpPr>
          <p:nvPr/>
        </p:nvSpPr>
        <p:spPr bwMode="auto">
          <a:xfrm>
            <a:off x="3543315" y="2680272"/>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马伟</a:t>
            </a:r>
          </a:p>
        </p:txBody>
      </p:sp>
      <p:sp>
        <p:nvSpPr>
          <p:cNvPr id="36894" name="Rectangle 30"/>
          <p:cNvSpPr>
            <a:spLocks noChangeArrowheads="1"/>
          </p:cNvSpPr>
          <p:nvPr/>
        </p:nvSpPr>
        <p:spPr bwMode="auto">
          <a:xfrm>
            <a:off x="4337065" y="2680272"/>
            <a:ext cx="7921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895" name="Text Box 31"/>
          <p:cNvSpPr txBox="1">
            <a:spLocks noChangeArrowheads="1"/>
          </p:cNvSpPr>
          <p:nvPr/>
        </p:nvSpPr>
        <p:spPr bwMode="auto">
          <a:xfrm>
            <a:off x="2105040" y="2678685"/>
            <a:ext cx="431800" cy="246221"/>
          </a:xfrm>
          <a:prstGeom prst="rect">
            <a:avLst/>
          </a:prstGeom>
          <a:noFill/>
          <a:ln w="9525" algn="ctr">
            <a:noFill/>
            <a:miter lim="800000"/>
            <a:headEnd/>
            <a:tailEnd/>
          </a:ln>
          <a:effectLst/>
        </p:spPr>
        <p:txBody>
          <a:bodyPr lIns="0" tIns="0" rIns="0" bIns="0">
            <a:spAutoFit/>
          </a:bodyPr>
          <a:lstStyle/>
          <a:p>
            <a:pPr>
              <a:spcBef>
                <a:spcPct val="50000"/>
              </a:spcBef>
            </a:pPr>
            <a:r>
              <a:rPr lang="en-US" altLang="zh-CN" sz="1600">
                <a:solidFill>
                  <a:srgbClr val="00B0F0"/>
                </a:solidFill>
                <a:latin typeface="Consolas" pitchFamily="49" charset="0"/>
                <a:ea typeface="仿宋" pitchFamily="49" charset="-122"/>
                <a:cs typeface="Consolas" pitchFamily="49" charset="0"/>
              </a:rPr>
              <a:t>5</a:t>
            </a:r>
          </a:p>
        </p:txBody>
      </p:sp>
      <p:sp>
        <p:nvSpPr>
          <p:cNvPr id="36896" name="Rectangle 32"/>
          <p:cNvSpPr>
            <a:spLocks noChangeArrowheads="1"/>
          </p:cNvSpPr>
          <p:nvPr/>
        </p:nvSpPr>
        <p:spPr bwMode="auto">
          <a:xfrm>
            <a:off x="5129227" y="881635"/>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民族</a:t>
            </a:r>
          </a:p>
        </p:txBody>
      </p:sp>
      <p:sp>
        <p:nvSpPr>
          <p:cNvPr id="36897" name="Rectangle 33"/>
          <p:cNvSpPr>
            <a:spLocks noChangeArrowheads="1"/>
          </p:cNvSpPr>
          <p:nvPr/>
        </p:nvSpPr>
        <p:spPr bwMode="auto">
          <a:xfrm>
            <a:off x="5129227" y="1240410"/>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6898" name="Rectangle 34"/>
          <p:cNvSpPr>
            <a:spLocks noChangeArrowheads="1"/>
          </p:cNvSpPr>
          <p:nvPr/>
        </p:nvSpPr>
        <p:spPr bwMode="auto">
          <a:xfrm>
            <a:off x="5129227" y="160077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6899" name="Rectangle 35"/>
          <p:cNvSpPr>
            <a:spLocks noChangeArrowheads="1"/>
          </p:cNvSpPr>
          <p:nvPr/>
        </p:nvSpPr>
        <p:spPr bwMode="auto">
          <a:xfrm>
            <a:off x="5129227" y="1961135"/>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满族</a:t>
            </a:r>
          </a:p>
        </p:txBody>
      </p:sp>
      <p:sp>
        <p:nvSpPr>
          <p:cNvPr id="36900" name="Rectangle 36"/>
          <p:cNvSpPr>
            <a:spLocks noChangeArrowheads="1"/>
          </p:cNvSpPr>
          <p:nvPr/>
        </p:nvSpPr>
        <p:spPr bwMode="auto">
          <a:xfrm>
            <a:off x="5129227" y="232149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6901" name="Rectangle 37"/>
          <p:cNvSpPr>
            <a:spLocks noChangeArrowheads="1"/>
          </p:cNvSpPr>
          <p:nvPr/>
        </p:nvSpPr>
        <p:spPr bwMode="auto">
          <a:xfrm>
            <a:off x="5129227" y="2681860"/>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回族</a:t>
            </a:r>
          </a:p>
        </p:txBody>
      </p:sp>
      <p:grpSp>
        <p:nvGrpSpPr>
          <p:cNvPr id="2" name="组合 62"/>
          <p:cNvGrpSpPr/>
          <p:nvPr/>
        </p:nvGrpSpPr>
        <p:grpSpPr>
          <a:xfrm>
            <a:off x="323850" y="3500438"/>
            <a:ext cx="2447925" cy="1556322"/>
            <a:chOff x="323850" y="3500438"/>
            <a:chExt cx="2447925" cy="1556322"/>
          </a:xfrm>
        </p:grpSpPr>
        <p:sp>
          <p:nvSpPr>
            <p:cNvPr id="36920" name="Rectangle 56"/>
            <p:cNvSpPr>
              <a:spLocks noChangeArrowheads="1"/>
            </p:cNvSpPr>
            <p:nvPr/>
          </p:nvSpPr>
          <p:spPr bwMode="auto">
            <a:xfrm>
              <a:off x="323850" y="397726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6921" name="Rectangle 57"/>
            <p:cNvSpPr>
              <a:spLocks noChangeArrowheads="1"/>
            </p:cNvSpPr>
            <p:nvPr/>
          </p:nvSpPr>
          <p:spPr bwMode="auto">
            <a:xfrm>
              <a:off x="1331913" y="3977260"/>
              <a:ext cx="14398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36923" name="Rectangle 59"/>
            <p:cNvSpPr>
              <a:spLocks noChangeArrowheads="1"/>
            </p:cNvSpPr>
            <p:nvPr/>
          </p:nvSpPr>
          <p:spPr bwMode="auto">
            <a:xfrm>
              <a:off x="323850" y="433444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男</a:t>
              </a:r>
            </a:p>
          </p:txBody>
        </p:sp>
        <p:sp>
          <p:nvSpPr>
            <p:cNvPr id="36924" name="Rectangle 60"/>
            <p:cNvSpPr>
              <a:spLocks noChangeArrowheads="1"/>
            </p:cNvSpPr>
            <p:nvPr/>
          </p:nvSpPr>
          <p:spPr bwMode="auto">
            <a:xfrm>
              <a:off x="1331913" y="4334448"/>
              <a:ext cx="14398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1,2,3,5</a:t>
              </a:r>
            </a:p>
          </p:txBody>
        </p:sp>
        <p:sp>
          <p:nvSpPr>
            <p:cNvPr id="36926" name="Rectangle 62"/>
            <p:cNvSpPr>
              <a:spLocks noChangeArrowheads="1"/>
            </p:cNvSpPr>
            <p:nvPr/>
          </p:nvSpPr>
          <p:spPr bwMode="auto">
            <a:xfrm>
              <a:off x="323850" y="4696398"/>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女</a:t>
              </a:r>
            </a:p>
          </p:txBody>
        </p:sp>
        <p:sp>
          <p:nvSpPr>
            <p:cNvPr id="36927" name="Rectangle 63"/>
            <p:cNvSpPr>
              <a:spLocks noChangeArrowheads="1"/>
            </p:cNvSpPr>
            <p:nvPr/>
          </p:nvSpPr>
          <p:spPr bwMode="auto">
            <a:xfrm>
              <a:off x="1331913" y="4696398"/>
              <a:ext cx="1439862"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4</a:t>
              </a:r>
            </a:p>
          </p:txBody>
        </p:sp>
        <p:sp>
          <p:nvSpPr>
            <p:cNvPr id="36929" name="Text Box 65"/>
            <p:cNvSpPr txBox="1">
              <a:spLocks noChangeArrowheads="1"/>
            </p:cNvSpPr>
            <p:nvPr/>
          </p:nvSpPr>
          <p:spPr bwMode="auto">
            <a:xfrm>
              <a:off x="785786" y="3500438"/>
              <a:ext cx="1655763" cy="369332"/>
            </a:xfrm>
            <a:prstGeom prst="rect">
              <a:avLst/>
            </a:prstGeom>
            <a:noFill/>
            <a:ln w="9525">
              <a:noFill/>
              <a:miter lim="800000"/>
              <a:headEnd/>
              <a:tailEnd/>
            </a:ln>
            <a:effectLst/>
          </p:spPr>
          <p:txBody>
            <a:bodyPr>
              <a:spAutoFit/>
            </a:bodyPr>
            <a:lstStyle/>
            <a:p>
              <a:pPr algn="l">
                <a:spcBef>
                  <a:spcPct val="50000"/>
                </a:spcBef>
              </a:pPr>
              <a:r>
                <a:rPr kumimoji="1" lang="zh-CN" altLang="en-US" sz="1800">
                  <a:latin typeface="Consolas" pitchFamily="49" charset="0"/>
                  <a:ea typeface="仿宋" pitchFamily="49" charset="-122"/>
                  <a:cs typeface="Consolas" pitchFamily="49" charset="0"/>
                </a:rPr>
                <a:t>性别倒排表</a:t>
              </a:r>
              <a:r>
                <a:rPr kumimoji="1" lang="zh-CN" altLang="en-US" sz="1800" b="0">
                  <a:latin typeface="Consolas" pitchFamily="49" charset="0"/>
                  <a:ea typeface="仿宋" pitchFamily="49" charset="-122"/>
                  <a:cs typeface="Consolas" pitchFamily="49" charset="0"/>
                </a:rPr>
                <a:t> </a:t>
              </a:r>
            </a:p>
          </p:txBody>
        </p:sp>
      </p:grpSp>
      <p:grpSp>
        <p:nvGrpSpPr>
          <p:cNvPr id="3" name="组合 64"/>
          <p:cNvGrpSpPr/>
          <p:nvPr/>
        </p:nvGrpSpPr>
        <p:grpSpPr>
          <a:xfrm>
            <a:off x="6156325" y="3500438"/>
            <a:ext cx="2447925" cy="1554735"/>
            <a:chOff x="6156325" y="3500438"/>
            <a:chExt cx="2447925" cy="1554735"/>
          </a:xfrm>
        </p:grpSpPr>
        <p:sp>
          <p:nvSpPr>
            <p:cNvPr id="36937" name="Rectangle 73"/>
            <p:cNvSpPr>
              <a:spLocks noChangeArrowheads="1"/>
            </p:cNvSpPr>
            <p:nvPr/>
          </p:nvSpPr>
          <p:spPr bwMode="auto">
            <a:xfrm>
              <a:off x="6156325" y="3975673"/>
              <a:ext cx="10080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6938" name="Rectangle 74"/>
            <p:cNvSpPr>
              <a:spLocks noChangeArrowheads="1"/>
            </p:cNvSpPr>
            <p:nvPr/>
          </p:nvSpPr>
          <p:spPr bwMode="auto">
            <a:xfrm>
              <a:off x="7164388" y="3975673"/>
              <a:ext cx="14398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36939" name="Rectangle 75"/>
            <p:cNvSpPr>
              <a:spLocks noChangeArrowheads="1"/>
            </p:cNvSpPr>
            <p:nvPr/>
          </p:nvSpPr>
          <p:spPr bwMode="auto">
            <a:xfrm>
              <a:off x="6156325" y="433286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6940" name="Rectangle 76"/>
            <p:cNvSpPr>
              <a:spLocks noChangeArrowheads="1"/>
            </p:cNvSpPr>
            <p:nvPr/>
          </p:nvSpPr>
          <p:spPr bwMode="auto">
            <a:xfrm>
              <a:off x="7164388" y="4332860"/>
              <a:ext cx="14398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1,2,4</a:t>
              </a:r>
            </a:p>
          </p:txBody>
        </p:sp>
        <p:sp>
          <p:nvSpPr>
            <p:cNvPr id="36941" name="Rectangle 77"/>
            <p:cNvSpPr>
              <a:spLocks noChangeArrowheads="1"/>
            </p:cNvSpPr>
            <p:nvPr/>
          </p:nvSpPr>
          <p:spPr bwMode="auto">
            <a:xfrm>
              <a:off x="6156325" y="4694810"/>
              <a:ext cx="10080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6942" name="Rectangle 78"/>
            <p:cNvSpPr>
              <a:spLocks noChangeArrowheads="1"/>
            </p:cNvSpPr>
            <p:nvPr/>
          </p:nvSpPr>
          <p:spPr bwMode="auto">
            <a:xfrm>
              <a:off x="7164388" y="4694810"/>
              <a:ext cx="1439862"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3,5</a:t>
              </a:r>
            </a:p>
          </p:txBody>
        </p:sp>
        <p:sp>
          <p:nvSpPr>
            <p:cNvPr id="36943" name="Text Box 79"/>
            <p:cNvSpPr txBox="1">
              <a:spLocks noChangeArrowheads="1"/>
            </p:cNvSpPr>
            <p:nvPr/>
          </p:nvSpPr>
          <p:spPr bwMode="auto">
            <a:xfrm>
              <a:off x="6643702" y="3500438"/>
              <a:ext cx="1655763" cy="369332"/>
            </a:xfrm>
            <a:prstGeom prst="rect">
              <a:avLst/>
            </a:prstGeom>
            <a:noFill/>
            <a:ln w="9525">
              <a:noFill/>
              <a:miter lim="800000"/>
              <a:headEnd/>
              <a:tailEnd/>
            </a:ln>
            <a:effectLst/>
          </p:spPr>
          <p:txBody>
            <a:bodyPr>
              <a:spAutoFit/>
            </a:bodyPr>
            <a:lstStyle/>
            <a:p>
              <a:pPr algn="l">
                <a:spcBef>
                  <a:spcPct val="50000"/>
                </a:spcBef>
              </a:pPr>
              <a:r>
                <a:rPr kumimoji="1" lang="zh-CN" altLang="en-US" sz="1800">
                  <a:latin typeface="Consolas" pitchFamily="49" charset="0"/>
                  <a:ea typeface="仿宋" pitchFamily="49" charset="-122"/>
                  <a:cs typeface="Consolas" pitchFamily="49" charset="0"/>
                </a:rPr>
                <a:t>班号倒排表</a:t>
              </a:r>
              <a:r>
                <a:rPr kumimoji="1" lang="zh-CN" altLang="en-US" sz="1800" b="0">
                  <a:latin typeface="Consolas" pitchFamily="49" charset="0"/>
                  <a:ea typeface="仿宋" pitchFamily="49" charset="-122"/>
                  <a:cs typeface="Consolas" pitchFamily="49" charset="0"/>
                </a:rPr>
                <a:t> </a:t>
              </a:r>
            </a:p>
          </p:txBody>
        </p:sp>
      </p:grpSp>
      <p:grpSp>
        <p:nvGrpSpPr>
          <p:cNvPr id="4" name="组合 63"/>
          <p:cNvGrpSpPr/>
          <p:nvPr/>
        </p:nvGrpSpPr>
        <p:grpSpPr>
          <a:xfrm>
            <a:off x="3132138" y="3500438"/>
            <a:ext cx="2447925" cy="1916685"/>
            <a:chOff x="3132138" y="3500438"/>
            <a:chExt cx="2447925" cy="1916685"/>
          </a:xfrm>
        </p:grpSpPr>
        <p:sp>
          <p:nvSpPr>
            <p:cNvPr id="36930" name="Rectangle 66"/>
            <p:cNvSpPr>
              <a:spLocks noChangeArrowheads="1"/>
            </p:cNvSpPr>
            <p:nvPr/>
          </p:nvSpPr>
          <p:spPr bwMode="auto">
            <a:xfrm>
              <a:off x="3132138" y="3975673"/>
              <a:ext cx="1008062"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次关键字</a:t>
              </a:r>
            </a:p>
          </p:txBody>
        </p:sp>
        <p:sp>
          <p:nvSpPr>
            <p:cNvPr id="36931" name="Rectangle 67"/>
            <p:cNvSpPr>
              <a:spLocks noChangeArrowheads="1"/>
            </p:cNvSpPr>
            <p:nvPr/>
          </p:nvSpPr>
          <p:spPr bwMode="auto">
            <a:xfrm>
              <a:off x="4140200" y="3975673"/>
              <a:ext cx="1439863" cy="360362"/>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物理地址</a:t>
              </a:r>
            </a:p>
          </p:txBody>
        </p:sp>
        <p:sp>
          <p:nvSpPr>
            <p:cNvPr id="36932" name="Rectangle 68"/>
            <p:cNvSpPr>
              <a:spLocks noChangeArrowheads="1"/>
            </p:cNvSpPr>
            <p:nvPr/>
          </p:nvSpPr>
          <p:spPr bwMode="auto">
            <a:xfrm>
              <a:off x="3132138" y="433286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汉族</a:t>
              </a:r>
            </a:p>
          </p:txBody>
        </p:sp>
        <p:sp>
          <p:nvSpPr>
            <p:cNvPr id="36933" name="Rectangle 69"/>
            <p:cNvSpPr>
              <a:spLocks noChangeArrowheads="1"/>
            </p:cNvSpPr>
            <p:nvPr/>
          </p:nvSpPr>
          <p:spPr bwMode="auto">
            <a:xfrm>
              <a:off x="4140200" y="4332860"/>
              <a:ext cx="14398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1,2,4</a:t>
              </a:r>
            </a:p>
          </p:txBody>
        </p:sp>
        <p:sp>
          <p:nvSpPr>
            <p:cNvPr id="36934" name="Rectangle 70"/>
            <p:cNvSpPr>
              <a:spLocks noChangeArrowheads="1"/>
            </p:cNvSpPr>
            <p:nvPr/>
          </p:nvSpPr>
          <p:spPr bwMode="auto">
            <a:xfrm>
              <a:off x="3132138" y="469481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满族</a:t>
              </a:r>
            </a:p>
          </p:txBody>
        </p:sp>
        <p:sp>
          <p:nvSpPr>
            <p:cNvPr id="36935" name="Rectangle 71"/>
            <p:cNvSpPr>
              <a:spLocks noChangeArrowheads="1"/>
            </p:cNvSpPr>
            <p:nvPr/>
          </p:nvSpPr>
          <p:spPr bwMode="auto">
            <a:xfrm>
              <a:off x="4140200" y="4694810"/>
              <a:ext cx="14398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3</a:t>
              </a:r>
            </a:p>
          </p:txBody>
        </p:sp>
        <p:sp>
          <p:nvSpPr>
            <p:cNvPr id="36936" name="Text Box 72"/>
            <p:cNvSpPr txBox="1">
              <a:spLocks noChangeArrowheads="1"/>
            </p:cNvSpPr>
            <p:nvPr/>
          </p:nvSpPr>
          <p:spPr bwMode="auto">
            <a:xfrm>
              <a:off x="3571868" y="3500438"/>
              <a:ext cx="1655762" cy="369332"/>
            </a:xfrm>
            <a:prstGeom prst="rect">
              <a:avLst/>
            </a:prstGeom>
            <a:noFill/>
            <a:ln w="9525">
              <a:noFill/>
              <a:miter lim="800000"/>
              <a:headEnd/>
              <a:tailEnd/>
            </a:ln>
            <a:effectLst/>
          </p:spPr>
          <p:txBody>
            <a:bodyPr>
              <a:spAutoFit/>
            </a:bodyPr>
            <a:lstStyle/>
            <a:p>
              <a:pPr algn="l">
                <a:spcBef>
                  <a:spcPct val="50000"/>
                </a:spcBef>
              </a:pPr>
              <a:r>
                <a:rPr kumimoji="1" lang="zh-CN" altLang="en-US" sz="1800">
                  <a:latin typeface="Consolas" pitchFamily="49" charset="0"/>
                  <a:ea typeface="仿宋" pitchFamily="49" charset="-122"/>
                  <a:cs typeface="Consolas" pitchFamily="49" charset="0"/>
                </a:rPr>
                <a:t>民族倒排表</a:t>
              </a:r>
              <a:r>
                <a:rPr kumimoji="1" lang="zh-CN" altLang="en-US" sz="1800" b="0">
                  <a:latin typeface="Consolas" pitchFamily="49" charset="0"/>
                  <a:ea typeface="仿宋" pitchFamily="49" charset="-122"/>
                  <a:cs typeface="Consolas" pitchFamily="49" charset="0"/>
                </a:rPr>
                <a:t> </a:t>
              </a:r>
            </a:p>
          </p:txBody>
        </p:sp>
        <p:sp>
          <p:nvSpPr>
            <p:cNvPr id="36944" name="Rectangle 80"/>
            <p:cNvSpPr>
              <a:spLocks noChangeArrowheads="1"/>
            </p:cNvSpPr>
            <p:nvPr/>
          </p:nvSpPr>
          <p:spPr bwMode="auto">
            <a:xfrm>
              <a:off x="3132138" y="5056760"/>
              <a:ext cx="1008062"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latin typeface="Consolas" pitchFamily="49" charset="0"/>
                  <a:ea typeface="仿宋" pitchFamily="49" charset="-122"/>
                  <a:cs typeface="Consolas" pitchFamily="49" charset="0"/>
                </a:rPr>
                <a:t>回族</a:t>
              </a:r>
            </a:p>
          </p:txBody>
        </p:sp>
        <p:sp>
          <p:nvSpPr>
            <p:cNvPr id="36945" name="Rectangle 81"/>
            <p:cNvSpPr>
              <a:spLocks noChangeArrowheads="1"/>
            </p:cNvSpPr>
            <p:nvPr/>
          </p:nvSpPr>
          <p:spPr bwMode="auto">
            <a:xfrm>
              <a:off x="4140200" y="5056760"/>
              <a:ext cx="14398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600">
                  <a:solidFill>
                    <a:srgbClr val="00B0F0"/>
                  </a:solidFill>
                  <a:latin typeface="Consolas" pitchFamily="49" charset="0"/>
                  <a:ea typeface="仿宋" pitchFamily="49" charset="-122"/>
                  <a:cs typeface="Consolas" pitchFamily="49" charset="0"/>
                </a:rPr>
                <a:t>5</a:t>
              </a:r>
            </a:p>
          </p:txBody>
        </p:sp>
      </p:grpSp>
      <p:sp>
        <p:nvSpPr>
          <p:cNvPr id="36946" name="Rectangle 82"/>
          <p:cNvSpPr>
            <a:spLocks noChangeArrowheads="1"/>
          </p:cNvSpPr>
          <p:nvPr/>
        </p:nvSpPr>
        <p:spPr bwMode="auto">
          <a:xfrm>
            <a:off x="5922977" y="88004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1800">
                <a:solidFill>
                  <a:srgbClr val="FF0000"/>
                </a:solidFill>
                <a:latin typeface="Consolas" pitchFamily="49" charset="0"/>
                <a:ea typeface="仿宋" pitchFamily="49" charset="-122"/>
                <a:cs typeface="Consolas" pitchFamily="49" charset="0"/>
              </a:rPr>
              <a:t>班号</a:t>
            </a:r>
          </a:p>
        </p:txBody>
      </p:sp>
      <p:sp>
        <p:nvSpPr>
          <p:cNvPr id="36947" name="Rectangle 83"/>
          <p:cNvSpPr>
            <a:spLocks noChangeArrowheads="1"/>
          </p:cNvSpPr>
          <p:nvPr/>
        </p:nvSpPr>
        <p:spPr bwMode="auto">
          <a:xfrm>
            <a:off x="5922977" y="123882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6948" name="Rectangle 84"/>
          <p:cNvSpPr>
            <a:spLocks noChangeArrowheads="1"/>
          </p:cNvSpPr>
          <p:nvPr/>
        </p:nvSpPr>
        <p:spPr bwMode="auto">
          <a:xfrm>
            <a:off x="5922977" y="1599185"/>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6949" name="Rectangle 85"/>
          <p:cNvSpPr>
            <a:spLocks noChangeArrowheads="1"/>
          </p:cNvSpPr>
          <p:nvPr/>
        </p:nvSpPr>
        <p:spPr bwMode="auto">
          <a:xfrm>
            <a:off x="5922977" y="1959547"/>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36950" name="Rectangle 86"/>
          <p:cNvSpPr>
            <a:spLocks noChangeArrowheads="1"/>
          </p:cNvSpPr>
          <p:nvPr/>
        </p:nvSpPr>
        <p:spPr bwMode="auto">
          <a:xfrm>
            <a:off x="5922977" y="2319910"/>
            <a:ext cx="792163" cy="360362"/>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99101</a:t>
            </a:r>
          </a:p>
        </p:txBody>
      </p:sp>
      <p:sp>
        <p:nvSpPr>
          <p:cNvPr id="36951" name="Rectangle 87"/>
          <p:cNvSpPr>
            <a:spLocks noChangeArrowheads="1"/>
          </p:cNvSpPr>
          <p:nvPr/>
        </p:nvSpPr>
        <p:spPr bwMode="auto">
          <a:xfrm>
            <a:off x="5922977" y="2680272"/>
            <a:ext cx="792163" cy="360363"/>
          </a:xfrm>
          <a:prstGeom prst="rect">
            <a:avLst/>
          </a:prstGeom>
          <a:solidFill>
            <a:schemeClr val="accent1"/>
          </a:solidFill>
          <a:ln w="9525" algn="ctr">
            <a:solidFill>
              <a:schemeClr val="tx1"/>
            </a:solidFill>
            <a:miter lim="800000"/>
            <a:headEnd/>
            <a:tailEnd/>
          </a:ln>
          <a:effectLst/>
        </p:spPr>
        <p:txBody>
          <a:bodyPr wrap="none" anchor="ctr"/>
          <a:lstStyle/>
          <a:p>
            <a:r>
              <a:rPr lang="en-US" altLang="zh-CN" sz="1800">
                <a:latin typeface="Consolas" pitchFamily="49" charset="0"/>
                <a:ea typeface="仿宋" pitchFamily="49" charset="-122"/>
                <a:cs typeface="Consolas" pitchFamily="49" charset="0"/>
              </a:rPr>
              <a:t>99102</a:t>
            </a:r>
          </a:p>
        </p:txBody>
      </p:sp>
      <p:sp>
        <p:nvSpPr>
          <p:cNvPr id="66" name="灯片编号占位符 65"/>
          <p:cNvSpPr>
            <a:spLocks noGrp="1"/>
          </p:cNvSpPr>
          <p:nvPr>
            <p:ph type="sldNum" sz="quarter" idx="12"/>
          </p:nvPr>
        </p:nvSpPr>
        <p:spPr/>
        <p:txBody>
          <a:bodyPr/>
          <a:lstStyle/>
          <a:p>
            <a:fld id="{660FAF9E-1049-4C95-8569-9641D2BB7E8F}" type="slidenum">
              <a:rPr lang="en-US" altLang="zh-CN" smtClean="0"/>
              <a:pPr/>
              <a:t>47</a:t>
            </a:fld>
            <a:r>
              <a:rPr lang="en-US" altLang="zh-CN" smtClean="0"/>
              <a:t>/9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1381125"/>
            <a:ext cx="7905776" cy="2003625"/>
          </a:xfrm>
          <a:prstGeom prst="rect">
            <a:avLst/>
          </a:prstGeom>
          <a:noFill/>
          <a:ln w="9525">
            <a:noFill/>
            <a:miter lim="800000"/>
            <a:headEnd/>
            <a:tailEnd/>
          </a:ln>
          <a:effectLst/>
        </p:spPr>
        <p:txBody>
          <a:bodyPr wrap="square">
            <a:spAutoFit/>
          </a:bodyPr>
          <a:lstStyle/>
          <a:p>
            <a:pPr marL="457200" indent="-457200" algn="l">
              <a:lnSpc>
                <a:spcPct val="160000"/>
              </a:lnSpc>
              <a:spcBef>
                <a:spcPct val="50000"/>
              </a:spcBef>
              <a:buFontTx/>
              <a:buBlip>
                <a:blip r:embed="rId2"/>
              </a:buBlip>
            </a:pPr>
            <a:r>
              <a:rPr kumimoji="1" lang="zh-CN" altLang="en-US" sz="1800">
                <a:solidFill>
                  <a:srgbClr val="FF00FF"/>
                </a:solidFill>
                <a:latin typeface="方正启体简体" pitchFamily="65" charset="-122"/>
                <a:ea typeface="方正启体简体" pitchFamily="65" charset="-122"/>
                <a:cs typeface="Consolas" pitchFamily="49" charset="0"/>
              </a:rPr>
              <a:t>优点</a:t>
            </a:r>
            <a:r>
              <a:rPr kumimoji="1" lang="zh-CN" altLang="en-US" sz="1800">
                <a:latin typeface="Consolas" pitchFamily="49" charset="0"/>
                <a:ea typeface="仿宋" pitchFamily="49" charset="-122"/>
                <a:cs typeface="Consolas" pitchFamily="49" charset="0"/>
              </a:rPr>
              <a:t>：检索记录较快，在处理复杂的多关键字查询时，可在倒排表中确定记录是哪个或哪些，继而直接读取之；</a:t>
            </a:r>
          </a:p>
          <a:p>
            <a:pPr marL="457200" indent="-457200" algn="l">
              <a:lnSpc>
                <a:spcPct val="160000"/>
              </a:lnSpc>
              <a:spcBef>
                <a:spcPct val="50000"/>
              </a:spcBef>
              <a:buFontTx/>
              <a:buBlip>
                <a:blip r:embed="rId2"/>
              </a:buBlip>
            </a:pPr>
            <a:r>
              <a:rPr kumimoji="1" lang="zh-CN" altLang="en-US" sz="1800">
                <a:solidFill>
                  <a:srgbClr val="FF00FF"/>
                </a:solidFill>
                <a:latin typeface="方正启体简体" pitchFamily="65" charset="-122"/>
                <a:ea typeface="方正启体简体" pitchFamily="65" charset="-122"/>
                <a:cs typeface="Consolas" pitchFamily="49" charset="0"/>
              </a:rPr>
              <a:t>缺点</a:t>
            </a:r>
            <a:r>
              <a:rPr kumimoji="1" lang="zh-CN" altLang="en-US" sz="1800">
                <a:solidFill>
                  <a:srgbClr val="FF00FF"/>
                </a:solidFill>
                <a:latin typeface="Consolas" pitchFamily="49" charset="0"/>
                <a:ea typeface="仿宋" pitchFamily="49" charset="-122"/>
                <a:cs typeface="Consolas" pitchFamily="49" charset="0"/>
              </a:rPr>
              <a:t>：</a:t>
            </a:r>
            <a:r>
              <a:rPr kumimoji="1" lang="zh-CN" altLang="en-US" sz="1800">
                <a:latin typeface="Consolas" pitchFamily="49" charset="0"/>
                <a:ea typeface="仿宋" pitchFamily="49" charset="-122"/>
                <a:cs typeface="Consolas" pitchFamily="49" charset="0"/>
              </a:rPr>
              <a:t>维护困难，在同一倒排表中，不同关键字的记录数不</a:t>
            </a:r>
            <a:r>
              <a:rPr kumimoji="1" lang="zh-CN" altLang="en-US" sz="1800" smtClean="0">
                <a:latin typeface="Consolas" pitchFamily="49" charset="0"/>
                <a:ea typeface="仿宋" pitchFamily="49" charset="-122"/>
                <a:cs typeface="Consolas" pitchFamily="49" charset="0"/>
              </a:rPr>
              <a:t>同</a:t>
            </a:r>
            <a:r>
              <a:rPr kumimoji="1" lang="zh-CN" altLang="en-US" sz="1800">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各</a:t>
            </a:r>
            <a:r>
              <a:rPr kumimoji="1" lang="zh-CN" altLang="en-US" sz="1800">
                <a:latin typeface="Consolas" pitchFamily="49" charset="0"/>
                <a:ea typeface="仿宋" pitchFamily="49" charset="-122"/>
                <a:cs typeface="Consolas" pitchFamily="49" charset="0"/>
              </a:rPr>
              <a:t>倒排表的长度也不等。</a:t>
            </a:r>
          </a:p>
        </p:txBody>
      </p:sp>
      <p:sp>
        <p:nvSpPr>
          <p:cNvPr id="37891" name="Text Box 3"/>
          <p:cNvSpPr txBox="1">
            <a:spLocks noChangeArrowheads="1"/>
          </p:cNvSpPr>
          <p:nvPr/>
        </p:nvSpPr>
        <p:spPr bwMode="auto">
          <a:xfrm>
            <a:off x="468313" y="476250"/>
            <a:ext cx="2960679" cy="430887"/>
          </a:xfrm>
          <a:prstGeom prst="rect">
            <a:avLst/>
          </a:prstGeom>
          <a:solidFill>
            <a:srgbClr val="333399"/>
          </a:solidFill>
          <a:ln w="9525" algn="ctr">
            <a:noFill/>
            <a:miter lim="800000"/>
            <a:headEnd/>
            <a:tailEnd/>
          </a:ln>
          <a:effectLst/>
        </p:spPr>
        <p:txBody>
          <a:bodyPr wrap="square">
            <a:spAutoFit/>
          </a:bodyPr>
          <a:lstStyle/>
          <a:p>
            <a:pPr>
              <a:spcBef>
                <a:spcPct val="50000"/>
              </a:spcBef>
            </a:pPr>
            <a:r>
              <a:rPr lang="en-US" altLang="zh-CN" sz="2200">
                <a:solidFill>
                  <a:schemeClr val="bg1"/>
                </a:solidFill>
                <a:latin typeface="Consolas" pitchFamily="49" charset="0"/>
                <a:ea typeface="华文中宋" pitchFamily="2" charset="-122"/>
                <a:cs typeface="Consolas" pitchFamily="49" charset="0"/>
              </a:rPr>
              <a:t>2. </a:t>
            </a:r>
            <a:r>
              <a:rPr kumimoji="1" lang="zh-CN" altLang="en-US" sz="2200">
                <a:solidFill>
                  <a:schemeClr val="bg1"/>
                </a:solidFill>
                <a:latin typeface="Consolas" pitchFamily="49" charset="0"/>
                <a:ea typeface="华文中宋" pitchFamily="2" charset="-122"/>
                <a:cs typeface="Consolas" pitchFamily="49" charset="0"/>
              </a:rPr>
              <a:t>倒排文件的特点</a:t>
            </a:r>
          </a:p>
        </p:txBody>
      </p:sp>
      <p:sp>
        <p:nvSpPr>
          <p:cNvPr id="4" name="灯片编号占位符 3"/>
          <p:cNvSpPr>
            <a:spLocks noGrp="1"/>
          </p:cNvSpPr>
          <p:nvPr>
            <p:ph type="sldNum" sz="quarter" idx="12"/>
          </p:nvPr>
        </p:nvSpPr>
        <p:spPr/>
        <p:txBody>
          <a:bodyPr/>
          <a:lstStyle/>
          <a:p>
            <a:fld id="{660FAF9E-1049-4C95-8569-9641D2BB7E8F}" type="slidenum">
              <a:rPr lang="en-US" altLang="zh-CN" smtClean="0"/>
              <a:pPr/>
              <a:t>48</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85786" y="1071546"/>
            <a:ext cx="7143800" cy="1671227"/>
          </a:xfrm>
          <a:prstGeom prst="rect">
            <a:avLst/>
          </a:prstGeom>
          <a:noFill/>
          <a:ln w="9525">
            <a:noFill/>
            <a:miter lim="800000"/>
            <a:headEnd/>
            <a:tailEnd/>
          </a:ln>
          <a:effectLst/>
        </p:spPr>
        <p:txBody>
          <a:bodyPr wrap="square">
            <a:spAutoFit/>
          </a:bodyPr>
          <a:lstStyle/>
          <a:p>
            <a:pPr marL="342900" indent="-342900" algn="just">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文</a:t>
            </a:r>
            <a:r>
              <a:rPr kumimoji="1" lang="zh-CN" altLang="en-US" sz="1800">
                <a:latin typeface="Consolas" pitchFamily="49" charset="0"/>
                <a:ea typeface="仿宋" pitchFamily="49" charset="-122"/>
                <a:cs typeface="Consolas" pitchFamily="49" charset="0"/>
              </a:rPr>
              <a:t>件中的记录只有一个唯一标识记录的主关键字，则称其为</a:t>
            </a:r>
            <a:r>
              <a:rPr kumimoji="1" lang="zh-CN" altLang="en-US" sz="1800">
                <a:solidFill>
                  <a:srgbClr val="FF00FF"/>
                </a:solidFill>
                <a:latin typeface="方正启体简体" pitchFamily="65" charset="-122"/>
                <a:ea typeface="方正启体简体" pitchFamily="65" charset="-122"/>
                <a:cs typeface="Consolas" pitchFamily="49" charset="0"/>
              </a:rPr>
              <a:t>单关键字文</a:t>
            </a:r>
            <a:r>
              <a:rPr kumimoji="1" lang="zh-CN" altLang="en-US" sz="1800" smtClean="0">
                <a:solidFill>
                  <a:srgbClr val="FF00FF"/>
                </a:solidFill>
                <a:latin typeface="方正启体简体" pitchFamily="65" charset="-122"/>
                <a:ea typeface="方正启体简体" pitchFamily="65" charset="-122"/>
                <a:cs typeface="Consolas" pitchFamily="49" charset="0"/>
              </a:rPr>
              <a:t>件</a:t>
            </a:r>
            <a:r>
              <a:rPr kumimoji="1" lang="zh-CN" altLang="en-US" sz="1800" smtClean="0">
                <a:latin typeface="Consolas" pitchFamily="49" charset="0"/>
                <a:ea typeface="仿宋" pitchFamily="49" charset="-122"/>
                <a:cs typeface="Consolas" pitchFamily="49" charset="0"/>
              </a:rPr>
              <a:t>。</a:t>
            </a:r>
            <a:endParaRPr kumimoji="1" lang="en-US" altLang="zh-CN" sz="1800" smtClean="0">
              <a:solidFill>
                <a:srgbClr val="FF00FF"/>
              </a:solidFill>
              <a:latin typeface="Consolas" pitchFamily="49" charset="0"/>
              <a:ea typeface="仿宋" pitchFamily="49" charset="-122"/>
              <a:cs typeface="Consolas" pitchFamily="49" charset="0"/>
            </a:endParaRPr>
          </a:p>
          <a:p>
            <a:pPr marL="342900" indent="-342900" algn="just">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文</a:t>
            </a:r>
            <a:r>
              <a:rPr kumimoji="1" lang="zh-CN" altLang="en-US" sz="1800">
                <a:latin typeface="Consolas" pitchFamily="49" charset="0"/>
                <a:ea typeface="仿宋" pitchFamily="49" charset="-122"/>
                <a:cs typeface="Consolas" pitchFamily="49" charset="0"/>
              </a:rPr>
              <a:t>件中的记录除了含有一个主关键字外，还含有若干个次关键字，则称为</a:t>
            </a:r>
            <a:r>
              <a:rPr kumimoji="1" lang="zh-CN" altLang="en-US" sz="1800">
                <a:solidFill>
                  <a:srgbClr val="FF00FF"/>
                </a:solidFill>
                <a:latin typeface="方正启体简体" pitchFamily="65" charset="-122"/>
                <a:ea typeface="方正启体简体" pitchFamily="65" charset="-122"/>
                <a:cs typeface="Consolas" pitchFamily="49" charset="0"/>
              </a:rPr>
              <a:t>多关键字文件</a:t>
            </a:r>
            <a:r>
              <a:rPr kumimoji="1" lang="zh-CN" altLang="en-US" sz="1800">
                <a:latin typeface="Consolas" pitchFamily="49" charset="0"/>
                <a:ea typeface="仿宋" pitchFamily="49" charset="-122"/>
                <a:cs typeface="Consolas" pitchFamily="49" charset="0"/>
              </a:rPr>
              <a:t>。        </a:t>
            </a:r>
          </a:p>
        </p:txBody>
      </p:sp>
      <p:sp>
        <p:nvSpPr>
          <p:cNvPr id="4" name="TextBox 3"/>
          <p:cNvSpPr txBox="1"/>
          <p:nvPr/>
        </p:nvSpPr>
        <p:spPr>
          <a:xfrm>
            <a:off x="714348" y="428604"/>
            <a:ext cx="5214974" cy="400110"/>
          </a:xfrm>
          <a:prstGeom prst="rect">
            <a:avLst/>
          </a:prstGeom>
          <a:noFill/>
        </p:spPr>
        <p:txBody>
          <a:bodyPr wrap="square" rtlCol="0">
            <a:spAutoFit/>
          </a:bodyPr>
          <a:lstStyle/>
          <a:p>
            <a:pPr algn="l"/>
            <a:r>
              <a:rPr lang="zh-CN" altLang="en-US" sz="2000" smtClean="0">
                <a:latin typeface="楷体" pitchFamily="49" charset="-122"/>
                <a:ea typeface="楷体" pitchFamily="49" charset="-122"/>
              </a:rPr>
              <a:t>文件按</a:t>
            </a:r>
            <a:r>
              <a:rPr lang="zh-CN" altLang="en-US" sz="2000" smtClean="0">
                <a:solidFill>
                  <a:srgbClr val="FF00FF"/>
                </a:solidFill>
                <a:latin typeface="方正启体简体" pitchFamily="65" charset="-122"/>
                <a:ea typeface="方正启体简体" pitchFamily="65" charset="-122"/>
              </a:rPr>
              <a:t>记录</a:t>
            </a:r>
            <a:r>
              <a:rPr kumimoji="1" lang="zh-CN" altLang="en-US" sz="2000" smtClean="0">
                <a:solidFill>
                  <a:srgbClr val="FF00FF"/>
                </a:solidFill>
                <a:latin typeface="方正启体简体" pitchFamily="65" charset="-122"/>
                <a:ea typeface="方正启体简体" pitchFamily="65" charset="-122"/>
              </a:rPr>
              <a:t>关键字的多少</a:t>
            </a:r>
            <a:r>
              <a:rPr lang="zh-CN" altLang="en-US" sz="2000" smtClean="0">
                <a:latin typeface="楷体" pitchFamily="49" charset="-122"/>
                <a:ea typeface="楷体" pitchFamily="49" charset="-122"/>
              </a:rPr>
              <a:t>不同分为两类：</a:t>
            </a:r>
            <a:endParaRPr lang="zh-CN" altLang="en-US" sz="2000">
              <a:latin typeface="楷体" pitchFamily="49" charset="-122"/>
              <a:ea typeface="楷体" pitchFamily="49" charset="-122"/>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5</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3447" name="Group 199"/>
          <p:cNvGraphicFramePr>
            <a:graphicFrameLocks noGrp="1"/>
          </p:cNvGraphicFramePr>
          <p:nvPr/>
        </p:nvGraphicFramePr>
        <p:xfrm>
          <a:off x="612775" y="1803400"/>
          <a:ext cx="6481763" cy="2194560"/>
        </p:xfrm>
        <a:graphic>
          <a:graphicData uri="http://schemas.openxmlformats.org/drawingml/2006/table">
            <a:tbl>
              <a:tblPr>
                <a:tableStyleId>{3C2FFA5D-87B4-456A-9821-1D502468CF0F}</a:tableStyleId>
              </a:tblPr>
              <a:tblGrid>
                <a:gridCol w="1296988"/>
                <a:gridCol w="1295400"/>
                <a:gridCol w="1038225"/>
                <a:gridCol w="1293812"/>
                <a:gridCol w="1557338"/>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学号</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姓名</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性别</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民族</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Consolas" pitchFamily="49" charset="0"/>
                          <a:ea typeface="仿宋" pitchFamily="49" charset="-122"/>
                          <a:cs typeface="Consolas" pitchFamily="49" charset="0"/>
                        </a:rPr>
                        <a:t>班号</a:t>
                      </a:r>
                      <a:endParaRPr kumimoji="1" lang="zh-CN" altLang="en-US" sz="1800" b="1"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1</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李明</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男</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汉族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99101</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5</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王平</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男</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汉族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99101</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3</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张萍</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女</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满族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99102</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8</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陈强</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男</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汉族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99101</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4</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马伟</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男</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回族</a:t>
                      </a:r>
                      <a:endParaRPr kumimoji="1" lang="zh-CN" altLang="en-US"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u="none" strike="noStrike" cap="none" normalizeH="0" baseline="0" smtClean="0">
                          <a:ln>
                            <a:noFill/>
                          </a:ln>
                          <a:solidFill>
                            <a:srgbClr val="3333FF"/>
                          </a:solidFill>
                          <a:effectLst/>
                          <a:latin typeface="Consolas" pitchFamily="49" charset="0"/>
                          <a:ea typeface="仿宋" pitchFamily="49" charset="-122"/>
                          <a:cs typeface="Consolas" pitchFamily="49" charset="0"/>
                        </a:rPr>
                        <a:t>99102</a:t>
                      </a:r>
                      <a:endParaRPr kumimoji="1" lang="en-US" altLang="zh-CN" sz="1800" b="1" i="0" u="none" strike="noStrike" cap="none" normalizeH="0" baseline="0" smtClean="0">
                        <a:ln>
                          <a:noFill/>
                        </a:ln>
                        <a:solidFill>
                          <a:srgbClr val="3333FF"/>
                        </a:solidFill>
                        <a:effectLst/>
                        <a:latin typeface="Consolas" pitchFamily="49" charset="0"/>
                        <a:ea typeface="仿宋" pitchFamily="49" charset="-122"/>
                        <a:cs typeface="Consolas"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
        <p:nvSpPr>
          <p:cNvPr id="53449" name="Text Box 201"/>
          <p:cNvSpPr txBox="1">
            <a:spLocks noChangeArrowheads="1"/>
          </p:cNvSpPr>
          <p:nvPr/>
        </p:nvSpPr>
        <p:spPr bwMode="auto">
          <a:xfrm>
            <a:off x="1643042" y="1214422"/>
            <a:ext cx="4025905" cy="369332"/>
          </a:xfrm>
          <a:prstGeom prst="rect">
            <a:avLst/>
          </a:prstGeom>
          <a:noFill/>
          <a:ln w="9525" algn="ctr">
            <a:noFill/>
            <a:miter lim="800000"/>
            <a:headEnd/>
            <a:tailEnd/>
          </a:ln>
          <a:effectLst/>
        </p:spPr>
        <p:txBody>
          <a:bodyPr wrap="square">
            <a:spAutoFit/>
          </a:bodyPr>
          <a:lstStyle/>
          <a:p>
            <a:pPr>
              <a:spcBef>
                <a:spcPct val="50000"/>
              </a:spcBef>
            </a:pPr>
            <a:r>
              <a:rPr lang="zh-CN" altLang="en-US" sz="1800">
                <a:latin typeface="方正启体简体" pitchFamily="65" charset="-122"/>
                <a:ea typeface="方正启体简体" pitchFamily="65" charset="-122"/>
              </a:rPr>
              <a:t>学生文件组成（多关键字文件）</a:t>
            </a:r>
          </a:p>
        </p:txBody>
      </p:sp>
      <p:grpSp>
        <p:nvGrpSpPr>
          <p:cNvPr id="53461" name="Group 213"/>
          <p:cNvGrpSpPr>
            <a:grpSpLocks/>
          </p:cNvGrpSpPr>
          <p:nvPr/>
        </p:nvGrpSpPr>
        <p:grpSpPr bwMode="auto">
          <a:xfrm>
            <a:off x="7164388" y="1803402"/>
            <a:ext cx="1439862" cy="369888"/>
            <a:chOff x="4513" y="1136"/>
            <a:chExt cx="907" cy="233"/>
          </a:xfrm>
        </p:grpSpPr>
        <p:sp>
          <p:nvSpPr>
            <p:cNvPr id="53450" name="Line 202"/>
            <p:cNvSpPr>
              <a:spLocks noChangeShapeType="1"/>
            </p:cNvSpPr>
            <p:nvPr/>
          </p:nvSpPr>
          <p:spPr bwMode="auto">
            <a:xfrm flipH="1">
              <a:off x="4513" y="1272"/>
              <a:ext cx="226" cy="0"/>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a:p>
          </p:txBody>
        </p:sp>
        <p:sp>
          <p:nvSpPr>
            <p:cNvPr id="53451" name="Text Box 203"/>
            <p:cNvSpPr txBox="1">
              <a:spLocks noChangeArrowheads="1"/>
            </p:cNvSpPr>
            <p:nvPr/>
          </p:nvSpPr>
          <p:spPr bwMode="auto">
            <a:xfrm>
              <a:off x="4695" y="1136"/>
              <a:ext cx="725" cy="233"/>
            </a:xfrm>
            <a:prstGeom prst="rect">
              <a:avLst/>
            </a:prstGeom>
            <a:noFill/>
            <a:ln w="952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数据项</a:t>
              </a:r>
            </a:p>
          </p:txBody>
        </p:sp>
      </p:grpSp>
      <p:grpSp>
        <p:nvGrpSpPr>
          <p:cNvPr id="53462" name="Group 214"/>
          <p:cNvGrpSpPr>
            <a:grpSpLocks/>
          </p:cNvGrpSpPr>
          <p:nvPr/>
        </p:nvGrpSpPr>
        <p:grpSpPr bwMode="auto">
          <a:xfrm>
            <a:off x="468313" y="4143380"/>
            <a:ext cx="1655762" cy="730250"/>
            <a:chOff x="295" y="2678"/>
            <a:chExt cx="1043" cy="460"/>
          </a:xfrm>
        </p:grpSpPr>
        <p:sp>
          <p:nvSpPr>
            <p:cNvPr id="53452" name="Line 204"/>
            <p:cNvSpPr>
              <a:spLocks noChangeShapeType="1"/>
            </p:cNvSpPr>
            <p:nvPr/>
          </p:nvSpPr>
          <p:spPr bwMode="auto">
            <a:xfrm flipV="1">
              <a:off x="794" y="2678"/>
              <a:ext cx="0" cy="182"/>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仿宋" pitchFamily="49" charset="-122"/>
                <a:ea typeface="仿宋" pitchFamily="49" charset="-122"/>
              </a:endParaRPr>
            </a:p>
          </p:txBody>
        </p:sp>
        <p:sp>
          <p:nvSpPr>
            <p:cNvPr id="53453" name="Text Box 205"/>
            <p:cNvSpPr txBox="1">
              <a:spLocks noChangeArrowheads="1"/>
            </p:cNvSpPr>
            <p:nvPr/>
          </p:nvSpPr>
          <p:spPr bwMode="auto">
            <a:xfrm>
              <a:off x="295" y="2905"/>
              <a:ext cx="1043" cy="233"/>
            </a:xfrm>
            <a:prstGeom prst="rect">
              <a:avLst/>
            </a:prstGeom>
            <a:noFill/>
            <a:ln w="952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主关键字项</a:t>
              </a:r>
            </a:p>
          </p:txBody>
        </p:sp>
      </p:grpSp>
      <p:grpSp>
        <p:nvGrpSpPr>
          <p:cNvPr id="53463" name="Group 215"/>
          <p:cNvGrpSpPr>
            <a:grpSpLocks/>
          </p:cNvGrpSpPr>
          <p:nvPr/>
        </p:nvGrpSpPr>
        <p:grpSpPr bwMode="auto">
          <a:xfrm>
            <a:off x="1403350" y="3454402"/>
            <a:ext cx="2025650" cy="1403351"/>
            <a:chOff x="884" y="2176"/>
            <a:chExt cx="1276" cy="884"/>
          </a:xfrm>
        </p:grpSpPr>
        <p:sp>
          <p:nvSpPr>
            <p:cNvPr id="53454" name="Freeform 206"/>
            <p:cNvSpPr>
              <a:spLocks/>
            </p:cNvSpPr>
            <p:nvPr/>
          </p:nvSpPr>
          <p:spPr bwMode="auto">
            <a:xfrm>
              <a:off x="884" y="2176"/>
              <a:ext cx="691" cy="659"/>
            </a:xfrm>
            <a:custGeom>
              <a:avLst/>
              <a:gdLst/>
              <a:ahLst/>
              <a:cxnLst>
                <a:cxn ang="0">
                  <a:pos x="776" y="704"/>
                </a:cxn>
                <a:cxn ang="0">
                  <a:pos x="0" y="0"/>
                </a:cxn>
              </a:cxnLst>
              <a:rect l="0" t="0" r="r" b="b"/>
              <a:pathLst>
                <a:path w="776" h="704">
                  <a:moveTo>
                    <a:pt x="776" y="704"/>
                  </a:moveTo>
                  <a:lnTo>
                    <a:pt x="0" y="0"/>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zh-CN" altLang="en-US" sz="1800">
                <a:latin typeface="仿宋" pitchFamily="49" charset="-122"/>
                <a:ea typeface="仿宋" pitchFamily="49" charset="-122"/>
              </a:endParaRPr>
            </a:p>
          </p:txBody>
        </p:sp>
        <p:sp>
          <p:nvSpPr>
            <p:cNvPr id="53455" name="Text Box 207"/>
            <p:cNvSpPr txBox="1">
              <a:spLocks noChangeArrowheads="1"/>
            </p:cNvSpPr>
            <p:nvPr/>
          </p:nvSpPr>
          <p:spPr bwMode="auto">
            <a:xfrm>
              <a:off x="1293" y="2827"/>
              <a:ext cx="867" cy="233"/>
            </a:xfrm>
            <a:prstGeom prst="rect">
              <a:avLst/>
            </a:prstGeom>
            <a:noFill/>
            <a:ln w="9525" algn="ctr">
              <a:noFill/>
              <a:miter lim="800000"/>
              <a:headEnd/>
              <a:tailEnd/>
            </a:ln>
            <a:effectLst/>
          </p:spPr>
          <p:txBody>
            <a:bodyPr wrap="square">
              <a:spAutoFit/>
            </a:bodyPr>
            <a:lstStyle/>
            <a:p>
              <a:pPr>
                <a:spcBef>
                  <a:spcPct val="50000"/>
                </a:spcBef>
              </a:pPr>
              <a:r>
                <a:rPr lang="zh-CN" altLang="en-US" sz="1800">
                  <a:latin typeface="仿宋" pitchFamily="49" charset="-122"/>
                  <a:ea typeface="仿宋" pitchFamily="49" charset="-122"/>
                </a:rPr>
                <a:t>主关键字</a:t>
              </a:r>
            </a:p>
          </p:txBody>
        </p:sp>
      </p:grpSp>
      <p:grpSp>
        <p:nvGrpSpPr>
          <p:cNvPr id="53464" name="Group 216"/>
          <p:cNvGrpSpPr>
            <a:grpSpLocks/>
          </p:cNvGrpSpPr>
          <p:nvPr/>
        </p:nvGrpSpPr>
        <p:grpSpPr bwMode="auto">
          <a:xfrm>
            <a:off x="4071934" y="4071942"/>
            <a:ext cx="1655762" cy="730250"/>
            <a:chOff x="2517" y="2678"/>
            <a:chExt cx="1043" cy="460"/>
          </a:xfrm>
        </p:grpSpPr>
        <p:sp>
          <p:nvSpPr>
            <p:cNvPr id="53456" name="Line 208"/>
            <p:cNvSpPr>
              <a:spLocks noChangeShapeType="1"/>
            </p:cNvSpPr>
            <p:nvPr/>
          </p:nvSpPr>
          <p:spPr bwMode="auto">
            <a:xfrm flipV="1">
              <a:off x="3016" y="2678"/>
              <a:ext cx="0" cy="182"/>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仿宋" pitchFamily="49" charset="-122"/>
                <a:ea typeface="仿宋" pitchFamily="49" charset="-122"/>
              </a:endParaRPr>
            </a:p>
          </p:txBody>
        </p:sp>
        <p:sp>
          <p:nvSpPr>
            <p:cNvPr id="53457" name="Text Box 209"/>
            <p:cNvSpPr txBox="1">
              <a:spLocks noChangeArrowheads="1"/>
            </p:cNvSpPr>
            <p:nvPr/>
          </p:nvSpPr>
          <p:spPr bwMode="auto">
            <a:xfrm>
              <a:off x="2517" y="2905"/>
              <a:ext cx="1043" cy="233"/>
            </a:xfrm>
            <a:prstGeom prst="rect">
              <a:avLst/>
            </a:prstGeom>
            <a:noFill/>
            <a:ln w="952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次关键字项</a:t>
              </a:r>
            </a:p>
          </p:txBody>
        </p:sp>
      </p:grpSp>
      <p:grpSp>
        <p:nvGrpSpPr>
          <p:cNvPr id="53465" name="Group 217"/>
          <p:cNvGrpSpPr>
            <a:grpSpLocks/>
          </p:cNvGrpSpPr>
          <p:nvPr/>
        </p:nvGrpSpPr>
        <p:grpSpPr bwMode="auto">
          <a:xfrm>
            <a:off x="5143500" y="3500440"/>
            <a:ext cx="2298700" cy="1285876"/>
            <a:chOff x="3240" y="2205"/>
            <a:chExt cx="1448" cy="810"/>
          </a:xfrm>
        </p:grpSpPr>
        <p:sp>
          <p:nvSpPr>
            <p:cNvPr id="53458" name="Freeform 210"/>
            <p:cNvSpPr>
              <a:spLocks/>
            </p:cNvSpPr>
            <p:nvPr/>
          </p:nvSpPr>
          <p:spPr bwMode="auto">
            <a:xfrm>
              <a:off x="3240" y="2205"/>
              <a:ext cx="675" cy="585"/>
            </a:xfrm>
            <a:custGeom>
              <a:avLst/>
              <a:gdLst/>
              <a:ahLst/>
              <a:cxnLst>
                <a:cxn ang="0">
                  <a:pos x="776" y="704"/>
                </a:cxn>
                <a:cxn ang="0">
                  <a:pos x="0" y="0"/>
                </a:cxn>
              </a:cxnLst>
              <a:rect l="0" t="0" r="r" b="b"/>
              <a:pathLst>
                <a:path w="776" h="704">
                  <a:moveTo>
                    <a:pt x="776" y="704"/>
                  </a:moveTo>
                  <a:lnTo>
                    <a:pt x="0" y="0"/>
                  </a:lnTo>
                </a:path>
              </a:pathLst>
            </a:cu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endParaRPr lang="zh-CN" altLang="en-US" sz="1800">
                <a:latin typeface="仿宋" pitchFamily="49" charset="-122"/>
                <a:ea typeface="仿宋" pitchFamily="49" charset="-122"/>
              </a:endParaRPr>
            </a:p>
          </p:txBody>
        </p:sp>
        <p:sp>
          <p:nvSpPr>
            <p:cNvPr id="53459" name="Text Box 211"/>
            <p:cNvSpPr txBox="1">
              <a:spLocks noChangeArrowheads="1"/>
            </p:cNvSpPr>
            <p:nvPr/>
          </p:nvSpPr>
          <p:spPr bwMode="auto">
            <a:xfrm>
              <a:off x="3645" y="2782"/>
              <a:ext cx="1043" cy="233"/>
            </a:xfrm>
            <a:prstGeom prst="rect">
              <a:avLst/>
            </a:prstGeom>
            <a:noFill/>
            <a:ln w="9525" algn="ctr">
              <a:noFill/>
              <a:miter lim="800000"/>
              <a:headEnd/>
              <a:tailEnd/>
            </a:ln>
            <a:effectLst/>
          </p:spPr>
          <p:txBody>
            <a:bodyPr>
              <a:spAutoFit/>
            </a:bodyPr>
            <a:lstStyle/>
            <a:p>
              <a:pPr>
                <a:spcBef>
                  <a:spcPct val="50000"/>
                </a:spcBef>
              </a:pPr>
              <a:r>
                <a:rPr lang="zh-CN" altLang="en-US" sz="1800">
                  <a:latin typeface="仿宋" pitchFamily="49" charset="-122"/>
                  <a:ea typeface="仿宋" pitchFamily="49" charset="-122"/>
                </a:rPr>
                <a:t>次关键字</a:t>
              </a:r>
            </a:p>
          </p:txBody>
        </p:sp>
      </p:grpSp>
      <p:sp>
        <p:nvSpPr>
          <p:cNvPr id="53460" name="Text Box 212"/>
          <p:cNvSpPr txBox="1">
            <a:spLocks noChangeArrowheads="1"/>
          </p:cNvSpPr>
          <p:nvPr/>
        </p:nvSpPr>
        <p:spPr bwMode="auto">
          <a:xfrm>
            <a:off x="395288" y="333375"/>
            <a:ext cx="2033572" cy="400110"/>
          </a:xfrm>
          <a:prstGeom prst="rect">
            <a:avLst/>
          </a:prstGeom>
          <a:solidFill>
            <a:srgbClr val="CC00CC"/>
          </a:solidFill>
          <a:ln w="38100" algn="ctr">
            <a:noFill/>
            <a:miter lim="800000"/>
            <a:headEnd/>
            <a:tailEnd/>
          </a:ln>
          <a:effectLst/>
        </p:spPr>
        <p:txBody>
          <a:bodyPr wrap="square">
            <a:spAutoFit/>
          </a:bodyPr>
          <a:lstStyle/>
          <a:p>
            <a:r>
              <a:rPr lang="zh-CN" altLang="en-US" sz="2000">
                <a:solidFill>
                  <a:schemeClr val="bg1"/>
                </a:solidFill>
                <a:latin typeface="华文中宋" pitchFamily="2" charset="-122"/>
                <a:ea typeface="华文中宋" pitchFamily="2" charset="-122"/>
              </a:rPr>
              <a:t>文件组</a:t>
            </a:r>
            <a:r>
              <a:rPr lang="zh-CN" altLang="en-US" sz="2000" smtClean="0">
                <a:solidFill>
                  <a:schemeClr val="bg1"/>
                </a:solidFill>
                <a:latin typeface="华文中宋" pitchFamily="2" charset="-122"/>
                <a:ea typeface="华文中宋" pitchFamily="2" charset="-122"/>
              </a:rPr>
              <a:t>成演</a:t>
            </a:r>
            <a:r>
              <a:rPr lang="zh-CN" altLang="en-US" sz="2000">
                <a:solidFill>
                  <a:schemeClr val="bg1"/>
                </a:solidFill>
                <a:latin typeface="华文中宋" pitchFamily="2" charset="-122"/>
                <a:ea typeface="华文中宋" pitchFamily="2" charset="-122"/>
              </a:rPr>
              <a:t>示</a:t>
            </a:r>
            <a:endParaRPr lang="zh-CN" altLang="en-US" sz="2000">
              <a:latin typeface="华文中宋" pitchFamily="2" charset="-122"/>
              <a:ea typeface="华文中宋" pitchFamily="2" charset="-122"/>
            </a:endParaRPr>
          </a:p>
        </p:txBody>
      </p:sp>
      <p:sp>
        <p:nvSpPr>
          <p:cNvPr id="20" name="灯片编号占位符 19"/>
          <p:cNvSpPr>
            <a:spLocks noGrp="1"/>
          </p:cNvSpPr>
          <p:nvPr>
            <p:ph type="sldNum" sz="quarter" idx="12"/>
          </p:nvPr>
        </p:nvSpPr>
        <p:spPr/>
        <p:txBody>
          <a:bodyPr/>
          <a:lstStyle/>
          <a:p>
            <a:fld id="{660FAF9E-1049-4C95-8569-9641D2BB7E8F}" type="slidenum">
              <a:rPr lang="en-US" altLang="zh-CN" smtClean="0"/>
              <a:pPr/>
              <a:t>6</a:t>
            </a:fld>
            <a:r>
              <a:rPr lang="en-US" altLang="zh-CN" smtClean="0"/>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461"/>
                                        </p:tgtEl>
                                        <p:attrNameLst>
                                          <p:attrName>style.visibility</p:attrName>
                                        </p:attrNameLst>
                                      </p:cBhvr>
                                      <p:to>
                                        <p:strVal val="visible"/>
                                      </p:to>
                                    </p:set>
                                    <p:animEffect transition="in" filter="wipe(down)">
                                      <p:cBhvr>
                                        <p:cTn id="7" dur="500"/>
                                        <p:tgtEl>
                                          <p:spTgt spid="534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3462"/>
                                        </p:tgtEl>
                                        <p:attrNameLst>
                                          <p:attrName>style.visibility</p:attrName>
                                        </p:attrNameLst>
                                      </p:cBhvr>
                                      <p:to>
                                        <p:strVal val="visible"/>
                                      </p:to>
                                    </p:set>
                                    <p:animEffect transition="in" filter="wipe(down)">
                                      <p:cBhvr>
                                        <p:cTn id="12" dur="500"/>
                                        <p:tgtEl>
                                          <p:spTgt spid="53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3463"/>
                                        </p:tgtEl>
                                        <p:attrNameLst>
                                          <p:attrName>style.visibility</p:attrName>
                                        </p:attrNameLst>
                                      </p:cBhvr>
                                      <p:to>
                                        <p:strVal val="visible"/>
                                      </p:to>
                                    </p:set>
                                    <p:animEffect transition="in" filter="wipe(down)">
                                      <p:cBhvr>
                                        <p:cTn id="17" dur="500"/>
                                        <p:tgtEl>
                                          <p:spTgt spid="534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3464"/>
                                        </p:tgtEl>
                                        <p:attrNameLst>
                                          <p:attrName>style.visibility</p:attrName>
                                        </p:attrNameLst>
                                      </p:cBhvr>
                                      <p:to>
                                        <p:strVal val="visible"/>
                                      </p:to>
                                    </p:set>
                                    <p:animEffect transition="in" filter="wipe(down)">
                                      <p:cBhvr>
                                        <p:cTn id="22" dur="500"/>
                                        <p:tgtEl>
                                          <p:spTgt spid="534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3465"/>
                                        </p:tgtEl>
                                        <p:attrNameLst>
                                          <p:attrName>style.visibility</p:attrName>
                                        </p:attrNameLst>
                                      </p:cBhvr>
                                      <p:to>
                                        <p:strVal val="visible"/>
                                      </p:to>
                                    </p:set>
                                    <p:animEffect transition="in" filter="wipe(down)">
                                      <p:cBhvr>
                                        <p:cTn id="27" dur="500"/>
                                        <p:tgtEl>
                                          <p:spTgt spid="53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42910" y="1357298"/>
            <a:ext cx="7500990" cy="1311128"/>
          </a:xfrm>
          <a:prstGeom prst="rect">
            <a:avLst/>
          </a:prstGeom>
          <a:noFill/>
          <a:ln w="9525">
            <a:noFill/>
            <a:miter lim="800000"/>
            <a:headEnd/>
            <a:tailEnd/>
          </a:ln>
          <a:effectLst/>
        </p:spPr>
        <p:txBody>
          <a:bodyPr wrap="square">
            <a:spAutoFit/>
          </a:bodyPr>
          <a:lstStyle/>
          <a:p>
            <a:pPr marL="342900" indent="-342900" algn="just">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文</a:t>
            </a:r>
            <a:r>
              <a:rPr kumimoji="1" lang="zh-CN" altLang="en-US" sz="1800">
                <a:latin typeface="Consolas" pitchFamily="49" charset="0"/>
                <a:ea typeface="仿宋" pitchFamily="49" charset="-122"/>
                <a:cs typeface="Consolas" pitchFamily="49" charset="0"/>
              </a:rPr>
              <a:t>件中记录含有的信息长度相同，则称这类记录为定长记录，由这种定长记录组成的文件称做</a:t>
            </a:r>
            <a:r>
              <a:rPr kumimoji="1" lang="zh-CN" altLang="en-US" sz="1800">
                <a:solidFill>
                  <a:srgbClr val="FF00FF"/>
                </a:solidFill>
                <a:latin typeface="方正启体简体" pitchFamily="65" charset="-122"/>
                <a:ea typeface="方正启体简体" pitchFamily="65" charset="-122"/>
                <a:cs typeface="Consolas" pitchFamily="49" charset="0"/>
              </a:rPr>
              <a:t>定长文</a:t>
            </a:r>
            <a:r>
              <a:rPr kumimoji="1" lang="zh-CN" altLang="en-US" sz="1800" smtClean="0">
                <a:solidFill>
                  <a:srgbClr val="FF00FF"/>
                </a:solidFill>
                <a:latin typeface="方正启体简体" pitchFamily="65" charset="-122"/>
                <a:ea typeface="方正启体简体" pitchFamily="65" charset="-122"/>
                <a:cs typeface="Consolas" pitchFamily="49" charset="0"/>
              </a:rPr>
              <a:t>件</a:t>
            </a:r>
            <a:r>
              <a:rPr kumimoji="1" lang="zh-CN" altLang="en-US" sz="1800" smtClean="0">
                <a:latin typeface="Consolas" pitchFamily="49" charset="0"/>
                <a:ea typeface="仿宋" pitchFamily="49" charset="-122"/>
                <a:cs typeface="Consolas" pitchFamily="49" charset="0"/>
              </a:rPr>
              <a:t>。</a:t>
            </a:r>
            <a:endParaRPr kumimoji="1" lang="en-US" altLang="zh-CN" sz="1800" smtClean="0">
              <a:latin typeface="Consolas" pitchFamily="49" charset="0"/>
              <a:ea typeface="仿宋" pitchFamily="49" charset="-122"/>
              <a:cs typeface="Consolas" pitchFamily="49" charset="0"/>
            </a:endParaRPr>
          </a:p>
          <a:p>
            <a:pPr marL="342900" indent="-342900" algn="just">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文</a:t>
            </a:r>
            <a:r>
              <a:rPr kumimoji="1" lang="zh-CN" altLang="en-US" sz="1800">
                <a:latin typeface="Consolas" pitchFamily="49" charset="0"/>
                <a:ea typeface="仿宋" pitchFamily="49" charset="-122"/>
                <a:cs typeface="Consolas" pitchFamily="49" charset="0"/>
              </a:rPr>
              <a:t>件中记录含有的信息长度不等，则称做</a:t>
            </a:r>
            <a:r>
              <a:rPr kumimoji="1" lang="zh-CN" altLang="en-US" sz="1800">
                <a:solidFill>
                  <a:srgbClr val="FF00FF"/>
                </a:solidFill>
                <a:latin typeface="方正启体简体" pitchFamily="65" charset="-122"/>
                <a:ea typeface="方正启体简体" pitchFamily="65" charset="-122"/>
                <a:cs typeface="Consolas" pitchFamily="49" charset="0"/>
              </a:rPr>
              <a:t>不定长文件</a:t>
            </a:r>
            <a:r>
              <a:rPr kumimoji="1" lang="zh-CN" altLang="en-US" sz="1800">
                <a:latin typeface="Consolas" pitchFamily="49" charset="0"/>
                <a:ea typeface="仿宋" pitchFamily="49" charset="-122"/>
                <a:cs typeface="Consolas" pitchFamily="49" charset="0"/>
              </a:rPr>
              <a:t>。 </a:t>
            </a:r>
          </a:p>
        </p:txBody>
      </p:sp>
      <p:grpSp>
        <p:nvGrpSpPr>
          <p:cNvPr id="14" name="组合 13"/>
          <p:cNvGrpSpPr/>
          <p:nvPr/>
        </p:nvGrpSpPr>
        <p:grpSpPr>
          <a:xfrm>
            <a:off x="785786" y="3071810"/>
            <a:ext cx="6408737" cy="2305050"/>
            <a:chOff x="785786" y="3071810"/>
            <a:chExt cx="6408737" cy="2305050"/>
          </a:xfrm>
        </p:grpSpPr>
        <p:sp>
          <p:nvSpPr>
            <p:cNvPr id="52227" name="Rectangle 3"/>
            <p:cNvSpPr>
              <a:spLocks noChangeArrowheads="1"/>
            </p:cNvSpPr>
            <p:nvPr/>
          </p:nvSpPr>
          <p:spPr bwMode="auto">
            <a:xfrm>
              <a:off x="1649386" y="3648072"/>
              <a:ext cx="1008062"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a:solidFill>
                    <a:srgbClr val="3333FF"/>
                  </a:solidFill>
                  <a:latin typeface="Consolas" pitchFamily="49" charset="0"/>
                  <a:ea typeface="楷体" pitchFamily="49" charset="-122"/>
                  <a:cs typeface="Consolas" pitchFamily="49" charset="0"/>
                </a:rPr>
                <a:t>1</a:t>
              </a:r>
            </a:p>
          </p:txBody>
        </p:sp>
        <p:sp>
          <p:nvSpPr>
            <p:cNvPr id="52228" name="Rectangle 4"/>
            <p:cNvSpPr>
              <a:spLocks noChangeArrowheads="1"/>
            </p:cNvSpPr>
            <p:nvPr/>
          </p:nvSpPr>
          <p:spPr bwMode="auto">
            <a:xfrm>
              <a:off x="2657448" y="3648072"/>
              <a:ext cx="1008063"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a:solidFill>
                    <a:srgbClr val="3333FF"/>
                  </a:solidFill>
                  <a:latin typeface="Consolas" pitchFamily="49" charset="0"/>
                  <a:ea typeface="楷体" pitchFamily="49" charset="-122"/>
                  <a:cs typeface="Consolas" pitchFamily="49" charset="0"/>
                </a:rPr>
                <a:t>2</a:t>
              </a:r>
            </a:p>
          </p:txBody>
        </p:sp>
        <p:sp>
          <p:nvSpPr>
            <p:cNvPr id="52229" name="Rectangle 5"/>
            <p:cNvSpPr>
              <a:spLocks noChangeArrowheads="1"/>
            </p:cNvSpPr>
            <p:nvPr/>
          </p:nvSpPr>
          <p:spPr bwMode="auto">
            <a:xfrm>
              <a:off x="3665511" y="3648072"/>
              <a:ext cx="2592387"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a:t>
              </a:r>
            </a:p>
          </p:txBody>
        </p:sp>
        <p:sp>
          <p:nvSpPr>
            <p:cNvPr id="52230" name="Rectangle 6"/>
            <p:cNvSpPr>
              <a:spLocks noChangeArrowheads="1"/>
            </p:cNvSpPr>
            <p:nvPr/>
          </p:nvSpPr>
          <p:spPr bwMode="auto">
            <a:xfrm>
              <a:off x="6186461" y="3648072"/>
              <a:ext cx="1008062"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i="1">
                  <a:solidFill>
                    <a:srgbClr val="3333FF"/>
                  </a:solidFill>
                  <a:latin typeface="Consolas" pitchFamily="49" charset="0"/>
                  <a:ea typeface="楷体" pitchFamily="49" charset="-122"/>
                  <a:cs typeface="Consolas" pitchFamily="49" charset="0"/>
                </a:rPr>
                <a:t>n</a:t>
              </a:r>
            </a:p>
          </p:txBody>
        </p:sp>
        <p:sp>
          <p:nvSpPr>
            <p:cNvPr id="52231" name="Text Box 7"/>
            <p:cNvSpPr txBox="1">
              <a:spLocks noChangeArrowheads="1"/>
            </p:cNvSpPr>
            <p:nvPr/>
          </p:nvSpPr>
          <p:spPr bwMode="auto">
            <a:xfrm>
              <a:off x="785786" y="3071810"/>
              <a:ext cx="2665412" cy="369332"/>
            </a:xfrm>
            <a:prstGeom prst="rect">
              <a:avLst/>
            </a:prstGeom>
            <a:noFill/>
            <a:ln w="9525" algn="ctr">
              <a:noFill/>
              <a:miter lim="800000"/>
              <a:headEnd/>
              <a:tailEnd/>
            </a:ln>
            <a:effectLst/>
          </p:spPr>
          <p:txBody>
            <a:bodyPr>
              <a:spAutoFit/>
            </a:bodyPr>
            <a:lstStyle/>
            <a:p>
              <a:pPr algn="l">
                <a:spcBef>
                  <a:spcPct val="50000"/>
                </a:spcBef>
              </a:pPr>
              <a:r>
                <a:rPr lang="zh-CN" altLang="en-US" sz="1800">
                  <a:solidFill>
                    <a:srgbClr val="FF0000"/>
                  </a:solidFill>
                  <a:latin typeface="仿宋" pitchFamily="49" charset="-122"/>
                  <a:ea typeface="仿宋" pitchFamily="49" charset="-122"/>
                </a:rPr>
                <a:t>定长文件：</a:t>
              </a:r>
            </a:p>
          </p:txBody>
        </p:sp>
        <p:sp>
          <p:nvSpPr>
            <p:cNvPr id="52232" name="Rectangle 8"/>
            <p:cNvSpPr>
              <a:spLocks noChangeArrowheads="1"/>
            </p:cNvSpPr>
            <p:nvPr/>
          </p:nvSpPr>
          <p:spPr bwMode="auto">
            <a:xfrm>
              <a:off x="1649386" y="4945060"/>
              <a:ext cx="1008062"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a:solidFill>
                    <a:srgbClr val="3333FF"/>
                  </a:solidFill>
                  <a:latin typeface="Consolas" pitchFamily="49" charset="0"/>
                  <a:ea typeface="楷体" pitchFamily="49" charset="-122"/>
                  <a:cs typeface="Consolas" pitchFamily="49" charset="0"/>
                </a:rPr>
                <a:t>1</a:t>
              </a:r>
            </a:p>
          </p:txBody>
        </p:sp>
        <p:sp>
          <p:nvSpPr>
            <p:cNvPr id="52233" name="Rectangle 9"/>
            <p:cNvSpPr>
              <a:spLocks noChangeArrowheads="1"/>
            </p:cNvSpPr>
            <p:nvPr/>
          </p:nvSpPr>
          <p:spPr bwMode="auto">
            <a:xfrm>
              <a:off x="2657448" y="4945060"/>
              <a:ext cx="1585913"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a:solidFill>
                    <a:srgbClr val="3333FF"/>
                  </a:solidFill>
                  <a:latin typeface="Consolas" pitchFamily="49" charset="0"/>
                  <a:ea typeface="楷体" pitchFamily="49" charset="-122"/>
                  <a:cs typeface="Consolas" pitchFamily="49" charset="0"/>
                </a:rPr>
                <a:t>2</a:t>
              </a:r>
            </a:p>
          </p:txBody>
        </p:sp>
        <p:sp>
          <p:nvSpPr>
            <p:cNvPr id="52234" name="Rectangle 10"/>
            <p:cNvSpPr>
              <a:spLocks noChangeArrowheads="1"/>
            </p:cNvSpPr>
            <p:nvPr/>
          </p:nvSpPr>
          <p:spPr bwMode="auto">
            <a:xfrm>
              <a:off x="4243361" y="4945060"/>
              <a:ext cx="1511300"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a:solidFill>
                    <a:srgbClr val="3333FF"/>
                  </a:solidFill>
                  <a:latin typeface="Consolas" pitchFamily="49" charset="0"/>
                  <a:ea typeface="楷体" pitchFamily="49" charset="-122"/>
                  <a:cs typeface="Consolas" pitchFamily="49" charset="0"/>
                </a:rPr>
                <a:t>……</a:t>
              </a:r>
            </a:p>
          </p:txBody>
        </p:sp>
        <p:sp>
          <p:nvSpPr>
            <p:cNvPr id="52235" name="Rectangle 11"/>
            <p:cNvSpPr>
              <a:spLocks noChangeArrowheads="1"/>
            </p:cNvSpPr>
            <p:nvPr/>
          </p:nvSpPr>
          <p:spPr bwMode="auto">
            <a:xfrm>
              <a:off x="5754661" y="4945060"/>
              <a:ext cx="1439862" cy="431800"/>
            </a:xfrm>
            <a:prstGeom prst="rect">
              <a:avLst/>
            </a:prstGeom>
            <a:solidFill>
              <a:schemeClr val="tx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a:solidFill>
                    <a:srgbClr val="3333FF"/>
                  </a:solidFill>
                  <a:latin typeface="Consolas" pitchFamily="49" charset="0"/>
                  <a:ea typeface="楷体" pitchFamily="49" charset="-122"/>
                  <a:cs typeface="Consolas" pitchFamily="49" charset="0"/>
                </a:rPr>
                <a:t>记录</a:t>
              </a:r>
              <a:r>
                <a:rPr lang="en-US" altLang="zh-CN" sz="1800" i="1">
                  <a:solidFill>
                    <a:srgbClr val="3333FF"/>
                  </a:solidFill>
                  <a:latin typeface="Consolas" pitchFamily="49" charset="0"/>
                  <a:ea typeface="楷体" pitchFamily="49" charset="-122"/>
                  <a:cs typeface="Consolas" pitchFamily="49" charset="0"/>
                </a:rPr>
                <a:t>n</a:t>
              </a:r>
            </a:p>
          </p:txBody>
        </p:sp>
        <p:sp>
          <p:nvSpPr>
            <p:cNvPr id="52236" name="Text Box 12"/>
            <p:cNvSpPr txBox="1">
              <a:spLocks noChangeArrowheads="1"/>
            </p:cNvSpPr>
            <p:nvPr/>
          </p:nvSpPr>
          <p:spPr bwMode="auto">
            <a:xfrm>
              <a:off x="785786" y="4368797"/>
              <a:ext cx="1887524" cy="369332"/>
            </a:xfrm>
            <a:prstGeom prst="rect">
              <a:avLst/>
            </a:prstGeom>
            <a:noFill/>
            <a:ln w="9525" algn="ctr">
              <a:noFill/>
              <a:miter lim="800000"/>
              <a:headEnd/>
              <a:tailEnd/>
            </a:ln>
            <a:effectLst/>
          </p:spPr>
          <p:txBody>
            <a:bodyPr wrap="square">
              <a:spAutoFit/>
            </a:bodyPr>
            <a:lstStyle/>
            <a:p>
              <a:pPr algn="l">
                <a:spcBef>
                  <a:spcPct val="50000"/>
                </a:spcBef>
              </a:pPr>
              <a:r>
                <a:rPr lang="zh-CN" altLang="en-US" sz="1800">
                  <a:solidFill>
                    <a:srgbClr val="FF0000"/>
                  </a:solidFill>
                  <a:latin typeface="仿宋" pitchFamily="49" charset="-122"/>
                  <a:ea typeface="仿宋" pitchFamily="49" charset="-122"/>
                </a:rPr>
                <a:t>不定长文件：</a:t>
              </a:r>
            </a:p>
          </p:txBody>
        </p:sp>
      </p:grpSp>
      <p:sp>
        <p:nvSpPr>
          <p:cNvPr id="13" name="TextBox 12"/>
          <p:cNvSpPr txBox="1"/>
          <p:nvPr/>
        </p:nvSpPr>
        <p:spPr>
          <a:xfrm>
            <a:off x="500034" y="642918"/>
            <a:ext cx="6429420" cy="400110"/>
          </a:xfrm>
          <a:prstGeom prst="rect">
            <a:avLst/>
          </a:prstGeom>
          <a:noFill/>
        </p:spPr>
        <p:txBody>
          <a:bodyPr wrap="square" rtlCol="0">
            <a:spAutoFit/>
          </a:bodyPr>
          <a:lstStyle/>
          <a:p>
            <a:pPr algn="l"/>
            <a:r>
              <a:rPr kumimoji="1" lang="zh-CN" altLang="en-US" sz="2000" smtClean="0">
                <a:latin typeface="楷体" pitchFamily="49" charset="-122"/>
                <a:ea typeface="楷体" pitchFamily="49" charset="-122"/>
              </a:rPr>
              <a:t>文件按</a:t>
            </a:r>
            <a:r>
              <a:rPr kumimoji="1" lang="zh-CN" altLang="en-US" sz="2000" smtClean="0">
                <a:solidFill>
                  <a:srgbClr val="FF00FF"/>
                </a:solidFill>
                <a:latin typeface="方正启体简体" pitchFamily="65" charset="-122"/>
                <a:ea typeface="方正启体简体" pitchFamily="65" charset="-122"/>
              </a:rPr>
              <a:t>记录是否定长</a:t>
            </a:r>
            <a:r>
              <a:rPr kumimoji="1" lang="zh-CN" altLang="en-US" sz="2000" smtClean="0">
                <a:latin typeface="楷体" pitchFamily="49" charset="-122"/>
                <a:ea typeface="楷体" pitchFamily="49" charset="-122"/>
              </a:rPr>
              <a:t>可分成定长文件和不定长文件。</a:t>
            </a:r>
            <a:endParaRPr lang="zh-CN" altLang="en-US" sz="2000">
              <a:latin typeface="楷体" pitchFamily="49" charset="-122"/>
              <a:ea typeface="楷体" pitchFamily="49" charset="-122"/>
            </a:endParaRPr>
          </a:p>
        </p:txBody>
      </p:sp>
      <p:sp>
        <p:nvSpPr>
          <p:cNvPr id="15" name="灯片编号占位符 14"/>
          <p:cNvSpPr>
            <a:spLocks noGrp="1"/>
          </p:cNvSpPr>
          <p:nvPr>
            <p:ph type="sldNum" sz="quarter" idx="12"/>
          </p:nvPr>
        </p:nvSpPr>
        <p:spPr/>
        <p:txBody>
          <a:bodyPr/>
          <a:lstStyle/>
          <a:p>
            <a:fld id="{660FAF9E-1049-4C95-8569-9641D2BB7E8F}" type="slidenum">
              <a:rPr lang="en-US" altLang="zh-CN" smtClean="0"/>
              <a:pPr/>
              <a:t>7</a:t>
            </a:fld>
            <a:r>
              <a:rPr lang="en-US" altLang="zh-CN" smtClean="0"/>
              <a:t>/9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85720" y="1894832"/>
            <a:ext cx="7032645" cy="2391424"/>
          </a:xfrm>
          <a:prstGeom prst="rect">
            <a:avLst/>
          </a:prstGeom>
          <a:noFill/>
          <a:ln w="9525">
            <a:noFill/>
            <a:miter lim="800000"/>
            <a:headEnd/>
            <a:tailEnd/>
          </a:ln>
          <a:effectLst/>
        </p:spPr>
        <p:txBody>
          <a:bodyPr wrap="square">
            <a:spAutoFit/>
          </a:bodyPr>
          <a:lstStyle/>
          <a:p>
            <a:pPr marL="342900" indent="-342900" algn="l">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文</a:t>
            </a:r>
            <a:r>
              <a:rPr kumimoji="1" lang="zh-CN" altLang="en-US" sz="1800">
                <a:latin typeface="Consolas" pitchFamily="49" charset="0"/>
                <a:ea typeface="仿宋" pitchFamily="49" charset="-122"/>
                <a:cs typeface="Consolas" pitchFamily="49" charset="0"/>
              </a:rPr>
              <a:t>件中各记录之间存在着逻辑关系</a:t>
            </a:r>
            <a:r>
              <a:rPr kumimoji="1" lang="zh-CN" altLang="en-US" sz="1800" smtClean="0">
                <a:latin typeface="Consolas" pitchFamily="49" charset="0"/>
                <a:ea typeface="仿宋" pitchFamily="49" charset="-122"/>
                <a:cs typeface="Consolas" pitchFamily="49" charset="0"/>
              </a:rPr>
              <a:t>，一</a:t>
            </a:r>
            <a:r>
              <a:rPr kumimoji="1" lang="zh-CN" altLang="en-US" sz="1800">
                <a:latin typeface="Consolas" pitchFamily="49" charset="0"/>
                <a:ea typeface="仿宋" pitchFamily="49" charset="-122"/>
                <a:cs typeface="Consolas" pitchFamily="49" charset="0"/>
              </a:rPr>
              <a:t>个文件的各个记录按照某种次序排列起</a:t>
            </a:r>
            <a:r>
              <a:rPr kumimoji="1" lang="zh-CN" altLang="en-US" sz="1800" smtClean="0">
                <a:latin typeface="Consolas" pitchFamily="49" charset="0"/>
                <a:ea typeface="仿宋" pitchFamily="49" charset="-122"/>
                <a:cs typeface="Consolas" pitchFamily="49" charset="0"/>
              </a:rPr>
              <a:t>来（</a:t>
            </a:r>
            <a:r>
              <a:rPr kumimoji="1" lang="zh-CN" altLang="en-US" sz="1800">
                <a:latin typeface="Consolas" pitchFamily="49" charset="0"/>
                <a:ea typeface="仿宋" pitchFamily="49" charset="-122"/>
                <a:cs typeface="Consolas" pitchFamily="49" charset="0"/>
              </a:rPr>
              <a:t>这种排列的次序可以是记录中关键字的大小，也可以是各个记录存入该文件的时间先后等等</a:t>
            </a:r>
            <a:r>
              <a:rPr kumimoji="1" lang="zh-CN" altLang="en-US" sz="1800" smtClean="0">
                <a:latin typeface="Consolas" pitchFamily="49" charset="0"/>
                <a:ea typeface="仿宋" pitchFamily="49" charset="-122"/>
                <a:cs typeface="Consolas" pitchFamily="49" charset="0"/>
              </a:rPr>
              <a:t>）。</a:t>
            </a:r>
            <a:endParaRPr kumimoji="1" lang="zh-CN" altLang="en-US" sz="1800">
              <a:latin typeface="Consolas" pitchFamily="49" charset="0"/>
              <a:ea typeface="仿宋" pitchFamily="49" charset="-122"/>
              <a:cs typeface="Consolas" pitchFamily="49" charset="0"/>
            </a:endParaRPr>
          </a:p>
          <a:p>
            <a:pPr marL="342900" indent="-342900" algn="l">
              <a:lnSpc>
                <a:spcPct val="130000"/>
              </a:lnSpc>
              <a:spcBef>
                <a:spcPct val="50000"/>
              </a:spcBef>
              <a:buBlip>
                <a:blip r:embed="rId2"/>
              </a:buBlip>
            </a:pPr>
            <a:r>
              <a:rPr kumimoji="1" lang="zh-CN" altLang="en-US" sz="1800" smtClean="0">
                <a:latin typeface="Consolas" pitchFamily="49" charset="0"/>
                <a:ea typeface="仿宋" pitchFamily="49" charset="-122"/>
                <a:cs typeface="Consolas" pitchFamily="49" charset="0"/>
              </a:rPr>
              <a:t>在</a:t>
            </a:r>
            <a:r>
              <a:rPr kumimoji="1" lang="zh-CN" altLang="en-US" sz="1800">
                <a:latin typeface="Consolas" pitchFamily="49" charset="0"/>
                <a:ea typeface="仿宋" pitchFamily="49" charset="-122"/>
                <a:cs typeface="Consolas" pitchFamily="49" charset="0"/>
              </a:rPr>
              <a:t>这种次序下，文件中每个记录最多只有一个后继记录和一</a:t>
            </a:r>
            <a:r>
              <a:rPr kumimoji="1" lang="zh-CN" altLang="en-US" sz="1800" smtClean="0">
                <a:latin typeface="Consolas" pitchFamily="49" charset="0"/>
                <a:ea typeface="仿宋" pitchFamily="49" charset="-122"/>
                <a:cs typeface="Consolas" pitchFamily="49" charset="0"/>
              </a:rPr>
              <a:t>个前驱记</a:t>
            </a:r>
            <a:r>
              <a:rPr kumimoji="1" lang="zh-CN" altLang="en-US" sz="1800">
                <a:latin typeface="Consolas" pitchFamily="49" charset="0"/>
                <a:ea typeface="仿宋" pitchFamily="49" charset="-122"/>
                <a:cs typeface="Consolas" pitchFamily="49" charset="0"/>
              </a:rPr>
              <a:t>录，而文件的第一个记录只有后继没</a:t>
            </a:r>
            <a:r>
              <a:rPr kumimoji="1" lang="zh-CN" altLang="en-US" sz="1800" smtClean="0">
                <a:latin typeface="Consolas" pitchFamily="49" charset="0"/>
                <a:ea typeface="仿宋" pitchFamily="49" charset="-122"/>
                <a:cs typeface="Consolas" pitchFamily="49" charset="0"/>
              </a:rPr>
              <a:t>有前驱，</a:t>
            </a:r>
            <a:r>
              <a:rPr kumimoji="1" lang="zh-CN" altLang="en-US" sz="1800">
                <a:latin typeface="Consolas" pitchFamily="49" charset="0"/>
                <a:ea typeface="仿宋" pitchFamily="49" charset="-122"/>
                <a:cs typeface="Consolas" pitchFamily="49" charset="0"/>
              </a:rPr>
              <a:t>文件的最后一个记录只</a:t>
            </a:r>
            <a:r>
              <a:rPr kumimoji="1" lang="zh-CN" altLang="en-US" sz="1800" smtClean="0">
                <a:latin typeface="Consolas" pitchFamily="49" charset="0"/>
                <a:ea typeface="仿宋" pitchFamily="49" charset="-122"/>
                <a:cs typeface="Consolas" pitchFamily="49" charset="0"/>
              </a:rPr>
              <a:t>有前驱而</a:t>
            </a:r>
            <a:r>
              <a:rPr kumimoji="1" lang="zh-CN" altLang="en-US" sz="1800">
                <a:latin typeface="Consolas" pitchFamily="49" charset="0"/>
                <a:ea typeface="仿宋" pitchFamily="49" charset="-122"/>
                <a:cs typeface="Consolas" pitchFamily="49" charset="0"/>
              </a:rPr>
              <a:t>没有后继。</a:t>
            </a:r>
            <a:r>
              <a:rPr kumimoji="1" lang="zh-CN" altLang="en-US" sz="1800">
                <a:solidFill>
                  <a:srgbClr val="FF00FF"/>
                </a:solidFill>
                <a:latin typeface="Consolas" pitchFamily="49" charset="0"/>
                <a:ea typeface="仿宋" pitchFamily="49" charset="-122"/>
                <a:cs typeface="Consolas" pitchFamily="49" charset="0"/>
              </a:rPr>
              <a:t>因此文件可看成是一种线性结构</a:t>
            </a:r>
            <a:r>
              <a:rPr kumimoji="1" lang="zh-CN" altLang="en-US" sz="1800" smtClean="0">
                <a:solidFill>
                  <a:srgbClr val="FF00FF"/>
                </a:solidFill>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     </a:t>
            </a:r>
            <a:endParaRPr kumimoji="1" lang="zh-CN" altLang="en-US" sz="1800">
              <a:latin typeface="Consolas" pitchFamily="49" charset="0"/>
              <a:ea typeface="仿宋" pitchFamily="49" charset="-122"/>
              <a:cs typeface="Consolas" pitchFamily="49" charset="0"/>
            </a:endParaRPr>
          </a:p>
        </p:txBody>
      </p:sp>
      <p:sp>
        <p:nvSpPr>
          <p:cNvPr id="8195" name="Text Box 3" descr="蓝色面巾纸"/>
          <p:cNvSpPr txBox="1">
            <a:spLocks noChangeArrowheads="1"/>
          </p:cNvSpPr>
          <p:nvPr/>
        </p:nvSpPr>
        <p:spPr bwMode="auto">
          <a:xfrm>
            <a:off x="357158" y="500042"/>
            <a:ext cx="4676777" cy="461665"/>
          </a:xfrm>
          <a:prstGeom prst="rect">
            <a:avLst/>
          </a:prstGeom>
          <a:blipFill dpi="0" rotWithShape="1">
            <a:blip r:embed="rId3" cstate="print"/>
            <a:srcRect/>
            <a:tile tx="0" ty="0" sx="100000" sy="100000" flip="none" algn="tl"/>
          </a:blipFill>
          <a:ln w="952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a:solidFill>
                  <a:srgbClr val="FF3300"/>
                </a:solidFill>
                <a:latin typeface="Consolas" pitchFamily="49" charset="0"/>
                <a:ea typeface="方正细珊瑚简体" pitchFamily="65" charset="-122"/>
                <a:cs typeface="Consolas" pitchFamily="49" charset="0"/>
              </a:rPr>
              <a:t>12.1.2 </a:t>
            </a:r>
            <a:r>
              <a:rPr kumimoji="1" lang="zh-CN" altLang="en-US" smtClean="0">
                <a:solidFill>
                  <a:srgbClr val="FF3300"/>
                </a:solidFill>
                <a:latin typeface="Consolas" pitchFamily="49" charset="0"/>
                <a:ea typeface="方正细珊瑚简体" pitchFamily="65" charset="-122"/>
                <a:cs typeface="Consolas" pitchFamily="49" charset="0"/>
              </a:rPr>
              <a:t>文</a:t>
            </a:r>
            <a:r>
              <a:rPr kumimoji="1" lang="zh-CN" altLang="en-US">
                <a:solidFill>
                  <a:srgbClr val="FF3300"/>
                </a:solidFill>
                <a:latin typeface="Consolas" pitchFamily="49" charset="0"/>
                <a:ea typeface="方正细珊瑚简体" pitchFamily="65" charset="-122"/>
                <a:cs typeface="Consolas" pitchFamily="49" charset="0"/>
              </a:rPr>
              <a:t>件的逻辑结构及操作</a:t>
            </a:r>
            <a:endParaRPr lang="zh-CN" altLang="en-US">
              <a:latin typeface="Consolas" pitchFamily="49" charset="0"/>
              <a:ea typeface="方正细珊瑚简体" pitchFamily="65" charset="-122"/>
              <a:cs typeface="Consolas" pitchFamily="49" charset="0"/>
            </a:endParaRPr>
          </a:p>
        </p:txBody>
      </p:sp>
      <p:sp>
        <p:nvSpPr>
          <p:cNvPr id="4" name="TextBox 3"/>
          <p:cNvSpPr txBox="1"/>
          <p:nvPr/>
        </p:nvSpPr>
        <p:spPr>
          <a:xfrm>
            <a:off x="7715272" y="2609212"/>
            <a:ext cx="1285884" cy="923330"/>
          </a:xfrm>
          <a:prstGeom prst="rect">
            <a:avLst/>
          </a:prstGeom>
          <a:noFill/>
        </p:spPr>
        <p:txBody>
          <a:bodyPr wrap="square" rtlCol="0">
            <a:spAutoFit/>
          </a:bodyPr>
          <a:lstStyle/>
          <a:p>
            <a:pPr algn="l"/>
            <a:r>
              <a:rPr kumimoji="1" lang="zh-CN" altLang="en-US" sz="1800" smtClean="0">
                <a:latin typeface="楷体" pitchFamily="49" charset="-122"/>
                <a:ea typeface="楷体" pitchFamily="49" charset="-122"/>
              </a:rPr>
              <a:t>用户的观点：线性结构</a:t>
            </a:r>
            <a:endParaRPr lang="zh-CN" altLang="en-US" sz="1800">
              <a:latin typeface="楷体" pitchFamily="49" charset="-122"/>
              <a:ea typeface="楷体" pitchFamily="49" charset="-122"/>
            </a:endParaRPr>
          </a:p>
        </p:txBody>
      </p:sp>
      <p:sp>
        <p:nvSpPr>
          <p:cNvPr id="5" name="右大括号 4"/>
          <p:cNvSpPr/>
          <p:nvPr/>
        </p:nvSpPr>
        <p:spPr bwMode="auto">
          <a:xfrm>
            <a:off x="7572396" y="2037708"/>
            <a:ext cx="142876" cy="2071702"/>
          </a:xfrm>
          <a:prstGeom prst="rightBrac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endParaRPr>
          </a:p>
        </p:txBody>
      </p:sp>
      <p:sp>
        <p:nvSpPr>
          <p:cNvPr id="6" name="TextBox 5"/>
          <p:cNvSpPr txBox="1"/>
          <p:nvPr/>
        </p:nvSpPr>
        <p:spPr>
          <a:xfrm>
            <a:off x="500034" y="1285860"/>
            <a:ext cx="2286016" cy="400110"/>
          </a:xfrm>
          <a:prstGeom prst="rect">
            <a:avLst/>
          </a:prstGeom>
          <a:noFill/>
        </p:spPr>
        <p:txBody>
          <a:bodyPr wrap="square" rtlCol="0">
            <a:spAutoFit/>
          </a:bodyPr>
          <a:lstStyle/>
          <a:p>
            <a:pPr algn="l"/>
            <a:r>
              <a:rPr kumimoji="1" lang="zh-CN" altLang="en-US" sz="2000" smtClean="0">
                <a:solidFill>
                  <a:srgbClr val="FF3300"/>
                </a:solidFill>
                <a:latin typeface="华文中宋" pitchFamily="2" charset="-122"/>
                <a:ea typeface="华文中宋" pitchFamily="2" charset="-122"/>
                <a:cs typeface="Consolas" pitchFamily="49" charset="0"/>
              </a:rPr>
              <a:t>文件的逻辑结构</a:t>
            </a:r>
            <a:endParaRPr lang="zh-CN" altLang="en-US" sz="2000">
              <a:latin typeface="华文中宋" pitchFamily="2" charset="-122"/>
              <a:ea typeface="华文中宋" pitchFamily="2" charset="-122"/>
            </a:endParaRPr>
          </a:p>
        </p:txBody>
      </p:sp>
      <p:sp>
        <p:nvSpPr>
          <p:cNvPr id="7" name="灯片编号占位符 6"/>
          <p:cNvSpPr>
            <a:spLocks noGrp="1"/>
          </p:cNvSpPr>
          <p:nvPr>
            <p:ph type="sldNum" sz="quarter" idx="12"/>
          </p:nvPr>
        </p:nvSpPr>
        <p:spPr/>
        <p:txBody>
          <a:bodyPr/>
          <a:lstStyle/>
          <a:p>
            <a:fld id="{660FAF9E-1049-4C95-8569-9641D2BB7E8F}" type="slidenum">
              <a:rPr lang="en-US" altLang="zh-CN" smtClean="0"/>
              <a:pPr/>
              <a:t>8</a:t>
            </a:fld>
            <a:r>
              <a:rPr lang="en-US" altLang="zh-CN" smtClean="0"/>
              <a:t>/9</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785786" y="1714488"/>
            <a:ext cx="6072230" cy="1449628"/>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1800" smtClean="0">
                <a:latin typeface="Consolas" pitchFamily="49" charset="0"/>
                <a:ea typeface="仿宋" pitchFamily="49" charset="-122"/>
                <a:cs typeface="Consolas" pitchFamily="49" charset="0"/>
              </a:rPr>
              <a:t>文</a:t>
            </a:r>
            <a:r>
              <a:rPr kumimoji="1" lang="zh-CN" altLang="en-US" sz="1800">
                <a:latin typeface="Consolas" pitchFamily="49" charset="0"/>
                <a:ea typeface="仿宋" pitchFamily="49" charset="-122"/>
                <a:cs typeface="Consolas" pitchFamily="49" charset="0"/>
              </a:rPr>
              <a:t>件上的操作主要有两类</a:t>
            </a:r>
            <a:r>
              <a:rPr kumimoji="1" lang="zh-CN" altLang="en-US" sz="1800" smtClean="0">
                <a:latin typeface="Consolas" pitchFamily="49" charset="0"/>
                <a:ea typeface="仿宋" pitchFamily="49" charset="-122"/>
                <a:cs typeface="Consolas" pitchFamily="49" charset="0"/>
              </a:rPr>
              <a:t>：</a:t>
            </a:r>
            <a:endParaRPr kumimoji="1" lang="en-US" altLang="zh-CN" sz="1800" smtClean="0">
              <a:latin typeface="Consolas" pitchFamily="49" charset="0"/>
              <a:ea typeface="仿宋" pitchFamily="49" charset="-122"/>
              <a:cs typeface="Consolas" pitchFamily="49" charset="0"/>
            </a:endParaRPr>
          </a:p>
          <a:p>
            <a:pPr marL="342900" indent="-342900" algn="l">
              <a:lnSpc>
                <a:spcPct val="130000"/>
              </a:lnSpc>
              <a:spcBef>
                <a:spcPct val="50000"/>
              </a:spcBef>
              <a:buBlip>
                <a:blip r:embed="rId2"/>
              </a:buBlip>
            </a:pPr>
            <a:r>
              <a:rPr kumimoji="1" lang="zh-CN" altLang="en-US" sz="1800" smtClean="0">
                <a:solidFill>
                  <a:srgbClr val="FF0000"/>
                </a:solidFill>
                <a:latin typeface="方正启体简体" pitchFamily="65" charset="-122"/>
                <a:ea typeface="方正启体简体" pitchFamily="65" charset="-122"/>
                <a:cs typeface="Consolas" pitchFamily="49" charset="0"/>
              </a:rPr>
              <a:t>检索</a:t>
            </a:r>
            <a:r>
              <a:rPr kumimoji="1" lang="zh-CN" altLang="en-US" sz="1800" smtClean="0">
                <a:latin typeface="Consolas" pitchFamily="49" charset="0"/>
                <a:ea typeface="仿宋" pitchFamily="49" charset="-122"/>
                <a:cs typeface="Consolas" pitchFamily="49" charset="0"/>
              </a:rPr>
              <a:t>：包</a:t>
            </a:r>
            <a:r>
              <a:rPr kumimoji="1" lang="zh-CN" altLang="en-US" sz="1800">
                <a:latin typeface="Consolas" pitchFamily="49" charset="0"/>
                <a:ea typeface="仿宋" pitchFamily="49" charset="-122"/>
                <a:cs typeface="Consolas" pitchFamily="49" charset="0"/>
              </a:rPr>
              <a:t>括顺序存取、直接存取和按关键字存</a:t>
            </a:r>
            <a:r>
              <a:rPr kumimoji="1" lang="zh-CN" altLang="en-US" sz="1800" smtClean="0">
                <a:latin typeface="Consolas" pitchFamily="49" charset="0"/>
                <a:ea typeface="仿宋" pitchFamily="49" charset="-122"/>
                <a:cs typeface="Consolas" pitchFamily="49" charset="0"/>
              </a:rPr>
              <a:t>取。</a:t>
            </a:r>
            <a:endParaRPr kumimoji="1" lang="en-US" altLang="zh-CN" sz="1800" smtClean="0">
              <a:latin typeface="Consolas" pitchFamily="49" charset="0"/>
              <a:ea typeface="仿宋" pitchFamily="49" charset="-122"/>
              <a:cs typeface="Consolas" pitchFamily="49" charset="0"/>
            </a:endParaRPr>
          </a:p>
          <a:p>
            <a:pPr marL="342900" indent="-342900" algn="l">
              <a:lnSpc>
                <a:spcPct val="130000"/>
              </a:lnSpc>
              <a:spcBef>
                <a:spcPct val="50000"/>
              </a:spcBef>
              <a:buBlip>
                <a:blip r:embed="rId2"/>
              </a:buBlip>
            </a:pPr>
            <a:r>
              <a:rPr kumimoji="1" lang="zh-CN" altLang="en-US" sz="1800" smtClean="0">
                <a:solidFill>
                  <a:srgbClr val="FF0000"/>
                </a:solidFill>
                <a:latin typeface="方正启体简体" pitchFamily="65" charset="-122"/>
                <a:ea typeface="方正启体简体" pitchFamily="65" charset="-122"/>
                <a:cs typeface="Consolas" pitchFamily="49" charset="0"/>
              </a:rPr>
              <a:t>维护</a:t>
            </a:r>
            <a:r>
              <a:rPr kumimoji="1" lang="zh-CN" altLang="en-US" sz="1800" smtClean="0">
                <a:latin typeface="Consolas" pitchFamily="49" charset="0"/>
                <a:ea typeface="仿宋" pitchFamily="49" charset="-122"/>
                <a:cs typeface="Consolas" pitchFamily="49" charset="0"/>
              </a:rPr>
              <a:t>：包</a:t>
            </a:r>
            <a:r>
              <a:rPr kumimoji="1" lang="zh-CN" altLang="en-US" sz="1800">
                <a:latin typeface="Consolas" pitchFamily="49" charset="0"/>
                <a:ea typeface="仿宋" pitchFamily="49" charset="-122"/>
                <a:cs typeface="Consolas" pitchFamily="49" charset="0"/>
              </a:rPr>
              <a:t>括插入、删除和更新。</a:t>
            </a:r>
          </a:p>
        </p:txBody>
      </p:sp>
      <p:sp>
        <p:nvSpPr>
          <p:cNvPr id="4" name="TextBox 3"/>
          <p:cNvSpPr txBox="1"/>
          <p:nvPr/>
        </p:nvSpPr>
        <p:spPr>
          <a:xfrm>
            <a:off x="785786" y="1142984"/>
            <a:ext cx="2286016" cy="400110"/>
          </a:xfrm>
          <a:prstGeom prst="rect">
            <a:avLst/>
          </a:prstGeom>
          <a:noFill/>
        </p:spPr>
        <p:txBody>
          <a:bodyPr wrap="square" rtlCol="0">
            <a:spAutoFit/>
          </a:bodyPr>
          <a:lstStyle/>
          <a:p>
            <a:pPr algn="l"/>
            <a:r>
              <a:rPr kumimoji="1" lang="zh-CN" altLang="en-US" sz="2000" smtClean="0">
                <a:solidFill>
                  <a:srgbClr val="FF3300"/>
                </a:solidFill>
                <a:latin typeface="华文中宋" pitchFamily="2" charset="-122"/>
                <a:ea typeface="华文中宋" pitchFamily="2" charset="-122"/>
                <a:cs typeface="Consolas" pitchFamily="49" charset="0"/>
              </a:rPr>
              <a:t>文件的操作</a:t>
            </a:r>
            <a:endParaRPr lang="zh-CN" altLang="en-US" sz="2000">
              <a:latin typeface="华文中宋" pitchFamily="2" charset="-122"/>
              <a:ea typeface="华文中宋" pitchFamily="2" charset="-122"/>
            </a:endParaRPr>
          </a:p>
        </p:txBody>
      </p:sp>
      <p:sp>
        <p:nvSpPr>
          <p:cNvPr id="5" name="灯片编号占位符 4"/>
          <p:cNvSpPr>
            <a:spLocks noGrp="1"/>
          </p:cNvSpPr>
          <p:nvPr>
            <p:ph type="sldNum" sz="quarter" idx="12"/>
          </p:nvPr>
        </p:nvSpPr>
        <p:spPr/>
        <p:txBody>
          <a:bodyPr/>
          <a:lstStyle/>
          <a:p>
            <a:fld id="{660FAF9E-1049-4C95-8569-9641D2BB7E8F}" type="slidenum">
              <a:rPr lang="en-US" altLang="zh-CN" smtClean="0"/>
              <a:pPr/>
              <a:t>9</a:t>
            </a:fld>
            <a:r>
              <a:rPr lang="en-US" altLang="zh-CN" smtClean="0"/>
              <a:t>/9</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3333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3333FF"/>
            </a:solidFill>
            <a:effectLst/>
            <a:latin typeface="Times New Roman" pitchFamily="18" charset="0"/>
            <a:ea typeface="楷体_GB2312" pitchFamily="49"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Balloons</Template>
  <TotalTime>624</TotalTime>
  <Words>4097</Words>
  <Application>Microsoft Office PowerPoint</Application>
  <PresentationFormat>全屏显示(4:3)</PresentationFormat>
  <Paragraphs>663</Paragraphs>
  <Slides>48</Slides>
  <Notes>21</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Balloons</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wbh</dc:creator>
  <cp:lastModifiedBy>Administrator</cp:lastModifiedBy>
  <cp:revision>231</cp:revision>
  <dcterms:created xsi:type="dcterms:W3CDTF">2005-02-18T01:26:47Z</dcterms:created>
  <dcterms:modified xsi:type="dcterms:W3CDTF">2019-09-11T10:14:19Z</dcterms:modified>
</cp:coreProperties>
</file>