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2"/>
  </p:notesMasterIdLst>
  <p:sldIdLst>
    <p:sldId id="303" r:id="rId2"/>
    <p:sldId id="257" r:id="rId3"/>
    <p:sldId id="302" r:id="rId4"/>
    <p:sldId id="297" r:id="rId5"/>
    <p:sldId id="298" r:id="rId6"/>
    <p:sldId id="299" r:id="rId7"/>
    <p:sldId id="300" r:id="rId8"/>
    <p:sldId id="301"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415" r:id="rId121"/>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00FF"/>
    <a:srgbClr val="3333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2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AC073-CBD1-4504-B2CA-1B292DD4A959}" type="datetimeFigureOut">
              <a:rPr lang="zh-CN" altLang="en-US" smtClean="0"/>
              <a:pPr/>
              <a:t>2019/9/11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D219B-4991-47DF-A158-CD0214A6DE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9DD219B-4991-47DF-A158-CD0214A6DE1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366FEC-2F40-4A19-B75F-20D035762E6D}" type="slidenum">
              <a:rPr lang="zh-CN" altLang="en-US" smtClean="0"/>
              <a:pPr/>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366FEC-2F40-4A19-B75F-20D035762E6D}" type="slidenum">
              <a:rPr lang="zh-CN" altLang="en-US" smtClean="0"/>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143823-10AE-4517-924C-CB374A0A6C77}" type="slidenum">
              <a:rPr lang="zh-CN" altLang="en-US" smtClean="0"/>
              <a:pPr/>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143823-10AE-4517-924C-CB374A0A6C77}" type="slidenum">
              <a:rPr lang="zh-CN" altLang="en-US" smtClean="0"/>
              <a:pPr/>
              <a:t>58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BFB5B6F-52F2-4992-81A7-2D81377D8976}" type="slidenum">
              <a:rPr lang="zh-CN" altLang="en-US" smtClean="0"/>
              <a:pPr/>
              <a:t>85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6699457F-8CE0-4332-9E3E-2A332048C7F3}" type="slidenum">
              <a:rPr lang="en-US" altLang="zh-CN" smtClean="0"/>
              <a:pPr/>
              <a:t>‹#›</a:t>
            </a:fld>
            <a:r>
              <a:rPr lang="en-US" altLang="zh-CN" smtClean="0"/>
              <a:t>/7</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6699457F-8CE0-4332-9E3E-2A332048C7F3}" type="slidenum">
              <a:rPr lang="en-US" altLang="zh-CN" smtClean="0"/>
              <a:pPr/>
              <a:t>‹#›</a:t>
            </a:fld>
            <a:r>
              <a:rPr lang="en-US" altLang="zh-CN" smtClean="0"/>
              <a:t>/7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p:cNvGrpSpPr>
            <a:grpSpLocks/>
          </p:cNvGrpSpPr>
          <p:nvPr/>
        </p:nvGrpSpPr>
        <p:grpSpPr bwMode="auto">
          <a:xfrm>
            <a:off x="-7938" y="0"/>
            <a:ext cx="2833688" cy="6856413"/>
            <a:chOff x="-5" y="0"/>
            <a:chExt cx="1785" cy="4319"/>
          </a:xfrm>
        </p:grpSpPr>
        <p:sp>
          <p:nvSpPr>
            <p:cNvPr id="46083"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endParaRPr lang="zh-CN" altLang="en-US"/>
            </a:p>
          </p:txBody>
        </p:sp>
        <p:grpSp>
          <p:nvGrpSpPr>
            <p:cNvPr id="46084" name="Group 4"/>
            <p:cNvGrpSpPr>
              <a:grpSpLocks/>
            </p:cNvGrpSpPr>
            <p:nvPr/>
          </p:nvGrpSpPr>
          <p:grpSpPr bwMode="auto">
            <a:xfrm rot="14964908" flipH="1">
              <a:off x="104" y="2441"/>
              <a:ext cx="452" cy="444"/>
              <a:chOff x="1727" y="866"/>
              <a:chExt cx="129" cy="157"/>
            </a:xfrm>
          </p:grpSpPr>
          <p:sp>
            <p:nvSpPr>
              <p:cNvPr id="46085"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086"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087"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088"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endParaRPr lang="zh-CN" altLang="en-US"/>
            </a:p>
          </p:txBody>
        </p:sp>
        <p:grpSp>
          <p:nvGrpSpPr>
            <p:cNvPr id="46089" name="Group 9"/>
            <p:cNvGrpSpPr>
              <a:grpSpLocks/>
            </p:cNvGrpSpPr>
            <p:nvPr/>
          </p:nvGrpSpPr>
          <p:grpSpPr bwMode="auto">
            <a:xfrm rot="416244">
              <a:off x="9" y="1746"/>
              <a:ext cx="1771" cy="1741"/>
              <a:chOff x="41" y="2787"/>
              <a:chExt cx="902" cy="833"/>
            </a:xfrm>
          </p:grpSpPr>
          <p:sp>
            <p:nvSpPr>
              <p:cNvPr id="46090"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endParaRPr lang="zh-CN" altLang="en-US"/>
              </a:p>
            </p:txBody>
          </p:sp>
          <p:sp>
            <p:nvSpPr>
              <p:cNvPr id="46091"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endParaRPr lang="zh-CN" altLang="en-US"/>
              </a:p>
            </p:txBody>
          </p:sp>
          <p:sp>
            <p:nvSpPr>
              <p:cNvPr id="46092"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endParaRPr lang="zh-CN" altLang="en-US"/>
              </a:p>
            </p:txBody>
          </p:sp>
          <p:sp>
            <p:nvSpPr>
              <p:cNvPr id="46093"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endParaRPr lang="zh-CN" altLang="en-US"/>
              </a:p>
            </p:txBody>
          </p:sp>
          <p:sp>
            <p:nvSpPr>
              <p:cNvPr id="46094" name="Freeform 14"/>
              <p:cNvSpPr>
                <a:spLocks/>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endParaRPr lang="zh-CN" altLang="en-US"/>
              </a:p>
            </p:txBody>
          </p:sp>
          <p:grpSp>
            <p:nvGrpSpPr>
              <p:cNvPr id="46095" name="Group 15"/>
              <p:cNvGrpSpPr>
                <a:grpSpLocks/>
              </p:cNvGrpSpPr>
              <p:nvPr userDrawn="1"/>
            </p:nvGrpSpPr>
            <p:grpSpPr bwMode="auto">
              <a:xfrm rot="10886446" flipH="1">
                <a:off x="335" y="3251"/>
                <a:ext cx="608" cy="369"/>
                <a:chOff x="-366" y="1704"/>
                <a:chExt cx="608" cy="369"/>
              </a:xfrm>
            </p:grpSpPr>
            <p:sp>
              <p:nvSpPr>
                <p:cNvPr id="46096"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endParaRPr lang="zh-CN" altLang="en-US"/>
                </a:p>
              </p:txBody>
            </p:sp>
            <p:sp>
              <p:nvSpPr>
                <p:cNvPr id="46097"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endParaRPr lang="zh-CN" altLang="en-US"/>
                </a:p>
              </p:txBody>
            </p:sp>
            <p:sp>
              <p:nvSpPr>
                <p:cNvPr id="46098" name="Freeform 18"/>
                <p:cNvSpPr>
                  <a:spLocks/>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endParaRPr lang="zh-CN" altLang="en-US"/>
                </a:p>
              </p:txBody>
            </p:sp>
          </p:grpSp>
        </p:grpSp>
        <p:grpSp>
          <p:nvGrpSpPr>
            <p:cNvPr id="46099" name="Group 19"/>
            <p:cNvGrpSpPr>
              <a:grpSpLocks/>
            </p:cNvGrpSpPr>
            <p:nvPr/>
          </p:nvGrpSpPr>
          <p:grpSpPr bwMode="auto">
            <a:xfrm rot="-15351438">
              <a:off x="343" y="3854"/>
              <a:ext cx="392" cy="424"/>
              <a:chOff x="1727" y="866"/>
              <a:chExt cx="129" cy="157"/>
            </a:xfrm>
          </p:grpSpPr>
          <p:sp>
            <p:nvSpPr>
              <p:cNvPr id="46100" name="Freeform 2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1" name="Freeform 2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2"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3" name="Group 23"/>
            <p:cNvGrpSpPr>
              <a:grpSpLocks/>
            </p:cNvGrpSpPr>
            <p:nvPr/>
          </p:nvGrpSpPr>
          <p:grpSpPr bwMode="auto">
            <a:xfrm rot="5003157">
              <a:off x="249" y="1102"/>
              <a:ext cx="412" cy="500"/>
              <a:chOff x="1727" y="866"/>
              <a:chExt cx="129" cy="157"/>
            </a:xfrm>
          </p:grpSpPr>
          <p:sp>
            <p:nvSpPr>
              <p:cNvPr id="46104"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5"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6"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7" name="Group 27"/>
            <p:cNvGrpSpPr>
              <a:grpSpLocks/>
            </p:cNvGrpSpPr>
            <p:nvPr/>
          </p:nvGrpSpPr>
          <p:grpSpPr bwMode="auto">
            <a:xfrm>
              <a:off x="815" y="0"/>
              <a:ext cx="345" cy="367"/>
              <a:chOff x="1727" y="866"/>
              <a:chExt cx="129" cy="157"/>
            </a:xfrm>
          </p:grpSpPr>
          <p:sp>
            <p:nvSpPr>
              <p:cNvPr id="46108"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9"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10"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111"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endParaRPr lang="zh-CN" altLang="en-US"/>
            </a:p>
          </p:txBody>
        </p:sp>
        <p:sp>
          <p:nvSpPr>
            <p:cNvPr id="46112"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endParaRPr lang="zh-CN" altLang="en-US"/>
            </a:p>
          </p:txBody>
        </p:sp>
        <p:sp>
          <p:nvSpPr>
            <p:cNvPr id="46113"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endParaRPr lang="zh-CN" altLang="en-US"/>
            </a:p>
          </p:txBody>
        </p:sp>
        <p:sp>
          <p:nvSpPr>
            <p:cNvPr id="46114"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endParaRPr lang="zh-CN" altLang="en-US"/>
            </a:p>
          </p:txBody>
        </p:sp>
        <p:sp>
          <p:nvSpPr>
            <p:cNvPr id="46115"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endParaRPr lang="zh-CN" altLang="en-US"/>
            </a:p>
          </p:txBody>
        </p:sp>
        <p:sp>
          <p:nvSpPr>
            <p:cNvPr id="46116"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endParaRPr lang="zh-CN" altLang="en-US"/>
            </a:p>
          </p:txBody>
        </p:sp>
        <p:sp>
          <p:nvSpPr>
            <p:cNvPr id="46117"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endParaRPr lang="zh-CN" altLang="en-US"/>
            </a:p>
          </p:txBody>
        </p:sp>
        <p:sp>
          <p:nvSpPr>
            <p:cNvPr id="46118"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zh-CN" altLang="en-US"/>
            </a:p>
          </p:txBody>
        </p:sp>
        <p:sp>
          <p:nvSpPr>
            <p:cNvPr id="46119"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zh-CN" altLang="en-US"/>
            </a:p>
          </p:txBody>
        </p:sp>
        <p:sp>
          <p:nvSpPr>
            <p:cNvPr id="46120"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endParaRPr lang="zh-CN" altLang="en-US"/>
            </a:p>
          </p:txBody>
        </p:sp>
        <p:sp>
          <p:nvSpPr>
            <p:cNvPr id="46121"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zh-CN" altLang="en-US"/>
            </a:p>
          </p:txBody>
        </p:sp>
        <p:sp>
          <p:nvSpPr>
            <p:cNvPr id="46122"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endParaRPr lang="zh-CN" altLang="en-US"/>
            </a:p>
          </p:txBody>
        </p:sp>
        <p:sp>
          <p:nvSpPr>
            <p:cNvPr id="46123"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endParaRPr lang="zh-CN" altLang="en-US"/>
            </a:p>
          </p:txBody>
        </p:sp>
        <p:sp>
          <p:nvSpPr>
            <p:cNvPr id="46124"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endParaRPr lang="zh-CN" altLang="en-US"/>
            </a:p>
          </p:txBody>
        </p:sp>
      </p:grpSp>
      <p:sp>
        <p:nvSpPr>
          <p:cNvPr id="46125"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6126"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127"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ea typeface="+mn-ea"/>
              </a:defRPr>
            </a:lvl1pPr>
          </a:lstStyle>
          <a:p>
            <a:endParaRPr lang="en-US" altLang="zh-CN"/>
          </a:p>
        </p:txBody>
      </p:sp>
      <p:sp>
        <p:nvSpPr>
          <p:cNvPr id="46128"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46129"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61B29F84-1545-4AA2-99F3-0039B7E01F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Lst>
  <p:hf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gif"/></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699457F-8CE0-4332-9E3E-2A332048C7F3}" type="slidenum">
              <a:rPr lang="en-US" altLang="zh-CN" smtClean="0"/>
              <a:pPr/>
              <a:t>1</a:t>
            </a:fld>
            <a:r>
              <a:rPr lang="en-US" altLang="zh-CN" smtClean="0"/>
              <a:t>/7</a:t>
            </a:r>
            <a:endParaRPr lang="en-US" altLang="zh-CN"/>
          </a:p>
        </p:txBody>
      </p:sp>
      <p:sp>
        <p:nvSpPr>
          <p:cNvPr id="5" name="Text Box 4"/>
          <p:cNvSpPr txBox="1">
            <a:spLocks noChangeArrowheads="1"/>
          </p:cNvSpPr>
          <p:nvPr/>
        </p:nvSpPr>
        <p:spPr bwMode="auto">
          <a:xfrm>
            <a:off x="1071538" y="571480"/>
            <a:ext cx="6572296" cy="6120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square" tIns="108000" bIns="108000">
            <a:noAutofit/>
          </a:bodyPr>
          <a:lstStyle/>
          <a:p>
            <a:pPr>
              <a:spcBef>
                <a:spcPct val="50000"/>
              </a:spcBef>
            </a:pPr>
            <a:r>
              <a:rPr kumimoji="1" lang="zh-CN" altLang="en-US" sz="280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kumimoji="1" lang="en-US" altLang="zh-CN"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13</a:t>
            </a:r>
            <a:r>
              <a:rPr kumimoji="1" lang="zh-CN" altLang="en-US"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章 采</a:t>
            </a:r>
            <a:r>
              <a:rPr kumimoji="1" lang="zh-CN" altLang="en-US"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用面向对象的方法描述</a:t>
            </a:r>
            <a:r>
              <a:rPr kumimoji="1" lang="zh-CN" altLang="en-US"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算</a:t>
            </a:r>
            <a:r>
              <a:rPr kumimoji="1" lang="zh-CN" altLang="en-US"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法</a:t>
            </a:r>
            <a:endParaRPr kumimoji="1" lang="zh-CN" altLang="en-US" sz="2800" b="0" dirty="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6" name="Text Box 7" descr="信纸"/>
          <p:cNvSpPr txBox="1">
            <a:spLocks noChangeArrowheads="1"/>
          </p:cNvSpPr>
          <p:nvPr/>
        </p:nvSpPr>
        <p:spPr bwMode="auto">
          <a:xfrm>
            <a:off x="1928794" y="1853430"/>
            <a:ext cx="4896000" cy="504000"/>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13.1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面向对象的概念</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7" name="Text Box 14" descr="信纸"/>
          <p:cNvSpPr txBox="1">
            <a:spLocks noChangeArrowheads="1"/>
          </p:cNvSpPr>
          <p:nvPr/>
        </p:nvSpPr>
        <p:spPr bwMode="auto">
          <a:xfrm>
            <a:off x="1928794" y="2706752"/>
            <a:ext cx="4896000" cy="504000"/>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13.2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描述面向对象的程序</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8" name="Text Box 14" descr="信纸"/>
          <p:cNvSpPr txBox="1">
            <a:spLocks noChangeArrowheads="1"/>
          </p:cNvSpPr>
          <p:nvPr/>
        </p:nvSpPr>
        <p:spPr bwMode="auto">
          <a:xfrm>
            <a:off x="1928794" y="3496504"/>
            <a:ext cx="4896000" cy="504000"/>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13.3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描述数据结构算法</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9" name="Text Box 14" descr="信纸"/>
          <p:cNvSpPr txBox="1">
            <a:spLocks noChangeArrowheads="1"/>
          </p:cNvSpPr>
          <p:nvPr/>
        </p:nvSpPr>
        <p:spPr bwMode="auto">
          <a:xfrm>
            <a:off x="1928794" y="4353760"/>
            <a:ext cx="4896000" cy="461665"/>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lang="en-US" altLang="zh-CN" smtClean="0">
                <a:solidFill>
                  <a:srgbClr val="FF0000"/>
                </a:solidFill>
                <a:latin typeface="Consolas" pitchFamily="49" charset="0"/>
                <a:ea typeface="微软雅黑" pitchFamily="34" charset="-122"/>
                <a:cs typeface="Consolas" pitchFamily="49" charset="0"/>
              </a:rPr>
              <a:t>13.4 </a:t>
            </a:r>
            <a:r>
              <a:rPr lang="zh-CN" altLang="zh-CN" smtClean="0">
                <a:solidFill>
                  <a:srgbClr val="FF0000"/>
                </a:solidFill>
                <a:latin typeface="Consolas" pitchFamily="49" charset="0"/>
                <a:ea typeface="微软雅黑" pitchFamily="34" charset="-122"/>
                <a:cs typeface="Consolas" pitchFamily="49" charset="0"/>
              </a:rPr>
              <a:t>使用</a:t>
            </a:r>
            <a:r>
              <a:rPr lang="en-US" altLang="zh-CN" smtClean="0">
                <a:solidFill>
                  <a:srgbClr val="FF0000"/>
                </a:solidFill>
                <a:latin typeface="Consolas" pitchFamily="49" charset="0"/>
                <a:ea typeface="微软雅黑" pitchFamily="34" charset="-122"/>
                <a:cs typeface="Consolas" pitchFamily="49" charset="0"/>
              </a:rPr>
              <a:t>STL</a:t>
            </a:r>
            <a:r>
              <a:rPr lang="zh-CN" altLang="zh-CN" smtClean="0">
                <a:solidFill>
                  <a:srgbClr val="FF0000"/>
                </a:solidFill>
                <a:latin typeface="Consolas" pitchFamily="49" charset="0"/>
                <a:ea typeface="微软雅黑" pitchFamily="34" charset="-122"/>
                <a:cs typeface="Consolas" pitchFamily="49" charset="0"/>
              </a:rPr>
              <a:t>设计数据结构算法</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642911" y="1357298"/>
            <a:ext cx="7215238"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类是一种用户自定义的数据类型</a:t>
            </a:r>
            <a:r>
              <a:rPr lang="zh-CN" altLang="en-US" sz="2000" smtClean="0">
                <a:latin typeface="Consolas" pitchFamily="49" charset="0"/>
                <a:ea typeface="楷体" pitchFamily="49" charset="-122"/>
                <a:cs typeface="Consolas" pitchFamily="49" charset="0"/>
              </a:rPr>
              <a:t>，定义类</a:t>
            </a:r>
            <a:r>
              <a:rPr lang="zh-CN" altLang="en-US" sz="2000">
                <a:latin typeface="Consolas" pitchFamily="49" charset="0"/>
                <a:ea typeface="楷体" pitchFamily="49" charset="-122"/>
                <a:cs typeface="Consolas" pitchFamily="49" charset="0"/>
              </a:rPr>
              <a:t>的一般格式如下：</a:t>
            </a:r>
          </a:p>
        </p:txBody>
      </p:sp>
      <p:sp>
        <p:nvSpPr>
          <p:cNvPr id="91141" name="Text Box 5"/>
          <p:cNvSpPr txBox="1">
            <a:spLocks noChangeArrowheads="1"/>
          </p:cNvSpPr>
          <p:nvPr/>
        </p:nvSpPr>
        <p:spPr bwMode="auto">
          <a:xfrm>
            <a:off x="755650" y="2132013"/>
            <a:ext cx="4464050" cy="3337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lIns="252000" tIns="144000" bIns="144000">
            <a:spAutoFit/>
          </a:bodyPr>
          <a:lstStyle/>
          <a:p>
            <a:pPr algn="l"/>
            <a:r>
              <a:rPr lang="en-US" altLang="zh-CN" sz="1800">
                <a:solidFill>
                  <a:srgbClr val="FF00FF"/>
                </a:solidFill>
                <a:latin typeface="Consolas" pitchFamily="49" charset="0"/>
                <a:ea typeface="仿宋" pitchFamily="49" charset="-122"/>
                <a:cs typeface="Consolas" pitchFamily="49" charset="0"/>
              </a:rPr>
              <a:t>class</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类</a:t>
            </a:r>
            <a:r>
              <a:rPr lang="zh-CN" altLang="en-US" sz="1800">
                <a:solidFill>
                  <a:srgbClr val="0000FF"/>
                </a:solidFill>
                <a:latin typeface="Consolas" pitchFamily="49" charset="0"/>
                <a:ea typeface="仿宋" pitchFamily="49" charset="-122"/>
                <a:cs typeface="Consolas" pitchFamily="49" charset="0"/>
              </a:rPr>
              <a:t>名</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私有数据成员和成员函数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保护数据成员和成员函数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公有数据成员和成员函数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a:t>
            </a:r>
          </a:p>
          <a:p>
            <a:pPr algn="l">
              <a:lnSpc>
                <a:spcPct val="200000"/>
              </a:lnSpc>
            </a:pPr>
            <a:r>
              <a:rPr lang="zh-CN" altLang="en-US" sz="1800">
                <a:solidFill>
                  <a:srgbClr val="0000FF"/>
                </a:solidFill>
                <a:latin typeface="Consolas" pitchFamily="49" charset="0"/>
                <a:ea typeface="仿宋" pitchFamily="49" charset="-122"/>
                <a:cs typeface="Consolas" pitchFamily="49" charset="0"/>
              </a:rPr>
              <a:t>各个成员函数的实现</a:t>
            </a:r>
            <a:r>
              <a:rPr lang="en-US" altLang="zh-CN" sz="1800">
                <a:solidFill>
                  <a:srgbClr val="0000FF"/>
                </a:solidFill>
                <a:latin typeface="Consolas" pitchFamily="49" charset="0"/>
                <a:ea typeface="仿宋" pitchFamily="49" charset="-122"/>
                <a:cs typeface="Consolas" pitchFamily="49" charset="0"/>
              </a:rPr>
              <a:t>;</a:t>
            </a:r>
          </a:p>
        </p:txBody>
      </p:sp>
      <p:sp>
        <p:nvSpPr>
          <p:cNvPr id="91142" name="Text Box 6"/>
          <p:cNvSpPr txBox="1">
            <a:spLocks noChangeArrowheads="1"/>
          </p:cNvSpPr>
          <p:nvPr/>
        </p:nvSpPr>
        <p:spPr bwMode="auto">
          <a:xfrm>
            <a:off x="755650" y="549275"/>
            <a:ext cx="2952750" cy="430887"/>
          </a:xfrm>
          <a:prstGeom prst="rect">
            <a:avLst/>
          </a:prstGeom>
          <a:noFill/>
          <a:ln w="28575" algn="ctr">
            <a:noFill/>
            <a:miter lim="800000"/>
            <a:headEnd/>
            <a:tailEnd/>
          </a:ln>
          <a:effectLst/>
        </p:spPr>
        <p:txBody>
          <a:bodyPr>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1</a:t>
            </a:r>
            <a:r>
              <a:rPr lang="zh-CN" altLang="en-US" sz="2200">
                <a:solidFill>
                  <a:srgbClr val="FF3300"/>
                </a:solidFill>
                <a:latin typeface="Consolas" pitchFamily="49" charset="0"/>
                <a:ea typeface="华文中宋" pitchFamily="2" charset="-122"/>
                <a:cs typeface="Consolas" pitchFamily="49" charset="0"/>
              </a:rPr>
              <a:t>．类的定义 </a:t>
            </a:r>
          </a:p>
        </p:txBody>
      </p:sp>
      <p:sp>
        <p:nvSpPr>
          <p:cNvPr id="5" name="右大括号 4"/>
          <p:cNvSpPr/>
          <p:nvPr/>
        </p:nvSpPr>
        <p:spPr bwMode="auto">
          <a:xfrm>
            <a:off x="5286380" y="2428868"/>
            <a:ext cx="142876" cy="2071702"/>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5429256" y="3276599"/>
            <a:ext cx="107157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类声明</a:t>
            </a:r>
            <a:endParaRPr lang="zh-CN" altLang="en-US" sz="1800"/>
          </a:p>
        </p:txBody>
      </p:sp>
      <p:sp>
        <p:nvSpPr>
          <p:cNvPr id="7" name="TextBox 6"/>
          <p:cNvSpPr txBox="1"/>
          <p:nvPr/>
        </p:nvSpPr>
        <p:spPr>
          <a:xfrm>
            <a:off x="5367343" y="4900623"/>
            <a:ext cx="107157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类实现</a:t>
            </a:r>
            <a:endParaRPr lang="zh-CN" altLang="en-US" sz="1800"/>
          </a:p>
        </p:txBody>
      </p:sp>
      <p:cxnSp>
        <p:nvCxnSpPr>
          <p:cNvPr id="9" name="直接箭头连接符 8"/>
          <p:cNvCxnSpPr/>
          <p:nvPr/>
        </p:nvCxnSpPr>
        <p:spPr bwMode="auto">
          <a:xfrm rot="10800000" flipV="1">
            <a:off x="3500430" y="5076836"/>
            <a:ext cx="192882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灯片编号占位符 10"/>
          <p:cNvSpPr>
            <a:spLocks noGrp="1"/>
          </p:cNvSpPr>
          <p:nvPr>
            <p:ph type="sldNum" sz="quarter" idx="12"/>
          </p:nvPr>
        </p:nvSpPr>
        <p:spPr/>
        <p:txBody>
          <a:bodyPr/>
          <a:lstStyle/>
          <a:p>
            <a:fld id="{27FC3316-1995-4DD2-A06F-374E4AC6E7C9}" type="slidenum">
              <a:rPr lang="en-US" altLang="zh-CN" smtClean="0"/>
              <a:pPr/>
              <a:t>10</a:t>
            </a:fld>
            <a:r>
              <a:rPr lang="en-US" altLang="zh-CN" smtClean="0"/>
              <a:t>/11</a:t>
            </a:r>
          </a:p>
          <a:p>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857232"/>
            <a:ext cx="1643074" cy="369332"/>
          </a:xfrm>
          <a:prstGeom prst="rect">
            <a:avLst/>
          </a:prstGeom>
          <a:noFill/>
        </p:spPr>
        <p:txBody>
          <a:bodyPr wrap="square" rtlCol="0">
            <a:spAutoFit/>
          </a:bodyPr>
          <a:lstStyle/>
          <a:p>
            <a:r>
              <a:rPr lang="zh-CN" altLang="en-US" sz="1800" smtClean="0">
                <a:solidFill>
                  <a:srgbClr val="0000FF"/>
                </a:solidFill>
                <a:latin typeface="楷体" pitchFamily="49" charset="-122"/>
                <a:ea typeface="楷体" pitchFamily="49" charset="-122"/>
                <a:cs typeface="Times New Roman" pitchFamily="18" charset="0"/>
              </a:rPr>
              <a:t>本地执行：</a:t>
            </a:r>
          </a:p>
        </p:txBody>
      </p:sp>
      <p:pic>
        <p:nvPicPr>
          <p:cNvPr id="3" name="Picture 2"/>
          <p:cNvPicPr>
            <a:picLocks noChangeAspect="1" noChangeArrowheads="1"/>
          </p:cNvPicPr>
          <p:nvPr/>
        </p:nvPicPr>
        <p:blipFill>
          <a:blip r:embed="rId2" cstate="print"/>
          <a:srcRect/>
          <a:stretch>
            <a:fillRect/>
          </a:stretch>
        </p:blipFill>
        <p:spPr bwMode="auto">
          <a:xfrm>
            <a:off x="857224" y="1428736"/>
            <a:ext cx="3786214" cy="2833781"/>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A534E84C-3113-4352-BB42-D00F22998753}" type="slidenum">
              <a:rPr lang="en-US" altLang="zh-CN" smtClean="0"/>
              <a:pPr/>
              <a:t>100</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3357586"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stack</a:t>
            </a:r>
            <a:r>
              <a:rPr lang="zh-CN" altLang="zh-CN" sz="2000" smtClean="0">
                <a:solidFill>
                  <a:srgbClr val="FF0000"/>
                </a:solidFill>
                <a:latin typeface="Consolas" pitchFamily="49" charset="0"/>
                <a:ea typeface="楷体" pitchFamily="49" charset="-122"/>
                <a:cs typeface="Consolas" pitchFamily="49" charset="0"/>
              </a:rPr>
              <a:t>（栈容器）</a:t>
            </a:r>
          </a:p>
        </p:txBody>
      </p:sp>
      <p:sp>
        <p:nvSpPr>
          <p:cNvPr id="4" name="TextBox 3"/>
          <p:cNvSpPr txBox="1"/>
          <p:nvPr/>
        </p:nvSpPr>
        <p:spPr>
          <a:xfrm>
            <a:off x="1428728" y="3929066"/>
            <a:ext cx="6215106" cy="78784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pPr algn="l">
              <a:lnSpc>
                <a:spcPct val="150000"/>
              </a:lnSpc>
            </a:pPr>
            <a:r>
              <a:rPr lang="en-US" altLang="zh-CN" sz="1600" smtClean="0">
                <a:solidFill>
                  <a:srgbClr val="006600"/>
                </a:solidFill>
                <a:latin typeface="Consolas" pitchFamily="49" charset="0"/>
                <a:ea typeface="楷体" pitchFamily="49" charset="-122"/>
                <a:cs typeface="Consolas" pitchFamily="49" charset="0"/>
              </a:rPr>
              <a:t>stack&lt;string,vector&lt;string&gt; &gt; myst;	</a:t>
            </a:r>
          </a:p>
          <a:p>
            <a:pPr algn="l">
              <a:lnSpc>
                <a:spcPct val="150000"/>
              </a:lnSpc>
            </a:pPr>
            <a:r>
              <a:rPr lang="en-US" altLang="zh-CN" sz="1600" smtClean="0">
                <a:solidFill>
                  <a:srgbClr val="00B0F0"/>
                </a:solidFill>
                <a:latin typeface="Consolas" pitchFamily="49" charset="0"/>
                <a:ea typeface="楷体" pitchFamily="49" charset="-122"/>
                <a:cs typeface="Consolas" pitchFamily="49" charset="0"/>
              </a:rPr>
              <a:t>                //</a:t>
            </a:r>
            <a:r>
              <a:rPr lang="zh-CN" altLang="zh-CN" sz="1600" smtClean="0">
                <a:solidFill>
                  <a:srgbClr val="00B0F0"/>
                </a:solidFill>
                <a:latin typeface="Consolas" pitchFamily="49" charset="0"/>
                <a:ea typeface="楷体" pitchFamily="49" charset="-122"/>
                <a:cs typeface="Consolas" pitchFamily="49" charset="0"/>
              </a:rPr>
              <a:t>第</a:t>
            </a:r>
            <a:r>
              <a:rPr lang="en-US" altLang="zh-CN" sz="1600" smtClean="0">
                <a:solidFill>
                  <a:srgbClr val="00B0F0"/>
                </a:solidFill>
                <a:latin typeface="Consolas" pitchFamily="49" charset="0"/>
                <a:ea typeface="楷体" pitchFamily="49" charset="-122"/>
                <a:cs typeface="Consolas" pitchFamily="49" charset="0"/>
              </a:rPr>
              <a:t>2</a:t>
            </a:r>
            <a:r>
              <a:rPr lang="zh-CN" altLang="zh-CN" sz="1600" smtClean="0">
                <a:solidFill>
                  <a:srgbClr val="00B0F0"/>
                </a:solidFill>
                <a:latin typeface="Consolas" pitchFamily="49" charset="0"/>
                <a:ea typeface="楷体" pitchFamily="49" charset="-122"/>
                <a:cs typeface="Consolas" pitchFamily="49" charset="0"/>
              </a:rPr>
              <a:t>个参数指定底层容器为</a:t>
            </a:r>
            <a:r>
              <a:rPr lang="en-US" altLang="zh-CN" sz="1600" smtClean="0">
                <a:solidFill>
                  <a:srgbClr val="00B0F0"/>
                </a:solidFill>
                <a:latin typeface="Consolas" pitchFamily="49" charset="0"/>
                <a:ea typeface="楷体" pitchFamily="49" charset="-122"/>
                <a:cs typeface="Consolas" pitchFamily="49" charset="0"/>
              </a:rPr>
              <a:t>vector</a:t>
            </a:r>
            <a:endParaRPr lang="zh-CN" altLang="zh-CN" sz="1600" smtClean="0">
              <a:solidFill>
                <a:srgbClr val="00B0F0"/>
              </a:solidFill>
              <a:latin typeface="Consolas" pitchFamily="49" charset="0"/>
              <a:ea typeface="楷体" pitchFamily="49" charset="-122"/>
              <a:cs typeface="Consolas" pitchFamily="49" charset="0"/>
            </a:endParaRPr>
          </a:p>
        </p:txBody>
      </p:sp>
      <p:sp>
        <p:nvSpPr>
          <p:cNvPr id="5" name="TextBox 4"/>
          <p:cNvSpPr txBox="1"/>
          <p:nvPr/>
        </p:nvSpPr>
        <p:spPr>
          <a:xfrm>
            <a:off x="1000100" y="2000240"/>
            <a:ext cx="7286676" cy="1359475"/>
          </a:xfrm>
          <a:prstGeom prst="rect">
            <a:avLst/>
          </a:prstGeom>
          <a:noFill/>
        </p:spPr>
        <p:txBody>
          <a:bodyPr wrap="square" rtlCol="0">
            <a:spAutoFit/>
          </a:bodyPr>
          <a:lstStyle/>
          <a:p>
            <a:pPr marL="342900" indent="-3429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它是一个栈类模板，和数据结构中的栈一样，具有后进先出的特点。栈容器默认的底层容器是</a:t>
            </a:r>
            <a:r>
              <a:rPr lang="en-US" altLang="zh-CN" sz="1800" smtClean="0">
                <a:solidFill>
                  <a:srgbClr val="0000FF"/>
                </a:solidFill>
                <a:latin typeface="Consolas" pitchFamily="49" charset="0"/>
                <a:ea typeface="仿宋" pitchFamily="49" charset="-122"/>
                <a:cs typeface="Consolas" pitchFamily="49" charset="0"/>
              </a:rPr>
              <a:t>deque</a:t>
            </a:r>
            <a:r>
              <a:rPr lang="zh-CN" altLang="zh-CN" sz="1800" smtClean="0">
                <a:solidFill>
                  <a:srgbClr val="0000FF"/>
                </a:solidFill>
                <a:latin typeface="Consolas" pitchFamily="49" charset="0"/>
                <a:ea typeface="仿宋" pitchFamily="49" charset="-122"/>
                <a:cs typeface="Consolas" pitchFamily="49" charset="0"/>
              </a:rPr>
              <a:t>。也可以指定其他底层容器</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例如，以下语句指定</a:t>
            </a:r>
            <a:r>
              <a:rPr lang="en-US" altLang="zh-CN" sz="1800" smtClean="0">
                <a:solidFill>
                  <a:srgbClr val="0000FF"/>
                </a:solidFill>
                <a:latin typeface="Consolas" pitchFamily="49" charset="0"/>
                <a:ea typeface="仿宋" pitchFamily="49" charset="-122"/>
                <a:cs typeface="Consolas" pitchFamily="49" charset="0"/>
              </a:rPr>
              <a:t>myst</a:t>
            </a:r>
            <a:r>
              <a:rPr lang="zh-CN" altLang="zh-CN" sz="1800" smtClean="0">
                <a:solidFill>
                  <a:srgbClr val="0000FF"/>
                </a:solidFill>
                <a:latin typeface="Consolas" pitchFamily="49" charset="0"/>
                <a:ea typeface="仿宋" pitchFamily="49" charset="-122"/>
                <a:cs typeface="Consolas" pitchFamily="49" charset="0"/>
              </a:rPr>
              <a:t>栈的底层容器为</a:t>
            </a:r>
            <a:r>
              <a:rPr lang="en-US" altLang="zh-CN" sz="1800" smtClean="0">
                <a:solidFill>
                  <a:srgbClr val="0000FF"/>
                </a:solidFill>
                <a:latin typeface="Consolas" pitchFamily="49" charset="0"/>
                <a:ea typeface="仿宋" pitchFamily="49" charset="-122"/>
                <a:cs typeface="Consolas" pitchFamily="49" charset="0"/>
              </a:rPr>
              <a:t>vector</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101</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000504"/>
            <a:ext cx="7143800" cy="923330"/>
          </a:xfrm>
          <a:prstGeom prst="rect">
            <a:avLst/>
          </a:prstGeom>
          <a:noFill/>
        </p:spPr>
        <p:txBody>
          <a:bodyPr wrap="square" rtlCol="0">
            <a:spAutoFit/>
          </a:bodyPr>
          <a:lstStyle/>
          <a:p>
            <a:pPr algn="l">
              <a:lnSpc>
                <a:spcPct val="150000"/>
              </a:lnSpc>
            </a:pPr>
            <a:r>
              <a:rPr lang="zh-CN" altLang="en-US" sz="1800" smtClean="0">
                <a:solidFill>
                  <a:srgbClr val="FF0000"/>
                </a:solidFill>
                <a:latin typeface="Consolas" pitchFamily="49" charset="0"/>
                <a:ea typeface="方正启体简体" pitchFamily="65" charset="-122"/>
                <a:cs typeface="Consolas" pitchFamily="49" charset="0"/>
              </a:rPr>
              <a:t>   注意：</a:t>
            </a:r>
            <a:r>
              <a:rPr lang="en-US" altLang="zh-CN" sz="1800" smtClean="0">
                <a:solidFill>
                  <a:srgbClr val="0000FF"/>
                </a:solidFill>
                <a:latin typeface="Consolas" pitchFamily="49" charset="0"/>
                <a:ea typeface="方正启体简体" pitchFamily="65" charset="-122"/>
                <a:cs typeface="Consolas" pitchFamily="49" charset="0"/>
              </a:rPr>
              <a:t>stack</a:t>
            </a:r>
            <a:r>
              <a:rPr lang="zh-CN" altLang="zh-CN" sz="1800" smtClean="0">
                <a:solidFill>
                  <a:srgbClr val="0000FF"/>
                </a:solidFill>
                <a:latin typeface="Consolas" pitchFamily="49" charset="0"/>
                <a:ea typeface="方正启体简体" pitchFamily="65" charset="-122"/>
                <a:cs typeface="Consolas" pitchFamily="49" charset="0"/>
              </a:rPr>
              <a:t>容器没有</a:t>
            </a:r>
            <a:r>
              <a:rPr lang="en-US" altLang="zh-CN" sz="1800" smtClean="0">
                <a:solidFill>
                  <a:srgbClr val="0000FF"/>
                </a:solidFill>
                <a:latin typeface="Consolas" pitchFamily="49" charset="0"/>
                <a:ea typeface="方正启体简体" pitchFamily="65" charset="-122"/>
                <a:cs typeface="Consolas" pitchFamily="49" charset="0"/>
              </a:rPr>
              <a:t>begin()/end()</a:t>
            </a:r>
            <a:r>
              <a:rPr lang="zh-CN" altLang="zh-CN" sz="1800" smtClean="0">
                <a:solidFill>
                  <a:srgbClr val="0000FF"/>
                </a:solidFill>
                <a:latin typeface="Consolas" pitchFamily="49" charset="0"/>
                <a:ea typeface="方正启体简体" pitchFamily="65" charset="-122"/>
                <a:cs typeface="Consolas" pitchFamily="49" charset="0"/>
              </a:rPr>
              <a:t>和</a:t>
            </a:r>
            <a:r>
              <a:rPr lang="en-US" altLang="zh-CN" sz="1800" smtClean="0">
                <a:solidFill>
                  <a:srgbClr val="0000FF"/>
                </a:solidFill>
                <a:latin typeface="Consolas" pitchFamily="49" charset="0"/>
                <a:ea typeface="方正启体简体" pitchFamily="65" charset="-122"/>
                <a:cs typeface="Consolas" pitchFamily="49" charset="0"/>
              </a:rPr>
              <a:t>rbegin()/rend()</a:t>
            </a:r>
            <a:r>
              <a:rPr lang="zh-CN" altLang="zh-CN" sz="1800" smtClean="0">
                <a:solidFill>
                  <a:srgbClr val="0000FF"/>
                </a:solidFill>
                <a:latin typeface="Consolas" pitchFamily="49" charset="0"/>
                <a:ea typeface="方正启体简体" pitchFamily="65" charset="-122"/>
                <a:cs typeface="Consolas" pitchFamily="49" charset="0"/>
              </a:rPr>
              <a:t>这样的用于迭代器的成员函数。</a:t>
            </a:r>
            <a:endParaRPr lang="zh-CN" altLang="en-US" sz="1800" smtClean="0">
              <a:solidFill>
                <a:srgbClr val="0000FF"/>
              </a:solidFill>
              <a:latin typeface="Consolas" pitchFamily="49" charset="0"/>
              <a:ea typeface="方正启体简体" pitchFamily="65" charset="-122"/>
              <a:cs typeface="Consolas" pitchFamily="49" charset="0"/>
            </a:endParaRPr>
          </a:p>
        </p:txBody>
      </p:sp>
      <p:sp>
        <p:nvSpPr>
          <p:cNvPr id="3" name="TextBox 2"/>
          <p:cNvSpPr txBox="1"/>
          <p:nvPr/>
        </p:nvSpPr>
        <p:spPr>
          <a:xfrm>
            <a:off x="714348" y="642918"/>
            <a:ext cx="4572032"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stack</a:t>
            </a:r>
            <a:r>
              <a:rPr lang="zh-CN" altLang="zh-CN" sz="2000" smtClean="0">
                <a:solidFill>
                  <a:srgbClr val="0000FF"/>
                </a:solidFill>
                <a:latin typeface="Consolas" pitchFamily="49" charset="0"/>
                <a:ea typeface="楷体" pitchFamily="49" charset="-122"/>
                <a:cs typeface="Consolas" pitchFamily="49" charset="0"/>
              </a:rPr>
              <a:t>容器主要的成员函数如下：</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330613"/>
            <a:ext cx="5072098" cy="23197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判断栈容器是否为空。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返回栈容器中实际元素个数。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进栈。</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返回栈顶元素。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元素出栈。</a:t>
            </a:r>
          </a:p>
        </p:txBody>
      </p:sp>
      <p:sp>
        <p:nvSpPr>
          <p:cNvPr id="6" name="灯片编号占位符 5"/>
          <p:cNvSpPr>
            <a:spLocks noGrp="1"/>
          </p:cNvSpPr>
          <p:nvPr>
            <p:ph type="sldNum" sz="quarter" idx="12"/>
          </p:nvPr>
        </p:nvSpPr>
        <p:spPr/>
        <p:txBody>
          <a:bodyPr/>
          <a:lstStyle/>
          <a:p>
            <a:fld id="{A534E84C-3113-4352-BB42-D00F22998753}" type="slidenum">
              <a:rPr lang="en-US" altLang="zh-CN" smtClean="0"/>
              <a:pPr/>
              <a:t>102</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643866" cy="393372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&lt;stack&gt;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stack&lt;int&gt; st;</a:t>
            </a:r>
            <a:endParaRPr lang="zh-CN" altLang="zh-CN" sz="1600" smtClean="0">
              <a:solidFill>
                <a:srgbClr val="C0000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st.push(1); st.push(2); st.push(3);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栈顶元素</a:t>
            </a:r>
            <a:r>
              <a:rPr lang="en-US" altLang="zh-CN" sz="1600" smtClean="0">
                <a:solidFill>
                  <a:srgbClr val="0000FF"/>
                </a:solidFill>
                <a:latin typeface="Consolas" pitchFamily="49" charset="0"/>
                <a:ea typeface="仿宋" pitchFamily="49" charset="-122"/>
                <a:cs typeface="Consolas" pitchFamily="49" charset="0"/>
              </a:rPr>
              <a:t>: %d\n",st.top());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出栈顺序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栈不空时出栈所有元素</a:t>
            </a:r>
          </a:p>
          <a:p>
            <a:pPr algn="l"/>
            <a:r>
              <a:rPr lang="en-US" altLang="zh-CN" sz="1600" smtClean="0">
                <a:solidFill>
                  <a:srgbClr val="0000FF"/>
                </a:solidFill>
                <a:latin typeface="Consolas" pitchFamily="49" charset="0"/>
                <a:ea typeface="仿宋" pitchFamily="49" charset="-122"/>
                <a:cs typeface="Consolas" pitchFamily="49" charset="0"/>
              </a:rPr>
              <a:t>   {	printf("%d ",st.top());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st.pop()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pic>
        <p:nvPicPr>
          <p:cNvPr id="6146" name="Picture 2"/>
          <p:cNvPicPr>
            <a:picLocks noChangeAspect="1" noChangeArrowheads="1"/>
          </p:cNvPicPr>
          <p:nvPr/>
        </p:nvPicPr>
        <p:blipFill>
          <a:blip r:embed="rId2" cstate="print"/>
          <a:srcRect/>
          <a:stretch>
            <a:fillRect/>
          </a:stretch>
        </p:blipFill>
        <p:spPr bwMode="auto">
          <a:xfrm>
            <a:off x="2643174" y="5000636"/>
            <a:ext cx="2705100" cy="14192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A534E84C-3113-4352-BB42-D00F22998753}" type="slidenum">
              <a:rPr lang="en-US" altLang="zh-CN" smtClean="0"/>
              <a:pPr/>
              <a:t>103</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42984"/>
            <a:ext cx="8429684" cy="3971408"/>
          </a:xfrm>
          <a:prstGeom prst="rect">
            <a:avLst/>
          </a:prstGeom>
          <a:solidFill>
            <a:schemeClr val="accent2">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3">
            <a:schemeClr val="lt1"/>
          </a:lnRef>
          <a:fillRef idx="1">
            <a:schemeClr val="accent5"/>
          </a:fillRef>
          <a:effectRef idx="1">
            <a:schemeClr val="accent5"/>
          </a:effectRef>
          <a:fontRef idx="minor">
            <a:schemeClr val="lt1"/>
          </a:fontRef>
        </p:style>
        <p:txBody>
          <a:bodyPr wrap="square" lIns="252000" tIns="252000" rIns="180000" bIns="252000"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有如下</a:t>
            </a:r>
            <a:r>
              <a:rPr lang="en-US" altLang="zh-CN" sz="1800" smtClean="0">
                <a:solidFill>
                  <a:srgbClr val="0000FF"/>
                </a:solidFill>
                <a:latin typeface="Consolas" pitchFamily="49" charset="0"/>
                <a:ea typeface="楷体" pitchFamily="49" charset="-122"/>
                <a:cs typeface="Consolas" pitchFamily="49" charset="0"/>
              </a:rPr>
              <a:t>8*8</a:t>
            </a:r>
            <a:r>
              <a:rPr lang="zh-CN" altLang="zh-CN" sz="1800" smtClean="0">
                <a:solidFill>
                  <a:srgbClr val="0000FF"/>
                </a:solidFill>
                <a:latin typeface="Consolas" pitchFamily="49" charset="0"/>
                <a:ea typeface="楷体" pitchFamily="49" charset="-122"/>
                <a:cs typeface="Consolas" pitchFamily="49" charset="0"/>
              </a:rPr>
              <a:t>的迷宫图：</a:t>
            </a:r>
          </a:p>
          <a:p>
            <a:pPr algn="l">
              <a:lnSpc>
                <a:spcPct val="150000"/>
              </a:lnSpc>
            </a:pPr>
            <a:r>
              <a:rPr lang="en-US" altLang="zh-CN" sz="1800" smtClean="0">
                <a:solidFill>
                  <a:srgbClr val="0000FF"/>
                </a:solidFill>
                <a:latin typeface="Times New Roman" pitchFamily="18" charset="0"/>
                <a:ea typeface="楷体" pitchFamily="49" charset="-122"/>
                <a:cs typeface="Times New Roman" pitchFamily="18" charset="0"/>
              </a:rPr>
              <a:t>	</a:t>
            </a:r>
            <a:r>
              <a:rPr lang="en-US" altLang="zh-CN" sz="1800" smtClean="0">
                <a:solidFill>
                  <a:srgbClr val="0000FF"/>
                </a:solidFill>
                <a:latin typeface="Consolas" pitchFamily="49" charset="0"/>
                <a:ea typeface="楷体" pitchFamily="49" charset="-122"/>
                <a:cs typeface="Consolas" pitchFamily="49" charset="0"/>
              </a:rPr>
              <a:t>XXXXXXXX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O</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OOOXXX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XXOOOX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XXOXXO</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XXXXXX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a:t>
            </a:r>
            <a:r>
              <a:rPr lang="en-US" altLang="zh-CN" sz="1800" smtClean="0">
                <a:solidFill>
                  <a:srgbClr val="FF0000"/>
                </a:solidFill>
                <a:latin typeface="Consolas" pitchFamily="49" charset="0"/>
                <a:ea typeface="楷体" pitchFamily="49" charset="-122"/>
                <a:cs typeface="Consolas" pitchFamily="49" charset="0"/>
              </a:rPr>
              <a:t>OOO</a:t>
            </a:r>
            <a:r>
              <a:rPr lang="en-US" altLang="zh-CN" sz="1800" smtClean="0">
                <a:solidFill>
                  <a:srgbClr val="0000FF"/>
                </a:solidFill>
                <a:latin typeface="Consolas" pitchFamily="49" charset="0"/>
                <a:ea typeface="楷体" pitchFamily="49" charset="-122"/>
                <a:cs typeface="Consolas" pitchFamily="49" charset="0"/>
              </a:rPr>
              <a:t>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OOOO</a:t>
            </a:r>
            <a:r>
              <a:rPr lang="en-US" altLang="zh-CN" sz="1800" smtClean="0">
                <a:solidFill>
                  <a:srgbClr val="0000FF"/>
                </a:solidFill>
                <a:latin typeface="Consolas" pitchFamily="49" charset="0"/>
                <a:ea typeface="楷体" pitchFamily="49" charset="-122"/>
                <a:cs typeface="Consolas" pitchFamily="49" charset="0"/>
              </a:rPr>
              <a:t>X</a:t>
            </a:r>
            <a:r>
              <a:rPr lang="en-US" altLang="zh-CN" sz="1800" smtClean="0">
                <a:solidFill>
                  <a:srgbClr val="FF0000"/>
                </a:solidFill>
                <a:latin typeface="Consolas" pitchFamily="49" charset="0"/>
                <a:ea typeface="楷体" pitchFamily="49" charset="-122"/>
                <a:cs typeface="Consolas" pitchFamily="49" charset="0"/>
              </a:rPr>
              <a:t>OO</a:t>
            </a:r>
            <a:endParaRPr lang="zh-CN" altLang="zh-CN" sz="1800" smtClean="0">
              <a:solidFill>
                <a:srgbClr val="FF0000"/>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XXXXXXX</a:t>
            </a:r>
            <a:r>
              <a:rPr lang="en-US" altLang="zh-CN" sz="1800" smtClean="0">
                <a:solidFill>
                  <a:srgbClr val="FF0000"/>
                </a:solidFill>
                <a:latin typeface="Consolas" pitchFamily="49" charset="0"/>
                <a:ea typeface="楷体" pitchFamily="49" charset="-122"/>
                <a:cs typeface="Consolas" pitchFamily="49" charset="0"/>
              </a:rPr>
              <a:t>O</a:t>
            </a:r>
            <a:endParaRPr lang="zh-CN" altLang="zh-CN" sz="1800" smtClean="0">
              <a:solidFill>
                <a:srgbClr val="FF0000"/>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其中，</a:t>
            </a:r>
            <a:r>
              <a:rPr lang="en-US" altLang="zh-CN" sz="1800" smtClean="0">
                <a:solidFill>
                  <a:srgbClr val="0000FF"/>
                </a:solidFill>
                <a:latin typeface="Consolas" pitchFamily="49" charset="0"/>
                <a:ea typeface="楷体" pitchFamily="49" charset="-122"/>
                <a:cs typeface="Consolas" pitchFamily="49" charset="0"/>
              </a:rPr>
              <a:t>O</a:t>
            </a:r>
            <a:r>
              <a:rPr lang="zh-CN" altLang="zh-CN" sz="1800" smtClean="0">
                <a:solidFill>
                  <a:srgbClr val="0000FF"/>
                </a:solidFill>
                <a:latin typeface="Consolas" pitchFamily="49" charset="0"/>
                <a:ea typeface="楷体" pitchFamily="49" charset="-122"/>
                <a:cs typeface="Consolas" pitchFamily="49" charset="0"/>
              </a:rPr>
              <a:t>表示通路方块，</a:t>
            </a:r>
            <a:r>
              <a:rPr lang="en-US" altLang="zh-CN" sz="1800"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表示障碍方块。假设入口是位置（</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出口为右下角方块。设计一个程序采用递归方法求指定入口到出口的一条迷宫路径。</a:t>
            </a:r>
          </a:p>
        </p:txBody>
      </p:sp>
      <p:grpSp>
        <p:nvGrpSpPr>
          <p:cNvPr id="3" name="组合 3"/>
          <p:cNvGrpSpPr/>
          <p:nvPr/>
        </p:nvGrpSpPr>
        <p:grpSpPr>
          <a:xfrm>
            <a:off x="376506" y="428604"/>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0" name="灯片编号占位符 9"/>
          <p:cNvSpPr>
            <a:spLocks noGrp="1"/>
          </p:cNvSpPr>
          <p:nvPr>
            <p:ph type="sldNum" sz="quarter" idx="12"/>
          </p:nvPr>
        </p:nvSpPr>
        <p:spPr/>
        <p:txBody>
          <a:bodyPr/>
          <a:lstStyle/>
          <a:p>
            <a:fld id="{A534E84C-3113-4352-BB42-D00F22998753}" type="slidenum">
              <a:rPr lang="en-US" altLang="zh-CN" smtClean="0"/>
              <a:pPr/>
              <a:t>104</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5584569"/>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FF0000"/>
                </a:solidFill>
                <a:latin typeface="Consolas" pitchFamily="49" charset="0"/>
                <a:ea typeface="仿宋" pitchFamily="49" charset="-122"/>
                <a:cs typeface="Consolas" pitchFamily="49" charset="0"/>
              </a:rPr>
              <a:t>#include &lt;stack&gt;</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包含</a:t>
            </a:r>
            <a:r>
              <a:rPr lang="en-US" altLang="zh-CN" sz="1600" smtClean="0">
                <a:solidFill>
                  <a:srgbClr val="00B0F0"/>
                </a:solidFill>
                <a:latin typeface="Consolas" pitchFamily="49" charset="0"/>
                <a:ea typeface="仿宋" pitchFamily="49" charset="-122"/>
                <a:cs typeface="Consolas" pitchFamily="49" charset="0"/>
              </a:rPr>
              <a:t>stack&lt;T&gt;</a:t>
            </a:r>
            <a:r>
              <a:rPr lang="zh-CN" altLang="zh-CN" sz="1600" smtClean="0">
                <a:solidFill>
                  <a:srgbClr val="00B0F0"/>
                </a:solidFill>
                <a:latin typeface="Consolas" pitchFamily="49" charset="0"/>
                <a:ea typeface="仿宋" pitchFamily="49" charset="-122"/>
                <a:cs typeface="Consolas" pitchFamily="49" charset="0"/>
              </a:rPr>
              <a:t>栈容器</a:t>
            </a: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#define MAX_SIZE 8</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int H[4] =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水平偏移量，下标对应方位号</a:t>
            </a:r>
            <a:r>
              <a:rPr lang="en-US" altLang="zh-CN" sz="1600" smtClean="0">
                <a:solidFill>
                  <a:srgbClr val="00B0F0"/>
                </a:solidFill>
                <a:latin typeface="Consolas" pitchFamily="49" charset="0"/>
                <a:ea typeface="仿宋" pitchFamily="49" charset="-122"/>
                <a:cs typeface="Consolas" pitchFamily="49" charset="0"/>
              </a:rPr>
              <a:t>0</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int V[4] =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垂直偏移量</a:t>
            </a:r>
          </a:p>
          <a:p>
            <a:pPr algn="l"/>
            <a:r>
              <a:rPr lang="en-US" altLang="zh-CN" sz="1600" smtClean="0">
                <a:solidFill>
                  <a:srgbClr val="FF00FF"/>
                </a:solidFill>
                <a:latin typeface="Consolas" pitchFamily="49" charset="0"/>
                <a:ea typeface="仿宋" pitchFamily="49" charset="-122"/>
                <a:cs typeface="Consolas" pitchFamily="49" charset="0"/>
              </a:rPr>
              <a:t>char Maze[MAX_SIZE][MAX_SIZE]=</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typedef struct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当前方块的行号</a:t>
            </a:r>
          </a:p>
          <a:p>
            <a:pPr algn="l"/>
            <a:r>
              <a:rPr lang="en-US" altLang="zh-CN" sz="1600" smtClean="0">
                <a:solidFill>
                  <a:srgbClr val="0000FF"/>
                </a:solidFill>
                <a:latin typeface="Consolas" pitchFamily="49" charset="0"/>
                <a:ea typeface="仿宋" pitchFamily="49" charset="-122"/>
                <a:cs typeface="Consolas" pitchFamily="49" charset="0"/>
              </a:rPr>
              <a:t>   int j;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当前方块的列号</a:t>
            </a:r>
          </a:p>
          <a:p>
            <a:pPr algn="l"/>
            <a:r>
              <a:rPr lang="en-US" altLang="zh-CN" sz="1600" smtClean="0">
                <a:solidFill>
                  <a:srgbClr val="0000FF"/>
                </a:solidFill>
                <a:latin typeface="Consolas" pitchFamily="49" charset="0"/>
                <a:ea typeface="仿宋" pitchFamily="49" charset="-122"/>
                <a:cs typeface="Consolas" pitchFamily="49" charset="0"/>
              </a:rPr>
              <a:t>   int di;			</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是下一相邻可走方位的方位号</a:t>
            </a: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Box</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方块类型</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105</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286808" cy="5951974"/>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gn="l">
              <a:lnSpc>
                <a:spcPts val="2200"/>
              </a:lnSpc>
            </a:pPr>
            <a:r>
              <a:rPr lang="en-US" altLang="zh-CN" sz="1600" smtClean="0">
                <a:solidFill>
                  <a:srgbClr val="FF0000"/>
                </a:solidFill>
                <a:latin typeface="Consolas" pitchFamily="49" charset="0"/>
                <a:ea typeface="仿宋" pitchFamily="49" charset="-122"/>
                <a:cs typeface="Consolas" pitchFamily="49" charset="0"/>
              </a:rPr>
              <a:t>bool FindPath(int X</a:t>
            </a:r>
            <a:r>
              <a:rPr lang="zh-CN"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FF0000"/>
                </a:solidFill>
                <a:latin typeface="Consolas" pitchFamily="49" charset="0"/>
                <a:ea typeface="仿宋" pitchFamily="49" charset="-122"/>
                <a:cs typeface="Consolas" pitchFamily="49" charset="0"/>
              </a:rPr>
              <a:t>int Y)	//</a:t>
            </a:r>
            <a:r>
              <a:rPr lang="zh-CN" altLang="zh-CN" sz="1600" smtClean="0">
                <a:solidFill>
                  <a:srgbClr val="FF0000"/>
                </a:solidFill>
                <a:latin typeface="Consolas" pitchFamily="49" charset="0"/>
                <a:ea typeface="仿宋" pitchFamily="49" charset="-122"/>
                <a:cs typeface="Consolas" pitchFamily="49" charset="0"/>
              </a:rPr>
              <a:t>查找从</a:t>
            </a:r>
            <a:r>
              <a:rPr lang="en-US" altLang="zh-CN" sz="1600" smtClean="0">
                <a:solidFill>
                  <a:srgbClr val="FF0000"/>
                </a:solidFill>
                <a:latin typeface="Consolas" pitchFamily="49" charset="0"/>
                <a:ea typeface="仿宋" pitchFamily="49" charset="-122"/>
                <a:cs typeface="Consolas" pitchFamily="49" charset="0"/>
              </a:rPr>
              <a:t>(X</a:t>
            </a:r>
            <a:r>
              <a:rPr lang="zh-CN"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FF0000"/>
                </a:solidFill>
                <a:latin typeface="Consolas" pitchFamily="49" charset="0"/>
                <a:ea typeface="仿宋" pitchFamily="49" charset="-122"/>
                <a:cs typeface="Consolas" pitchFamily="49" charset="0"/>
              </a:rPr>
              <a:t>Y)</a:t>
            </a:r>
            <a:r>
              <a:rPr lang="zh-CN" altLang="zh-CN" sz="1600" smtClean="0">
                <a:solidFill>
                  <a:srgbClr val="FF0000"/>
                </a:solidFill>
                <a:latin typeface="Consolas" pitchFamily="49" charset="0"/>
                <a:ea typeface="仿宋" pitchFamily="49" charset="-122"/>
                <a:cs typeface="Consolas" pitchFamily="49" charset="0"/>
              </a:rPr>
              <a:t>出发的一条迷宫路径</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Box 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int i</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j</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j1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k</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di;</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bool find;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stack&lt;Box&gt; st;</a:t>
            </a:r>
            <a:endParaRPr lang="zh-CN" altLang="zh-CN" sz="1600" smtClean="0">
              <a:solidFill>
                <a:srgbClr val="FF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e.i=X; e.j=Y; e.di=-1;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st.push(e);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入口方块进栈</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Maze[X][Y]='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栈不空循环</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e=</a:t>
            </a:r>
            <a:r>
              <a:rPr lang="en-US" altLang="zh-CN" sz="1600" smtClean="0">
                <a:solidFill>
                  <a:srgbClr val="FF00FF"/>
                </a:solidFill>
                <a:latin typeface="Consolas" pitchFamily="49" charset="0"/>
                <a:ea typeface="仿宋" pitchFamily="49" charset="-122"/>
                <a:cs typeface="Consolas" pitchFamily="49" charset="0"/>
              </a:rPr>
              <a:t>st.top()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取栈顶方块</a:t>
            </a:r>
            <a:r>
              <a:rPr lang="en-US" altLang="zh-CN" sz="1600" smtClean="0">
                <a:solidFill>
                  <a:srgbClr val="00B0F0"/>
                </a:solidFill>
                <a:latin typeface="Consolas" pitchFamily="49" charset="0"/>
                <a:ea typeface="仿宋" pitchFamily="49" charset="-122"/>
                <a:cs typeface="Consolas" pitchFamily="49" charset="0"/>
              </a:rPr>
              <a:t>e</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i=e.i; j=e.j; di=e.di;</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C00000"/>
                </a:solidFill>
                <a:latin typeface="Consolas" pitchFamily="49" charset="0"/>
                <a:ea typeface="仿宋" pitchFamily="49" charset="-122"/>
                <a:cs typeface="Consolas" pitchFamily="49" charset="0"/>
              </a:rPr>
              <a:t>i==MAX_SIZE-1 &amp;&amp; j==MAX_SIZE-1</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找到一条路径，输出</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for (int r=0; r&lt;MAX_SIZE; r++)</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printf("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for(int c=0; c&lt;MAX_SIZE; c++)</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printf("%c"</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Maze[r][c]);</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return true;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106</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715436" cy="6681417"/>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还没有找到出口的情况</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for (k=di+1;k&lt;4;k++)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试探</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后面的方位</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i1=i+V[k]; j1=j+H[k];</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if (i1&gt;=0 &amp;&amp; i1&lt;MAX_SIZE &amp;&amp; j1&gt;=0 &amp;&amp; j1&lt;MAX_SIZE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&amp;&amp; Maze[i1][j1]=='O')</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=true;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a:t>
            </a:r>
            <a:r>
              <a:rPr lang="zh-CN" altLang="zh-CN" sz="1600" smtClean="0">
                <a:solidFill>
                  <a:srgbClr val="00B0F0"/>
                </a:solidFill>
                <a:latin typeface="Consolas" pitchFamily="49" charset="0"/>
                <a:ea typeface="仿宋" pitchFamily="49" charset="-122"/>
                <a:cs typeface="Consolas" pitchFamily="49" charset="0"/>
              </a:rPr>
              <a:t>的一个可走相邻方块</a:t>
            </a:r>
            <a:r>
              <a:rPr lang="en-US" altLang="zh-CN" sz="1600" smtClean="0">
                <a:solidFill>
                  <a:srgbClr val="00B0F0"/>
                </a:solidFill>
                <a:latin typeface="Consolas" pitchFamily="49" charset="0"/>
                <a:ea typeface="仿宋" pitchFamily="49" charset="-122"/>
                <a:cs typeface="Consolas" pitchFamily="49" charset="0"/>
              </a:rPr>
              <a:t>(i1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break;</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找到一个可走相邻方块</a:t>
            </a:r>
            <a:r>
              <a:rPr lang="en-US" altLang="zh-CN" sz="1600" smtClean="0">
                <a:solidFill>
                  <a:srgbClr val="00B0F0"/>
                </a:solidFill>
                <a:latin typeface="Consolas" pitchFamily="49" charset="0"/>
                <a:ea typeface="仿宋" pitchFamily="49" charset="-122"/>
                <a:cs typeface="Consolas" pitchFamily="49" charset="0"/>
              </a:rPr>
              <a:t>(i1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st.top()</a:t>
            </a:r>
            <a:r>
              <a:rPr lang="en-US" altLang="zh-CN" sz="1600" smtClean="0">
                <a:solidFill>
                  <a:srgbClr val="0000FF"/>
                </a:solidFill>
                <a:latin typeface="Consolas" pitchFamily="49" charset="0"/>
                <a:ea typeface="仿宋" pitchFamily="49" charset="-122"/>
                <a:cs typeface="Consolas" pitchFamily="49" charset="0"/>
              </a:rPr>
              <a:t>.di=k;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修改原栈顶元素的</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值为</a:t>
            </a:r>
            <a:r>
              <a:rPr lang="en-US" altLang="zh-CN" sz="1600" smtClean="0">
                <a:solidFill>
                  <a:srgbClr val="00B0F0"/>
                </a:solidFill>
                <a:latin typeface="Consolas" pitchFamily="49" charset="0"/>
                <a:ea typeface="仿宋" pitchFamily="49" charset="-122"/>
                <a:cs typeface="Consolas" pitchFamily="49" charset="0"/>
              </a:rPr>
              <a:t>k</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e.i=i1; e.j=j1; e.di=-1;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st.push(e);</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 //</a:t>
            </a:r>
            <a:r>
              <a:rPr lang="zh-CN" altLang="zh-CN" sz="1600" smtClean="0">
                <a:solidFill>
                  <a:srgbClr val="00B0F0"/>
                </a:solidFill>
                <a:latin typeface="Consolas" pitchFamily="49" charset="0"/>
                <a:ea typeface="仿宋" pitchFamily="49" charset="-122"/>
                <a:cs typeface="Consolas" pitchFamily="49" charset="0"/>
              </a:rPr>
              <a:t>相邻可走方块</a:t>
            </a:r>
            <a:r>
              <a:rPr lang="en-US" altLang="zh-CN" sz="1600" smtClean="0">
                <a:solidFill>
                  <a:srgbClr val="00B0F0"/>
                </a:solidFill>
                <a:latin typeface="Consolas" pitchFamily="49" charset="0"/>
                <a:ea typeface="仿宋" pitchFamily="49" charset="-122"/>
                <a:cs typeface="Consolas" pitchFamily="49" charset="0"/>
              </a:rPr>
              <a:t>e</a:t>
            </a:r>
            <a:r>
              <a:rPr lang="zh-CN" altLang="zh-CN" sz="1600" smtClean="0">
                <a:solidFill>
                  <a:srgbClr val="00B0F0"/>
                </a:solidFill>
                <a:latin typeface="Consolas" pitchFamily="49" charset="0"/>
                <a:ea typeface="仿宋" pitchFamily="49" charset="-122"/>
                <a:cs typeface="Consolas" pitchFamily="49" charset="0"/>
              </a:rPr>
              <a:t>进栈</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Maze[i1][j1]=' ';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st.pop();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将栈顶方块退栈</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Maze[i][j]='O';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恢复退栈方块的迷宫值</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107</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142976" y="1643050"/>
            <a:ext cx="3634408" cy="2643206"/>
          </a:xfrm>
          <a:prstGeom prst="rect">
            <a:avLst/>
          </a:prstGeom>
          <a:noFill/>
          <a:ln w="9525">
            <a:noFill/>
            <a:miter lim="800000"/>
            <a:headEnd/>
            <a:tailEnd/>
          </a:ln>
        </p:spPr>
      </p:pic>
      <p:sp>
        <p:nvSpPr>
          <p:cNvPr id="3" name="TextBox 2"/>
          <p:cNvSpPr txBox="1"/>
          <p:nvPr/>
        </p:nvSpPr>
        <p:spPr>
          <a:xfrm>
            <a:off x="1214414" y="1000108"/>
            <a:ext cx="1714512" cy="369332"/>
          </a:xfrm>
          <a:prstGeom prst="rect">
            <a:avLst/>
          </a:prstGeom>
          <a:noFill/>
        </p:spPr>
        <p:txBody>
          <a:bodyPr wrap="square" rtlCol="0">
            <a:spAutoFit/>
          </a:bodyPr>
          <a:lstStyle/>
          <a:p>
            <a:pPr algn="l"/>
            <a:r>
              <a:rPr lang="zh-CN" altLang="en-US" sz="1800" smtClean="0">
                <a:solidFill>
                  <a:srgbClr val="0000FF"/>
                </a:solidFill>
                <a:latin typeface="楷体" pitchFamily="49" charset="-122"/>
                <a:ea typeface="楷体" pitchFamily="49" charset="-122"/>
                <a:cs typeface="Times New Roman" pitchFamily="18" charset="0"/>
              </a:rPr>
              <a:t>求解结果：</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108</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3286148" cy="400110"/>
          </a:xfrm>
          <a:prstGeom prst="rect">
            <a:avLst/>
          </a:prstGeom>
          <a:noFill/>
        </p:spPr>
        <p:txBody>
          <a:bodyPr wrap="square" rtlCol="0">
            <a:spAutoFit/>
          </a:bodyPr>
          <a:lstStyle/>
          <a:p>
            <a:pPr algn="l">
              <a:spcBef>
                <a:spcPts val="1200"/>
              </a:spcBef>
            </a:pPr>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queue</a:t>
            </a:r>
            <a:r>
              <a:rPr lang="zh-CN" altLang="zh-CN" sz="2000" smtClean="0">
                <a:solidFill>
                  <a:srgbClr val="FF0000"/>
                </a:solidFill>
                <a:latin typeface="Consolas" pitchFamily="49" charset="0"/>
                <a:ea typeface="楷体" pitchFamily="49" charset="-122"/>
                <a:cs typeface="Consolas" pitchFamily="49" charset="0"/>
              </a:rPr>
              <a:t>（队列容器）</a:t>
            </a:r>
          </a:p>
        </p:txBody>
      </p:sp>
      <p:sp>
        <p:nvSpPr>
          <p:cNvPr id="3" name="TextBox 2"/>
          <p:cNvSpPr txBox="1"/>
          <p:nvPr/>
        </p:nvSpPr>
        <p:spPr>
          <a:xfrm>
            <a:off x="785786" y="2071678"/>
            <a:ext cx="6715172" cy="1648015"/>
          </a:xfrm>
          <a:prstGeom prst="rect">
            <a:avLst/>
          </a:prstGeom>
          <a:noFill/>
        </p:spPr>
        <p:txBody>
          <a:bodyPr wrap="square" rtlCol="0">
            <a:spAutoFit/>
          </a:bodyPr>
          <a:lstStyle/>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它是一个队列类模板，和数据结构中的队列一样，具有先进先出的特点。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不允许顺序遍历，没有</a:t>
            </a:r>
            <a:r>
              <a:rPr lang="en-US" altLang="zh-CN" sz="1800" smtClean="0">
                <a:solidFill>
                  <a:srgbClr val="0000FF"/>
                </a:solidFill>
                <a:latin typeface="Consolas" pitchFamily="49" charset="0"/>
                <a:ea typeface="仿宋" pitchFamily="49" charset="-122"/>
                <a:cs typeface="Consolas" pitchFamily="49" charset="0"/>
              </a:rPr>
              <a:t>begin()/end()</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rbegin()/rend()</a:t>
            </a:r>
            <a:r>
              <a:rPr lang="zh-CN" altLang="zh-CN" sz="1800" smtClean="0">
                <a:solidFill>
                  <a:srgbClr val="0000FF"/>
                </a:solidFill>
                <a:latin typeface="Consolas" pitchFamily="49" charset="0"/>
                <a:ea typeface="仿宋" pitchFamily="49" charset="-122"/>
                <a:cs typeface="Consolas" pitchFamily="49" charset="0"/>
              </a:rPr>
              <a:t>这样的用于迭代器的成员函数。</a:t>
            </a:r>
            <a:endParaRPr lang="zh-CN" altLang="en-US" sz="1800" smtClean="0">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109</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95289" y="404813"/>
            <a:ext cx="5462596" cy="400110"/>
          </a:xfrm>
          <a:prstGeom prst="rect">
            <a:avLst/>
          </a:prstGeom>
          <a:noFill/>
          <a:ln w="28575" algn="ctr">
            <a:noFill/>
            <a:miter lim="800000"/>
            <a:headEnd/>
            <a:tailEnd/>
          </a:ln>
          <a:effectLst/>
        </p:spPr>
        <p:txBody>
          <a:bodyPr wrap="square">
            <a:spAutoFit/>
          </a:bodyPr>
          <a:lstStyle/>
          <a:p>
            <a:pPr algn="l">
              <a:spcBef>
                <a:spcPct val="50000"/>
              </a:spcBef>
            </a:pPr>
            <a:r>
              <a:rPr lang="en-US" altLang="zh-CN" sz="2000">
                <a:solidFill>
                  <a:srgbClr val="FF3300"/>
                </a:solidFill>
                <a:latin typeface="Consolas" pitchFamily="49" charset="0"/>
                <a:ea typeface="楷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13.1】</a:t>
            </a:r>
            <a:r>
              <a:rPr lang="en-US" altLang="zh-CN" sz="2000" smtClean="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以下定义了一个</a:t>
            </a:r>
            <a:r>
              <a:rPr lang="en-US" altLang="zh-CN" sz="2000">
                <a:latin typeface="Consolas" pitchFamily="49" charset="0"/>
                <a:ea typeface="楷体" pitchFamily="49" charset="-122"/>
                <a:cs typeface="Consolas" pitchFamily="49" charset="0"/>
              </a:rPr>
              <a:t>Sample</a:t>
            </a:r>
            <a:r>
              <a:rPr lang="zh-CN" altLang="en-US" sz="2000">
                <a:latin typeface="Consolas" pitchFamily="49" charset="0"/>
                <a:ea typeface="楷体" pitchFamily="49" charset="-122"/>
                <a:cs typeface="Consolas" pitchFamily="49" charset="0"/>
              </a:rPr>
              <a:t>类。</a:t>
            </a:r>
          </a:p>
        </p:txBody>
      </p:sp>
      <p:sp>
        <p:nvSpPr>
          <p:cNvPr id="86019" name="Text Box 3"/>
          <p:cNvSpPr txBox="1">
            <a:spLocks noChangeArrowheads="1"/>
          </p:cNvSpPr>
          <p:nvPr/>
        </p:nvSpPr>
        <p:spPr bwMode="auto">
          <a:xfrm>
            <a:off x="611188" y="1125538"/>
            <a:ext cx="7993062" cy="416879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252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声明类</a:t>
            </a:r>
            <a:r>
              <a:rPr lang="en-US" altLang="zh-CN" sz="1800">
                <a:solidFill>
                  <a:srgbClr val="00B0F0"/>
                </a:solidFill>
                <a:latin typeface="Consolas" pitchFamily="49" charset="0"/>
                <a:ea typeface="仿宋" pitchFamily="49" charset="-122"/>
                <a:cs typeface="Consolas" pitchFamily="49" charset="0"/>
              </a:rPr>
              <a:t>Sample</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x,y;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数据成员</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void setvalue(int x1,int y1);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成员函数</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void display();</a:t>
            </a:r>
          </a:p>
          <a:p>
            <a:pPr algn="l"/>
            <a:r>
              <a:rPr lang="en-US" altLang="zh-CN" sz="1800">
                <a:solidFill>
                  <a:srgbClr val="0000FF"/>
                </a:solidFill>
                <a:latin typeface="Consolas" pitchFamily="49" charset="0"/>
                <a:ea typeface="仿宋" pitchFamily="49" charset="-122"/>
                <a:cs typeface="Consolas" pitchFamily="49" charset="0"/>
              </a:rPr>
              <a:t>};</a:t>
            </a:r>
          </a:p>
          <a:p>
            <a:pPr algn="l">
              <a:lnSpc>
                <a:spcPct val="200000"/>
              </a:lnSpc>
            </a:pPr>
            <a:r>
              <a:rPr lang="en-US" altLang="zh-CN" sz="1800">
                <a:solidFill>
                  <a:srgbClr val="0000FF"/>
                </a:solidFill>
                <a:latin typeface="Consolas" pitchFamily="49" charset="0"/>
                <a:ea typeface="仿宋" pitchFamily="49" charset="-122"/>
                <a:cs typeface="Consolas" pitchFamily="49" charset="0"/>
              </a:rPr>
              <a:t>void Sample::setvalue(int x1,int y1) { x=x1;y=y1; }</a:t>
            </a:r>
          </a:p>
          <a:p>
            <a:pPr algn="l"/>
            <a:r>
              <a:rPr lang="en-US" altLang="zh-CN" sz="1800">
                <a:solidFill>
                  <a:srgbClr val="0000FF"/>
                </a:solidFill>
                <a:latin typeface="Consolas" pitchFamily="49" charset="0"/>
                <a:ea typeface="仿宋" pitchFamily="49" charset="-122"/>
                <a:cs typeface="Consolas" pitchFamily="49" charset="0"/>
              </a:rPr>
              <a:t>void Sample::display()</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cout &lt;&lt; "x=" &lt;&lt; x &lt;&lt; ",y=" &lt;&lt; y &lt;&lt; endl;</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27FC3316-1995-4DD2-A06F-374E4AC6E7C9}" type="slidenum">
              <a:rPr lang="en-US" altLang="zh-CN" smtClean="0"/>
              <a:pPr/>
              <a:t>11</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46365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判断队列容器是否为空。</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返回队列容器中实际元素个数。</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front()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返回队头元素。</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返回队尾元素。</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进队。</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元素出队。</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110</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7572428" cy="417994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queue&lt;int&gt; qu;</a:t>
            </a:r>
            <a:endParaRPr lang="zh-CN" altLang="zh-CN" sz="1600" smtClean="0">
              <a:solidFill>
                <a:srgbClr val="99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qu.push(1); qu.push(2); qu.push(3);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%d\n",qu.front());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队尾元素</a:t>
            </a:r>
            <a:r>
              <a:rPr lang="en-US" altLang="zh-CN" sz="1600" smtClean="0">
                <a:solidFill>
                  <a:srgbClr val="0000FF"/>
                </a:solidFill>
                <a:latin typeface="Consolas" pitchFamily="49" charset="0"/>
                <a:ea typeface="仿宋" pitchFamily="49" charset="-122"/>
                <a:cs typeface="Consolas" pitchFamily="49" charset="0"/>
              </a:rPr>
              <a:t>: %d\n",qu.back());</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pPr algn="l"/>
            <a:r>
              <a:rPr lang="en-US" altLang="zh-CN" sz="1600" smtClean="0">
                <a:solidFill>
                  <a:srgbClr val="0000FF"/>
                </a:solidFill>
                <a:latin typeface="Consolas" pitchFamily="49" charset="0"/>
                <a:ea typeface="仿宋" pitchFamily="49" charset="-122"/>
                <a:cs typeface="Consolas" pitchFamily="49" charset="0"/>
              </a:rPr>
              <a:t>   {	printf("%d ",qu.front());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5122" name="Picture 2"/>
          <p:cNvPicPr>
            <a:picLocks noChangeAspect="1" noChangeArrowheads="1"/>
          </p:cNvPicPr>
          <p:nvPr/>
        </p:nvPicPr>
        <p:blipFill>
          <a:blip r:embed="rId2" cstate="print"/>
          <a:srcRect/>
          <a:stretch>
            <a:fillRect/>
          </a:stretch>
        </p:blipFill>
        <p:spPr bwMode="auto">
          <a:xfrm>
            <a:off x="3000364" y="5000636"/>
            <a:ext cx="2647950" cy="15906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A534E84C-3113-4352-BB42-D00F22998753}" type="slidenum">
              <a:rPr lang="en-US" altLang="zh-CN" smtClean="0"/>
              <a:pPr/>
              <a:t>111</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7572428" cy="400110"/>
          </a:xfrm>
          <a:prstGeom prst="rect">
            <a:avLst/>
          </a:prstGeom>
          <a:noFill/>
        </p:spPr>
        <p:txBody>
          <a:bodyPr wrap="square" rtlCol="0">
            <a:spAutoFit/>
          </a:bodyPr>
          <a:lstStyle/>
          <a:p>
            <a:pPr algn="l">
              <a:spcBef>
                <a:spcPts val="1200"/>
              </a:spcBef>
            </a:pPr>
            <a:r>
              <a:rPr lang="en-US"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priority_queue</a:t>
            </a:r>
            <a:r>
              <a:rPr lang="zh-CN" altLang="zh-CN" sz="2000" smtClean="0">
                <a:solidFill>
                  <a:srgbClr val="FF0000"/>
                </a:solidFill>
                <a:latin typeface="Consolas" pitchFamily="49" charset="0"/>
                <a:ea typeface="楷体" pitchFamily="49" charset="-122"/>
                <a:cs typeface="Consolas" pitchFamily="49" charset="0"/>
              </a:rPr>
              <a:t>（优先队列容器）</a:t>
            </a:r>
          </a:p>
        </p:txBody>
      </p:sp>
      <p:sp>
        <p:nvSpPr>
          <p:cNvPr id="4" name="TextBox 3"/>
          <p:cNvSpPr txBox="1"/>
          <p:nvPr/>
        </p:nvSpPr>
        <p:spPr>
          <a:xfrm>
            <a:off x="785786" y="2000240"/>
            <a:ext cx="7429552" cy="1492716"/>
          </a:xfrm>
          <a:prstGeom prst="rect">
            <a:avLst/>
          </a:prstGeom>
          <a:noFill/>
        </p:spPr>
        <p:txBody>
          <a:bodyPr wrap="square" rtlCol="0">
            <a:spAutoFit/>
          </a:bodyPr>
          <a:lstStyle/>
          <a:p>
            <a:pPr marL="342900" indent="-342900" algn="l">
              <a:lnSpc>
                <a:spcPct val="150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它是一个优先队列类模板。优先队列是一种具有受限访问操作的存储结构，元素可以以任意顺序进入优先队列。</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一旦元素在优先队列容器中，出队操作将出队列</a:t>
            </a:r>
            <a:r>
              <a:rPr lang="zh-CN" altLang="zh-CN" sz="1800" smtClean="0">
                <a:solidFill>
                  <a:srgbClr val="9900FF"/>
                </a:solidFill>
                <a:latin typeface="Consolas" pitchFamily="49" charset="0"/>
                <a:ea typeface="仿宋" pitchFamily="49" charset="-122"/>
                <a:cs typeface="Consolas" pitchFamily="49" charset="0"/>
              </a:rPr>
              <a:t>最高优先级</a:t>
            </a:r>
            <a:r>
              <a:rPr lang="zh-CN" altLang="zh-CN" sz="1800" smtClean="0">
                <a:solidFill>
                  <a:srgbClr val="0000FF"/>
                </a:solidFill>
                <a:latin typeface="Consolas" pitchFamily="49" charset="0"/>
                <a:ea typeface="仿宋" pitchFamily="49" charset="-122"/>
                <a:cs typeface="Consolas" pitchFamily="49" charset="0"/>
              </a:rPr>
              <a:t>元素。</a:t>
            </a:r>
            <a:endParaRPr lang="zh-CN" altLang="en-US" sz="18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A534E84C-3113-4352-BB42-D00F22998753}" type="slidenum">
              <a:rPr lang="en-US" altLang="zh-CN" smtClean="0"/>
              <a:pPr/>
              <a:t>112</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判断优先队列容器是否为空。</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返回优先队列容器中实际元素个数。</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进队。</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获取队头元素。</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元素出队。</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113</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7358114"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priority_queue&lt;int&gt; qu</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大根堆</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qu.push(3); qu.push(1); qu.push(2);</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%d\n",qu.top());</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pPr algn="l"/>
            <a:r>
              <a:rPr lang="en-US" altLang="zh-CN" sz="1600" smtClean="0">
                <a:solidFill>
                  <a:srgbClr val="0000FF"/>
                </a:solidFill>
                <a:latin typeface="Consolas" pitchFamily="49" charset="0"/>
                <a:ea typeface="仿宋" pitchFamily="49" charset="-122"/>
                <a:cs typeface="Consolas" pitchFamily="49" charset="0"/>
              </a:rPr>
              <a:t>    {	printf("%d ",qu.top());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grpSp>
        <p:nvGrpSpPr>
          <p:cNvPr id="3" name="组合 4"/>
          <p:cNvGrpSpPr/>
          <p:nvPr/>
        </p:nvGrpSpPr>
        <p:grpSpPr>
          <a:xfrm>
            <a:off x="2500298" y="5143512"/>
            <a:ext cx="3300416" cy="1304925"/>
            <a:chOff x="2500298" y="5143512"/>
            <a:chExt cx="3300416" cy="1304925"/>
          </a:xfrm>
        </p:grpSpPr>
        <p:pic>
          <p:nvPicPr>
            <p:cNvPr id="1026" name="Picture 2"/>
            <p:cNvPicPr>
              <a:picLocks noChangeAspect="1" noChangeArrowheads="1"/>
            </p:cNvPicPr>
            <p:nvPr/>
          </p:nvPicPr>
          <p:blipFill>
            <a:blip r:embed="rId2" cstate="print"/>
            <a:srcRect/>
            <a:stretch>
              <a:fillRect/>
            </a:stretch>
          </p:blipFill>
          <p:spPr bwMode="auto">
            <a:xfrm>
              <a:off x="3000364" y="5143512"/>
              <a:ext cx="2800350" cy="1304925"/>
            </a:xfrm>
            <a:prstGeom prst="rect">
              <a:avLst/>
            </a:prstGeom>
            <a:noFill/>
            <a:ln w="9525">
              <a:noFill/>
              <a:miter lim="800000"/>
              <a:headEnd/>
              <a:tailEnd/>
            </a:ln>
          </p:spPr>
        </p:pic>
        <p:sp>
          <p:nvSpPr>
            <p:cNvPr id="4" name="左弧形箭头 3"/>
            <p:cNvSpPr/>
            <p:nvPr/>
          </p:nvSpPr>
          <p:spPr>
            <a:xfrm>
              <a:off x="2500298" y="5143512"/>
              <a:ext cx="428628" cy="857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灯片编号占位符 6"/>
          <p:cNvSpPr>
            <a:spLocks noGrp="1"/>
          </p:cNvSpPr>
          <p:nvPr>
            <p:ph type="sldNum" sz="quarter" idx="12"/>
          </p:nvPr>
        </p:nvSpPr>
        <p:spPr/>
        <p:txBody>
          <a:bodyPr/>
          <a:lstStyle/>
          <a:p>
            <a:fld id="{A534E84C-3113-4352-BB42-D00F22998753}" type="slidenum">
              <a:rPr lang="en-US" altLang="zh-CN" smtClean="0"/>
              <a:pPr/>
              <a:t>114</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1428736"/>
            <a:ext cx="6643734" cy="400110"/>
          </a:xfrm>
          <a:prstGeom prst="rect">
            <a:avLst/>
          </a:prstGeom>
          <a:noFill/>
        </p:spPr>
        <p:txBody>
          <a:bodyPr wrap="square" rtlCol="0">
            <a:spAutoFit/>
          </a:bodyPr>
          <a:lstStyle/>
          <a:p>
            <a:r>
              <a:rPr lang="en-US" altLang="zh-CN" sz="2000" smtClean="0">
                <a:solidFill>
                  <a:srgbClr val="FF0000"/>
                </a:solidFill>
                <a:ea typeface="楷体" pitchFamily="49" charset="-122"/>
                <a:cs typeface="Times New Roman" pitchFamily="18" charset="0"/>
                <a:sym typeface="Wingdings"/>
              </a:rPr>
              <a:t> </a:t>
            </a:r>
            <a:r>
              <a:rPr lang="en-US" altLang="zh-CN" sz="2000" smtClean="0">
                <a:solidFill>
                  <a:srgbClr val="0000FF"/>
                </a:solidFill>
                <a:ea typeface="楷体" pitchFamily="49" charset="-122"/>
                <a:cs typeface="Times New Roman" pitchFamily="18" charset="0"/>
                <a:sym typeface="Wingdings"/>
              </a:rPr>
              <a:t> </a:t>
            </a:r>
            <a:r>
              <a:rPr lang="zh-CN" altLang="zh-CN" sz="2000" smtClean="0">
                <a:solidFill>
                  <a:srgbClr val="0000FF"/>
                </a:solidFill>
                <a:ea typeface="楷体" pitchFamily="49" charset="-122"/>
                <a:cs typeface="Times New Roman" pitchFamily="18" charset="0"/>
              </a:rPr>
              <a:t>设计一种好的</a:t>
            </a:r>
            <a:r>
              <a:rPr lang="zh-CN" altLang="zh-CN" sz="2000" smtClean="0">
                <a:solidFill>
                  <a:srgbClr val="FF00FF"/>
                </a:solidFill>
                <a:ea typeface="楷体" pitchFamily="49" charset="-122"/>
                <a:cs typeface="Times New Roman" pitchFamily="18" charset="0"/>
              </a:rPr>
              <a:t>数据结构</a:t>
            </a:r>
            <a:r>
              <a:rPr lang="zh-CN" altLang="zh-CN" sz="2000" smtClean="0"/>
              <a:t> </a:t>
            </a:r>
            <a:r>
              <a:rPr lang="zh-CN" altLang="zh-CN" sz="2000" smtClean="0">
                <a:solidFill>
                  <a:srgbClr val="0000FF"/>
                </a:solidFill>
                <a:ea typeface="楷体" pitchFamily="49" charset="-122"/>
                <a:cs typeface="Times New Roman" pitchFamily="18" charset="0"/>
              </a:rPr>
              <a:t>，尽可能高效地实现以下功能</a:t>
            </a:r>
            <a:r>
              <a:rPr lang="zh-CN" altLang="en-US" sz="2000" smtClean="0">
                <a:solidFill>
                  <a:srgbClr val="0000FF"/>
                </a:solidFill>
                <a:ea typeface="楷体" pitchFamily="49" charset="-122"/>
                <a:cs typeface="Times New Roman" pitchFamily="18" charset="0"/>
              </a:rPr>
              <a:t>：</a:t>
            </a:r>
          </a:p>
        </p:txBody>
      </p:sp>
      <p:sp>
        <p:nvSpPr>
          <p:cNvPr id="7" name="TextBox 6"/>
          <p:cNvSpPr txBox="1"/>
          <p:nvPr/>
        </p:nvSpPr>
        <p:spPr>
          <a:xfrm>
            <a:off x="357158" y="2214554"/>
            <a:ext cx="8501122" cy="167156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spAutoFit/>
          </a:bodyPr>
          <a:lstStyle/>
          <a:p>
            <a:pPr marL="457200" indent="-4572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插入若干个整数序列</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获得该序列的中位数（中位数指排序后中间位置的元素，如</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的中位数为</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，而</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的中位数为</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）。并估计时间复杂度。</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376506" y="428604"/>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A534E84C-3113-4352-BB42-D00F22998753}" type="slidenum">
              <a:rPr lang="en-US" altLang="zh-CN" smtClean="0"/>
              <a:pPr/>
              <a:t>115</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143932" cy="2460637"/>
          </a:xfrm>
          <a:prstGeom prst="rect">
            <a:avLst/>
          </a:prstGeom>
          <a:solidFill>
            <a:schemeClr val="bg1">
              <a:lumMod val="95000"/>
            </a:schemeClr>
          </a:solidFill>
        </p:spPr>
        <p:style>
          <a:lnRef idx="3">
            <a:schemeClr val="lt1"/>
          </a:lnRef>
          <a:fillRef idx="1">
            <a:schemeClr val="accent5"/>
          </a:fillRef>
          <a:effectRef idx="1">
            <a:schemeClr val="accent5"/>
          </a:effectRef>
          <a:fontRef idx="minor">
            <a:schemeClr val="lt1"/>
          </a:fontRef>
        </p:style>
        <p:txBody>
          <a:bodyPr wrap="square" lIns="144000" tIns="144000" rIns="144000" bIns="144000" rtlCol="0">
            <a:spAutoFit/>
          </a:bodyPr>
          <a:lstStyle/>
          <a:p>
            <a:pPr marL="457200" indent="-457200" algn="l">
              <a:lnSpc>
                <a:spcPct val="150000"/>
              </a:lnSpc>
              <a:buBlip>
                <a:blip r:embed="rId2"/>
              </a:buBlip>
            </a:pPr>
            <a:r>
              <a:rPr lang="zh-CN" altLang="zh-CN" sz="2000" smtClean="0">
                <a:solidFill>
                  <a:srgbClr val="C00000"/>
                </a:solidFill>
                <a:latin typeface="Consolas" pitchFamily="49" charset="0"/>
                <a:ea typeface="微软雅黑" pitchFamily="34" charset="-122"/>
                <a:cs typeface="Consolas" pitchFamily="49" charset="0"/>
              </a:rPr>
              <a:t>采用无序数组存储</a:t>
            </a:r>
            <a:r>
              <a:rPr lang="zh-CN" altLang="zh-CN" sz="20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插入一个整数时，在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时间内将该整数插入到数组最后。但获取中位数时，至少需要</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时间找到中位数。</a:t>
            </a:r>
          </a:p>
          <a:p>
            <a:pPr marL="457200" indent="-457200" algn="l">
              <a:lnSpc>
                <a:spcPct val="150000"/>
              </a:lnSpc>
              <a:buBlip>
                <a:blip r:embed="rId2"/>
              </a:buBlip>
            </a:pPr>
            <a:r>
              <a:rPr lang="zh-CN" altLang="zh-CN" sz="2000" smtClean="0">
                <a:solidFill>
                  <a:srgbClr val="C00000"/>
                </a:solidFill>
                <a:latin typeface="Consolas" pitchFamily="49" charset="0"/>
                <a:ea typeface="微软雅黑" pitchFamily="34" charset="-122"/>
                <a:cs typeface="Consolas" pitchFamily="49" charset="0"/>
              </a:rPr>
              <a:t>采用有序数组存储</a:t>
            </a:r>
            <a:r>
              <a:rPr lang="zh-CN" altLang="zh-CN" sz="20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插入一个整数时，可以使用二分查找在</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时间内找到要插入的位置，在</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时间里移动元素并将新整数插入到合适的位置。获取中位数时，在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时间找到中位数。</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571472" y="785794"/>
            <a:ext cx="3357586"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cs typeface="Times New Roman" pitchFamily="18" charset="0"/>
              </a:rPr>
              <a:t>以下设计不是最佳方案：</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116</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00108"/>
            <a:ext cx="7858180" cy="870751"/>
          </a:xfrm>
          <a:prstGeom prst="rect">
            <a:avLst/>
          </a:prstGeom>
          <a:noFill/>
        </p:spPr>
        <p:txBody>
          <a:bodyPr wrap="square" rtlCol="0">
            <a:spAutoFit/>
          </a:bodyPr>
          <a:lstStyle/>
          <a:p>
            <a:pPr marL="342900" indent="-3429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采用</a:t>
            </a:r>
            <a:r>
              <a:rPr lang="zh-CN" altLang="zh-CN" sz="1800" smtClean="0">
                <a:solidFill>
                  <a:srgbClr val="FF00FF"/>
                </a:solidFill>
                <a:latin typeface="Consolas" pitchFamily="49" charset="0"/>
                <a:ea typeface="仿宋" pitchFamily="49" charset="-122"/>
                <a:cs typeface="Consolas" pitchFamily="49" charset="0"/>
              </a:rPr>
              <a:t>小根堆</a:t>
            </a:r>
            <a:r>
              <a:rPr lang="zh-CN" altLang="zh-CN" sz="1800" smtClean="0">
                <a:solidFill>
                  <a:srgbClr val="0000FF"/>
                </a:solidFill>
                <a:latin typeface="Consolas" pitchFamily="49" charset="0"/>
                <a:ea typeface="仿宋" pitchFamily="49" charset="-122"/>
                <a:cs typeface="Consolas" pitchFamily="49" charset="0"/>
              </a:rPr>
              <a:t>和</a:t>
            </a:r>
            <a:r>
              <a:rPr lang="zh-CN" altLang="zh-CN" sz="1800" smtClean="0">
                <a:solidFill>
                  <a:srgbClr val="FF00FF"/>
                </a:solidFill>
                <a:latin typeface="Consolas" pitchFamily="49" charset="0"/>
                <a:ea typeface="仿宋" pitchFamily="49" charset="-122"/>
                <a:cs typeface="Consolas" pitchFamily="49" charset="0"/>
              </a:rPr>
              <a:t>大根堆</a:t>
            </a:r>
            <a:r>
              <a:rPr lang="zh-CN" altLang="zh-CN" sz="1800" smtClean="0">
                <a:solidFill>
                  <a:srgbClr val="0000FF"/>
                </a:solidFill>
                <a:latin typeface="Consolas" pitchFamily="49" charset="0"/>
                <a:ea typeface="仿宋" pitchFamily="49" charset="-122"/>
                <a:cs typeface="Consolas" pitchFamily="49" charset="0"/>
              </a:rPr>
              <a:t>存储</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小根堆存储较大的一半整数</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大根堆存储较小的一半整数</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785786" y="3071810"/>
            <a:ext cx="7786742" cy="1952806"/>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marL="457200" indent="-457200" algn="l">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插入一个整数时，在</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时间内将该整数插入到对应的堆当中，并适当移动根结点以保持两个堆元素个数相等或者或相差</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获取中位数时，可以在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时间完成。这样两种操作的时间复杂度分别为</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00034" y="357166"/>
            <a:ext cx="1928826" cy="400110"/>
          </a:xfrm>
          <a:prstGeom prst="rect">
            <a:avLst/>
          </a:prstGeom>
          <a:noFill/>
        </p:spPr>
        <p:txBody>
          <a:bodyPr wrap="square" rtlCol="0">
            <a:spAutoFit/>
          </a:bodyPr>
          <a:lstStyle/>
          <a:p>
            <a:pPr algn="l"/>
            <a:r>
              <a:rPr lang="zh-CN" altLang="zh-CN" sz="2000" smtClean="0">
                <a:solidFill>
                  <a:srgbClr val="FF0000"/>
                </a:solidFill>
                <a:latin typeface="华文中宋" pitchFamily="2" charset="-122"/>
                <a:ea typeface="华文中宋" pitchFamily="2" charset="-122"/>
                <a:cs typeface="Times New Roman" pitchFamily="18" charset="0"/>
              </a:rPr>
              <a:t>有效方法</a:t>
            </a:r>
            <a:r>
              <a:rPr lang="zh-CN" altLang="en-US" sz="2000" smtClean="0">
                <a:solidFill>
                  <a:srgbClr val="FF0000"/>
                </a:solidFill>
                <a:latin typeface="华文中宋" pitchFamily="2" charset="-122"/>
                <a:ea typeface="华文中宋" pitchFamily="2" charset="-122"/>
                <a:cs typeface="Times New Roman" pitchFamily="18" charset="0"/>
              </a:rPr>
              <a:t>：</a:t>
            </a:r>
            <a:endParaRPr lang="en-US" altLang="zh-CN" sz="2000" smtClean="0">
              <a:solidFill>
                <a:srgbClr val="FF0000"/>
              </a:solidFill>
              <a:latin typeface="华文中宋" pitchFamily="2" charset="-122"/>
              <a:ea typeface="华文中宋" pitchFamily="2" charset="-122"/>
              <a:cs typeface="Times New Roman" pitchFamily="18" charset="0"/>
            </a:endParaRPr>
          </a:p>
        </p:txBody>
      </p:sp>
      <p:sp>
        <p:nvSpPr>
          <p:cNvPr id="5" name="TextBox 4"/>
          <p:cNvSpPr txBox="1"/>
          <p:nvPr/>
        </p:nvSpPr>
        <p:spPr>
          <a:xfrm>
            <a:off x="500034" y="2498047"/>
            <a:ext cx="1928826" cy="400110"/>
          </a:xfrm>
          <a:prstGeom prst="rect">
            <a:avLst/>
          </a:prstGeom>
          <a:noFill/>
        </p:spPr>
        <p:txBody>
          <a:bodyPr wrap="square" rtlCol="0">
            <a:spAutoFit/>
          </a:bodyPr>
          <a:lstStyle/>
          <a:p>
            <a:pPr algn="l"/>
            <a:r>
              <a:rPr lang="zh-CN" altLang="en-US" sz="2000" smtClean="0">
                <a:solidFill>
                  <a:srgbClr val="FF0000"/>
                </a:solidFill>
                <a:latin typeface="华文中宋" pitchFamily="2" charset="-122"/>
                <a:ea typeface="华文中宋" pitchFamily="2" charset="-122"/>
                <a:cs typeface="Times New Roman" pitchFamily="18" charset="0"/>
              </a:rPr>
              <a:t>算法设计：</a:t>
            </a:r>
            <a:endParaRPr lang="en-US" altLang="zh-CN" sz="2000" smtClean="0">
              <a:solidFill>
                <a:srgbClr val="FF0000"/>
              </a:solidFill>
              <a:latin typeface="华文中宋" pitchFamily="2" charset="-122"/>
              <a:ea typeface="华文中宋" pitchFamily="2" charset="-122"/>
              <a:cs typeface="Times New Roman" pitchFamily="18" charset="0"/>
            </a:endParaRPr>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117</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14"/>
            <a:ext cx="8715436" cy="59316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08000" bIns="36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priority_queue&lt;int,vector&lt;int&gt;,greater&lt;int&gt; &gt; A;	</a:t>
            </a:r>
            <a:r>
              <a:rPr lang="en-US" altLang="zh-CN" sz="1600" smtClean="0">
                <a:solidFill>
                  <a:srgbClr val="FF00FF"/>
                </a:solidFill>
                <a:latin typeface="Consolas" pitchFamily="49" charset="0"/>
                <a:ea typeface="仿宋" pitchFamily="49" charset="-122"/>
                <a:cs typeface="Consolas" pitchFamily="49" charset="0"/>
              </a:rPr>
              <a:t>//</a:t>
            </a:r>
            <a:r>
              <a:rPr lang="zh-CN" altLang="zh-CN" sz="1600" smtClean="0">
                <a:solidFill>
                  <a:srgbClr val="FF00FF"/>
                </a:solidFill>
                <a:latin typeface="Consolas" pitchFamily="49" charset="0"/>
                <a:ea typeface="仿宋" pitchFamily="49" charset="-122"/>
                <a:cs typeface="Consolas" pitchFamily="49" charset="0"/>
              </a:rPr>
              <a:t>小根堆</a:t>
            </a:r>
          </a:p>
          <a:p>
            <a:pPr algn="l"/>
            <a:r>
              <a:rPr lang="en-US" altLang="zh-CN" sz="1600" smtClean="0">
                <a:solidFill>
                  <a:srgbClr val="0000FF"/>
                </a:solidFill>
                <a:latin typeface="Consolas" pitchFamily="49" charset="0"/>
                <a:ea typeface="仿宋" pitchFamily="49" charset="-122"/>
                <a:cs typeface="Consolas" pitchFamily="49" charset="0"/>
              </a:rPr>
              <a:t>priority_queue&lt;int&gt; B;				</a:t>
            </a:r>
            <a:r>
              <a:rPr lang="en-US" altLang="zh-CN" sz="1600" smtClean="0">
                <a:solidFill>
                  <a:srgbClr val="FF00FF"/>
                </a:solidFill>
                <a:latin typeface="Consolas" pitchFamily="49" charset="0"/>
                <a:ea typeface="仿宋" pitchFamily="49" charset="-122"/>
                <a:cs typeface="Consolas" pitchFamily="49" charset="0"/>
              </a:rPr>
              <a:t>//</a:t>
            </a:r>
            <a:r>
              <a:rPr lang="zh-CN" altLang="zh-CN" sz="1600" smtClean="0">
                <a:solidFill>
                  <a:srgbClr val="FF00FF"/>
                </a:solidFill>
                <a:latin typeface="Consolas" pitchFamily="49" charset="0"/>
                <a:ea typeface="仿宋" pitchFamily="49" charset="-122"/>
                <a:cs typeface="Consolas" pitchFamily="49" charset="0"/>
              </a:rPr>
              <a:t>大根堆</a:t>
            </a:r>
          </a:p>
          <a:p>
            <a:pPr algn="l">
              <a:lnSpc>
                <a:spcPct val="150000"/>
              </a:lnSpc>
            </a:pPr>
            <a:r>
              <a:rPr lang="en-US" altLang="zh-CN" sz="1600" smtClean="0">
                <a:solidFill>
                  <a:srgbClr val="FF0000"/>
                </a:solidFill>
                <a:latin typeface="Consolas" pitchFamily="49" charset="0"/>
                <a:ea typeface="仿宋" pitchFamily="49" charset="-122"/>
                <a:cs typeface="Consolas" pitchFamily="49" charset="0"/>
              </a:rPr>
              <a:t>void Insert(int x)		//</a:t>
            </a:r>
            <a:r>
              <a:rPr lang="zh-CN" altLang="zh-CN" sz="1600" smtClean="0">
                <a:solidFill>
                  <a:srgbClr val="FF0000"/>
                </a:solidFill>
                <a:latin typeface="Consolas" pitchFamily="49" charset="0"/>
                <a:ea typeface="仿宋" pitchFamily="49" charset="-122"/>
                <a:cs typeface="Consolas" pitchFamily="49" charset="0"/>
              </a:rPr>
              <a:t>插入整数</a:t>
            </a:r>
            <a:r>
              <a:rPr lang="en-US" altLang="zh-CN" sz="1600" smtClean="0">
                <a:solidFill>
                  <a:srgbClr val="FF0000"/>
                </a:solidFill>
                <a:latin typeface="Consolas" pitchFamily="49" charset="0"/>
                <a:ea typeface="仿宋" pitchFamily="49" charset="-122"/>
                <a:cs typeface="Consolas" pitchFamily="49" charset="0"/>
              </a:rPr>
              <a:t>x</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if (A.size()==0)		</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为空，直接插入</a:t>
            </a:r>
            <a:r>
              <a:rPr lang="en-US" altLang="zh-CN" sz="1600" smtClean="0">
                <a:solidFill>
                  <a:srgbClr val="00B0F0"/>
                </a:solidFill>
                <a:latin typeface="Consolas" pitchFamily="49" charset="0"/>
                <a:ea typeface="仿宋" pitchFamily="49" charset="-122"/>
                <a:cs typeface="Consolas" pitchFamily="49" charset="0"/>
              </a:rPr>
              <a:t>x</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A.push(x);</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9900FF"/>
                </a:solidFill>
                <a:latin typeface="Consolas" pitchFamily="49" charset="0"/>
                <a:ea typeface="仿宋" pitchFamily="49" charset="-122"/>
                <a:cs typeface="Consolas" pitchFamily="49" charset="0"/>
              </a:rPr>
              <a:t>   else if (x&gt;A.top())	</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大于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堆顶元素</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插入到</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9900FF"/>
                </a:solidFill>
                <a:latin typeface="Consolas" pitchFamily="49" charset="0"/>
                <a:ea typeface="仿宋" pitchFamily="49" charset="-122"/>
                <a:cs typeface="Consolas" pitchFamily="49" charset="0"/>
              </a:rPr>
              <a:t>   {  A.push(x);</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if (A.size()&gt;B.size())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中元素多于</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，将堆顶元素移动到</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9900FF"/>
                </a:solidFill>
                <a:latin typeface="Consolas" pitchFamily="49" charset="0"/>
                <a:ea typeface="仿宋" pitchFamily="49" charset="-122"/>
                <a:cs typeface="Consolas" pitchFamily="49" charset="0"/>
              </a:rPr>
              <a:t>      {  int e=A.top();</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A.pop();</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B.push(e);</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t>
            </a:r>
            <a:endParaRPr lang="zh-CN" altLang="zh-CN" sz="1600" smtClean="0">
              <a:solidFill>
                <a:srgbClr val="99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不大于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堆顶元素</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插入到</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006600"/>
                </a:solidFill>
                <a:latin typeface="Consolas" pitchFamily="49" charset="0"/>
                <a:ea typeface="仿宋" pitchFamily="49" charset="-122"/>
                <a:cs typeface="Consolas" pitchFamily="49" charset="0"/>
              </a:rPr>
              <a:t>   {  B.push(x);</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if (B.size()&gt;A.size())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中元素多于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，将堆顶元素移动到</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006600"/>
                </a:solidFill>
                <a:latin typeface="Consolas" pitchFamily="49" charset="0"/>
                <a:ea typeface="仿宋" pitchFamily="49" charset="-122"/>
                <a:cs typeface="Consolas" pitchFamily="49" charset="0"/>
              </a:rPr>
              <a:t>      {  int e=B.top();</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B.pop();</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A.push(e);</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4071934" y="6284261"/>
            <a:ext cx="378621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时间复杂度为</a:t>
            </a:r>
            <a:r>
              <a:rPr lang="en-US" altLang="zh-CN" sz="1800" smtClean="0">
                <a:solidFill>
                  <a:srgbClr val="0000FF"/>
                </a:solidFill>
                <a:latin typeface="Consolas" pitchFamily="49" charset="0"/>
                <a:ea typeface="楷体" pitchFamily="49" charset="-122"/>
                <a:cs typeface="Consolas" pitchFamily="49" charset="0"/>
              </a:rPr>
              <a:t>O(log</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118</a:t>
            </a:fld>
            <a:r>
              <a:rPr lang="en-US" altLang="zh-CN" smtClean="0"/>
              <a:t>/20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14356"/>
            <a:ext cx="8215370" cy="233328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FF0000"/>
                </a:solidFill>
                <a:latin typeface="Consolas" pitchFamily="49" charset="0"/>
                <a:ea typeface="仿宋" pitchFamily="49" charset="-122"/>
                <a:cs typeface="Consolas" pitchFamily="49" charset="0"/>
              </a:rPr>
              <a:t>int Middle()			//</a:t>
            </a:r>
            <a:r>
              <a:rPr lang="zh-CN" altLang="zh-CN" sz="1600" smtClean="0">
                <a:solidFill>
                  <a:srgbClr val="FF0000"/>
                </a:solidFill>
                <a:latin typeface="Consolas" pitchFamily="49" charset="0"/>
                <a:ea typeface="仿宋" pitchFamily="49" charset="-122"/>
                <a:cs typeface="Consolas" pitchFamily="49" charset="0"/>
              </a:rPr>
              <a:t>求中位数</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if (A.size()&gt;B.size())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return A.top();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return B.top();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endParaRPr lang="zh-CN" altLang="en-US"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3786190"/>
            <a:ext cx="378621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时间复杂度为</a:t>
            </a:r>
            <a:r>
              <a:rPr lang="en-US" altLang="zh-CN" sz="1800" smtClean="0">
                <a:solidFill>
                  <a:srgbClr val="0000FF"/>
                </a:solidFill>
                <a:latin typeface="Consolas" pitchFamily="49" charset="0"/>
                <a:ea typeface="楷体" pitchFamily="49" charset="-122"/>
                <a:cs typeface="Consolas" pitchFamily="49" charset="0"/>
              </a:rPr>
              <a:t>O(1)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119</a:t>
            </a:fld>
            <a:r>
              <a:rPr lang="en-US" altLang="zh-CN" smtClean="0"/>
              <a:t>/20</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Rectangle 7"/>
          <p:cNvSpPr>
            <a:spLocks noChangeArrowheads="1"/>
          </p:cNvSpPr>
          <p:nvPr/>
        </p:nvSpPr>
        <p:spPr bwMode="auto">
          <a:xfrm>
            <a:off x="2986088" y="1916113"/>
            <a:ext cx="3240087" cy="2808287"/>
          </a:xfrm>
          <a:prstGeom prst="rect">
            <a:avLst/>
          </a:prstGeom>
          <a:solidFill>
            <a:schemeClr val="accent4">
              <a:lumMod val="20000"/>
              <a:lumOff val="80000"/>
            </a:schemeClr>
          </a:solidFill>
          <a:ln>
            <a:solidFill>
              <a:srgbClr val="00B050"/>
            </a:solidFill>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en-US" sz="1800">
              <a:latin typeface="Consolas" pitchFamily="49" charset="0"/>
              <a:cs typeface="Consolas" pitchFamily="49" charset="0"/>
            </a:endParaRPr>
          </a:p>
        </p:txBody>
      </p:sp>
      <p:sp>
        <p:nvSpPr>
          <p:cNvPr id="84994" name="Text Box 2"/>
          <p:cNvSpPr txBox="1">
            <a:spLocks noChangeArrowheads="1"/>
          </p:cNvSpPr>
          <p:nvPr/>
        </p:nvSpPr>
        <p:spPr bwMode="auto">
          <a:xfrm>
            <a:off x="250825" y="260350"/>
            <a:ext cx="8642350" cy="775982"/>
          </a:xfrm>
          <a:prstGeom prst="rect">
            <a:avLst/>
          </a:prstGeom>
          <a:noFill/>
          <a:ln w="28575" algn="ctr">
            <a:noFill/>
            <a:miter lim="800000"/>
            <a:headEnd/>
            <a:tailEnd/>
          </a:ln>
          <a:effectLst/>
        </p:spPr>
        <p:txBody>
          <a:bodyPr>
            <a:spAutoFit/>
          </a:bodyPr>
          <a:lstStyle/>
          <a:p>
            <a:pPr algn="l">
              <a:lnSpc>
                <a:spcPts val="2800"/>
              </a:lnSpc>
              <a:spcBef>
                <a:spcPts val="0"/>
              </a:spcBef>
            </a:pPr>
            <a:r>
              <a:rPr lang="zh-CN" altLang="en-US" sz="1800">
                <a:latin typeface="Consolas" pitchFamily="49" charset="0"/>
                <a:ea typeface="仿宋" pitchFamily="49" charset="-122"/>
                <a:cs typeface="Consolas" pitchFamily="49" charset="0"/>
              </a:rPr>
              <a:t>　　从</a:t>
            </a:r>
            <a:r>
              <a:rPr lang="en-US" altLang="zh-CN" sz="1800">
                <a:latin typeface="Consolas" pitchFamily="49" charset="0"/>
                <a:ea typeface="仿宋" pitchFamily="49" charset="-122"/>
                <a:cs typeface="Consolas" pitchFamily="49" charset="0"/>
              </a:rPr>
              <a:t>Sample</a:t>
            </a:r>
            <a:r>
              <a:rPr lang="zh-CN" altLang="en-US" sz="1800">
                <a:latin typeface="Consolas" pitchFamily="49" charset="0"/>
                <a:ea typeface="仿宋" pitchFamily="49" charset="-122"/>
                <a:cs typeface="Consolas" pitchFamily="49" charset="0"/>
              </a:rPr>
              <a:t>类定义看出，该类包含两个私有数据成员</a:t>
            </a:r>
            <a:r>
              <a:rPr lang="en-US" altLang="zh-CN" sz="1800">
                <a:latin typeface="Consolas" pitchFamily="49" charset="0"/>
                <a:ea typeface="仿宋" pitchFamily="49" charset="-122"/>
                <a:cs typeface="Consolas" pitchFamily="49" charset="0"/>
              </a:rPr>
              <a:t>x</a:t>
            </a:r>
            <a:r>
              <a:rPr lang="zh-CN" altLang="en-US" sz="1800">
                <a:latin typeface="Consolas" pitchFamily="49" charset="0"/>
                <a:ea typeface="仿宋" pitchFamily="49" charset="-122"/>
                <a:cs typeface="Consolas" pitchFamily="49" charset="0"/>
              </a:rPr>
              <a:t>和</a:t>
            </a:r>
            <a:r>
              <a:rPr lang="en-US" altLang="zh-CN" sz="1800">
                <a:latin typeface="Consolas" pitchFamily="49" charset="0"/>
                <a:ea typeface="仿宋" pitchFamily="49" charset="-122"/>
                <a:cs typeface="Consolas" pitchFamily="49" charset="0"/>
              </a:rPr>
              <a:t>y</a:t>
            </a:r>
            <a:r>
              <a:rPr lang="zh-CN" altLang="en-US" sz="1800">
                <a:latin typeface="Consolas" pitchFamily="49" charset="0"/>
                <a:ea typeface="仿宋" pitchFamily="49" charset="-122"/>
                <a:cs typeface="Consolas" pitchFamily="49" charset="0"/>
              </a:rPr>
              <a:t>，它们都是</a:t>
            </a:r>
            <a:r>
              <a:rPr lang="en-US" altLang="zh-CN" sz="1800">
                <a:latin typeface="Consolas" pitchFamily="49" charset="0"/>
                <a:ea typeface="仿宋" pitchFamily="49" charset="-122"/>
                <a:cs typeface="Consolas" pitchFamily="49" charset="0"/>
              </a:rPr>
              <a:t>int</a:t>
            </a:r>
            <a:r>
              <a:rPr lang="zh-CN" altLang="en-US" sz="1800">
                <a:latin typeface="Consolas" pitchFamily="49" charset="0"/>
                <a:ea typeface="仿宋" pitchFamily="49" charset="-122"/>
                <a:cs typeface="Consolas" pitchFamily="49" charset="0"/>
              </a:rPr>
              <a:t>型的，以及两个公有成员函数</a:t>
            </a:r>
            <a:r>
              <a:rPr lang="en-US" altLang="zh-CN" sz="1800">
                <a:latin typeface="Consolas" pitchFamily="49" charset="0"/>
                <a:ea typeface="仿宋" pitchFamily="49" charset="-122"/>
                <a:cs typeface="Consolas" pitchFamily="49" charset="0"/>
              </a:rPr>
              <a:t>setvalue()</a:t>
            </a:r>
            <a:r>
              <a:rPr lang="zh-CN" altLang="en-US" sz="1800">
                <a:latin typeface="Consolas" pitchFamily="49" charset="0"/>
                <a:ea typeface="仿宋" pitchFamily="49" charset="-122"/>
                <a:cs typeface="Consolas" pitchFamily="49" charset="0"/>
              </a:rPr>
              <a:t>和</a:t>
            </a:r>
            <a:r>
              <a:rPr lang="en-US" altLang="zh-CN" sz="1800">
                <a:latin typeface="Consolas" pitchFamily="49" charset="0"/>
                <a:ea typeface="仿宋" pitchFamily="49" charset="-122"/>
                <a:cs typeface="Consolas" pitchFamily="49" charset="0"/>
              </a:rPr>
              <a:t>display()</a:t>
            </a:r>
            <a:r>
              <a:rPr lang="zh-CN" altLang="en-US" sz="1800">
                <a:latin typeface="Consolas" pitchFamily="49" charset="0"/>
                <a:ea typeface="仿宋" pitchFamily="49" charset="-122"/>
                <a:cs typeface="Consolas" pitchFamily="49" charset="0"/>
              </a:rPr>
              <a:t>。该类的描述如</a:t>
            </a:r>
            <a:r>
              <a:rPr lang="zh-CN" altLang="en-US" sz="1800" smtClean="0">
                <a:latin typeface="Consolas" pitchFamily="49" charset="0"/>
                <a:ea typeface="仿宋" pitchFamily="49" charset="-122"/>
                <a:cs typeface="Consolas" pitchFamily="49" charset="0"/>
              </a:rPr>
              <a:t>下。</a:t>
            </a:r>
            <a:endParaRPr lang="zh-CN" altLang="en-US" sz="1800">
              <a:latin typeface="Consolas" pitchFamily="49" charset="0"/>
              <a:ea typeface="仿宋" pitchFamily="49" charset="-122"/>
              <a:cs typeface="Consolas" pitchFamily="49" charset="0"/>
            </a:endParaRPr>
          </a:p>
        </p:txBody>
      </p:sp>
      <p:sp>
        <p:nvSpPr>
          <p:cNvPr id="84995" name="Rectangle 3"/>
          <p:cNvSpPr>
            <a:spLocks noChangeArrowheads="1"/>
          </p:cNvSpPr>
          <p:nvPr/>
        </p:nvSpPr>
        <p:spPr bwMode="auto">
          <a:xfrm>
            <a:off x="2338388" y="2636838"/>
            <a:ext cx="1368425" cy="5032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setvalue</a:t>
            </a:r>
          </a:p>
        </p:txBody>
      </p:sp>
      <p:sp>
        <p:nvSpPr>
          <p:cNvPr id="84996" name="Rectangle 4"/>
          <p:cNvSpPr>
            <a:spLocks noChangeArrowheads="1"/>
          </p:cNvSpPr>
          <p:nvPr/>
        </p:nvSpPr>
        <p:spPr bwMode="auto">
          <a:xfrm>
            <a:off x="2338388" y="3644900"/>
            <a:ext cx="1368425" cy="5032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display</a:t>
            </a:r>
          </a:p>
        </p:txBody>
      </p:sp>
      <p:sp>
        <p:nvSpPr>
          <p:cNvPr id="84997" name="Text Box 5"/>
          <p:cNvSpPr txBox="1">
            <a:spLocks noChangeArrowheads="1"/>
          </p:cNvSpPr>
          <p:nvPr/>
        </p:nvSpPr>
        <p:spPr bwMode="auto">
          <a:xfrm>
            <a:off x="3851275" y="2060575"/>
            <a:ext cx="1512888" cy="369332"/>
          </a:xfrm>
          <a:prstGeom prst="rect">
            <a:avLst/>
          </a:prstGeom>
          <a:noFill/>
          <a:ln w="28575" algn="ctr">
            <a:noFill/>
            <a:miter lim="800000"/>
            <a:headEnd/>
            <a:tailEnd/>
          </a:ln>
          <a:effectLst/>
        </p:spPr>
        <p:txBody>
          <a:bodyPr>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类</a:t>
            </a:r>
            <a:r>
              <a:rPr lang="en-US" altLang="zh-CN" sz="1800">
                <a:solidFill>
                  <a:srgbClr val="FF00FF"/>
                </a:solidFill>
                <a:latin typeface="Consolas" pitchFamily="49" charset="0"/>
                <a:ea typeface="仿宋" pitchFamily="49" charset="-122"/>
                <a:cs typeface="Consolas" pitchFamily="49" charset="0"/>
              </a:rPr>
              <a:t>Sample</a:t>
            </a:r>
          </a:p>
        </p:txBody>
      </p:sp>
      <p:sp>
        <p:nvSpPr>
          <p:cNvPr id="84998" name="Text Box 6"/>
          <p:cNvSpPr txBox="1">
            <a:spLocks noChangeArrowheads="1"/>
          </p:cNvSpPr>
          <p:nvPr/>
        </p:nvSpPr>
        <p:spPr bwMode="auto">
          <a:xfrm>
            <a:off x="4859338" y="2995613"/>
            <a:ext cx="792162" cy="107721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ts val="600"/>
              </a:spcBef>
            </a:pPr>
            <a:r>
              <a:rPr lang="en-US" altLang="zh-CN" sz="1800">
                <a:solidFill>
                  <a:srgbClr val="0000FF"/>
                </a:solidFill>
                <a:latin typeface="Consolas" pitchFamily="49" charset="0"/>
                <a:cs typeface="Consolas" pitchFamily="49" charset="0"/>
              </a:rPr>
              <a:t>x</a:t>
            </a:r>
          </a:p>
          <a:p>
            <a:pPr>
              <a:spcBef>
                <a:spcPts val="600"/>
              </a:spcBef>
            </a:pPr>
            <a:r>
              <a:rPr lang="en-US" altLang="zh-CN" sz="1800">
                <a:solidFill>
                  <a:srgbClr val="0000FF"/>
                </a:solidFill>
                <a:latin typeface="Consolas" pitchFamily="49" charset="0"/>
                <a:cs typeface="Consolas" pitchFamily="49" charset="0"/>
              </a:rPr>
              <a:t>y</a:t>
            </a:r>
          </a:p>
          <a:p>
            <a:pPr>
              <a:spcBef>
                <a:spcPts val="600"/>
              </a:spcBef>
            </a:pPr>
            <a:r>
              <a:rPr lang="en-US" altLang="zh-CN" sz="1800">
                <a:solidFill>
                  <a:srgbClr val="0000FF"/>
                </a:solidFill>
                <a:latin typeface="Consolas" pitchFamily="49" charset="0"/>
                <a:ea typeface="宋体" pitchFamily="2" charset="-122"/>
                <a:cs typeface="Consolas" pitchFamily="49" charset="0"/>
              </a:rPr>
              <a:t>┇</a:t>
            </a:r>
          </a:p>
        </p:txBody>
      </p:sp>
      <p:sp>
        <p:nvSpPr>
          <p:cNvPr id="85000" name="Line 8"/>
          <p:cNvSpPr>
            <a:spLocks noChangeShapeType="1"/>
          </p:cNvSpPr>
          <p:nvPr/>
        </p:nvSpPr>
        <p:spPr bwMode="auto">
          <a:xfrm flipH="1">
            <a:off x="5651500" y="3429000"/>
            <a:ext cx="10795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85001" name="Text Box 9"/>
          <p:cNvSpPr txBox="1">
            <a:spLocks noChangeArrowheads="1"/>
          </p:cNvSpPr>
          <p:nvPr/>
        </p:nvSpPr>
        <p:spPr bwMode="auto">
          <a:xfrm>
            <a:off x="6572264" y="3213100"/>
            <a:ext cx="18002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内部数据成员</a:t>
            </a:r>
          </a:p>
        </p:txBody>
      </p:sp>
      <p:sp>
        <p:nvSpPr>
          <p:cNvPr id="85002" name="AutoShape 10"/>
          <p:cNvSpPr>
            <a:spLocks/>
          </p:cNvSpPr>
          <p:nvPr/>
        </p:nvSpPr>
        <p:spPr bwMode="auto">
          <a:xfrm>
            <a:off x="2051050" y="2852738"/>
            <a:ext cx="142875" cy="1079500"/>
          </a:xfrm>
          <a:prstGeom prst="leftBrace">
            <a:avLst>
              <a:gd name="adj1" fmla="val 62963"/>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p>
        </p:txBody>
      </p:sp>
      <p:sp>
        <p:nvSpPr>
          <p:cNvPr id="85003" name="Text Box 11"/>
          <p:cNvSpPr txBox="1">
            <a:spLocks noChangeArrowheads="1"/>
          </p:cNvSpPr>
          <p:nvPr/>
        </p:nvSpPr>
        <p:spPr bwMode="auto">
          <a:xfrm>
            <a:off x="1444923" y="2563813"/>
            <a:ext cx="461665" cy="1800225"/>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仿宋" pitchFamily="49" charset="-122"/>
                <a:ea typeface="仿宋" pitchFamily="49" charset="-122"/>
              </a:rPr>
              <a:t>外部成员函数</a:t>
            </a:r>
          </a:p>
        </p:txBody>
      </p:sp>
      <p:sp>
        <p:nvSpPr>
          <p:cNvPr id="13" name="灯片编号占位符 12"/>
          <p:cNvSpPr>
            <a:spLocks noGrp="1"/>
          </p:cNvSpPr>
          <p:nvPr>
            <p:ph type="sldNum" sz="quarter" idx="12"/>
          </p:nvPr>
        </p:nvSpPr>
        <p:spPr/>
        <p:txBody>
          <a:bodyPr/>
          <a:lstStyle/>
          <a:p>
            <a:fld id="{27FC3316-1995-4DD2-A06F-374E4AC6E7C9}" type="slidenum">
              <a:rPr lang="en-US" altLang="zh-CN" smtClean="0"/>
              <a:pPr/>
              <a:t>12</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214414" y="1285860"/>
          <a:ext cx="6072231" cy="2214580"/>
        </p:xfrm>
        <a:graphic>
          <a:graphicData uri="http://schemas.openxmlformats.org/drawingml/2006/table">
            <a:tbl>
              <a:tblPr firstRow="1" bandRow="1">
                <a:tableStyleId>{5C22544A-7EE6-4342-B048-85BDC9FD1C3A}</a:tableStyleId>
              </a:tblPr>
              <a:tblGrid>
                <a:gridCol w="2286017"/>
                <a:gridCol w="1762137"/>
                <a:gridCol w="2024077"/>
              </a:tblGrid>
              <a:tr h="553645">
                <a:tc>
                  <a:txBody>
                    <a:bodyPr/>
                    <a:lstStyle/>
                    <a:p>
                      <a:pPr algn="ctr"/>
                      <a:r>
                        <a:rPr lang="zh-CN" altLang="en-US" b="1" smtClean="0">
                          <a:solidFill>
                            <a:srgbClr val="FF0000"/>
                          </a:solidFill>
                          <a:latin typeface="Consolas" pitchFamily="49" charset="0"/>
                          <a:ea typeface="仿宋" pitchFamily="49" charset="-122"/>
                          <a:cs typeface="Consolas" pitchFamily="49" charset="0"/>
                        </a:rPr>
                        <a:t>设计方案</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accent3">
                        <a:lumMod val="20000"/>
                        <a:lumOff val="80000"/>
                      </a:schemeClr>
                    </a:solidFill>
                  </a:tcPr>
                </a:tc>
                <a:tc>
                  <a:txBody>
                    <a:bodyPr/>
                    <a:lstStyle/>
                    <a:p>
                      <a:pPr algn="ctr"/>
                      <a:r>
                        <a:rPr lang="zh-CN" altLang="zh-CN" sz="1800" b="1" smtClean="0">
                          <a:solidFill>
                            <a:srgbClr val="FF0000"/>
                          </a:solidFill>
                          <a:latin typeface="Consolas" pitchFamily="49" charset="0"/>
                          <a:ea typeface="仿宋" pitchFamily="49" charset="-122"/>
                          <a:cs typeface="Consolas" pitchFamily="49" charset="0"/>
                        </a:rPr>
                        <a:t>插入</a:t>
                      </a:r>
                      <a:r>
                        <a:rPr lang="zh-CN" altLang="en-US" sz="1800" b="1" smtClean="0">
                          <a:solidFill>
                            <a:srgbClr val="FF0000"/>
                          </a:solidFill>
                          <a:latin typeface="Consolas" pitchFamily="49" charset="0"/>
                          <a:ea typeface="仿宋" pitchFamily="49" charset="-122"/>
                          <a:cs typeface="Consolas" pitchFamily="49" charset="0"/>
                        </a:rPr>
                        <a:t>一个</a:t>
                      </a:r>
                      <a:r>
                        <a:rPr lang="zh-CN" altLang="zh-CN" sz="1800" b="1" smtClean="0">
                          <a:solidFill>
                            <a:srgbClr val="FF0000"/>
                          </a:solidFill>
                          <a:latin typeface="Consolas" pitchFamily="49" charset="0"/>
                          <a:ea typeface="仿宋" pitchFamily="49" charset="-122"/>
                          <a:cs typeface="Consolas" pitchFamily="49" charset="0"/>
                        </a:rPr>
                        <a:t>整数</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accent3">
                        <a:lumMod val="20000"/>
                        <a:lumOff val="80000"/>
                      </a:schemeClr>
                    </a:solidFill>
                  </a:tcPr>
                </a:tc>
                <a:tc>
                  <a:txBody>
                    <a:bodyPr/>
                    <a:lstStyle/>
                    <a:p>
                      <a:pPr algn="ctr"/>
                      <a:r>
                        <a:rPr lang="zh-CN" altLang="zh-CN" sz="1800" b="1" smtClean="0">
                          <a:solidFill>
                            <a:srgbClr val="FF0000"/>
                          </a:solidFill>
                          <a:latin typeface="Consolas" pitchFamily="49" charset="0"/>
                          <a:ea typeface="仿宋" pitchFamily="49" charset="-122"/>
                          <a:cs typeface="Consolas" pitchFamily="49" charset="0"/>
                        </a:rPr>
                        <a:t>中位数</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accent3">
                        <a:lumMod val="20000"/>
                        <a:lumOff val="80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采用无序数组存储</a:t>
                      </a:r>
                      <a:endParaRPr lang="zh-CN" altLang="en-US"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b="1" smtClean="0">
                          <a:solidFill>
                            <a:srgbClr val="0000FF"/>
                          </a:solidFill>
                          <a:latin typeface="Consolas" pitchFamily="49" charset="0"/>
                          <a:ea typeface="仿宋" pitchFamily="49" charset="-122"/>
                          <a:cs typeface="Consolas" pitchFamily="49" charset="0"/>
                        </a:rPr>
                        <a:t>O(</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采用有序数组存储</a:t>
                      </a:r>
                      <a:endParaRPr lang="zh-CN" altLang="en-US"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b="1" smtClean="0">
                          <a:solidFill>
                            <a:srgbClr val="0000FF"/>
                          </a:solidFill>
                          <a:latin typeface="Consolas" pitchFamily="49" charset="0"/>
                          <a:ea typeface="仿宋" pitchFamily="49" charset="-122"/>
                          <a:cs typeface="Consolas" pitchFamily="49" charset="0"/>
                        </a:rPr>
                        <a:t>O(</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小根堆和大根堆</a:t>
                      </a:r>
                      <a:endParaRPr lang="zh-CN" altLang="en-US"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b="1" smtClean="0">
                          <a:solidFill>
                            <a:srgbClr val="0000FF"/>
                          </a:solidFill>
                          <a:latin typeface="Consolas" pitchFamily="49" charset="0"/>
                          <a:ea typeface="仿宋" pitchFamily="49" charset="-122"/>
                          <a:cs typeface="Consolas" pitchFamily="49" charset="0"/>
                        </a:rPr>
                        <a:t>O(log</a:t>
                      </a:r>
                      <a:r>
                        <a:rPr lang="en-US" altLang="zh-CN" b="1" baseline="-25000" smtClean="0">
                          <a:solidFill>
                            <a:srgbClr val="0000FF"/>
                          </a:solidFill>
                          <a:latin typeface="Consolas" pitchFamily="49" charset="0"/>
                          <a:ea typeface="仿宋" pitchFamily="49" charset="-122"/>
                          <a:cs typeface="Consolas" pitchFamily="49" charset="0"/>
                        </a:rPr>
                        <a:t>2</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tc>
              </a:tr>
            </a:tbl>
          </a:graphicData>
        </a:graphic>
      </p:graphicFrame>
      <p:sp>
        <p:nvSpPr>
          <p:cNvPr id="4" name="TextBox 3"/>
          <p:cNvSpPr txBox="1"/>
          <p:nvPr/>
        </p:nvSpPr>
        <p:spPr>
          <a:xfrm>
            <a:off x="1285852" y="642918"/>
            <a:ext cx="1000132"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cs typeface="Times New Roman" pitchFamily="18" charset="0"/>
              </a:rPr>
              <a:t>比较</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120</a:t>
            </a:fld>
            <a:r>
              <a:rPr lang="en-US" altLang="zh-CN" smtClean="0"/>
              <a:t>/20</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95288" y="404813"/>
            <a:ext cx="3600450" cy="430887"/>
          </a:xfrm>
          <a:prstGeom prst="rect">
            <a:avLst/>
          </a:prstGeom>
          <a:noFill/>
          <a:ln w="28575" algn="ctr">
            <a:noFill/>
            <a:miter lim="800000"/>
            <a:headEnd/>
            <a:tailEnd/>
          </a:ln>
          <a:effectLst/>
        </p:spPr>
        <p:txBody>
          <a:bodyPr>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2</a:t>
            </a:r>
            <a:r>
              <a:rPr lang="zh-CN" altLang="en-US" sz="2200">
                <a:solidFill>
                  <a:srgbClr val="FF3300"/>
                </a:solidFill>
                <a:latin typeface="Consolas" pitchFamily="49" charset="0"/>
                <a:ea typeface="华文中宋" pitchFamily="2" charset="-122"/>
                <a:cs typeface="Consolas" pitchFamily="49" charset="0"/>
              </a:rPr>
              <a:t>．类的成员函数</a:t>
            </a:r>
          </a:p>
        </p:txBody>
      </p:sp>
      <p:sp>
        <p:nvSpPr>
          <p:cNvPr id="83971" name="Text Box 3"/>
          <p:cNvSpPr txBox="1">
            <a:spLocks noChangeArrowheads="1"/>
          </p:cNvSpPr>
          <p:nvPr/>
        </p:nvSpPr>
        <p:spPr bwMode="auto">
          <a:xfrm>
            <a:off x="500035" y="1052513"/>
            <a:ext cx="8215370" cy="1667123"/>
          </a:xfrm>
          <a:prstGeom prst="rect">
            <a:avLst/>
          </a:prstGeom>
          <a:noFill/>
          <a:ln w="28575" algn="ctr">
            <a:noFill/>
            <a:miter lim="800000"/>
            <a:headEnd/>
            <a:tailEnd/>
          </a:ln>
          <a:effectLst/>
        </p:spPr>
        <p:txBody>
          <a:bodyPr wrap="square">
            <a:spAutoFit/>
          </a:bodyPr>
          <a:lstStyle/>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类</a:t>
            </a:r>
            <a:r>
              <a:rPr lang="zh-CN" altLang="en-US" sz="1800">
                <a:latin typeface="Consolas" pitchFamily="49" charset="0"/>
                <a:ea typeface="仿宋" pitchFamily="49" charset="-122"/>
                <a:cs typeface="Consolas" pitchFamily="49" charset="0"/>
              </a:rPr>
              <a:t>的成员函数对类的数据成员进行操作，成员函数的定义体可以在类</a:t>
            </a:r>
            <a:r>
              <a:rPr lang="zh-CN" altLang="en-US" sz="1800" smtClean="0">
                <a:latin typeface="Consolas" pitchFamily="49" charset="0"/>
                <a:ea typeface="仿宋" pitchFamily="49" charset="-122"/>
                <a:cs typeface="Consolas" pitchFamily="49" charset="0"/>
              </a:rPr>
              <a:t>的声明体</a:t>
            </a:r>
            <a:r>
              <a:rPr lang="zh-CN" altLang="en-US" sz="1800">
                <a:latin typeface="Consolas" pitchFamily="49" charset="0"/>
                <a:ea typeface="仿宋" pitchFamily="49" charset="-122"/>
                <a:cs typeface="Consolas" pitchFamily="49" charset="0"/>
              </a:rPr>
              <a:t>中，也可以在类</a:t>
            </a:r>
            <a:r>
              <a:rPr lang="zh-CN" altLang="en-US" sz="1800" smtClean="0">
                <a:latin typeface="Consolas" pitchFamily="49" charset="0"/>
                <a:ea typeface="仿宋" pitchFamily="49" charset="-122"/>
                <a:cs typeface="Consolas" pitchFamily="49" charset="0"/>
              </a:rPr>
              <a:t>的声明体外。</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在类声明体</a:t>
            </a:r>
            <a:r>
              <a:rPr lang="zh-CN" altLang="en-US" sz="1800">
                <a:latin typeface="Consolas" pitchFamily="49" charset="0"/>
                <a:ea typeface="仿宋" pitchFamily="49" charset="-122"/>
                <a:cs typeface="Consolas" pitchFamily="49" charset="0"/>
              </a:rPr>
              <a:t>中定义的函数都是</a:t>
            </a:r>
            <a:r>
              <a:rPr lang="zh-CN" altLang="en-US" sz="1800">
                <a:solidFill>
                  <a:srgbClr val="FF00FF"/>
                </a:solidFill>
                <a:latin typeface="Consolas" pitchFamily="49" charset="0"/>
                <a:ea typeface="仿宋" pitchFamily="49" charset="-122"/>
                <a:cs typeface="Consolas" pitchFamily="49" charset="0"/>
              </a:rPr>
              <a:t>内联函数</a:t>
            </a:r>
            <a:r>
              <a:rPr lang="zh-CN" altLang="en-US" sz="1800" smtClean="0">
                <a:latin typeface="Consolas" pitchFamily="49" charset="0"/>
                <a:ea typeface="仿宋" pitchFamily="49" charset="-122"/>
                <a:cs typeface="Consolas" pitchFamily="49" charset="0"/>
              </a:rPr>
              <a:t>。在类声明体</a:t>
            </a:r>
            <a:r>
              <a:rPr lang="zh-CN" altLang="en-US" sz="1800">
                <a:latin typeface="Consolas" pitchFamily="49" charset="0"/>
                <a:ea typeface="仿宋" pitchFamily="49" charset="-122"/>
                <a:cs typeface="Consolas" pitchFamily="49" charset="0"/>
              </a:rPr>
              <a:t>外实现的函数可以通过在函</a:t>
            </a:r>
            <a:r>
              <a:rPr lang="zh-CN" altLang="en-US" sz="1800" smtClean="0">
                <a:latin typeface="Consolas" pitchFamily="49" charset="0"/>
                <a:ea typeface="仿宋" pitchFamily="49" charset="-122"/>
                <a:cs typeface="Consolas" pitchFamily="49" charset="0"/>
              </a:rPr>
              <a:t>数首部加</a:t>
            </a:r>
            <a:r>
              <a:rPr lang="zh-CN" altLang="en-US" sz="1800">
                <a:latin typeface="Consolas" pitchFamily="49" charset="0"/>
                <a:ea typeface="仿宋" pitchFamily="49" charset="-122"/>
                <a:cs typeface="Consolas" pitchFamily="49" charset="0"/>
              </a:rPr>
              <a:t>上</a:t>
            </a:r>
            <a:r>
              <a:rPr lang="en-US" altLang="zh-CN" sz="1800">
                <a:latin typeface="Consolas" pitchFamily="49" charset="0"/>
                <a:ea typeface="仿宋" pitchFamily="49" charset="-122"/>
                <a:cs typeface="Consolas" pitchFamily="49" charset="0"/>
              </a:rPr>
              <a:t>inline</a:t>
            </a:r>
            <a:r>
              <a:rPr lang="zh-CN" altLang="en-US" sz="1800">
                <a:latin typeface="Consolas" pitchFamily="49" charset="0"/>
                <a:ea typeface="仿宋" pitchFamily="49" charset="-122"/>
                <a:cs typeface="Consolas" pitchFamily="49" charset="0"/>
              </a:rPr>
              <a:t>来表示该函数是内联</a:t>
            </a:r>
            <a:r>
              <a:rPr lang="zh-CN" altLang="en-US" sz="1800" smtClean="0">
                <a:latin typeface="Consolas" pitchFamily="49" charset="0"/>
                <a:ea typeface="仿宋" pitchFamily="49" charset="-122"/>
                <a:cs typeface="Consolas" pitchFamily="49" charset="0"/>
              </a:rPr>
              <a:t>的。</a:t>
            </a:r>
            <a:endParaRPr lang="en-US" altLang="zh-CN" sz="1800" smtClean="0">
              <a:latin typeface="Consolas" pitchFamily="49" charset="0"/>
              <a:ea typeface="仿宋" pitchFamily="49" charset="-122"/>
              <a:cs typeface="Consolas" pitchFamily="49" charset="0"/>
            </a:endParaRPr>
          </a:p>
        </p:txBody>
      </p:sp>
      <p:grpSp>
        <p:nvGrpSpPr>
          <p:cNvPr id="2" name="组合 9"/>
          <p:cNvGrpSpPr/>
          <p:nvPr/>
        </p:nvGrpSpPr>
        <p:grpSpPr>
          <a:xfrm>
            <a:off x="142844" y="2285992"/>
            <a:ext cx="4143404" cy="4000528"/>
            <a:chOff x="142844" y="2285992"/>
            <a:chExt cx="4143404" cy="4000528"/>
          </a:xfrm>
        </p:grpSpPr>
        <p:sp>
          <p:nvSpPr>
            <p:cNvPr id="5" name="TextBox 4"/>
            <p:cNvSpPr txBox="1"/>
            <p:nvPr/>
          </p:nvSpPr>
          <p:spPr>
            <a:xfrm>
              <a:off x="142844" y="3091460"/>
              <a:ext cx="4143404" cy="31950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  x=x1; }</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bwMode="auto">
            <a:xfrm rot="5400000">
              <a:off x="2643174" y="2500306"/>
              <a:ext cx="785818" cy="357190"/>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grpSp>
      <p:grpSp>
        <p:nvGrpSpPr>
          <p:cNvPr id="3" name="组合 10"/>
          <p:cNvGrpSpPr/>
          <p:nvPr/>
        </p:nvGrpSpPr>
        <p:grpSpPr>
          <a:xfrm>
            <a:off x="4429124" y="2571744"/>
            <a:ext cx="4572032" cy="4000528"/>
            <a:chOff x="4429124" y="2571744"/>
            <a:chExt cx="4572032" cy="4000528"/>
          </a:xfrm>
        </p:grpSpPr>
        <p:sp>
          <p:nvSpPr>
            <p:cNvPr id="4" name="TextBox 3"/>
            <p:cNvSpPr txBox="1"/>
            <p:nvPr/>
          </p:nvSpPr>
          <p:spPr>
            <a:xfrm>
              <a:off x="4429124" y="2907065"/>
              <a:ext cx="4572032" cy="366520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200"/>
                </a:lnSpc>
              </a:pPr>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public:</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void display();</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FF00FF"/>
                  </a:solidFill>
                  <a:latin typeface="Consolas" pitchFamily="49" charset="0"/>
                  <a:ea typeface="仿宋" pitchFamily="49" charset="-122"/>
                  <a:cs typeface="Consolas" pitchFamily="49" charset="0"/>
                </a:rPr>
                <a:t>inline</a:t>
              </a:r>
              <a:r>
                <a:rPr lang="en-US" altLang="zh-CN" sz="1600" smtClean="0">
                  <a:solidFill>
                    <a:srgbClr val="0000FF"/>
                  </a:solidFill>
                  <a:latin typeface="Consolas" pitchFamily="49" charset="0"/>
                  <a:ea typeface="仿宋" pitchFamily="49" charset="-122"/>
                  <a:cs typeface="Consolas" pitchFamily="49" charset="0"/>
                </a:rPr>
                <a:t> void Myclass::setvalue(int x1) </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x=x1; }</a:t>
              </a:r>
            </a:p>
            <a:p>
              <a:pPr algn="l">
                <a:lnSpc>
                  <a:spcPts val="2200"/>
                </a:lnSpc>
              </a:pPr>
              <a:r>
                <a:rPr lang="en-US" altLang="zh-CN" sz="1600" smtClean="0">
                  <a:solidFill>
                    <a:srgbClr val="FF00FF"/>
                  </a:solidFill>
                  <a:latin typeface="Consolas" pitchFamily="49" charset="0"/>
                  <a:ea typeface="仿宋" pitchFamily="49" charset="-122"/>
                  <a:cs typeface="Consolas" pitchFamily="49" charset="0"/>
                </a:rPr>
                <a:t>inline</a:t>
              </a:r>
              <a:r>
                <a:rPr lang="en-US" altLang="zh-CN" sz="1600" smtClean="0">
                  <a:solidFill>
                    <a:srgbClr val="0000FF"/>
                  </a:solidFill>
                  <a:latin typeface="Consolas" pitchFamily="49" charset="0"/>
                  <a:ea typeface="仿宋" pitchFamily="49" charset="-122"/>
                  <a:cs typeface="Consolas" pitchFamily="49" charset="0"/>
                </a:rPr>
                <a:t> void Myclass::display()</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cxnSp>
          <p:nvCxnSpPr>
            <p:cNvPr id="9" name="直接箭头连接符 8"/>
            <p:cNvCxnSpPr/>
            <p:nvPr/>
          </p:nvCxnSpPr>
          <p:spPr bwMode="auto">
            <a:xfrm rot="16200000" flipH="1">
              <a:off x="5286380" y="2643182"/>
              <a:ext cx="357190" cy="214314"/>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grpSp>
      <p:sp>
        <p:nvSpPr>
          <p:cNvPr id="13" name="灯片编号占位符 12"/>
          <p:cNvSpPr>
            <a:spLocks noGrp="1"/>
          </p:cNvSpPr>
          <p:nvPr>
            <p:ph type="sldNum" sz="quarter" idx="12"/>
          </p:nvPr>
        </p:nvSpPr>
        <p:spPr/>
        <p:txBody>
          <a:bodyPr/>
          <a:lstStyle/>
          <a:p>
            <a:fld id="{27FC3316-1995-4DD2-A06F-374E4AC6E7C9}" type="slidenum">
              <a:rPr lang="en-US" altLang="zh-CN" smtClean="0"/>
              <a:pPr/>
              <a:t>13</a:t>
            </a:fld>
            <a:r>
              <a:rPr lang="en-US" altLang="zh-CN" smtClean="0"/>
              <a:t>/11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428596" y="642918"/>
            <a:ext cx="3571899" cy="451406"/>
          </a:xfrm>
          <a:prstGeom prst="rect">
            <a:avLst/>
          </a:prstGeom>
          <a:noFill/>
          <a:ln w="28575" algn="ctr">
            <a:noFill/>
            <a:miter lim="800000"/>
            <a:headEnd/>
            <a:tailEnd/>
          </a:ln>
          <a:effectLst/>
        </p:spPr>
        <p:txBody>
          <a:bodyPr wrap="square">
            <a:spAutoFit/>
          </a:bodyPr>
          <a:lstStyle/>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其他方式则</a:t>
            </a:r>
            <a:r>
              <a:rPr lang="zh-CN" altLang="en-US" sz="1800">
                <a:latin typeface="Consolas" pitchFamily="49" charset="0"/>
                <a:ea typeface="仿宋" pitchFamily="49" charset="-122"/>
                <a:cs typeface="Consolas" pitchFamily="49" charset="0"/>
              </a:rPr>
              <a:t>不是内联函数</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p:txBody>
      </p:sp>
      <p:sp>
        <p:nvSpPr>
          <p:cNvPr id="4" name="TextBox 3"/>
          <p:cNvSpPr txBox="1"/>
          <p:nvPr/>
        </p:nvSpPr>
        <p:spPr>
          <a:xfrm>
            <a:off x="714348" y="1643050"/>
            <a:ext cx="4929222" cy="317276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声明类</a:t>
            </a:r>
            <a:r>
              <a:rPr lang="en-US" altLang="zh-CN" sz="1600" smtClean="0">
                <a:solidFill>
                  <a:srgbClr val="00B0F0"/>
                </a:solidFill>
                <a:latin typeface="Consolas" pitchFamily="49" charset="0"/>
                <a:ea typeface="仿宋" pitchFamily="49" charset="-122"/>
                <a:cs typeface="Consolas" pitchFamily="49" charset="0"/>
              </a:rPr>
              <a:t>Myclass</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a:t>
            </a: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void Myclass::setvalue(int x1) { x=x1; }</a:t>
            </a:r>
          </a:p>
          <a:p>
            <a:pPr algn="l"/>
            <a:r>
              <a:rPr lang="en-US" altLang="zh-CN" sz="1600" smtClean="0">
                <a:solidFill>
                  <a:srgbClr val="0000FF"/>
                </a:solidFill>
                <a:latin typeface="Consolas" pitchFamily="49" charset="0"/>
                <a:ea typeface="仿宋" pitchFamily="49" charset="-122"/>
                <a:cs typeface="Consolas" pitchFamily="49" charset="0"/>
              </a:rPr>
              <a:t>void Myclass::display()</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072198" y="3643314"/>
            <a:ext cx="2357454" cy="369332"/>
          </a:xfrm>
          <a:prstGeom prst="rect">
            <a:avLst/>
          </a:prstGeom>
          <a:noFill/>
        </p:spPr>
        <p:txBody>
          <a:bodyPr wrap="square" rtlCol="0">
            <a:spAutoFit/>
          </a:bodyPr>
          <a:lstStyle/>
          <a:p>
            <a:pPr algn="l"/>
            <a:r>
              <a:rPr lang="zh-CN" altLang="en-US" sz="1800" smtClean="0">
                <a:latin typeface="方正启体简体" pitchFamily="65" charset="-122"/>
                <a:ea typeface="方正启体简体" pitchFamily="65" charset="-122"/>
                <a:cs typeface="Consolas" pitchFamily="49" charset="0"/>
              </a:rPr>
              <a:t>不是内联函数</a:t>
            </a:r>
            <a:endParaRPr lang="zh-CN" altLang="en-US" sz="1800">
              <a:latin typeface="方正启体简体" pitchFamily="65" charset="-122"/>
              <a:ea typeface="方正启体简体" pitchFamily="65" charset="-122"/>
            </a:endParaRPr>
          </a:p>
        </p:txBody>
      </p:sp>
      <p:cxnSp>
        <p:nvCxnSpPr>
          <p:cNvPr id="7" name="直接箭头连接符 6"/>
          <p:cNvCxnSpPr>
            <a:stCxn id="5" idx="1"/>
          </p:cNvCxnSpPr>
          <p:nvPr/>
        </p:nvCxnSpPr>
        <p:spPr bwMode="auto">
          <a:xfrm rot="10800000">
            <a:off x="5357818" y="3571876"/>
            <a:ext cx="714380" cy="256104"/>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cxnSp>
        <p:nvCxnSpPr>
          <p:cNvPr id="9" name="直接箭头连接符 8"/>
          <p:cNvCxnSpPr>
            <a:stCxn id="5" idx="1"/>
          </p:cNvCxnSpPr>
          <p:nvPr/>
        </p:nvCxnSpPr>
        <p:spPr bwMode="auto">
          <a:xfrm rot="10800000" flipV="1">
            <a:off x="3500430" y="3827980"/>
            <a:ext cx="2571768" cy="29648"/>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sp>
        <p:nvSpPr>
          <p:cNvPr id="10" name="灯片编号占位符 9"/>
          <p:cNvSpPr>
            <a:spLocks noGrp="1"/>
          </p:cNvSpPr>
          <p:nvPr>
            <p:ph type="sldNum" sz="quarter" idx="12"/>
          </p:nvPr>
        </p:nvSpPr>
        <p:spPr/>
        <p:txBody>
          <a:bodyPr/>
          <a:lstStyle/>
          <a:p>
            <a:fld id="{27FC3316-1995-4DD2-A06F-374E4AC6E7C9}" type="slidenum">
              <a:rPr lang="en-US" altLang="zh-CN" smtClean="0"/>
              <a:pPr/>
              <a:t>14</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571472" y="642918"/>
            <a:ext cx="8464579" cy="1308050"/>
          </a:xfrm>
          <a:prstGeom prst="rect">
            <a:avLst/>
          </a:prstGeom>
          <a:noFill/>
          <a:ln w="28575" algn="ctr">
            <a:noFill/>
            <a:miter lim="800000"/>
            <a:headEnd/>
            <a:tailEnd/>
          </a:ln>
          <a:effectLst/>
        </p:spPr>
        <p:txBody>
          <a:bodyPr wrap="square">
            <a:spAutoFit/>
          </a:bodyPr>
          <a:lstStyle/>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在</a:t>
            </a:r>
            <a:r>
              <a:rPr lang="zh-CN" altLang="en-US" sz="1800">
                <a:latin typeface="Consolas" pitchFamily="49" charset="0"/>
                <a:ea typeface="仿宋" pitchFamily="49" charset="-122"/>
                <a:cs typeface="Consolas" pitchFamily="49" charset="0"/>
              </a:rPr>
              <a:t>类</a:t>
            </a:r>
            <a:r>
              <a:rPr lang="zh-CN" altLang="en-US" sz="1800" smtClean="0">
                <a:latin typeface="Consolas" pitchFamily="49" charset="0"/>
                <a:ea typeface="仿宋" pitchFamily="49" charset="-122"/>
                <a:cs typeface="Consolas" pitchFamily="49" charset="0"/>
              </a:rPr>
              <a:t>的声明体</a:t>
            </a:r>
            <a:r>
              <a:rPr lang="zh-CN" altLang="en-US" sz="1800">
                <a:latin typeface="Consolas" pitchFamily="49" charset="0"/>
                <a:ea typeface="仿宋" pitchFamily="49" charset="-122"/>
                <a:cs typeface="Consolas" pitchFamily="49" charset="0"/>
              </a:rPr>
              <a:t>内定义成员函数的优点是使整个类集中于程序代码的同一位置上，不利的方面是增加了</a:t>
            </a:r>
            <a:r>
              <a:rPr lang="zh-CN" altLang="en-US" sz="1800" smtClean="0">
                <a:latin typeface="Consolas" pitchFamily="49" charset="0"/>
                <a:ea typeface="仿宋" pitchFamily="49" charset="-122"/>
                <a:cs typeface="Consolas" pitchFamily="49" charset="0"/>
              </a:rPr>
              <a:t>类声明的</a:t>
            </a:r>
            <a:r>
              <a:rPr lang="zh-CN" altLang="en-US" sz="1800">
                <a:latin typeface="Consolas" pitchFamily="49" charset="0"/>
                <a:ea typeface="仿宋" pitchFamily="49" charset="-122"/>
                <a:cs typeface="Consolas" pitchFamily="49" charset="0"/>
              </a:rPr>
              <a:t>规模和复杂</a:t>
            </a:r>
            <a:r>
              <a:rPr lang="zh-CN" altLang="en-US" sz="1800" smtClean="0">
                <a:latin typeface="Consolas" pitchFamily="49" charset="0"/>
                <a:ea typeface="仿宋" pitchFamily="49" charset="-122"/>
                <a:cs typeface="Consolas" pitchFamily="49" charset="0"/>
              </a:rPr>
              <a:t>性。</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内</a:t>
            </a:r>
            <a:r>
              <a:rPr lang="zh-CN" altLang="en-US" sz="1800">
                <a:latin typeface="Consolas" pitchFamily="49" charset="0"/>
                <a:ea typeface="仿宋" pitchFamily="49" charset="-122"/>
                <a:cs typeface="Consolas" pitchFamily="49" charset="0"/>
              </a:rPr>
              <a:t>联的函数代码并不被相同类的对象所共享，因而增大了程序的内存开销。</a:t>
            </a:r>
          </a:p>
        </p:txBody>
      </p:sp>
      <p:sp>
        <p:nvSpPr>
          <p:cNvPr id="5" name="TextBox 4"/>
          <p:cNvSpPr txBox="1"/>
          <p:nvPr/>
        </p:nvSpPr>
        <p:spPr>
          <a:xfrm>
            <a:off x="2000232" y="2357430"/>
            <a:ext cx="4143404" cy="31950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  x=x1; }</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15</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23850" y="333375"/>
            <a:ext cx="3384550" cy="430887"/>
          </a:xfrm>
          <a:prstGeom prst="rect">
            <a:avLst/>
          </a:prstGeom>
          <a:noFill/>
          <a:ln w="28575" algn="ctr">
            <a:noFill/>
            <a:miter lim="800000"/>
            <a:headEnd/>
            <a:tailEnd/>
          </a:ln>
          <a:effectLst/>
        </p:spPr>
        <p:txBody>
          <a:bodyPr>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3</a:t>
            </a:r>
            <a:r>
              <a:rPr lang="zh-CN" altLang="en-US" sz="2200">
                <a:solidFill>
                  <a:srgbClr val="FF3300"/>
                </a:solidFill>
                <a:latin typeface="Consolas" pitchFamily="49" charset="0"/>
                <a:ea typeface="华文中宋" pitchFamily="2" charset="-122"/>
                <a:cs typeface="Consolas" pitchFamily="49" charset="0"/>
              </a:rPr>
              <a:t>．访问权限</a:t>
            </a:r>
          </a:p>
        </p:txBody>
      </p:sp>
      <p:sp>
        <p:nvSpPr>
          <p:cNvPr id="82947" name="Text Box 3"/>
          <p:cNvSpPr txBox="1">
            <a:spLocks noChangeArrowheads="1"/>
          </p:cNvSpPr>
          <p:nvPr/>
        </p:nvSpPr>
        <p:spPr bwMode="auto">
          <a:xfrm>
            <a:off x="857224" y="1214422"/>
            <a:ext cx="345916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类成员有三类访问权限： </a:t>
            </a:r>
          </a:p>
        </p:txBody>
      </p:sp>
      <p:sp>
        <p:nvSpPr>
          <p:cNvPr id="82948" name="Text Box 4"/>
          <p:cNvSpPr txBox="1">
            <a:spLocks noChangeArrowheads="1"/>
          </p:cNvSpPr>
          <p:nvPr/>
        </p:nvSpPr>
        <p:spPr bwMode="auto">
          <a:xfrm>
            <a:off x="900113" y="1844675"/>
            <a:ext cx="7488237" cy="2848344"/>
          </a:xfrm>
          <a:prstGeom prst="rect">
            <a:avLst/>
          </a:prstGeom>
          <a:noFill/>
          <a:ln w="28575" algn="ctr">
            <a:noFill/>
            <a:miter lim="800000"/>
            <a:headEnd/>
            <a:tailEnd/>
          </a:ln>
          <a:effectLst/>
        </p:spPr>
        <p:txBody>
          <a:bodyPr>
            <a:spAutoFit/>
          </a:bodyPr>
          <a:lstStyle/>
          <a:p>
            <a:pPr marL="457200" indent="-457200" algn="l">
              <a:lnSpc>
                <a:spcPts val="2800"/>
              </a:lnSpc>
              <a:spcBef>
                <a:spcPct val="50000"/>
              </a:spcBef>
              <a:buFontTx/>
              <a:buBlip>
                <a:blip r:embed="rId2"/>
              </a:buBlip>
            </a:pPr>
            <a:r>
              <a:rPr lang="zh-CN" altLang="en-US" sz="1800">
                <a:solidFill>
                  <a:srgbClr val="FF00FF"/>
                </a:solidFill>
                <a:latin typeface="Consolas" pitchFamily="49" charset="0"/>
                <a:ea typeface="仿宋" pitchFamily="49" charset="-122"/>
                <a:cs typeface="Consolas" pitchFamily="49" charset="0"/>
              </a:rPr>
              <a:t>公有的（</a:t>
            </a:r>
            <a:r>
              <a:rPr lang="en-US" altLang="zh-CN" sz="1800">
                <a:solidFill>
                  <a:srgbClr val="FF00FF"/>
                </a:solidFill>
                <a:latin typeface="Consolas" pitchFamily="49" charset="0"/>
                <a:ea typeface="仿宋" pitchFamily="49" charset="-122"/>
                <a:cs typeface="Consolas" pitchFamily="49" charset="0"/>
              </a:rPr>
              <a:t>public</a:t>
            </a:r>
            <a:r>
              <a:rPr lang="zh-CN" altLang="en-US" sz="1800">
                <a:solidFill>
                  <a:srgbClr val="FF00FF"/>
                </a:solidFill>
                <a:latin typeface="Consolas" pitchFamily="49" charset="0"/>
                <a:ea typeface="仿宋" pitchFamily="49" charset="-122"/>
                <a:cs typeface="Consolas" pitchFamily="49" charset="0"/>
              </a:rPr>
              <a:t>）成员</a:t>
            </a:r>
            <a:r>
              <a:rPr lang="zh-CN" altLang="en-US" sz="1800">
                <a:latin typeface="Consolas" pitchFamily="49" charset="0"/>
                <a:ea typeface="仿宋" pitchFamily="49" charset="-122"/>
                <a:cs typeface="Consolas" pitchFamily="49" charset="0"/>
              </a:rPr>
              <a:t>：可以被程序中的任何代码访问。</a:t>
            </a:r>
          </a:p>
          <a:p>
            <a:pPr marL="457200" indent="-457200" algn="l">
              <a:lnSpc>
                <a:spcPts val="2800"/>
              </a:lnSpc>
              <a:spcBef>
                <a:spcPct val="50000"/>
              </a:spcBef>
              <a:buFontTx/>
              <a:buBlip>
                <a:blip r:embed="rId2"/>
              </a:buBlip>
            </a:pPr>
            <a:r>
              <a:rPr lang="zh-CN" altLang="en-US" sz="1800">
                <a:solidFill>
                  <a:srgbClr val="FF00FF"/>
                </a:solidFill>
                <a:latin typeface="Consolas" pitchFamily="49" charset="0"/>
                <a:ea typeface="仿宋" pitchFamily="49" charset="-122"/>
                <a:cs typeface="Consolas" pitchFamily="49" charset="0"/>
              </a:rPr>
              <a:t>私有的成员（</a:t>
            </a:r>
            <a:r>
              <a:rPr lang="en-US" altLang="zh-CN" sz="1800">
                <a:solidFill>
                  <a:srgbClr val="FF00FF"/>
                </a:solidFill>
                <a:latin typeface="Consolas" pitchFamily="49" charset="0"/>
                <a:ea typeface="仿宋" pitchFamily="49" charset="-122"/>
                <a:cs typeface="Consolas" pitchFamily="49" charset="0"/>
              </a:rPr>
              <a:t>private</a:t>
            </a:r>
            <a:r>
              <a:rPr lang="zh-CN" altLang="en-US" sz="1800">
                <a:solidFill>
                  <a:srgbClr val="FF00FF"/>
                </a:solidFill>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：只能被类本身的成员函数及友元类的成员函数访问，其他类的成员函数，包括其派生类的成员函数都不能访问它们。</a:t>
            </a:r>
          </a:p>
          <a:p>
            <a:pPr marL="457200" indent="-457200" algn="l">
              <a:lnSpc>
                <a:spcPts val="2800"/>
              </a:lnSpc>
              <a:spcBef>
                <a:spcPct val="50000"/>
              </a:spcBef>
              <a:buFontTx/>
              <a:buBlip>
                <a:blip r:embed="rId2"/>
              </a:buBlip>
            </a:pPr>
            <a:r>
              <a:rPr lang="zh-CN" altLang="en-US" sz="1800">
                <a:solidFill>
                  <a:srgbClr val="FF00FF"/>
                </a:solidFill>
                <a:latin typeface="Consolas" pitchFamily="49" charset="0"/>
                <a:ea typeface="仿宋" pitchFamily="49" charset="-122"/>
                <a:cs typeface="Consolas" pitchFamily="49" charset="0"/>
              </a:rPr>
              <a:t>保护的成员（</a:t>
            </a:r>
            <a:r>
              <a:rPr lang="en-US" altLang="zh-CN" sz="1800">
                <a:solidFill>
                  <a:srgbClr val="FF00FF"/>
                </a:solidFill>
                <a:latin typeface="Consolas" pitchFamily="49" charset="0"/>
                <a:ea typeface="仿宋" pitchFamily="49" charset="-122"/>
                <a:cs typeface="Consolas" pitchFamily="49" charset="0"/>
              </a:rPr>
              <a:t>protected</a:t>
            </a:r>
            <a:r>
              <a:rPr lang="zh-CN" altLang="en-US" sz="1800">
                <a:solidFill>
                  <a:srgbClr val="FF00FF"/>
                </a:solidFill>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：与私有成员类似，只是除了类本身的成员函数和说明为友元类的成员函数可以访问保护成员外，该类的派生类的成员也可以访问。</a:t>
            </a: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16</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79388" y="307975"/>
            <a:ext cx="4537075" cy="400110"/>
          </a:xfrm>
          <a:prstGeom prst="rect">
            <a:avLst/>
          </a:prstGeom>
          <a:noFill/>
          <a:ln w="28575" algn="ctr">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例</a:t>
            </a:r>
            <a:r>
              <a:rPr lang="zh-CN" altLang="en-US" sz="2000" smtClean="0">
                <a:latin typeface="Consolas" pitchFamily="49" charset="0"/>
                <a:ea typeface="楷体" pitchFamily="49" charset="-122"/>
                <a:cs typeface="Consolas" pitchFamily="49" charset="0"/>
              </a:rPr>
              <a:t>如定义一</a:t>
            </a:r>
            <a:r>
              <a:rPr lang="zh-CN" altLang="en-US" sz="2000">
                <a:latin typeface="Consolas" pitchFamily="49" charset="0"/>
                <a:ea typeface="楷体" pitchFamily="49" charset="-122"/>
                <a:cs typeface="Consolas" pitchFamily="49" charset="0"/>
              </a:rPr>
              <a:t>个类</a:t>
            </a:r>
            <a:r>
              <a:rPr lang="en-US" altLang="zh-CN" sz="2000">
                <a:latin typeface="Consolas" pitchFamily="49" charset="0"/>
                <a:ea typeface="楷体" pitchFamily="49" charset="-122"/>
                <a:cs typeface="Consolas" pitchFamily="49" charset="0"/>
              </a:rPr>
              <a:t>Sample1</a:t>
            </a:r>
            <a:r>
              <a:rPr lang="zh-CN" altLang="en-US" sz="2000">
                <a:latin typeface="Consolas" pitchFamily="49" charset="0"/>
                <a:ea typeface="楷体" pitchFamily="49" charset="-122"/>
                <a:cs typeface="Consolas" pitchFamily="49" charset="0"/>
              </a:rPr>
              <a:t>： </a:t>
            </a:r>
          </a:p>
        </p:txBody>
      </p:sp>
      <p:sp>
        <p:nvSpPr>
          <p:cNvPr id="81923" name="Text Box 3"/>
          <p:cNvSpPr txBox="1">
            <a:spLocks noChangeArrowheads="1"/>
          </p:cNvSpPr>
          <p:nvPr/>
        </p:nvSpPr>
        <p:spPr bwMode="auto">
          <a:xfrm>
            <a:off x="215900" y="908050"/>
            <a:ext cx="8285190" cy="36147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Sample1</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i;</a:t>
            </a:r>
          </a:p>
          <a:p>
            <a:pPr algn="l"/>
            <a:r>
              <a:rPr lang="en-US" altLang="zh-CN" sz="1800">
                <a:solidFill>
                  <a:srgbClr val="00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int j;</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int k;</a:t>
            </a:r>
          </a:p>
          <a:p>
            <a:pPr algn="l"/>
            <a:r>
              <a:rPr lang="en-US" altLang="zh-CN" sz="1800">
                <a:solidFill>
                  <a:srgbClr val="0000FF"/>
                </a:solidFill>
                <a:latin typeface="Consolas" pitchFamily="49" charset="0"/>
                <a:ea typeface="仿宋" pitchFamily="49" charset="-122"/>
                <a:cs typeface="Consolas" pitchFamily="49" charset="0"/>
              </a:rPr>
              <a:t>   int geti() { return 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类的成员函数可以访问类的私有成员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getj() { return 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类的成员函数可以访问类的保护成员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getk() { return 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类的成员函数可以访问类的公有成员</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27FC3316-1995-4DD2-A06F-374E4AC6E7C9}" type="slidenum">
              <a:rPr lang="en-US" altLang="zh-CN" smtClean="0"/>
              <a:pPr/>
              <a:t>17</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642910" y="4214818"/>
            <a:ext cx="8280400" cy="2228174"/>
          </a:xfrm>
          <a:prstGeom prst="rect">
            <a:avLst/>
          </a:prstGeom>
          <a:noFill/>
          <a:ln w="28575" algn="ctr">
            <a:noFill/>
            <a:miter lim="800000"/>
            <a:headEnd/>
            <a:tailEnd/>
          </a:ln>
          <a:effectLst/>
        </p:spPr>
        <p:txBody>
          <a:bodyPr>
            <a:spAutoFit/>
          </a:bodyPr>
          <a:lstStyle/>
          <a:p>
            <a:pPr algn="l">
              <a:lnSpc>
                <a:spcPct val="130000"/>
              </a:lnSpc>
            </a:pPr>
            <a:r>
              <a:rPr lang="zh-CN" altLang="en-US" sz="1800">
                <a:latin typeface="Consolas" pitchFamily="49" charset="0"/>
                <a:ea typeface="仿宋" pitchFamily="49" charset="-122"/>
                <a:cs typeface="Consolas" pitchFamily="49" charset="0"/>
              </a:rPr>
              <a:t>定义该类的一个对象</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a:t>
            </a:r>
          </a:p>
          <a:p>
            <a:pPr algn="l">
              <a:lnSpc>
                <a:spcPct val="130000"/>
              </a:lnSpc>
            </a:pPr>
            <a:r>
              <a:rPr lang="en-US" altLang="zh-CN" sz="1800">
                <a:solidFill>
                  <a:srgbClr val="FF00FF"/>
                </a:solidFill>
                <a:latin typeface="Consolas" pitchFamily="49" charset="0"/>
                <a:ea typeface="仿宋" pitchFamily="49" charset="-122"/>
                <a:cs typeface="Consolas" pitchFamily="49" charset="0"/>
              </a:rPr>
              <a:t>Sample1 a; </a:t>
            </a:r>
          </a:p>
          <a:p>
            <a:pPr algn="l">
              <a:lnSpc>
                <a:spcPct val="130000"/>
              </a:lnSpc>
            </a:pPr>
            <a:r>
              <a:rPr lang="zh-CN" altLang="en-US" sz="1800">
                <a:latin typeface="Consolas" pitchFamily="49" charset="0"/>
                <a:ea typeface="仿宋" pitchFamily="49" charset="-122"/>
                <a:cs typeface="Consolas" pitchFamily="49" charset="0"/>
              </a:rPr>
              <a:t>其成员访问的合法性如下：</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a.i;</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非法，</a:t>
            </a:r>
            <a:r>
              <a:rPr lang="en-US" altLang="zh-CN" sz="1800">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的私有成员</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a.j;</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非法，</a:t>
            </a:r>
            <a:r>
              <a:rPr lang="en-US" altLang="zh-CN"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的保护成员</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a.k;</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合法，</a:t>
            </a:r>
            <a:r>
              <a:rPr lang="en-US" altLang="zh-CN" sz="1800">
                <a:solidFill>
                  <a:srgbClr val="00B0F0"/>
                </a:solidFill>
                <a:latin typeface="Consolas" pitchFamily="49" charset="0"/>
                <a:ea typeface="仿宋" pitchFamily="49" charset="-122"/>
                <a:cs typeface="Consolas" pitchFamily="49" charset="0"/>
              </a:rPr>
              <a:t>k</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的公有成员</a:t>
            </a:r>
          </a:p>
        </p:txBody>
      </p:sp>
      <p:sp>
        <p:nvSpPr>
          <p:cNvPr id="3" name="Text Box 3"/>
          <p:cNvSpPr txBox="1">
            <a:spLocks noChangeArrowheads="1"/>
          </p:cNvSpPr>
          <p:nvPr/>
        </p:nvSpPr>
        <p:spPr bwMode="auto">
          <a:xfrm>
            <a:off x="428596" y="214290"/>
            <a:ext cx="8285190" cy="36147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Sample1</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i;</a:t>
            </a:r>
          </a:p>
          <a:p>
            <a:pPr algn="l"/>
            <a:r>
              <a:rPr lang="en-US" altLang="zh-CN" sz="1800">
                <a:solidFill>
                  <a:srgbClr val="00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int j;</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int k;</a:t>
            </a:r>
          </a:p>
          <a:p>
            <a:pPr algn="l"/>
            <a:r>
              <a:rPr lang="en-US" altLang="zh-CN" sz="1800">
                <a:solidFill>
                  <a:srgbClr val="0000FF"/>
                </a:solidFill>
                <a:latin typeface="Consolas" pitchFamily="49" charset="0"/>
                <a:ea typeface="仿宋" pitchFamily="49" charset="-122"/>
                <a:cs typeface="Consolas" pitchFamily="49" charset="0"/>
              </a:rPr>
              <a:t>   int geti() { return 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类的成员函数可以访问类的私有成员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getj() { return 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类的成员函数可以访问类的保护成员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getk() { return 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类的成员函数可以访问类的公有成员</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27FC3316-1995-4DD2-A06F-374E4AC6E7C9}" type="slidenum">
              <a:rPr lang="en-US" altLang="zh-CN" smtClean="0"/>
              <a:pPr/>
              <a:t>18</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57158" y="1214422"/>
            <a:ext cx="8280400" cy="1295098"/>
          </a:xfrm>
          <a:prstGeom prst="rect">
            <a:avLst/>
          </a:prstGeom>
          <a:noFill/>
          <a:ln w="28575" algn="ctr">
            <a:noFill/>
            <a:miter lim="800000"/>
            <a:headEnd/>
            <a:tailEnd/>
          </a:ln>
          <a:effectLst/>
        </p:spPr>
        <p:txBody>
          <a:bodyPr>
            <a:spAutoFit/>
          </a:bodyPr>
          <a:lstStyle/>
          <a:p>
            <a:pPr marL="457200" indent="-457200" algn="l">
              <a:lnSpc>
                <a:spcPts val="2800"/>
              </a:lnSpc>
              <a:spcBef>
                <a:spcPct val="50000"/>
              </a:spcBef>
              <a:buBlip>
                <a:blip r:embed="rId2"/>
              </a:buBlip>
            </a:pPr>
            <a:r>
              <a:rPr lang="zh-CN" altLang="en-US" sz="1800" smtClean="0">
                <a:latin typeface="Consolas" pitchFamily="49" charset="0"/>
                <a:ea typeface="楷体" pitchFamily="49" charset="-122"/>
                <a:cs typeface="Consolas" pitchFamily="49" charset="0"/>
              </a:rPr>
              <a:t>一</a:t>
            </a:r>
            <a:r>
              <a:rPr lang="zh-CN" altLang="en-US" sz="1800">
                <a:latin typeface="Consolas" pitchFamily="49" charset="0"/>
                <a:ea typeface="楷体" pitchFamily="49" charset="-122"/>
                <a:cs typeface="Consolas" pitchFamily="49" charset="0"/>
              </a:rPr>
              <a:t>般来说，公有成员是类的对外接口，而私有成员和保护成员是类的内部实现，不希望外界了解。</a:t>
            </a:r>
          </a:p>
          <a:p>
            <a:pPr marL="457200" indent="-457200" algn="l">
              <a:lnSpc>
                <a:spcPts val="2800"/>
              </a:lnSpc>
              <a:spcBef>
                <a:spcPct val="50000"/>
              </a:spcBef>
              <a:buBlip>
                <a:blip r:embed="rId2"/>
              </a:buBlip>
            </a:pPr>
            <a:r>
              <a:rPr lang="zh-CN" altLang="en-US" sz="1800" smtClean="0">
                <a:latin typeface="Consolas" pitchFamily="49" charset="0"/>
                <a:ea typeface="楷体" pitchFamily="49" charset="-122"/>
                <a:cs typeface="Consolas" pitchFamily="49" charset="0"/>
              </a:rPr>
              <a:t>将</a:t>
            </a:r>
            <a:r>
              <a:rPr lang="zh-CN" altLang="en-US" sz="1800">
                <a:latin typeface="Consolas" pitchFamily="49" charset="0"/>
                <a:ea typeface="楷体" pitchFamily="49" charset="-122"/>
                <a:cs typeface="Consolas" pitchFamily="49" charset="0"/>
              </a:rPr>
              <a:t>类的成员划分为不同访问级别有两个好处</a:t>
            </a:r>
            <a:r>
              <a:rPr lang="zh-CN" altLang="en-US" sz="1800" smtClean="0">
                <a:latin typeface="Consolas" pitchFamily="49" charset="0"/>
                <a:ea typeface="楷体" pitchFamily="49" charset="-122"/>
                <a:cs typeface="Consolas" pitchFamily="49" charset="0"/>
              </a:rPr>
              <a:t>：</a:t>
            </a:r>
            <a:endParaRPr lang="zh-CN" altLang="en-US" sz="1800">
              <a:latin typeface="Consolas" pitchFamily="49" charset="0"/>
              <a:ea typeface="楷体" pitchFamily="49" charset="-122"/>
              <a:cs typeface="Consolas" pitchFamily="49" charset="0"/>
            </a:endParaRPr>
          </a:p>
        </p:txBody>
      </p:sp>
      <p:sp>
        <p:nvSpPr>
          <p:cNvPr id="3" name="TextBox 2"/>
          <p:cNvSpPr txBox="1"/>
          <p:nvPr/>
        </p:nvSpPr>
        <p:spPr>
          <a:xfrm>
            <a:off x="785786" y="2725068"/>
            <a:ext cx="7429552" cy="1632626"/>
          </a:xfrm>
          <a:prstGeom prst="rect">
            <a:avLst/>
          </a:prstGeom>
          <a:noFill/>
        </p:spPr>
        <p:txBody>
          <a:bodyPr wrap="square" rtlCol="0">
            <a:spAutoFit/>
          </a:bodyPr>
          <a:lstStyle/>
          <a:p>
            <a:pPr marL="342900" indent="-342900" algn="l">
              <a:lnSpc>
                <a:spcPts val="2800"/>
              </a:lnSpc>
              <a:spcBef>
                <a:spcPct val="50000"/>
              </a:spcBef>
              <a:buBlip>
                <a:blip r:embed="rId3"/>
              </a:buBlip>
            </a:pPr>
            <a:r>
              <a:rPr lang="zh-CN" altLang="en-US" sz="1800" smtClean="0">
                <a:solidFill>
                  <a:srgbClr val="FF00FF"/>
                </a:solidFill>
                <a:latin typeface="Consolas" pitchFamily="49" charset="0"/>
                <a:ea typeface="仿宋" pitchFamily="49" charset="-122"/>
                <a:cs typeface="Consolas" pitchFamily="49" charset="0"/>
              </a:rPr>
              <a:t>信息隐蔽</a:t>
            </a:r>
            <a:r>
              <a:rPr lang="zh-CN" altLang="en-US" sz="1800" smtClean="0">
                <a:latin typeface="Consolas" pitchFamily="49" charset="0"/>
                <a:ea typeface="仿宋" pitchFamily="49" charset="-122"/>
                <a:cs typeface="Consolas" pitchFamily="49" charset="0"/>
              </a:rPr>
              <a:t>，即实现的封装，将类的内部实现和外部接口分开，这样使用该类的程序不需要了解类的详细实现；</a:t>
            </a:r>
          </a:p>
          <a:p>
            <a:pPr marL="342900" indent="-342900" algn="l">
              <a:lnSpc>
                <a:spcPts val="2800"/>
              </a:lnSpc>
              <a:spcBef>
                <a:spcPct val="50000"/>
              </a:spcBef>
              <a:buBlip>
                <a:blip r:embed="rId3"/>
              </a:buBlip>
            </a:pPr>
            <a:r>
              <a:rPr lang="zh-CN" altLang="en-US" sz="1800" smtClean="0">
                <a:solidFill>
                  <a:srgbClr val="FF00FF"/>
                </a:solidFill>
                <a:latin typeface="Consolas" pitchFamily="49" charset="0"/>
                <a:ea typeface="仿宋" pitchFamily="49" charset="-122"/>
                <a:cs typeface="Consolas" pitchFamily="49" charset="0"/>
              </a:rPr>
              <a:t>数据保护</a:t>
            </a:r>
            <a:r>
              <a:rPr lang="zh-CN" altLang="en-US" sz="1800" smtClean="0">
                <a:latin typeface="Consolas" pitchFamily="49" charset="0"/>
                <a:ea typeface="仿宋" pitchFamily="49" charset="-122"/>
                <a:cs typeface="Consolas" pitchFamily="49" charset="0"/>
              </a:rPr>
              <a:t>，即将类的重要信息保护起来，以免其他程序不恰当地修改。</a:t>
            </a:r>
          </a:p>
        </p:txBody>
      </p:sp>
      <p:sp>
        <p:nvSpPr>
          <p:cNvPr id="5" name="灯片编号占位符 4"/>
          <p:cNvSpPr>
            <a:spLocks noGrp="1"/>
          </p:cNvSpPr>
          <p:nvPr>
            <p:ph type="sldNum" sz="quarter" idx="12"/>
          </p:nvPr>
        </p:nvSpPr>
        <p:spPr/>
        <p:txBody>
          <a:bodyPr/>
          <a:lstStyle/>
          <a:p>
            <a:fld id="{27FC3316-1995-4DD2-A06F-374E4AC6E7C9}" type="slidenum">
              <a:rPr lang="en-US" altLang="zh-CN" smtClean="0"/>
              <a:pPr/>
              <a:t>19</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Oval 9"/>
          <p:cNvSpPr>
            <a:spLocks noChangeArrowheads="1"/>
          </p:cNvSpPr>
          <p:nvPr/>
        </p:nvSpPr>
        <p:spPr bwMode="auto">
          <a:xfrm>
            <a:off x="1357290" y="2844807"/>
            <a:ext cx="2232025" cy="1584325"/>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026" name="Text Box 2"/>
          <p:cNvSpPr txBox="1">
            <a:spLocks noChangeArrowheads="1"/>
          </p:cNvSpPr>
          <p:nvPr/>
        </p:nvSpPr>
        <p:spPr bwMode="auto">
          <a:xfrm>
            <a:off x="500034" y="1357298"/>
            <a:ext cx="8034364" cy="452432"/>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1800" smtClean="0">
                <a:latin typeface="仿宋" pitchFamily="49" charset="-122"/>
                <a:ea typeface="仿宋" pitchFamily="49" charset="-122"/>
              </a:rPr>
              <a:t>面</a:t>
            </a:r>
            <a:r>
              <a:rPr kumimoji="1" lang="zh-CN" altLang="en-US" sz="1800">
                <a:latin typeface="仿宋" pitchFamily="49" charset="-122"/>
                <a:ea typeface="仿宋" pitchFamily="49" charset="-122"/>
              </a:rPr>
              <a:t>向对象程序设计的本质是把数据和处理数据的过程当成一个整体即对象。</a:t>
            </a:r>
          </a:p>
        </p:txBody>
      </p:sp>
      <p:sp>
        <p:nvSpPr>
          <p:cNvPr id="1029" name="Text Box 5" descr="粉色面巾纸"/>
          <p:cNvSpPr txBox="1">
            <a:spLocks noChangeArrowheads="1"/>
          </p:cNvSpPr>
          <p:nvPr/>
        </p:nvSpPr>
        <p:spPr bwMode="auto">
          <a:xfrm>
            <a:off x="395288" y="404813"/>
            <a:ext cx="3676646"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13.1 </a:t>
            </a:r>
            <a:r>
              <a:rPr kumimoji="1" lang="zh-CN" altLang="en-US"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面</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向对象的概念</a:t>
            </a:r>
          </a:p>
        </p:txBody>
      </p:sp>
      <p:sp>
        <p:nvSpPr>
          <p:cNvPr id="1030" name="Text Box 6"/>
          <p:cNvSpPr txBox="1">
            <a:spLocks noChangeArrowheads="1"/>
          </p:cNvSpPr>
          <p:nvPr/>
        </p:nvSpPr>
        <p:spPr bwMode="auto">
          <a:xfrm>
            <a:off x="1947827" y="2332598"/>
            <a:ext cx="1000132" cy="369332"/>
          </a:xfrm>
          <a:prstGeom prst="rect">
            <a:avLst/>
          </a:prstGeom>
          <a:noFill/>
          <a:ln w="28575" algn="ctr">
            <a:noFill/>
            <a:miter lim="800000"/>
            <a:headEnd/>
            <a:tailEnd/>
          </a:ln>
          <a:effectLst/>
        </p:spPr>
        <p:txBody>
          <a:bodyPr wrap="square">
            <a:spAutoFit/>
          </a:bodyPr>
          <a:lstStyle/>
          <a:p>
            <a:pPr>
              <a:spcBef>
                <a:spcPct val="50000"/>
              </a:spcBef>
            </a:pPr>
            <a:r>
              <a:rPr lang="zh-CN" altLang="en-US" sz="1800">
                <a:solidFill>
                  <a:srgbClr val="FF0000"/>
                </a:solidFill>
              </a:rPr>
              <a:t>对象</a:t>
            </a:r>
          </a:p>
        </p:txBody>
      </p:sp>
      <p:sp>
        <p:nvSpPr>
          <p:cNvPr id="1031" name="Text Box 7"/>
          <p:cNvSpPr txBox="1">
            <a:spLocks noChangeArrowheads="1"/>
          </p:cNvSpPr>
          <p:nvPr/>
        </p:nvSpPr>
        <p:spPr bwMode="auto">
          <a:xfrm>
            <a:off x="1789090" y="3152782"/>
            <a:ext cx="13684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sp>
        <p:nvSpPr>
          <p:cNvPr id="1032" name="Text Box 8"/>
          <p:cNvSpPr txBox="1">
            <a:spLocks noChangeArrowheads="1"/>
          </p:cNvSpPr>
          <p:nvPr/>
        </p:nvSpPr>
        <p:spPr bwMode="auto">
          <a:xfrm>
            <a:off x="1789090" y="3656019"/>
            <a:ext cx="13684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Consolas" pitchFamily="49" charset="0"/>
                <a:ea typeface="仿宋" pitchFamily="49" charset="-122"/>
                <a:cs typeface="Consolas" pitchFamily="49" charset="0"/>
              </a:rPr>
              <a:t>成员函数</a:t>
            </a:r>
          </a:p>
        </p:txBody>
      </p:sp>
      <p:grpSp>
        <p:nvGrpSpPr>
          <p:cNvPr id="1038" name="Group 14"/>
          <p:cNvGrpSpPr>
            <a:grpSpLocks/>
          </p:cNvGrpSpPr>
          <p:nvPr/>
        </p:nvGrpSpPr>
        <p:grpSpPr bwMode="auto">
          <a:xfrm>
            <a:off x="3084490" y="3121037"/>
            <a:ext cx="3435350" cy="369888"/>
            <a:chOff x="2426" y="2331"/>
            <a:chExt cx="2164" cy="233"/>
          </a:xfrm>
        </p:grpSpPr>
        <p:sp>
          <p:nvSpPr>
            <p:cNvPr id="1034" name="Text Box 10"/>
            <p:cNvSpPr txBox="1">
              <a:spLocks noChangeArrowheads="1"/>
            </p:cNvSpPr>
            <p:nvPr/>
          </p:nvSpPr>
          <p:spPr bwMode="auto">
            <a:xfrm>
              <a:off x="3117" y="2331"/>
              <a:ext cx="1473" cy="233"/>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仿宋" pitchFamily="49" charset="-122"/>
                  <a:cs typeface="Consolas" pitchFamily="49" charset="0"/>
                </a:rPr>
                <a:t>存放需要处理的数据</a:t>
              </a:r>
            </a:p>
          </p:txBody>
        </p:sp>
        <p:sp>
          <p:nvSpPr>
            <p:cNvPr id="1036" name="Line 12"/>
            <p:cNvSpPr>
              <a:spLocks noChangeShapeType="1"/>
            </p:cNvSpPr>
            <p:nvPr/>
          </p:nvSpPr>
          <p:spPr bwMode="auto">
            <a:xfrm flipH="1">
              <a:off x="2426" y="2451"/>
              <a:ext cx="681"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1039" name="Group 15"/>
          <p:cNvGrpSpPr>
            <a:grpSpLocks/>
          </p:cNvGrpSpPr>
          <p:nvPr/>
        </p:nvGrpSpPr>
        <p:grpSpPr bwMode="auto">
          <a:xfrm>
            <a:off x="3097191" y="3636975"/>
            <a:ext cx="3351213" cy="369888"/>
            <a:chOff x="2434" y="2650"/>
            <a:chExt cx="2111" cy="233"/>
          </a:xfrm>
        </p:grpSpPr>
        <p:sp>
          <p:nvSpPr>
            <p:cNvPr id="1035" name="Text Box 11"/>
            <p:cNvSpPr txBox="1">
              <a:spLocks noChangeArrowheads="1"/>
            </p:cNvSpPr>
            <p:nvPr/>
          </p:nvSpPr>
          <p:spPr bwMode="auto">
            <a:xfrm>
              <a:off x="3125" y="2650"/>
              <a:ext cx="1420" cy="233"/>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仿宋" pitchFamily="49" charset="-122"/>
                  <a:cs typeface="Consolas" pitchFamily="49" charset="0"/>
                </a:rPr>
                <a:t>处理的数据的函数</a:t>
              </a:r>
            </a:p>
          </p:txBody>
        </p:sp>
        <p:sp>
          <p:nvSpPr>
            <p:cNvPr id="1037" name="Line 13"/>
            <p:cNvSpPr>
              <a:spLocks noChangeShapeType="1"/>
            </p:cNvSpPr>
            <p:nvPr/>
          </p:nvSpPr>
          <p:spPr bwMode="auto">
            <a:xfrm flipH="1">
              <a:off x="2434" y="2758"/>
              <a:ext cx="681"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sp>
        <p:nvSpPr>
          <p:cNvPr id="14" name="灯片编号占位符 13"/>
          <p:cNvSpPr>
            <a:spLocks noGrp="1"/>
          </p:cNvSpPr>
          <p:nvPr>
            <p:ph type="sldNum" sz="quarter" idx="12"/>
          </p:nvPr>
        </p:nvSpPr>
        <p:spPr/>
        <p:txBody>
          <a:bodyPr/>
          <a:lstStyle/>
          <a:p>
            <a:fld id="{6699457F-8CE0-4332-9E3E-2A332048C7F3}" type="slidenum">
              <a:rPr lang="en-US" altLang="zh-CN" smtClean="0"/>
              <a:pPr/>
              <a:t>2</a:t>
            </a:fld>
            <a:r>
              <a:rPr lang="en-US" altLang="zh-CN" smtClean="0"/>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wipe(right)">
                                      <p:cBhvr>
                                        <p:cTn id="7" dur="500"/>
                                        <p:tgtEl>
                                          <p:spTgt spid="1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39"/>
                                        </p:tgtEl>
                                        <p:attrNameLst>
                                          <p:attrName>style.visibility</p:attrName>
                                        </p:attrNameLst>
                                      </p:cBhvr>
                                      <p:to>
                                        <p:strVal val="visible"/>
                                      </p:to>
                                    </p:set>
                                    <p:animEffect transition="in" filter="wipe(right)">
                                      <p:cBhvr>
                                        <p:cTn id="12"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descr="羊皮纸"/>
          <p:cNvSpPr txBox="1">
            <a:spLocks noChangeArrowheads="1"/>
          </p:cNvSpPr>
          <p:nvPr/>
        </p:nvSpPr>
        <p:spPr bwMode="auto">
          <a:xfrm>
            <a:off x="395288" y="333375"/>
            <a:ext cx="2605076"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13.2.2 </a:t>
            </a:r>
            <a:r>
              <a:rPr lang="zh-CN" altLang="en-US" smtClean="0">
                <a:solidFill>
                  <a:srgbClr val="FF3300"/>
                </a:solidFill>
                <a:latin typeface="Consolas" pitchFamily="49" charset="0"/>
                <a:ea typeface="方正细珊瑚简体" pitchFamily="65" charset="-122"/>
                <a:cs typeface="Consolas" pitchFamily="49" charset="0"/>
              </a:rPr>
              <a:t>类</a:t>
            </a:r>
            <a:r>
              <a:rPr lang="zh-CN" altLang="en-US">
                <a:solidFill>
                  <a:srgbClr val="FF3300"/>
                </a:solidFill>
                <a:latin typeface="Consolas" pitchFamily="49" charset="0"/>
                <a:ea typeface="方正细珊瑚简体" pitchFamily="65" charset="-122"/>
                <a:cs typeface="Consolas" pitchFamily="49" charset="0"/>
              </a:rPr>
              <a:t>对象</a:t>
            </a:r>
          </a:p>
        </p:txBody>
      </p:sp>
      <p:sp>
        <p:nvSpPr>
          <p:cNvPr id="78851" name="Text Box 3"/>
          <p:cNvSpPr txBox="1">
            <a:spLocks noChangeArrowheads="1"/>
          </p:cNvSpPr>
          <p:nvPr/>
        </p:nvSpPr>
        <p:spPr bwMode="auto">
          <a:xfrm>
            <a:off x="468313" y="1196975"/>
            <a:ext cx="2960679" cy="430887"/>
          </a:xfrm>
          <a:prstGeom prst="rect">
            <a:avLst/>
          </a:prstGeom>
          <a:noFill/>
          <a:ln w="28575" algn="ctr">
            <a:noFill/>
            <a:miter lim="800000"/>
            <a:headEnd/>
            <a:tailEnd/>
          </a:ln>
          <a:effectLst/>
        </p:spPr>
        <p:txBody>
          <a:bodyPr wrap="square">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1</a:t>
            </a:r>
            <a:r>
              <a:rPr lang="zh-CN" altLang="en-US" sz="2200">
                <a:solidFill>
                  <a:srgbClr val="FF3300"/>
                </a:solidFill>
                <a:latin typeface="Consolas" pitchFamily="49" charset="0"/>
                <a:ea typeface="华文中宋" pitchFamily="2" charset="-122"/>
                <a:cs typeface="Consolas" pitchFamily="49" charset="0"/>
              </a:rPr>
              <a:t>．对象的定义格式</a:t>
            </a:r>
          </a:p>
        </p:txBody>
      </p:sp>
      <p:sp>
        <p:nvSpPr>
          <p:cNvPr id="78852" name="Text Box 4"/>
          <p:cNvSpPr txBox="1">
            <a:spLocks noChangeArrowheads="1"/>
          </p:cNvSpPr>
          <p:nvPr/>
        </p:nvSpPr>
        <p:spPr bwMode="auto">
          <a:xfrm>
            <a:off x="1000100" y="1928802"/>
            <a:ext cx="4032250" cy="400110"/>
          </a:xfrm>
          <a:prstGeom prst="rect">
            <a:avLst/>
          </a:prstGeom>
          <a:noFill/>
          <a:ln w="28575" algn="ctr">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定义类对象的格式如下：</a:t>
            </a:r>
          </a:p>
        </p:txBody>
      </p:sp>
      <p:sp>
        <p:nvSpPr>
          <p:cNvPr id="78853" name="Text Box 5"/>
          <p:cNvSpPr txBox="1">
            <a:spLocks noChangeArrowheads="1"/>
          </p:cNvSpPr>
          <p:nvPr/>
        </p:nvSpPr>
        <p:spPr bwMode="auto">
          <a:xfrm>
            <a:off x="1187450" y="2611438"/>
            <a:ext cx="238441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类名 对象名表</a:t>
            </a:r>
            <a:r>
              <a:rPr lang="en-US" altLang="zh-CN" sz="1800">
                <a:solidFill>
                  <a:srgbClr val="C00000"/>
                </a:solidFill>
                <a:latin typeface="Consolas" pitchFamily="49" charset="0"/>
                <a:ea typeface="仿宋" pitchFamily="49" charset="-122"/>
                <a:cs typeface="Consolas" pitchFamily="49" charset="0"/>
              </a:rPr>
              <a:t>;</a:t>
            </a:r>
          </a:p>
        </p:txBody>
      </p:sp>
      <p:sp>
        <p:nvSpPr>
          <p:cNvPr id="78854" name="Text Box 6"/>
          <p:cNvSpPr txBox="1">
            <a:spLocks noChangeArrowheads="1"/>
          </p:cNvSpPr>
          <p:nvPr/>
        </p:nvSpPr>
        <p:spPr bwMode="auto">
          <a:xfrm>
            <a:off x="1041402" y="3345420"/>
            <a:ext cx="667387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例如，在类</a:t>
            </a:r>
            <a:r>
              <a:rPr lang="en-US" altLang="zh-CN" sz="2000">
                <a:latin typeface="Consolas" pitchFamily="49" charset="0"/>
                <a:ea typeface="楷体" pitchFamily="49" charset="-122"/>
                <a:cs typeface="Consolas" pitchFamily="49" charset="0"/>
              </a:rPr>
              <a:t>Sample</a:t>
            </a:r>
            <a:r>
              <a:rPr lang="zh-CN" altLang="en-US" sz="2000">
                <a:latin typeface="Consolas" pitchFamily="49" charset="0"/>
                <a:ea typeface="楷体" pitchFamily="49" charset="-122"/>
                <a:cs typeface="Consolas" pitchFamily="49" charset="0"/>
              </a:rPr>
              <a:t>定义好后，以下语句用于定义它的对象：</a:t>
            </a:r>
          </a:p>
        </p:txBody>
      </p:sp>
      <p:sp>
        <p:nvSpPr>
          <p:cNvPr id="78855" name="Text Box 7"/>
          <p:cNvSpPr txBox="1">
            <a:spLocks noChangeArrowheads="1"/>
          </p:cNvSpPr>
          <p:nvPr/>
        </p:nvSpPr>
        <p:spPr bwMode="auto">
          <a:xfrm>
            <a:off x="1357290" y="4000504"/>
            <a:ext cx="4786345" cy="36933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Sample obj1</a:t>
            </a:r>
            <a:r>
              <a:rPr lang="en-US" altLang="zh-CN" sz="1800" smtClean="0">
                <a:solidFill>
                  <a:srgbClr val="0000FF"/>
                </a:solidFill>
                <a:latin typeface="Consolas" pitchFamily="49" charset="0"/>
                <a:ea typeface="仿宋" pitchFamily="49" charset="-122"/>
                <a:cs typeface="Consolas" pitchFamily="49" charset="0"/>
              </a:rPr>
              <a:t>, obj2, *</a:t>
            </a:r>
            <a:r>
              <a:rPr lang="en-US" altLang="zh-CN" sz="1800">
                <a:solidFill>
                  <a:srgbClr val="0000FF"/>
                </a:solidFill>
                <a:latin typeface="Consolas" pitchFamily="49" charset="0"/>
                <a:ea typeface="仿宋" pitchFamily="49" charset="-122"/>
                <a:cs typeface="Consolas" pitchFamily="49" charset="0"/>
              </a:rPr>
              <a:t>pobj</a:t>
            </a:r>
            <a:r>
              <a:rPr lang="en-US" altLang="zh-CN" sz="1800" smtClean="0">
                <a:solidFill>
                  <a:srgbClr val="0000FF"/>
                </a:solidFill>
                <a:latin typeface="Consolas" pitchFamily="49" charset="0"/>
                <a:ea typeface="仿宋" pitchFamily="49" charset="-122"/>
                <a:cs typeface="Consolas" pitchFamily="49" charset="0"/>
              </a:rPr>
              <a:t>, obj[10</a:t>
            </a:r>
            <a:r>
              <a:rPr lang="en-US" altLang="zh-CN" sz="1800">
                <a:solidFill>
                  <a:srgbClr val="0000FF"/>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27FC3316-1995-4DD2-A06F-374E4AC6E7C9}" type="slidenum">
              <a:rPr lang="en-US" altLang="zh-CN" smtClean="0"/>
              <a:pPr/>
              <a:t>20</a:t>
            </a:fld>
            <a:r>
              <a:rPr lang="en-US" altLang="zh-CN" smtClean="0"/>
              <a:t>/4</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6578" y="426345"/>
            <a:ext cx="3821108" cy="430887"/>
          </a:xfrm>
          <a:prstGeom prst="rect">
            <a:avLst/>
          </a:prstGeom>
          <a:noFill/>
          <a:ln w="28575" algn="ctr">
            <a:noFill/>
            <a:miter lim="800000"/>
            <a:headEnd/>
            <a:tailEnd/>
          </a:ln>
          <a:effectLst/>
        </p:spPr>
        <p:txBody>
          <a:bodyPr wrap="square">
            <a:spAutoFit/>
          </a:bodyPr>
          <a:lstStyle/>
          <a:p>
            <a:pPr algn="just">
              <a:spcBef>
                <a:spcPct val="50000"/>
              </a:spcBef>
            </a:pPr>
            <a:r>
              <a:rPr lang="en-US" altLang="zh-CN" sz="2200">
                <a:solidFill>
                  <a:srgbClr val="FF3300"/>
                </a:solidFill>
                <a:latin typeface="Consolas" pitchFamily="49" charset="0"/>
                <a:ea typeface="华文中宋" pitchFamily="2" charset="-122"/>
                <a:cs typeface="Consolas" pitchFamily="49" charset="0"/>
              </a:rPr>
              <a:t>2</a:t>
            </a:r>
            <a:r>
              <a:rPr lang="zh-CN" altLang="en-US" sz="2200">
                <a:solidFill>
                  <a:srgbClr val="FF3300"/>
                </a:solidFill>
                <a:latin typeface="Consolas" pitchFamily="49" charset="0"/>
                <a:ea typeface="华文中宋" pitchFamily="2" charset="-122"/>
                <a:cs typeface="Consolas" pitchFamily="49" charset="0"/>
              </a:rPr>
              <a:t>．对象成员的表示方法</a:t>
            </a:r>
          </a:p>
        </p:txBody>
      </p:sp>
      <p:sp>
        <p:nvSpPr>
          <p:cNvPr id="77827" name="Text Box 3"/>
          <p:cNvSpPr txBox="1">
            <a:spLocks noChangeArrowheads="1"/>
          </p:cNvSpPr>
          <p:nvPr/>
        </p:nvSpPr>
        <p:spPr bwMode="auto">
          <a:xfrm>
            <a:off x="611188" y="1125538"/>
            <a:ext cx="7921625" cy="820866"/>
          </a:xfrm>
          <a:prstGeom prst="rect">
            <a:avLst/>
          </a:prstGeom>
          <a:noFill/>
          <a:ln w="28575" algn="ctr">
            <a:noFill/>
            <a:miter lim="800000"/>
            <a:headEnd/>
            <a:tailEnd/>
          </a:ln>
          <a:effectLst/>
        </p:spPr>
        <p:txBody>
          <a:bodyPr>
            <a:spAutoFit/>
          </a:bodyPr>
          <a:lstStyle/>
          <a:p>
            <a:pPr algn="l">
              <a:lnSpc>
                <a:spcPts val="3000"/>
              </a:lnSpc>
              <a:spcBef>
                <a:spcPts val="0"/>
              </a:spcBef>
            </a:pPr>
            <a:r>
              <a:rPr lang="zh-CN" altLang="en-US" sz="2000">
                <a:latin typeface="Consolas" pitchFamily="49" charset="0"/>
                <a:ea typeface="楷体" pitchFamily="49" charset="-122"/>
                <a:cs typeface="Consolas" pitchFamily="49" charset="0"/>
              </a:rPr>
              <a:t>　　一个对象的成员就是该对象的类所定义的成员。对象成员有数据成员和成员函数。一般对象的成员表示如下：</a:t>
            </a:r>
          </a:p>
        </p:txBody>
      </p:sp>
      <p:sp>
        <p:nvSpPr>
          <p:cNvPr id="77828" name="Text Box 4"/>
          <p:cNvSpPr txBox="1">
            <a:spLocks noChangeArrowheads="1"/>
          </p:cNvSpPr>
          <p:nvPr/>
        </p:nvSpPr>
        <p:spPr bwMode="auto">
          <a:xfrm>
            <a:off x="1187450" y="2285992"/>
            <a:ext cx="20272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成员名</a:t>
            </a:r>
          </a:p>
        </p:txBody>
      </p:sp>
      <p:sp>
        <p:nvSpPr>
          <p:cNvPr id="77829" name="Text Box 5"/>
          <p:cNvSpPr txBox="1">
            <a:spLocks noChangeArrowheads="1"/>
          </p:cNvSpPr>
          <p:nvPr/>
        </p:nvSpPr>
        <p:spPr bwMode="auto">
          <a:xfrm>
            <a:off x="714348" y="2928934"/>
            <a:ext cx="815953"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或者</a:t>
            </a:r>
          </a:p>
        </p:txBody>
      </p:sp>
      <p:sp>
        <p:nvSpPr>
          <p:cNvPr id="77830" name="Text Box 6"/>
          <p:cNvSpPr txBox="1">
            <a:spLocks noChangeArrowheads="1"/>
          </p:cNvSpPr>
          <p:nvPr/>
        </p:nvSpPr>
        <p:spPr bwMode="auto">
          <a:xfrm>
            <a:off x="1116013" y="3716338"/>
            <a:ext cx="2955921"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成员名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参数表</a:t>
            </a:r>
            <a:r>
              <a:rPr lang="en-US" altLang="zh-CN" sz="1800">
                <a:solidFill>
                  <a:srgbClr val="C00000"/>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fld id="{27FC3316-1995-4DD2-A06F-374E4AC6E7C9}" type="slidenum">
              <a:rPr lang="en-US" altLang="zh-CN" smtClean="0"/>
              <a:pPr/>
              <a:t>21</a:t>
            </a:fld>
            <a:r>
              <a:rPr lang="en-US" altLang="zh-CN" smtClean="0"/>
              <a:t>/4</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188" y="549275"/>
            <a:ext cx="5246696" cy="400110"/>
          </a:xfrm>
          <a:prstGeom prst="rect">
            <a:avLst/>
          </a:prstGeom>
          <a:noFill/>
          <a:ln w="28575" algn="ctr">
            <a:noFill/>
            <a:miter lim="800000"/>
            <a:headEnd/>
            <a:tailEnd/>
          </a:ln>
          <a:effectLst/>
        </p:spPr>
        <p:txBody>
          <a:bodyPr wrap="square">
            <a:spAutoFit/>
          </a:bodyPr>
          <a:lstStyle/>
          <a:p>
            <a:pPr algn="l"/>
            <a:r>
              <a:rPr lang="zh-CN" altLang="en-US" sz="2000">
                <a:latin typeface="Consolas" pitchFamily="49" charset="0"/>
                <a:ea typeface="楷体" pitchFamily="49" charset="-122"/>
                <a:cs typeface="Consolas" pitchFamily="49" charset="0"/>
              </a:rPr>
              <a:t>例如，前面定义的</a:t>
            </a:r>
            <a:r>
              <a:rPr lang="en-US" altLang="zh-CN" sz="2000">
                <a:latin typeface="Consolas" pitchFamily="49" charset="0"/>
                <a:ea typeface="楷体" pitchFamily="49" charset="-122"/>
                <a:cs typeface="Consolas" pitchFamily="49" charset="0"/>
              </a:rPr>
              <a:t>obj1</a:t>
            </a:r>
            <a:r>
              <a:rPr lang="zh-CN" altLang="en-US" sz="2000">
                <a:latin typeface="Consolas" pitchFamily="49" charset="0"/>
                <a:ea typeface="楷体" pitchFamily="49" charset="-122"/>
                <a:cs typeface="Consolas" pitchFamily="49" charset="0"/>
              </a:rPr>
              <a:t>的数据成员表示为：</a:t>
            </a:r>
          </a:p>
        </p:txBody>
      </p:sp>
      <p:sp>
        <p:nvSpPr>
          <p:cNvPr id="76803" name="Text Box 3"/>
          <p:cNvSpPr txBox="1">
            <a:spLocks noChangeArrowheads="1"/>
          </p:cNvSpPr>
          <p:nvPr/>
        </p:nvSpPr>
        <p:spPr bwMode="auto">
          <a:xfrm>
            <a:off x="755650" y="1341438"/>
            <a:ext cx="345916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a:solidFill>
                  <a:srgbClr val="0000FF"/>
                </a:solidFill>
                <a:latin typeface="Consolas" pitchFamily="49" charset="0"/>
                <a:cs typeface="Consolas" pitchFamily="49" charset="0"/>
              </a:rPr>
              <a:t>obj1.i</a:t>
            </a:r>
            <a:r>
              <a:rPr lang="en-US" altLang="zh-CN" sz="1800" smtClean="0">
                <a:solidFill>
                  <a:srgbClr val="0000FF"/>
                </a:solidFill>
                <a:latin typeface="Consolas" pitchFamily="49" charset="0"/>
                <a:cs typeface="Consolas" pitchFamily="49" charset="0"/>
              </a:rPr>
              <a:t>, obj1.j, obj1.k</a:t>
            </a:r>
            <a:endParaRPr lang="en-US" altLang="zh-CN" sz="1800">
              <a:solidFill>
                <a:srgbClr val="0000FF"/>
              </a:solidFill>
              <a:latin typeface="Consolas" pitchFamily="49" charset="0"/>
              <a:cs typeface="Consolas" pitchFamily="49" charset="0"/>
            </a:endParaRPr>
          </a:p>
        </p:txBody>
      </p:sp>
      <p:sp>
        <p:nvSpPr>
          <p:cNvPr id="76804" name="Text Box 4"/>
          <p:cNvSpPr txBox="1">
            <a:spLocks noChangeArrowheads="1"/>
          </p:cNvSpPr>
          <p:nvPr/>
        </p:nvSpPr>
        <p:spPr bwMode="auto">
          <a:xfrm>
            <a:off x="684213" y="2205038"/>
            <a:ext cx="3030531" cy="400110"/>
          </a:xfrm>
          <a:prstGeom prst="rect">
            <a:avLst/>
          </a:prstGeom>
          <a:noFill/>
          <a:ln w="28575" algn="ctr">
            <a:noFill/>
            <a:miter lim="800000"/>
            <a:headEnd/>
            <a:tailEnd/>
          </a:ln>
          <a:effectLst/>
        </p:spPr>
        <p:txBody>
          <a:bodyPr wrap="square">
            <a:spAutoFit/>
          </a:bodyPr>
          <a:lstStyle/>
          <a:p>
            <a:pPr algn="l"/>
            <a:r>
              <a:rPr lang="en-US" altLang="zh-CN" sz="2000">
                <a:latin typeface="Consolas" pitchFamily="49" charset="0"/>
                <a:ea typeface="楷体" pitchFamily="49" charset="-122"/>
                <a:cs typeface="Consolas" pitchFamily="49" charset="0"/>
              </a:rPr>
              <a:t>obj1</a:t>
            </a:r>
            <a:r>
              <a:rPr lang="zh-CN" altLang="en-US" sz="2000">
                <a:latin typeface="Consolas" pitchFamily="49" charset="0"/>
                <a:ea typeface="楷体" pitchFamily="49" charset="-122"/>
                <a:cs typeface="Consolas" pitchFamily="49" charset="0"/>
              </a:rPr>
              <a:t>的成员函数表示为：</a:t>
            </a:r>
          </a:p>
        </p:txBody>
      </p:sp>
      <p:sp>
        <p:nvSpPr>
          <p:cNvPr id="76805" name="Text Box 5"/>
          <p:cNvSpPr txBox="1">
            <a:spLocks noChangeArrowheads="1"/>
          </p:cNvSpPr>
          <p:nvPr/>
        </p:nvSpPr>
        <p:spPr bwMode="auto">
          <a:xfrm>
            <a:off x="755651" y="3068638"/>
            <a:ext cx="4459292"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a:solidFill>
                  <a:srgbClr val="0000FF"/>
                </a:solidFill>
                <a:latin typeface="Consolas" pitchFamily="49" charset="0"/>
                <a:cs typeface="Consolas" pitchFamily="49" charset="0"/>
              </a:rPr>
              <a:t>obj1.setvalue</a:t>
            </a:r>
            <a:r>
              <a:rPr lang="en-US" altLang="zh-CN" sz="1800" smtClean="0">
                <a:solidFill>
                  <a:srgbClr val="0000FF"/>
                </a:solidFill>
                <a:latin typeface="Consolas" pitchFamily="49" charset="0"/>
                <a:cs typeface="Consolas" pitchFamily="49" charset="0"/>
              </a:rPr>
              <a:t>(), obj1.display</a:t>
            </a:r>
            <a:r>
              <a:rPr lang="en-US" altLang="zh-CN" sz="1800">
                <a:solidFill>
                  <a:srgbClr val="0000FF"/>
                </a:solidFill>
                <a:latin typeface="Consolas" pitchFamily="49" charset="0"/>
                <a:cs typeface="Consolas" pitchFamily="49" charset="0"/>
              </a:rPr>
              <a:t>()</a:t>
            </a: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22</a:t>
            </a:fld>
            <a:r>
              <a:rPr lang="en-US" altLang="zh-CN" smtClean="0"/>
              <a:t>/4</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528560"/>
            <a:ext cx="3460745"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对象指针的成员表示如下：</a:t>
            </a:r>
          </a:p>
        </p:txBody>
      </p:sp>
      <p:sp>
        <p:nvSpPr>
          <p:cNvPr id="75779" name="Text Box 3"/>
          <p:cNvSpPr txBox="1">
            <a:spLocks noChangeArrowheads="1"/>
          </p:cNvSpPr>
          <p:nvPr/>
        </p:nvSpPr>
        <p:spPr bwMode="auto">
          <a:xfrm>
            <a:off x="1214414" y="1214422"/>
            <a:ext cx="281621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对象指针名</a:t>
            </a:r>
            <a:r>
              <a:rPr lang="en-US" altLang="zh-CN" sz="1800">
                <a:solidFill>
                  <a:srgbClr val="C00000"/>
                </a:solidFill>
                <a:latin typeface="Consolas" pitchFamily="49" charset="0"/>
                <a:ea typeface="仿宋" pitchFamily="49" charset="-122"/>
                <a:cs typeface="Consolas" pitchFamily="49" charset="0"/>
              </a:rPr>
              <a:t>-&gt;</a:t>
            </a:r>
            <a:r>
              <a:rPr lang="zh-CN" altLang="en-US" sz="1800">
                <a:solidFill>
                  <a:srgbClr val="C00000"/>
                </a:solidFill>
                <a:latin typeface="Consolas" pitchFamily="49" charset="0"/>
                <a:ea typeface="仿宋" pitchFamily="49" charset="-122"/>
                <a:cs typeface="Consolas" pitchFamily="49" charset="0"/>
              </a:rPr>
              <a:t>成员名</a:t>
            </a:r>
          </a:p>
        </p:txBody>
      </p:sp>
      <p:sp>
        <p:nvSpPr>
          <p:cNvPr id="75780" name="Text Box 4"/>
          <p:cNvSpPr txBox="1">
            <a:spLocks noChangeArrowheads="1"/>
          </p:cNvSpPr>
          <p:nvPr/>
        </p:nvSpPr>
        <p:spPr bwMode="auto">
          <a:xfrm>
            <a:off x="539750" y="2060575"/>
            <a:ext cx="1368425" cy="400110"/>
          </a:xfrm>
          <a:prstGeom prst="rect">
            <a:avLst/>
          </a:prstGeom>
          <a:noFill/>
          <a:ln w="28575" algn="ctr">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或者：</a:t>
            </a:r>
          </a:p>
        </p:txBody>
      </p:sp>
      <p:sp>
        <p:nvSpPr>
          <p:cNvPr id="75781" name="Text Box 5"/>
          <p:cNvSpPr txBox="1">
            <a:spLocks noChangeArrowheads="1"/>
          </p:cNvSpPr>
          <p:nvPr/>
        </p:nvSpPr>
        <p:spPr bwMode="auto">
          <a:xfrm>
            <a:off x="1214414" y="2924175"/>
            <a:ext cx="345916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对象指针名</a:t>
            </a:r>
            <a:r>
              <a:rPr lang="en-US" altLang="zh-CN" sz="1800">
                <a:solidFill>
                  <a:srgbClr val="C00000"/>
                </a:solidFill>
                <a:latin typeface="Consolas" pitchFamily="49" charset="0"/>
                <a:ea typeface="仿宋" pitchFamily="49" charset="-122"/>
                <a:cs typeface="Consolas" pitchFamily="49" charset="0"/>
              </a:rPr>
              <a:t>-&gt;</a:t>
            </a:r>
            <a:r>
              <a:rPr lang="zh-CN" altLang="en-US" sz="1800">
                <a:solidFill>
                  <a:srgbClr val="C00000"/>
                </a:solidFill>
                <a:latin typeface="Consolas" pitchFamily="49" charset="0"/>
                <a:ea typeface="仿宋" pitchFamily="49" charset="-122"/>
                <a:cs typeface="Consolas" pitchFamily="49" charset="0"/>
              </a:rPr>
              <a:t>成员名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参数表</a:t>
            </a:r>
            <a:r>
              <a:rPr lang="en-US" altLang="zh-CN" sz="1800">
                <a:solidFill>
                  <a:srgbClr val="C00000"/>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23</a:t>
            </a:fld>
            <a:r>
              <a:rPr lang="en-US" altLang="zh-CN" smtClean="0"/>
              <a:t>/4</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descr="信纸"/>
          <p:cNvSpPr txBox="1">
            <a:spLocks noChangeArrowheads="1"/>
          </p:cNvSpPr>
          <p:nvPr/>
        </p:nvSpPr>
        <p:spPr bwMode="auto">
          <a:xfrm>
            <a:off x="468313" y="476250"/>
            <a:ext cx="4318001"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13.2.3 </a:t>
            </a:r>
            <a:r>
              <a:rPr lang="zh-CN" altLang="en-US" smtClean="0">
                <a:solidFill>
                  <a:srgbClr val="FF3300"/>
                </a:solidFill>
                <a:latin typeface="Consolas" pitchFamily="49" charset="0"/>
                <a:ea typeface="方正细珊瑚简体" pitchFamily="65" charset="-122"/>
                <a:cs typeface="Consolas" pitchFamily="49" charset="0"/>
              </a:rPr>
              <a:t>构</a:t>
            </a:r>
            <a:r>
              <a:rPr lang="zh-CN" altLang="en-US">
                <a:solidFill>
                  <a:srgbClr val="FF3300"/>
                </a:solidFill>
                <a:latin typeface="Consolas" pitchFamily="49" charset="0"/>
                <a:ea typeface="方正细珊瑚简体" pitchFamily="65" charset="-122"/>
                <a:cs typeface="Consolas" pitchFamily="49" charset="0"/>
              </a:rPr>
              <a:t>造函数和析构函数</a:t>
            </a:r>
          </a:p>
        </p:txBody>
      </p:sp>
      <p:sp>
        <p:nvSpPr>
          <p:cNvPr id="74755" name="Text Box 3"/>
          <p:cNvSpPr txBox="1">
            <a:spLocks noChangeArrowheads="1"/>
          </p:cNvSpPr>
          <p:nvPr/>
        </p:nvSpPr>
        <p:spPr bwMode="auto">
          <a:xfrm>
            <a:off x="642910" y="1857364"/>
            <a:ext cx="464347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楷体" pitchFamily="49" charset="-122"/>
                <a:ea typeface="楷体" pitchFamily="49" charset="-122"/>
              </a:rPr>
              <a:t>构</a:t>
            </a:r>
            <a:r>
              <a:rPr lang="zh-CN" altLang="en-US" sz="2000">
                <a:latin typeface="楷体" pitchFamily="49" charset="-122"/>
                <a:ea typeface="楷体" pitchFamily="49" charset="-122"/>
              </a:rPr>
              <a:t>造函数是类的一个特殊成员函</a:t>
            </a:r>
            <a:r>
              <a:rPr lang="zh-CN" altLang="en-US" sz="2000" smtClean="0">
                <a:latin typeface="楷体" pitchFamily="49" charset="-122"/>
                <a:ea typeface="楷体" pitchFamily="49" charset="-122"/>
              </a:rPr>
              <a:t>数：</a:t>
            </a:r>
            <a:endParaRPr lang="en-US" altLang="zh-CN" sz="2000" smtClean="0">
              <a:latin typeface="楷体" pitchFamily="49" charset="-122"/>
              <a:ea typeface="楷体" pitchFamily="49" charset="-122"/>
            </a:endParaRPr>
          </a:p>
        </p:txBody>
      </p:sp>
      <p:grpSp>
        <p:nvGrpSpPr>
          <p:cNvPr id="2" name="组合 7"/>
          <p:cNvGrpSpPr/>
          <p:nvPr/>
        </p:nvGrpSpPr>
        <p:grpSpPr>
          <a:xfrm>
            <a:off x="714348" y="3929066"/>
            <a:ext cx="4824412" cy="2092158"/>
            <a:chOff x="714348" y="3929066"/>
            <a:chExt cx="4824412" cy="2092158"/>
          </a:xfrm>
        </p:grpSpPr>
        <p:sp>
          <p:nvSpPr>
            <p:cNvPr id="74756" name="Text Box 4"/>
            <p:cNvSpPr txBox="1">
              <a:spLocks noChangeArrowheads="1"/>
            </p:cNvSpPr>
            <p:nvPr/>
          </p:nvSpPr>
          <p:spPr bwMode="auto">
            <a:xfrm>
              <a:off x="714348" y="3929066"/>
              <a:ext cx="4824412" cy="369332"/>
            </a:xfrm>
            <a:prstGeom prst="rect">
              <a:avLst/>
            </a:prstGeom>
            <a:noFill/>
            <a:ln w="28575" algn="ctr">
              <a:noFill/>
              <a:miter lim="800000"/>
              <a:headEnd/>
              <a:tailEnd/>
            </a:ln>
            <a:effectLst/>
          </p:spPr>
          <p:txBody>
            <a:bodyPr>
              <a:spAutoFit/>
            </a:bodyPr>
            <a:lstStyle/>
            <a:p>
              <a:pPr algn="l">
                <a:spcBef>
                  <a:spcPct val="50000"/>
                </a:spcBef>
              </a:pPr>
              <a:r>
                <a:rPr lang="zh-CN" altLang="en-US" sz="1800">
                  <a:latin typeface="楷体" pitchFamily="49" charset="-122"/>
                  <a:ea typeface="楷体" pitchFamily="49" charset="-122"/>
                </a:rPr>
                <a:t>例如，以下是一个构造函数</a:t>
              </a:r>
              <a:r>
                <a:rPr lang="zh-CN" altLang="en-US" sz="1800" smtClean="0">
                  <a:latin typeface="楷体" pitchFamily="49" charset="-122"/>
                  <a:ea typeface="楷体" pitchFamily="49" charset="-122"/>
                </a:rPr>
                <a:t>的声明： </a:t>
              </a:r>
              <a:endParaRPr lang="zh-CN" altLang="en-US" sz="1800">
                <a:latin typeface="楷体" pitchFamily="49" charset="-122"/>
                <a:ea typeface="楷体" pitchFamily="49" charset="-122"/>
              </a:endParaRPr>
            </a:p>
          </p:txBody>
        </p:sp>
        <p:sp>
          <p:nvSpPr>
            <p:cNvPr id="74757" name="Text Box 5"/>
            <p:cNvSpPr txBox="1">
              <a:spLocks noChangeArrowheads="1"/>
            </p:cNvSpPr>
            <p:nvPr/>
          </p:nvSpPr>
          <p:spPr bwMode="auto">
            <a:xfrm>
              <a:off x="1071538" y="4572008"/>
              <a:ext cx="4243391" cy="1449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216000" tIns="108000" bIns="108000">
              <a:spAutoFit/>
            </a:bodyPr>
            <a:lstStyle/>
            <a:p>
              <a:pPr algn="l"/>
              <a:r>
                <a:rPr lang="en-US" altLang="zh-CN" sz="1600">
                  <a:solidFill>
                    <a:srgbClr val="0000FF"/>
                  </a:solidFill>
                  <a:latin typeface="Consolas" pitchFamily="49" charset="0"/>
                  <a:ea typeface="仿宋" pitchFamily="49" charset="-122"/>
                  <a:cs typeface="Consolas" pitchFamily="49" charset="0"/>
                </a:rPr>
                <a:t>class </a:t>
              </a:r>
              <a:r>
                <a:rPr lang="en-US" altLang="zh-CN" sz="1600">
                  <a:solidFill>
                    <a:srgbClr val="FF0000"/>
                  </a:solidFill>
                  <a:latin typeface="Consolas" pitchFamily="49" charset="0"/>
                  <a:ea typeface="仿宋" pitchFamily="49" charset="-122"/>
                  <a:cs typeface="Consolas" pitchFamily="49" charset="0"/>
                </a:rPr>
                <a:t>Sample</a:t>
              </a:r>
            </a:p>
            <a:p>
              <a:pPr algn="l"/>
              <a:r>
                <a:rPr lang="en-US" altLang="zh-CN" sz="160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public:</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a:solidFill>
                    <a:srgbClr val="FF0000"/>
                  </a:solidFill>
                  <a:latin typeface="Consolas" pitchFamily="49" charset="0"/>
                  <a:ea typeface="仿宋" pitchFamily="49" charset="-122"/>
                  <a:cs typeface="Consolas" pitchFamily="49" charset="0"/>
                </a:rPr>
                <a:t>Sample</a:t>
              </a:r>
              <a:r>
                <a:rPr lang="en-US" altLang="zh-CN" sz="1600">
                  <a:solidFill>
                    <a:srgbClr val="0000FF"/>
                  </a:solidFill>
                  <a:latin typeface="Consolas" pitchFamily="49" charset="0"/>
                  <a:ea typeface="仿宋" pitchFamily="49" charset="-122"/>
                  <a:cs typeface="Consolas" pitchFamily="49" charset="0"/>
                </a:rPr>
                <a:t>(</a:t>
              </a:r>
              <a:r>
                <a:rPr lang="zh-CN" altLang="en-US" sz="1600">
                  <a:solidFill>
                    <a:srgbClr val="0000FF"/>
                  </a:solidFill>
                  <a:latin typeface="Consolas" pitchFamily="49" charset="0"/>
                  <a:ea typeface="仿宋" pitchFamily="49" charset="-122"/>
                  <a:cs typeface="Consolas" pitchFamily="49" charset="0"/>
                </a:rPr>
                <a:t>参数表</a:t>
              </a:r>
              <a:r>
                <a:rPr lang="en-US" altLang="zh-CN" sz="160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a:t>
              </a:r>
            </a:p>
          </p:txBody>
        </p:sp>
      </p:grpSp>
      <p:sp>
        <p:nvSpPr>
          <p:cNvPr id="6" name="TextBox 5"/>
          <p:cNvSpPr txBox="1"/>
          <p:nvPr/>
        </p:nvSpPr>
        <p:spPr>
          <a:xfrm>
            <a:off x="642910" y="2428868"/>
            <a:ext cx="7858180" cy="1323439"/>
          </a:xfrm>
          <a:prstGeom prst="rect">
            <a:avLst/>
          </a:prstGeom>
          <a:noFill/>
        </p:spPr>
        <p:txBody>
          <a:bodyPr wrap="square" rtlCol="0">
            <a:spAutoFit/>
          </a:bodyPr>
          <a:lstStyle/>
          <a:p>
            <a:pPr marL="342900" indent="-342900" algn="l">
              <a:lnSpc>
                <a:spcPts val="2800"/>
              </a:lnSpc>
              <a:spcBef>
                <a:spcPts val="1200"/>
              </a:spcBef>
              <a:buBlip>
                <a:blip r:embed="rId4"/>
              </a:buBlip>
            </a:pPr>
            <a:r>
              <a:rPr lang="zh-CN" altLang="en-US" sz="1800" smtClean="0">
                <a:latin typeface="Consolas" pitchFamily="49" charset="0"/>
                <a:ea typeface="仿宋" pitchFamily="49" charset="-122"/>
                <a:cs typeface="Consolas" pitchFamily="49" charset="0"/>
              </a:rPr>
              <a:t>它与类同名，并且没有返回值。</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en-US" altLang="zh-CN" sz="1800" smtClean="0">
                <a:latin typeface="Consolas" pitchFamily="49" charset="0"/>
                <a:ea typeface="仿宋" pitchFamily="49" charset="-122"/>
                <a:cs typeface="Consolas" pitchFamily="49" charset="0"/>
              </a:rPr>
              <a:t>C++</a:t>
            </a:r>
            <a:r>
              <a:rPr lang="zh-CN" altLang="en-US" sz="1800" smtClean="0">
                <a:latin typeface="Consolas" pitchFamily="49" charset="0"/>
                <a:ea typeface="仿宋" pitchFamily="49" charset="-122"/>
                <a:cs typeface="Consolas" pitchFamily="49" charset="0"/>
              </a:rPr>
              <a:t>在创建一个对象时，会自动调用该类的“构造函数”，在构造函数中可以执行初始化成员变量的操作。 </a:t>
            </a:r>
            <a:endParaRPr lang="zh-CN" altLang="en-US" sz="1800">
              <a:latin typeface="Consolas" pitchFamily="49" charset="0"/>
              <a:ea typeface="仿宋" pitchFamily="49" charset="-122"/>
              <a:cs typeface="Consolas" pitchFamily="49" charset="0"/>
            </a:endParaRPr>
          </a:p>
        </p:txBody>
      </p:sp>
      <p:sp>
        <p:nvSpPr>
          <p:cNvPr id="7" name="Text Box 2"/>
          <p:cNvSpPr txBox="1">
            <a:spLocks noChangeArrowheads="1"/>
          </p:cNvSpPr>
          <p:nvPr/>
        </p:nvSpPr>
        <p:spPr bwMode="auto">
          <a:xfrm>
            <a:off x="539751" y="1283601"/>
            <a:ext cx="2746365" cy="430887"/>
          </a:xfrm>
          <a:prstGeom prst="rect">
            <a:avLst/>
          </a:prstGeom>
          <a:noFill/>
          <a:ln w="28575" algn="ctr">
            <a:noFill/>
            <a:miter lim="800000"/>
            <a:headEnd/>
            <a:tailEnd/>
          </a:ln>
          <a:effectLst/>
        </p:spPr>
        <p:txBody>
          <a:bodyPr wrap="square">
            <a:spAutoFit/>
          </a:bodyPr>
          <a:lstStyle/>
          <a:p>
            <a:pPr algn="just">
              <a:spcBef>
                <a:spcPct val="50000"/>
              </a:spcBef>
            </a:pPr>
            <a:r>
              <a:rPr lang="en-US" altLang="zh-CN" sz="2200" smtClean="0">
                <a:solidFill>
                  <a:srgbClr val="FF3300"/>
                </a:solidFill>
                <a:latin typeface="Consolas" pitchFamily="49" charset="0"/>
                <a:ea typeface="华文中宋" pitchFamily="2" charset="-122"/>
                <a:cs typeface="Consolas" pitchFamily="49" charset="0"/>
              </a:rPr>
              <a:t>1</a:t>
            </a:r>
            <a:r>
              <a:rPr lang="zh-CN" altLang="en-US" sz="2200" smtClean="0">
                <a:solidFill>
                  <a:srgbClr val="FF3300"/>
                </a:solidFill>
                <a:latin typeface="Consolas" pitchFamily="49" charset="0"/>
                <a:ea typeface="华文中宋" pitchFamily="2" charset="-122"/>
                <a:cs typeface="Consolas" pitchFamily="49" charset="0"/>
              </a:rPr>
              <a:t>．构</a:t>
            </a:r>
            <a:r>
              <a:rPr lang="zh-CN" altLang="en-US" sz="2200">
                <a:solidFill>
                  <a:srgbClr val="FF3300"/>
                </a:solidFill>
                <a:latin typeface="Consolas" pitchFamily="49" charset="0"/>
                <a:ea typeface="华文中宋" pitchFamily="2" charset="-122"/>
                <a:cs typeface="Consolas" pitchFamily="49" charset="0"/>
              </a:rPr>
              <a:t>造函数</a:t>
            </a:r>
          </a:p>
        </p:txBody>
      </p:sp>
      <p:sp>
        <p:nvSpPr>
          <p:cNvPr id="9" name="灯片编号占位符 8"/>
          <p:cNvSpPr>
            <a:spLocks noGrp="1"/>
          </p:cNvSpPr>
          <p:nvPr>
            <p:ph type="sldNum" sz="quarter" idx="12"/>
          </p:nvPr>
        </p:nvSpPr>
        <p:spPr/>
        <p:txBody>
          <a:bodyPr/>
          <a:lstStyle/>
          <a:p>
            <a:fld id="{27FC3316-1995-4DD2-A06F-374E4AC6E7C9}" type="slidenum">
              <a:rPr lang="en-US" altLang="zh-CN" smtClean="0"/>
              <a:pPr/>
              <a:t>24</a:t>
            </a:fld>
            <a:r>
              <a:rPr lang="en-US" altLang="zh-CN" smtClean="0"/>
              <a:t>/11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71472" y="571480"/>
            <a:ext cx="2746365" cy="430887"/>
          </a:xfrm>
          <a:prstGeom prst="rect">
            <a:avLst/>
          </a:prstGeom>
          <a:noFill/>
          <a:ln w="28575" algn="ctr">
            <a:noFill/>
            <a:miter lim="800000"/>
            <a:headEnd/>
            <a:tailEnd/>
          </a:ln>
          <a:effectLst/>
        </p:spPr>
        <p:txBody>
          <a:bodyPr wrap="square">
            <a:spAutoFit/>
          </a:bodyPr>
          <a:lstStyle/>
          <a:p>
            <a:pPr algn="just">
              <a:spcBef>
                <a:spcPct val="50000"/>
              </a:spcBef>
            </a:pPr>
            <a:r>
              <a:rPr lang="en-US" altLang="zh-CN" sz="2200">
                <a:solidFill>
                  <a:srgbClr val="FF3300"/>
                </a:solidFill>
                <a:latin typeface="Consolas" pitchFamily="49" charset="0"/>
                <a:ea typeface="华文中宋" pitchFamily="2" charset="-122"/>
                <a:cs typeface="Consolas" pitchFamily="49" charset="0"/>
              </a:rPr>
              <a:t>2</a:t>
            </a:r>
            <a:r>
              <a:rPr lang="zh-CN" altLang="en-US" sz="2200">
                <a:solidFill>
                  <a:srgbClr val="FF3300"/>
                </a:solidFill>
                <a:latin typeface="Consolas" pitchFamily="49" charset="0"/>
                <a:ea typeface="华文中宋" pitchFamily="2" charset="-122"/>
                <a:cs typeface="Consolas" pitchFamily="49" charset="0"/>
              </a:rPr>
              <a:t>．重载构造函数</a:t>
            </a:r>
          </a:p>
        </p:txBody>
      </p:sp>
      <p:sp>
        <p:nvSpPr>
          <p:cNvPr id="73731" name="Text Box 3"/>
          <p:cNvSpPr txBox="1">
            <a:spLocks noChangeArrowheads="1"/>
          </p:cNvSpPr>
          <p:nvPr/>
        </p:nvSpPr>
        <p:spPr bwMode="auto">
          <a:xfrm>
            <a:off x="857225" y="1357298"/>
            <a:ext cx="6572296" cy="784830"/>
          </a:xfrm>
          <a:prstGeom prst="rect">
            <a:avLst/>
          </a:prstGeom>
          <a:noFill/>
          <a:ln w="28575" algn="ctr">
            <a:noFill/>
            <a:miter lim="800000"/>
            <a:headEnd/>
            <a:tailEnd/>
          </a:ln>
          <a:effectLst/>
        </p:spPr>
        <p:txBody>
          <a:bodyPr wrap="square">
            <a:spAutoFit/>
          </a:bodyPr>
          <a:lstStyle/>
          <a:p>
            <a:pPr marL="342900" indent="-342900" algn="l">
              <a:spcBef>
                <a:spcPct val="50000"/>
              </a:spcBef>
              <a:buBlip>
                <a:blip r:embed="rId3"/>
              </a:buBlip>
            </a:pPr>
            <a:r>
              <a:rPr lang="zh-CN" altLang="en-US" sz="1800" smtClean="0">
                <a:latin typeface="Consolas" pitchFamily="49" charset="0"/>
                <a:ea typeface="仿宋" pitchFamily="49" charset="-122"/>
                <a:cs typeface="Consolas" pitchFamily="49" charset="0"/>
              </a:rPr>
              <a:t>构</a:t>
            </a:r>
            <a:r>
              <a:rPr lang="zh-CN" altLang="en-US" sz="1800">
                <a:latin typeface="Consolas" pitchFamily="49" charset="0"/>
                <a:ea typeface="仿宋" pitchFamily="49" charset="-122"/>
                <a:cs typeface="Consolas" pitchFamily="49" charset="0"/>
              </a:rPr>
              <a:t>造函数可以像普通函数一样被重</a:t>
            </a:r>
            <a:r>
              <a:rPr lang="zh-CN" altLang="en-US" sz="1800" smtClean="0">
                <a:latin typeface="Consolas" pitchFamily="49" charset="0"/>
                <a:ea typeface="仿宋" pitchFamily="49" charset="-122"/>
                <a:cs typeface="Consolas" pitchFamily="49" charset="0"/>
              </a:rPr>
              <a:t>载。</a:t>
            </a:r>
            <a:endParaRPr lang="en-US" altLang="zh-CN" sz="1800" smtClean="0">
              <a:latin typeface="Consolas" pitchFamily="49" charset="0"/>
              <a:ea typeface="仿宋" pitchFamily="49" charset="-122"/>
              <a:cs typeface="Consolas" pitchFamily="49" charset="0"/>
            </a:endParaRPr>
          </a:p>
          <a:p>
            <a:pPr marL="342900" indent="-342900" algn="l">
              <a:spcBef>
                <a:spcPct val="50000"/>
              </a:spcBef>
              <a:buBlip>
                <a:blip r:embed="rId3"/>
              </a:buBlip>
            </a:pPr>
            <a:r>
              <a:rPr lang="en-US" altLang="zh-CN" sz="1800" smtClean="0">
                <a:latin typeface="Consolas" pitchFamily="49" charset="0"/>
                <a:ea typeface="仿宋" pitchFamily="49" charset="-122"/>
                <a:cs typeface="Consolas" pitchFamily="49" charset="0"/>
              </a:rPr>
              <a:t>C</a:t>
            </a:r>
            <a:r>
              <a:rPr lang="en-US" altLang="zh-CN" sz="1800">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根据说明中的参数个数和类型选择合适的构造函数。</a:t>
            </a:r>
          </a:p>
        </p:txBody>
      </p:sp>
      <p:sp>
        <p:nvSpPr>
          <p:cNvPr id="4" name="灯片编号占位符 3"/>
          <p:cNvSpPr>
            <a:spLocks noGrp="1"/>
          </p:cNvSpPr>
          <p:nvPr>
            <p:ph type="sldNum" sz="quarter" idx="12"/>
          </p:nvPr>
        </p:nvSpPr>
        <p:spPr/>
        <p:txBody>
          <a:bodyPr/>
          <a:lstStyle/>
          <a:p>
            <a:fld id="{27FC3316-1995-4DD2-A06F-374E4AC6E7C9}" type="slidenum">
              <a:rPr lang="en-US" altLang="zh-CN" smtClean="0"/>
              <a:pPr/>
              <a:t>25</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71472" y="500042"/>
            <a:ext cx="6408738"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楷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13.2】</a:t>
            </a:r>
            <a:r>
              <a:rPr lang="zh-CN" altLang="en-US" sz="2000" smtClean="0">
                <a:latin typeface="Consolas" pitchFamily="49" charset="0"/>
                <a:ea typeface="楷体" pitchFamily="49" charset="-122"/>
                <a:cs typeface="Consolas" pitchFamily="49" charset="0"/>
              </a:rPr>
              <a:t>分</a:t>
            </a:r>
            <a:r>
              <a:rPr lang="zh-CN" altLang="en-US" sz="2000">
                <a:latin typeface="Consolas" pitchFamily="49" charset="0"/>
                <a:ea typeface="楷体" pitchFamily="49" charset="-122"/>
                <a:cs typeface="Consolas" pitchFamily="49" charset="0"/>
              </a:rPr>
              <a:t>析以下程序的执行结果。</a:t>
            </a:r>
          </a:p>
        </p:txBody>
      </p:sp>
      <p:sp>
        <p:nvSpPr>
          <p:cNvPr id="72707" name="Text Box 3"/>
          <p:cNvSpPr txBox="1">
            <a:spLocks noChangeArrowheads="1"/>
          </p:cNvSpPr>
          <p:nvPr/>
        </p:nvSpPr>
        <p:spPr bwMode="auto">
          <a:xfrm>
            <a:off x="755650" y="1196975"/>
            <a:ext cx="7777163" cy="3601078"/>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algn="l">
              <a:lnSpc>
                <a:spcPts val="2600"/>
              </a:lnSpc>
            </a:pPr>
            <a:r>
              <a:rPr lang="en-US" altLang="zh-CN" sz="1800">
                <a:solidFill>
                  <a:srgbClr val="0000FF"/>
                </a:solidFill>
                <a:latin typeface="Consolas" pitchFamily="49" charset="0"/>
                <a:ea typeface="仿宋" pitchFamily="49" charset="-122"/>
                <a:cs typeface="Consolas" pitchFamily="49" charset="0"/>
              </a:rPr>
              <a:t>#include &lt;stdio.h&gt;</a:t>
            </a:r>
          </a:p>
          <a:p>
            <a:pPr algn="l">
              <a:lnSpc>
                <a:spcPts val="2600"/>
              </a:lnSpc>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Sample2</a:t>
            </a: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a:solidFill>
                  <a:srgbClr val="0000FF"/>
                </a:solidFill>
                <a:latin typeface="Consolas" pitchFamily="49" charset="0"/>
                <a:ea typeface="仿宋" pitchFamily="49" charset="-122"/>
                <a:cs typeface="Consolas" pitchFamily="49" charset="0"/>
              </a:rPr>
              <a:t>value;</a:t>
            </a:r>
          </a:p>
          <a:p>
            <a:pPr algn="l">
              <a:lnSpc>
                <a:spcPts val="26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Sample2</a:t>
            </a:r>
            <a:r>
              <a:rPr lang="en-US" altLang="zh-CN" sz="1800">
                <a:solidFill>
                  <a:srgbClr val="0000FF"/>
                </a:solidFill>
                <a:latin typeface="Consolas" pitchFamily="49" charset="0"/>
                <a:ea typeface="仿宋" pitchFamily="49" charset="-122"/>
                <a:cs typeface="Consolas" pitchFamily="49" charset="0"/>
              </a:rPr>
              <a:t>() { value=0; }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构造函数</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Sample2(int </a:t>
            </a:r>
            <a:r>
              <a:rPr lang="en-US" altLang="zh-CN" sz="1800">
                <a:solidFill>
                  <a:srgbClr val="0000FF"/>
                </a:solidFill>
                <a:latin typeface="Consolas" pitchFamily="49" charset="0"/>
                <a:ea typeface="仿宋" pitchFamily="49" charset="-122"/>
                <a:cs typeface="Consolas" pitchFamily="49" charset="0"/>
              </a:rPr>
              <a:t>v) { value=v; }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重载构造函数</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a:solidFill>
                  <a:srgbClr val="0000FF"/>
                </a:solidFill>
                <a:latin typeface="Consolas" pitchFamily="49" charset="0"/>
                <a:ea typeface="仿宋" pitchFamily="49" charset="-122"/>
                <a:cs typeface="Consolas" pitchFamily="49" charset="0"/>
              </a:rPr>
              <a:t>getvalue() { return value; }</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a:solidFill>
                  <a:srgbClr val="0000FF"/>
                </a:solidFill>
                <a:latin typeface="Consolas" pitchFamily="49" charset="0"/>
                <a:ea typeface="仿宋" pitchFamily="49" charset="-122"/>
                <a:cs typeface="Consolas" pitchFamily="49" charset="0"/>
              </a:rPr>
              <a:t>setvalue(int v) { value=v; }</a:t>
            </a: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27FC3316-1995-4DD2-A06F-374E4AC6E7C9}" type="slidenum">
              <a:rPr lang="en-US" altLang="zh-CN" smtClean="0"/>
              <a:pPr/>
              <a:t>26</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23850" y="260350"/>
            <a:ext cx="7891488" cy="472279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  Sample2 </a:t>
            </a:r>
            <a:r>
              <a:rPr lang="en-US" altLang="zh-CN" sz="1800">
                <a:solidFill>
                  <a:srgbClr val="0000FF"/>
                </a:solidFill>
                <a:latin typeface="Consolas" pitchFamily="49" charset="0"/>
                <a:ea typeface="仿宋" pitchFamily="49" charset="-122"/>
                <a:cs typeface="Consolas" pitchFamily="49" charset="0"/>
              </a:rPr>
              <a:t>a[10]={0,1,2,3,4,5,6,7,8,9},b[10];</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a:\n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(int i=0;i&lt;10;i++)</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("a[%d]=%d ",i,a[i].getvalue());</a:t>
            </a:r>
          </a:p>
          <a:p>
            <a:pPr algn="l"/>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((i+1)%5==0)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b:\n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(i=0;i&lt;10;i++)</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("b[%d]=%d ",i,b[i].getvalue());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((i+1)%5==0)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("\n");</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3" name="灯片编号占位符 2"/>
          <p:cNvSpPr>
            <a:spLocks noGrp="1"/>
          </p:cNvSpPr>
          <p:nvPr>
            <p:ph type="sldNum" sz="quarter" idx="12"/>
          </p:nvPr>
        </p:nvSpPr>
        <p:spPr/>
        <p:txBody>
          <a:bodyPr/>
          <a:lstStyle/>
          <a:p>
            <a:fld id="{27FC3316-1995-4DD2-A06F-374E4AC6E7C9}" type="slidenum">
              <a:rPr lang="en-US" altLang="zh-CN" smtClean="0"/>
              <a:pPr/>
              <a:t>27</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28596" y="1142984"/>
            <a:ext cx="8572560" cy="2084032"/>
          </a:xfrm>
          <a:prstGeom prst="rect">
            <a:avLst/>
          </a:prstGeom>
          <a:noFill/>
          <a:ln w="28575" algn="ctr">
            <a:noFill/>
            <a:miter lim="800000"/>
            <a:headEnd/>
            <a:tailEnd/>
          </a:ln>
          <a:effectLst/>
        </p:spPr>
        <p:txBody>
          <a:bodyPr wrap="square">
            <a:spAutoFit/>
          </a:bodyPr>
          <a:lstStyle/>
          <a:p>
            <a:pPr marL="342900" indent="-342900" algn="l">
              <a:lnSpc>
                <a:spcPts val="2800"/>
              </a:lnSpc>
              <a:spcBef>
                <a:spcPts val="600"/>
              </a:spcBef>
              <a:buBlip>
                <a:blip r:embed="rId3"/>
              </a:buBlip>
            </a:pPr>
            <a:r>
              <a:rPr lang="zh-CN" altLang="en-US" sz="1800" smtClean="0">
                <a:latin typeface="Consolas" pitchFamily="49" charset="0"/>
                <a:ea typeface="仿宋" pitchFamily="49" charset="-122"/>
                <a:cs typeface="Consolas" pitchFamily="49" charset="0"/>
              </a:rPr>
              <a:t>程</a:t>
            </a:r>
            <a:r>
              <a:rPr lang="zh-CN" altLang="en-US" sz="1800">
                <a:latin typeface="Consolas" pitchFamily="49" charset="0"/>
                <a:ea typeface="仿宋" pitchFamily="49" charset="-122"/>
                <a:cs typeface="Consolas" pitchFamily="49" charset="0"/>
              </a:rPr>
              <a:t>序中在定义对象数组时，编译器调用适当的类构造函数建立数组的每个分量</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1800" smtClean="0">
                <a:latin typeface="Consolas" pitchFamily="49" charset="0"/>
                <a:ea typeface="仿宋" pitchFamily="49" charset="-122"/>
                <a:cs typeface="Consolas" pitchFamily="49" charset="0"/>
              </a:rPr>
              <a:t>这</a:t>
            </a:r>
            <a:r>
              <a:rPr lang="zh-CN" altLang="en-US" sz="1800">
                <a:latin typeface="Consolas" pitchFamily="49" charset="0"/>
                <a:ea typeface="仿宋" pitchFamily="49" charset="-122"/>
                <a:cs typeface="Consolas" pitchFamily="49" charset="0"/>
              </a:rPr>
              <a:t>里的</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数组有</a:t>
            </a:r>
            <a:r>
              <a:rPr lang="en-US" altLang="zh-CN" sz="1800">
                <a:latin typeface="Consolas" pitchFamily="49" charset="0"/>
                <a:ea typeface="仿宋" pitchFamily="49" charset="-122"/>
                <a:cs typeface="Consolas" pitchFamily="49" charset="0"/>
              </a:rPr>
              <a:t>10</a:t>
            </a:r>
            <a:r>
              <a:rPr lang="zh-CN" altLang="en-US" sz="1800">
                <a:latin typeface="Consolas" pitchFamily="49" charset="0"/>
                <a:ea typeface="仿宋" pitchFamily="49" charset="-122"/>
                <a:cs typeface="Consolas" pitchFamily="49" charset="0"/>
              </a:rPr>
              <a:t>个元素，赋有初值，编译器调用重载构造函数</a:t>
            </a:r>
            <a:r>
              <a:rPr lang="en-US" altLang="zh-CN" sz="1800">
                <a:latin typeface="Consolas" pitchFamily="49" charset="0"/>
                <a:ea typeface="仿宋" pitchFamily="49" charset="-122"/>
                <a:cs typeface="Consolas" pitchFamily="49" charset="0"/>
              </a:rPr>
              <a:t>Sample2(int v)</a:t>
            </a:r>
            <a:r>
              <a:rPr lang="zh-CN" altLang="en-US" sz="1800">
                <a:latin typeface="Consolas" pitchFamily="49" charset="0"/>
                <a:ea typeface="仿宋" pitchFamily="49" charset="-122"/>
                <a:cs typeface="Consolas" pitchFamily="49" charset="0"/>
              </a:rPr>
              <a:t>构造对象，所以</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的定</a:t>
            </a:r>
            <a:r>
              <a:rPr lang="zh-CN" altLang="en-US" sz="1800" smtClean="0">
                <a:latin typeface="Consolas" pitchFamily="49" charset="0"/>
                <a:ea typeface="仿宋" pitchFamily="49" charset="-122"/>
                <a:cs typeface="Consolas" pitchFamily="49" charset="0"/>
              </a:rPr>
              <a:t>义</a:t>
            </a:r>
            <a:r>
              <a:rPr lang="en-US" altLang="zh-CN" sz="1800" smtClean="0">
                <a:latin typeface="Consolas" pitchFamily="49" charset="0"/>
                <a:ea typeface="仿宋" pitchFamily="49" charset="-122"/>
                <a:cs typeface="Consolas" pitchFamily="49" charset="0"/>
              </a:rPr>
              <a:t>:</a:t>
            </a:r>
          </a:p>
          <a:p>
            <a:pPr algn="l">
              <a:lnSpc>
                <a:spcPts val="2800"/>
              </a:lnSpc>
              <a:spcBef>
                <a:spcPts val="600"/>
              </a:spcBef>
            </a:pPr>
            <a:r>
              <a:rPr lang="en-US" altLang="zh-CN" sz="1800" smtClean="0">
                <a:solidFill>
                  <a:srgbClr val="0000FF"/>
                </a:solidFill>
                <a:latin typeface="Consolas" pitchFamily="49" charset="0"/>
                <a:ea typeface="仿宋" pitchFamily="49" charset="-122"/>
                <a:cs typeface="Consolas" pitchFamily="49" charset="0"/>
              </a:rPr>
              <a:t>        Sample2 a[10]={0,1,2,3,4,5,6,7,8,9}</a:t>
            </a:r>
            <a:endParaRPr lang="en-US" altLang="zh-CN" sz="1800" smtClean="0">
              <a:latin typeface="Consolas" pitchFamily="49" charset="0"/>
              <a:ea typeface="仿宋" pitchFamily="49" charset="-122"/>
              <a:cs typeface="Consolas" pitchFamily="49" charset="0"/>
            </a:endParaRPr>
          </a:p>
          <a:p>
            <a:pPr algn="l">
              <a:lnSpc>
                <a:spcPts val="2800"/>
              </a:lnSpc>
              <a:spcBef>
                <a:spcPts val="600"/>
              </a:spcBef>
            </a:pPr>
            <a:r>
              <a:rPr lang="zh-CN" altLang="en-US" sz="1800" smtClean="0">
                <a:latin typeface="Consolas" pitchFamily="49" charset="0"/>
                <a:ea typeface="仿宋" pitchFamily="49" charset="-122"/>
                <a:cs typeface="Consolas" pitchFamily="49" charset="0"/>
              </a:rPr>
              <a:t>    等</a:t>
            </a:r>
            <a:r>
              <a:rPr lang="zh-CN" altLang="en-US" sz="1800">
                <a:latin typeface="Consolas" pitchFamily="49" charset="0"/>
                <a:ea typeface="仿宋" pitchFamily="49" charset="-122"/>
                <a:cs typeface="Consolas" pitchFamily="49" charset="0"/>
              </a:rPr>
              <a:t>价于：</a:t>
            </a:r>
          </a:p>
        </p:txBody>
      </p:sp>
      <p:sp>
        <p:nvSpPr>
          <p:cNvPr id="70659" name="Text Box 3"/>
          <p:cNvSpPr txBox="1">
            <a:spLocks noChangeArrowheads="1"/>
          </p:cNvSpPr>
          <p:nvPr/>
        </p:nvSpPr>
        <p:spPr bwMode="auto">
          <a:xfrm>
            <a:off x="1071538" y="3429000"/>
            <a:ext cx="7500990" cy="1887010"/>
          </a:xfrm>
          <a:prstGeom prst="rect">
            <a:avLst/>
          </a:prstGeom>
          <a:solidFill>
            <a:schemeClr val="accent1"/>
          </a:solidFill>
          <a:ln>
            <a:headEnd/>
            <a:tailEnd/>
          </a:ln>
        </p:spPr>
        <p:style>
          <a:lnRef idx="2">
            <a:schemeClr val="accent6"/>
          </a:lnRef>
          <a:fillRef idx="1">
            <a:schemeClr val="lt1"/>
          </a:fillRef>
          <a:effectRef idx="0">
            <a:schemeClr val="accent6"/>
          </a:effectRef>
          <a:fontRef idx="minor">
            <a:schemeClr val="dk1"/>
          </a:fontRef>
        </p:style>
        <p:txBody>
          <a:bodyPr wrap="square" lIns="216000" tIns="180000" bIns="180000">
            <a:spAutoFit/>
          </a:bodyPr>
          <a:lstStyle/>
          <a:p>
            <a:pPr algn="l">
              <a:spcBef>
                <a:spcPct val="50000"/>
              </a:spcBef>
            </a:pPr>
            <a:r>
              <a:rPr lang="en-US" altLang="zh-CN" sz="1800">
                <a:solidFill>
                  <a:srgbClr val="0000FF"/>
                </a:solidFill>
                <a:latin typeface="Consolas" pitchFamily="49" charset="0"/>
                <a:cs typeface="Consolas" pitchFamily="49" charset="0"/>
              </a:rPr>
              <a:t>Sample2 a[10</a:t>
            </a:r>
            <a:r>
              <a:rPr lang="en-US" altLang="zh-CN" sz="1800" smtClean="0">
                <a:solidFill>
                  <a:srgbClr val="0000FF"/>
                </a:solidFill>
                <a:latin typeface="Consolas" pitchFamily="49" charset="0"/>
                <a:cs typeface="Consolas" pitchFamily="49" charset="0"/>
              </a:rPr>
              <a:t>]={</a:t>
            </a:r>
          </a:p>
          <a:p>
            <a:pPr algn="l">
              <a:spcBef>
                <a:spcPct val="50000"/>
              </a:spcBef>
            </a:pPr>
            <a:r>
              <a:rPr lang="en-US" altLang="zh-CN" sz="1800" smtClean="0">
                <a:solidFill>
                  <a:srgbClr val="0000FF"/>
                </a:solidFill>
                <a:latin typeface="Consolas" pitchFamily="49" charset="0"/>
                <a:cs typeface="Consolas" pitchFamily="49" charset="0"/>
              </a:rPr>
              <a:t>   Sample2(0</a:t>
            </a:r>
            <a:r>
              <a:rPr lang="en-US" altLang="zh-CN" sz="1800">
                <a:solidFill>
                  <a:srgbClr val="0000FF"/>
                </a:solidFill>
                <a:latin typeface="Consolas" pitchFamily="49" charset="0"/>
                <a:cs typeface="Consolas" pitchFamily="49" charset="0"/>
              </a:rPr>
              <a:t>), Sample2(1), Sample2(2), </a:t>
            </a:r>
            <a:r>
              <a:rPr lang="zh-CN" altLang="en-US" sz="1800">
                <a:solidFill>
                  <a:srgbClr val="0000FF"/>
                </a:solidFill>
                <a:latin typeface="Consolas" pitchFamily="49" charset="0"/>
                <a:cs typeface="Consolas" pitchFamily="49" charset="0"/>
              </a:rPr>
              <a:t>　</a:t>
            </a:r>
          </a:p>
          <a:p>
            <a:pPr algn="l">
              <a:spcBef>
                <a:spcPct val="50000"/>
              </a:spcBef>
            </a:pPr>
            <a:r>
              <a:rPr lang="en-US" altLang="zh-CN" sz="1800" smtClean="0">
                <a:solidFill>
                  <a:srgbClr val="0000FF"/>
                </a:solidFill>
                <a:latin typeface="Consolas" pitchFamily="49" charset="0"/>
                <a:cs typeface="Consolas" pitchFamily="49" charset="0"/>
              </a:rPr>
              <a:t>   Sample2(3</a:t>
            </a:r>
            <a:r>
              <a:rPr lang="en-US" altLang="zh-CN" sz="1800">
                <a:solidFill>
                  <a:srgbClr val="0000FF"/>
                </a:solidFill>
                <a:latin typeface="Consolas" pitchFamily="49" charset="0"/>
                <a:cs typeface="Consolas" pitchFamily="49" charset="0"/>
              </a:rPr>
              <a:t>), Sample2(4), Sample2(5), </a:t>
            </a:r>
            <a:r>
              <a:rPr lang="zh-CN" altLang="en-US" sz="1800">
                <a:solidFill>
                  <a:srgbClr val="0000FF"/>
                </a:solidFill>
                <a:latin typeface="Consolas" pitchFamily="49" charset="0"/>
                <a:cs typeface="Consolas" pitchFamily="49" charset="0"/>
              </a:rPr>
              <a:t>　　</a:t>
            </a:r>
          </a:p>
          <a:p>
            <a:pPr algn="l">
              <a:spcBef>
                <a:spcPct val="50000"/>
              </a:spcBef>
            </a:pPr>
            <a:r>
              <a:rPr lang="zh-CN" altLang="en-US"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Sample2(6</a:t>
            </a:r>
            <a:r>
              <a:rPr lang="en-US" altLang="zh-CN" sz="1800">
                <a:solidFill>
                  <a:srgbClr val="0000FF"/>
                </a:solidFill>
                <a:latin typeface="Consolas" pitchFamily="49" charset="0"/>
                <a:cs typeface="Consolas" pitchFamily="49" charset="0"/>
              </a:rPr>
              <a:t>), Sample2(7), Sample2(8), Sample2(9</a:t>
            </a:r>
            <a:r>
              <a:rPr lang="en-US" altLang="zh-CN" sz="1800" smtClean="0">
                <a:solidFill>
                  <a:srgbClr val="0000FF"/>
                </a:solidFill>
                <a:latin typeface="Consolas" pitchFamily="49" charset="0"/>
                <a:cs typeface="Consolas" pitchFamily="49" charset="0"/>
              </a:rPr>
              <a:t>) };</a:t>
            </a:r>
            <a:endParaRPr lang="en-US" altLang="zh-CN" sz="1800">
              <a:solidFill>
                <a:srgbClr val="0000FF"/>
              </a:solidFill>
              <a:latin typeface="Consolas" pitchFamily="49" charset="0"/>
              <a:cs typeface="Consolas" pitchFamily="49" charset="0"/>
            </a:endParaRPr>
          </a:p>
        </p:txBody>
      </p:sp>
      <p:sp>
        <p:nvSpPr>
          <p:cNvPr id="4" name="TextBox 3"/>
          <p:cNvSpPr txBox="1"/>
          <p:nvPr/>
        </p:nvSpPr>
        <p:spPr>
          <a:xfrm>
            <a:off x="500034" y="500042"/>
            <a:ext cx="1143008" cy="400110"/>
          </a:xfrm>
          <a:prstGeom prst="rect">
            <a:avLst/>
          </a:prstGeom>
          <a:noFill/>
        </p:spPr>
        <p:txBody>
          <a:bodyPr wrap="square" rtlCol="0">
            <a:spAutoFit/>
          </a:bodyPr>
          <a:lstStyle/>
          <a:p>
            <a:pPr algn="l"/>
            <a:r>
              <a:rPr lang="zh-CN" altLang="en-US" sz="2000" smtClean="0">
                <a:solidFill>
                  <a:srgbClr val="FF3300"/>
                </a:solidFill>
                <a:latin typeface="楷体" pitchFamily="49" charset="-122"/>
                <a:ea typeface="楷体" pitchFamily="49" charset="-122"/>
              </a:rPr>
              <a:t>解：</a:t>
            </a:r>
            <a:endParaRPr lang="zh-CN" altLang="en-US" sz="2000">
              <a:latin typeface="楷体" pitchFamily="49" charset="-122"/>
              <a:ea typeface="楷体" pitchFamily="49" charset="-122"/>
            </a:endParaRPr>
          </a:p>
        </p:txBody>
      </p:sp>
      <p:sp>
        <p:nvSpPr>
          <p:cNvPr id="5" name="灯片编号占位符 4"/>
          <p:cNvSpPr>
            <a:spLocks noGrp="1"/>
          </p:cNvSpPr>
          <p:nvPr>
            <p:ph type="sldNum" sz="quarter" idx="12"/>
          </p:nvPr>
        </p:nvSpPr>
        <p:spPr/>
        <p:txBody>
          <a:bodyPr/>
          <a:lstStyle/>
          <a:p>
            <a:fld id="{27FC3316-1995-4DD2-A06F-374E4AC6E7C9}" type="slidenum">
              <a:rPr lang="en-US" altLang="zh-CN" smtClean="0"/>
              <a:pPr/>
              <a:t>28</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28662" y="453215"/>
            <a:ext cx="7319984" cy="2118529"/>
          </a:xfrm>
          <a:prstGeom prst="rect">
            <a:avLst/>
          </a:prstGeom>
          <a:noFill/>
          <a:ln w="28575" algn="ctr">
            <a:noFill/>
            <a:miter lim="800000"/>
            <a:headEnd/>
            <a:tailEnd/>
          </a:ln>
          <a:effectLst/>
        </p:spPr>
        <p:txBody>
          <a:bodyPr wrap="square">
            <a:spAutoFit/>
          </a:bodyPr>
          <a:lstStyle/>
          <a:p>
            <a:pPr marL="342900" indent="-342900" algn="l">
              <a:lnSpc>
                <a:spcPts val="2800"/>
              </a:lnSpc>
              <a:spcBef>
                <a:spcPts val="600"/>
              </a:spcBef>
              <a:buBlip>
                <a:blip r:embed="rId3"/>
              </a:buBlip>
            </a:pPr>
            <a:r>
              <a:rPr lang="en-US" altLang="zh-CN" sz="1800" smtClean="0">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数组也</a:t>
            </a:r>
            <a:r>
              <a:rPr lang="en-US" altLang="zh-CN" sz="1800">
                <a:latin typeface="Consolas" pitchFamily="49" charset="0"/>
                <a:ea typeface="仿宋" pitchFamily="49" charset="-122"/>
                <a:cs typeface="Consolas" pitchFamily="49" charset="0"/>
              </a:rPr>
              <a:t>10</a:t>
            </a:r>
            <a:r>
              <a:rPr lang="zh-CN" altLang="en-US" sz="1800">
                <a:latin typeface="Consolas" pitchFamily="49" charset="0"/>
                <a:ea typeface="仿宋" pitchFamily="49" charset="-122"/>
                <a:cs typeface="Consolas" pitchFamily="49" charset="0"/>
              </a:rPr>
              <a:t>个元素，没有赋初值，编译器调用第一</a:t>
            </a:r>
            <a:r>
              <a:rPr lang="zh-CN" altLang="en-US" sz="1800" smtClean="0">
                <a:latin typeface="Consolas" pitchFamily="49" charset="0"/>
                <a:ea typeface="仿宋" pitchFamily="49" charset="-122"/>
                <a:cs typeface="Consolas" pitchFamily="49" charset="0"/>
              </a:rPr>
              <a:t>个默认构</a:t>
            </a:r>
            <a:r>
              <a:rPr lang="zh-CN" altLang="en-US" sz="1800">
                <a:latin typeface="Consolas" pitchFamily="49" charset="0"/>
                <a:ea typeface="仿宋" pitchFamily="49" charset="-122"/>
                <a:cs typeface="Consolas" pitchFamily="49" charset="0"/>
              </a:rPr>
              <a:t>造函数</a:t>
            </a:r>
            <a:r>
              <a:rPr lang="en-US" altLang="zh-CN" sz="1800">
                <a:latin typeface="Consolas" pitchFamily="49" charset="0"/>
                <a:ea typeface="仿宋" pitchFamily="49" charset="-122"/>
                <a:cs typeface="Consolas" pitchFamily="49" charset="0"/>
              </a:rPr>
              <a:t>Sample2()</a:t>
            </a:r>
            <a:r>
              <a:rPr lang="zh-CN" altLang="en-US" sz="1800">
                <a:latin typeface="Consolas" pitchFamily="49" charset="0"/>
                <a:ea typeface="仿宋" pitchFamily="49" charset="-122"/>
                <a:cs typeface="Consolas" pitchFamily="49" charset="0"/>
              </a:rPr>
              <a:t>构造对</a:t>
            </a:r>
            <a:r>
              <a:rPr lang="zh-CN" altLang="en-US" sz="1800" smtClean="0">
                <a:latin typeface="Consolas" pitchFamily="49" charset="0"/>
                <a:ea typeface="仿宋" pitchFamily="49" charset="-122"/>
                <a:cs typeface="Consolas" pitchFamily="49" charset="0"/>
              </a:rPr>
              <a:t>象。</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1800" smtClean="0">
                <a:latin typeface="Consolas" pitchFamily="49" charset="0"/>
                <a:ea typeface="仿宋" pitchFamily="49" charset="-122"/>
                <a:cs typeface="Consolas" pitchFamily="49" charset="0"/>
              </a:rPr>
              <a:t>所以</a:t>
            </a:r>
            <a:r>
              <a:rPr lang="en-US" altLang="zh-CN" sz="1800" smtClean="0">
                <a:latin typeface="Consolas" pitchFamily="49" charset="0"/>
                <a:ea typeface="仿宋" pitchFamily="49" charset="-122"/>
                <a:cs typeface="Consolas" pitchFamily="49" charset="0"/>
              </a:rPr>
              <a:t>b</a:t>
            </a:r>
            <a:r>
              <a:rPr lang="zh-CN" altLang="en-US" sz="1800" smtClean="0">
                <a:latin typeface="Consolas" pitchFamily="49" charset="0"/>
                <a:ea typeface="仿宋" pitchFamily="49" charset="-122"/>
                <a:cs typeface="Consolas" pitchFamily="49" charset="0"/>
              </a:rPr>
              <a:t>的定义</a:t>
            </a:r>
            <a:r>
              <a:rPr lang="en-US" altLang="zh-CN" sz="1800" smtClean="0">
                <a:latin typeface="Consolas" pitchFamily="49" charset="0"/>
                <a:ea typeface="仿宋" pitchFamily="49" charset="-122"/>
                <a:cs typeface="Consolas" pitchFamily="49" charset="0"/>
              </a:rPr>
              <a:t>:</a:t>
            </a:r>
          </a:p>
          <a:p>
            <a:pPr algn="l">
              <a:lnSpc>
                <a:spcPts val="2800"/>
              </a:lnSpc>
              <a:spcBef>
                <a:spcPts val="600"/>
              </a:spcBef>
            </a:pPr>
            <a:r>
              <a:rPr lang="en-US" altLang="zh-CN" sz="1800" smtClean="0">
                <a:solidFill>
                  <a:srgbClr val="0000FF"/>
                </a:solidFill>
                <a:latin typeface="Consolas" pitchFamily="49" charset="0"/>
                <a:ea typeface="仿宋" pitchFamily="49" charset="-122"/>
                <a:cs typeface="Consolas" pitchFamily="49" charset="0"/>
              </a:rPr>
              <a:t>       Sample2 b[10];</a:t>
            </a:r>
            <a:endParaRPr lang="en-US" altLang="zh-CN" sz="1800" smtClean="0">
              <a:latin typeface="Consolas" pitchFamily="49" charset="0"/>
              <a:ea typeface="仿宋" pitchFamily="49" charset="-122"/>
              <a:cs typeface="Consolas" pitchFamily="49" charset="0"/>
            </a:endParaRPr>
          </a:p>
          <a:p>
            <a:pPr algn="l">
              <a:lnSpc>
                <a:spcPts val="2800"/>
              </a:lnSpc>
              <a:spcBef>
                <a:spcPts val="600"/>
              </a:spcBef>
            </a:pPr>
            <a:r>
              <a:rPr lang="zh-CN" altLang="en-US" sz="1800" smtClean="0">
                <a:latin typeface="Consolas" pitchFamily="49" charset="0"/>
                <a:ea typeface="仿宋" pitchFamily="49" charset="-122"/>
                <a:cs typeface="Consolas" pitchFamily="49" charset="0"/>
              </a:rPr>
              <a:t>    等</a:t>
            </a:r>
            <a:r>
              <a:rPr lang="zh-CN" altLang="en-US" sz="1800">
                <a:latin typeface="Consolas" pitchFamily="49" charset="0"/>
                <a:ea typeface="仿宋" pitchFamily="49" charset="-122"/>
                <a:cs typeface="Consolas" pitchFamily="49" charset="0"/>
              </a:rPr>
              <a:t>价于：</a:t>
            </a:r>
          </a:p>
        </p:txBody>
      </p:sp>
      <p:sp>
        <p:nvSpPr>
          <p:cNvPr id="69635" name="Text Box 3"/>
          <p:cNvSpPr txBox="1">
            <a:spLocks noChangeArrowheads="1"/>
          </p:cNvSpPr>
          <p:nvPr/>
        </p:nvSpPr>
        <p:spPr bwMode="auto">
          <a:xfrm>
            <a:off x="1214414" y="2786058"/>
            <a:ext cx="7072362" cy="1814306"/>
          </a:xfrm>
          <a:prstGeom prst="rect">
            <a:avLst/>
          </a:prstGeom>
          <a:solidFill>
            <a:schemeClr val="accent1"/>
          </a:solidFill>
          <a:ln w="2857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a:spAutoFit/>
          </a:bodyPr>
          <a:lstStyle/>
          <a:p>
            <a:pPr algn="l">
              <a:spcBef>
                <a:spcPct val="50000"/>
              </a:spcBef>
            </a:pPr>
            <a:r>
              <a:rPr lang="en-US" altLang="zh-CN" sz="1800">
                <a:latin typeface="Consolas" pitchFamily="49" charset="0"/>
                <a:cs typeface="Consolas" pitchFamily="49" charset="0"/>
              </a:rPr>
              <a:t>Sample2 b[10</a:t>
            </a:r>
            <a:r>
              <a:rPr lang="en-US" altLang="zh-CN" sz="1800" smtClean="0">
                <a:latin typeface="Consolas" pitchFamily="49" charset="0"/>
                <a:cs typeface="Consolas" pitchFamily="49" charset="0"/>
              </a:rPr>
              <a:t>]={</a:t>
            </a:r>
          </a:p>
          <a:p>
            <a:pPr algn="l">
              <a:spcBef>
                <a:spcPct val="50000"/>
              </a:spcBef>
            </a:pPr>
            <a:r>
              <a:rPr lang="en-US" altLang="zh-CN" sz="1800" smtClean="0">
                <a:latin typeface="Consolas" pitchFamily="49" charset="0"/>
                <a:cs typeface="Consolas" pitchFamily="49" charset="0"/>
              </a:rPr>
              <a:t>  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endParaRPr lang="en-US" altLang="zh-CN" sz="1800">
              <a:latin typeface="Consolas" pitchFamily="49" charset="0"/>
              <a:cs typeface="Consolas" pitchFamily="49" charset="0"/>
            </a:endParaRPr>
          </a:p>
          <a:p>
            <a:pPr algn="l">
              <a:spcBef>
                <a:spcPct val="50000"/>
              </a:spcBef>
            </a:pPr>
            <a:r>
              <a:rPr lang="zh-CN" altLang="en-US" sz="1800" smtClean="0">
                <a:latin typeface="Consolas" pitchFamily="49" charset="0"/>
                <a:cs typeface="Consolas" pitchFamily="49" charset="0"/>
              </a:rPr>
              <a:t>  </a:t>
            </a:r>
            <a:r>
              <a:rPr lang="en-US" altLang="zh-CN" sz="1800" smtClean="0">
                <a:latin typeface="Consolas" pitchFamily="49" charset="0"/>
                <a:cs typeface="Consolas" pitchFamily="49" charset="0"/>
              </a:rPr>
              <a:t>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p>
          <a:p>
            <a:pPr algn="l">
              <a:spcBef>
                <a:spcPct val="50000"/>
              </a:spcBef>
            </a:pPr>
            <a:r>
              <a:rPr lang="en-US" altLang="zh-CN" sz="1800" smtClean="0">
                <a:latin typeface="Consolas" pitchFamily="49" charset="0"/>
                <a:cs typeface="Consolas" pitchFamily="49" charset="0"/>
              </a:rPr>
              <a:t>  Sample2(), 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endParaRPr lang="en-US" altLang="zh-CN" sz="1800">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27FC3316-1995-4DD2-A06F-374E4AC6E7C9}" type="slidenum">
              <a:rPr lang="en-US" altLang="zh-CN" smtClean="0"/>
              <a:pPr/>
              <a:t>29</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468313" y="242888"/>
            <a:ext cx="2246299" cy="380480"/>
          </a:xfrm>
          <a:prstGeom prst="rect">
            <a:avLst/>
          </a:prstGeom>
          <a:solidFill>
            <a:srgbClr val="6600CC"/>
          </a:solidFill>
          <a:ln w="28575" algn="ctr">
            <a:noFill/>
            <a:miter lim="800000"/>
            <a:headEnd/>
            <a:tailEnd/>
          </a:ln>
          <a:effectLst/>
        </p:spPr>
        <p:txBody>
          <a:bodyPr wrap="square" lIns="162000" tIns="36000" rIns="162000" bIns="36000">
            <a:spAutoFit/>
          </a:bodyPr>
          <a:lstStyle/>
          <a:p>
            <a:pPr marL="457200" indent="-457200">
              <a:spcBef>
                <a:spcPts val="0"/>
              </a:spcBef>
            </a:pPr>
            <a:r>
              <a:rPr kumimoji="1" lang="zh-CN" altLang="en-US" sz="2000">
                <a:solidFill>
                  <a:schemeClr val="bg1"/>
                </a:solidFill>
                <a:latin typeface="华文中宋" pitchFamily="2" charset="-122"/>
                <a:ea typeface="华文中宋" pitchFamily="2" charset="-122"/>
              </a:rPr>
              <a:t>学生对</a:t>
            </a:r>
            <a:r>
              <a:rPr kumimoji="1" lang="zh-CN" altLang="en-US" sz="2000" smtClean="0">
                <a:solidFill>
                  <a:schemeClr val="bg1"/>
                </a:solidFill>
                <a:latin typeface="华文中宋" pitchFamily="2" charset="-122"/>
                <a:ea typeface="华文中宋" pitchFamily="2" charset="-122"/>
              </a:rPr>
              <a:t>象演</a:t>
            </a:r>
            <a:r>
              <a:rPr kumimoji="1" lang="zh-CN" altLang="en-US" sz="2000">
                <a:solidFill>
                  <a:schemeClr val="bg1"/>
                </a:solidFill>
                <a:latin typeface="华文中宋" pitchFamily="2" charset="-122"/>
                <a:ea typeface="华文中宋" pitchFamily="2" charset="-122"/>
              </a:rPr>
              <a:t>示</a:t>
            </a:r>
          </a:p>
        </p:txBody>
      </p:sp>
      <p:grpSp>
        <p:nvGrpSpPr>
          <p:cNvPr id="91157" name="Group 21"/>
          <p:cNvGrpSpPr>
            <a:grpSpLocks/>
          </p:cNvGrpSpPr>
          <p:nvPr/>
        </p:nvGrpSpPr>
        <p:grpSpPr bwMode="auto">
          <a:xfrm>
            <a:off x="395288" y="1090613"/>
            <a:ext cx="2376487" cy="2392362"/>
            <a:chOff x="249" y="687"/>
            <a:chExt cx="1497" cy="1507"/>
          </a:xfrm>
        </p:grpSpPr>
        <p:sp>
          <p:nvSpPr>
            <p:cNvPr id="91141" name="Oval 5"/>
            <p:cNvSpPr>
              <a:spLocks noChangeArrowheads="1"/>
            </p:cNvSpPr>
            <p:nvPr/>
          </p:nvSpPr>
          <p:spPr bwMode="auto">
            <a:xfrm>
              <a:off x="340" y="970"/>
              <a:ext cx="1406" cy="1224"/>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42" name="Text Box 6"/>
            <p:cNvSpPr txBox="1">
              <a:spLocks noChangeArrowheads="1"/>
            </p:cNvSpPr>
            <p:nvPr/>
          </p:nvSpPr>
          <p:spPr bwMode="auto">
            <a:xfrm>
              <a:off x="567" y="1170"/>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姓名：张三</a:t>
              </a:r>
            </a:p>
          </p:txBody>
        </p:sp>
        <p:sp>
          <p:nvSpPr>
            <p:cNvPr id="91143" name="Text Box 7"/>
            <p:cNvSpPr txBox="1">
              <a:spLocks noChangeArrowheads="1"/>
            </p:cNvSpPr>
            <p:nvPr/>
          </p:nvSpPr>
          <p:spPr bwMode="auto">
            <a:xfrm>
              <a:off x="567" y="1439"/>
              <a:ext cx="1098"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①输入“张三”</a:t>
              </a:r>
            </a:p>
            <a:p>
              <a:pPr algn="l">
                <a:lnSpc>
                  <a:spcPct val="70000"/>
                </a:lnSpc>
                <a:spcBef>
                  <a:spcPct val="50000"/>
                </a:spcBef>
              </a:pPr>
              <a:r>
                <a:rPr lang="zh-CN" altLang="en-US" sz="1800">
                  <a:latin typeface="Consolas" pitchFamily="49" charset="0"/>
                  <a:ea typeface="仿宋" pitchFamily="49" charset="-122"/>
                  <a:cs typeface="Consolas" pitchFamily="49" charset="0"/>
                </a:rPr>
                <a:t>②输出“张三”</a:t>
              </a:r>
            </a:p>
          </p:txBody>
        </p:sp>
        <p:sp>
          <p:nvSpPr>
            <p:cNvPr id="91144" name="Text Box 8"/>
            <p:cNvSpPr txBox="1">
              <a:spLocks noChangeArrowheads="1"/>
            </p:cNvSpPr>
            <p:nvPr/>
          </p:nvSpPr>
          <p:spPr bwMode="auto">
            <a:xfrm>
              <a:off x="249" y="687"/>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张三</a:t>
              </a:r>
              <a:r>
                <a:rPr lang="zh-CN" altLang="en-US" sz="1800">
                  <a:latin typeface="Consolas" pitchFamily="49" charset="0"/>
                  <a:ea typeface="仿宋" pitchFamily="49" charset="-122"/>
                  <a:cs typeface="Consolas" pitchFamily="49" charset="0"/>
                </a:rPr>
                <a:t>”对象</a:t>
              </a:r>
            </a:p>
          </p:txBody>
        </p:sp>
      </p:grpSp>
      <p:grpSp>
        <p:nvGrpSpPr>
          <p:cNvPr id="91158" name="Group 22"/>
          <p:cNvGrpSpPr>
            <a:grpSpLocks/>
          </p:cNvGrpSpPr>
          <p:nvPr/>
        </p:nvGrpSpPr>
        <p:grpSpPr bwMode="auto">
          <a:xfrm>
            <a:off x="395288" y="3700464"/>
            <a:ext cx="2376487" cy="2835275"/>
            <a:chOff x="339" y="2331"/>
            <a:chExt cx="1497" cy="1786"/>
          </a:xfrm>
        </p:grpSpPr>
        <p:sp>
          <p:nvSpPr>
            <p:cNvPr id="91145" name="Oval 9"/>
            <p:cNvSpPr>
              <a:spLocks noChangeArrowheads="1"/>
            </p:cNvSpPr>
            <p:nvPr/>
          </p:nvSpPr>
          <p:spPr bwMode="auto">
            <a:xfrm>
              <a:off x="430" y="2614"/>
              <a:ext cx="1406" cy="1224"/>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46" name="Text Box 10"/>
            <p:cNvSpPr txBox="1">
              <a:spLocks noChangeArrowheads="1"/>
            </p:cNvSpPr>
            <p:nvPr/>
          </p:nvSpPr>
          <p:spPr bwMode="auto">
            <a:xfrm>
              <a:off x="657" y="2832"/>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姓名：李四</a:t>
              </a:r>
            </a:p>
          </p:txBody>
        </p:sp>
        <p:sp>
          <p:nvSpPr>
            <p:cNvPr id="91147" name="Text Box 11"/>
            <p:cNvSpPr txBox="1">
              <a:spLocks noChangeArrowheads="1"/>
            </p:cNvSpPr>
            <p:nvPr/>
          </p:nvSpPr>
          <p:spPr bwMode="auto">
            <a:xfrm>
              <a:off x="657" y="3104"/>
              <a:ext cx="1098"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①输入“李四”</a:t>
              </a:r>
            </a:p>
            <a:p>
              <a:pPr algn="l">
                <a:lnSpc>
                  <a:spcPct val="70000"/>
                </a:lnSpc>
                <a:spcBef>
                  <a:spcPct val="50000"/>
                </a:spcBef>
              </a:pPr>
              <a:r>
                <a:rPr lang="zh-CN" altLang="en-US" sz="1800">
                  <a:latin typeface="Consolas" pitchFamily="49" charset="0"/>
                  <a:ea typeface="仿宋" pitchFamily="49" charset="-122"/>
                  <a:cs typeface="Consolas" pitchFamily="49" charset="0"/>
                </a:rPr>
                <a:t>②输出“李四”</a:t>
              </a:r>
            </a:p>
          </p:txBody>
        </p:sp>
        <p:sp>
          <p:nvSpPr>
            <p:cNvPr id="91148" name="Text Box 12"/>
            <p:cNvSpPr txBox="1">
              <a:spLocks noChangeArrowheads="1"/>
            </p:cNvSpPr>
            <p:nvPr/>
          </p:nvSpPr>
          <p:spPr bwMode="auto">
            <a:xfrm>
              <a:off x="339" y="2331"/>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李四</a:t>
              </a:r>
              <a:r>
                <a:rPr lang="zh-CN" altLang="en-US" sz="1800">
                  <a:latin typeface="Consolas" pitchFamily="49" charset="0"/>
                  <a:ea typeface="仿宋" pitchFamily="49" charset="-122"/>
                  <a:cs typeface="Consolas" pitchFamily="49" charset="0"/>
                </a:rPr>
                <a:t>”对象</a:t>
              </a:r>
            </a:p>
          </p:txBody>
        </p:sp>
        <p:sp>
          <p:nvSpPr>
            <p:cNvPr id="91149" name="Text Box 13"/>
            <p:cNvSpPr txBox="1">
              <a:spLocks noChangeArrowheads="1"/>
            </p:cNvSpPr>
            <p:nvPr/>
          </p:nvSpPr>
          <p:spPr bwMode="auto">
            <a:xfrm>
              <a:off x="613" y="3884"/>
              <a:ext cx="952" cy="233"/>
            </a:xfrm>
            <a:prstGeom prst="rect">
              <a:avLst/>
            </a:prstGeom>
            <a:noFill/>
            <a:ln w="28575" algn="ctr">
              <a:noFill/>
              <a:miter lim="800000"/>
              <a:headEnd/>
              <a:tailEnd/>
            </a:ln>
            <a:effectLst/>
          </p:spPr>
          <p:txBody>
            <a:bodyPr>
              <a:spAutoFit/>
            </a:bodyPr>
            <a:lstStyle/>
            <a:p>
              <a:pPr algn="l">
                <a:spcBef>
                  <a:spcPct val="50000"/>
                </a:spcBef>
              </a:pPr>
              <a:r>
                <a:rPr lang="en-US" altLang="zh-CN" sz="1800">
                  <a:latin typeface="Consolas" pitchFamily="49" charset="0"/>
                  <a:ea typeface="仿宋" pitchFamily="49" charset="-122"/>
                  <a:cs typeface="Consolas" pitchFamily="49" charset="0"/>
                </a:rPr>
                <a:t>……</a:t>
              </a:r>
            </a:p>
          </p:txBody>
        </p:sp>
      </p:grpSp>
      <p:grpSp>
        <p:nvGrpSpPr>
          <p:cNvPr id="91160" name="Group 24"/>
          <p:cNvGrpSpPr>
            <a:grpSpLocks/>
          </p:cNvGrpSpPr>
          <p:nvPr/>
        </p:nvGrpSpPr>
        <p:grpSpPr bwMode="auto">
          <a:xfrm>
            <a:off x="5286380" y="2476500"/>
            <a:ext cx="2376487" cy="2392363"/>
            <a:chOff x="3651" y="1560"/>
            <a:chExt cx="1497" cy="1507"/>
          </a:xfrm>
        </p:grpSpPr>
        <p:sp>
          <p:nvSpPr>
            <p:cNvPr id="91152" name="Oval 16"/>
            <p:cNvSpPr>
              <a:spLocks noChangeArrowheads="1"/>
            </p:cNvSpPr>
            <p:nvPr/>
          </p:nvSpPr>
          <p:spPr bwMode="auto">
            <a:xfrm>
              <a:off x="3742" y="1843"/>
              <a:ext cx="1406" cy="122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3" name="Text Box 17"/>
            <p:cNvSpPr txBox="1">
              <a:spLocks noChangeArrowheads="1"/>
            </p:cNvSpPr>
            <p:nvPr/>
          </p:nvSpPr>
          <p:spPr bwMode="auto">
            <a:xfrm>
              <a:off x="3969" y="2067"/>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a:t>
              </a:r>
              <a:r>
                <a:rPr lang="en-US" altLang="zh-CN" sz="1800">
                  <a:latin typeface="Consolas" pitchFamily="49" charset="0"/>
                  <a:ea typeface="仿宋" pitchFamily="49" charset="-122"/>
                  <a:cs typeface="Consolas" pitchFamily="49" charset="0"/>
                </a:rPr>
                <a:t>XXX</a:t>
              </a:r>
            </a:p>
          </p:txBody>
        </p:sp>
        <p:sp>
          <p:nvSpPr>
            <p:cNvPr id="91154" name="Text Box 18"/>
            <p:cNvSpPr txBox="1">
              <a:spLocks noChangeArrowheads="1"/>
            </p:cNvSpPr>
            <p:nvPr/>
          </p:nvSpPr>
          <p:spPr bwMode="auto">
            <a:xfrm>
              <a:off x="3969" y="2339"/>
              <a:ext cx="942"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①输入姓名</a:t>
              </a:r>
            </a:p>
            <a:p>
              <a:pPr algn="l">
                <a:lnSpc>
                  <a:spcPct val="70000"/>
                </a:lnSpc>
                <a:spcBef>
                  <a:spcPct val="50000"/>
                </a:spcBef>
              </a:pPr>
              <a:r>
                <a:rPr lang="zh-CN" altLang="en-US" sz="1800">
                  <a:latin typeface="Consolas" pitchFamily="49" charset="0"/>
                  <a:ea typeface="仿宋" pitchFamily="49" charset="-122"/>
                  <a:cs typeface="Consolas" pitchFamily="49" charset="0"/>
                </a:rPr>
                <a:t>②输出姓名</a:t>
              </a:r>
            </a:p>
          </p:txBody>
        </p:sp>
        <p:sp>
          <p:nvSpPr>
            <p:cNvPr id="91155" name="Text Box 19"/>
            <p:cNvSpPr txBox="1">
              <a:spLocks noChangeArrowheads="1"/>
            </p:cNvSpPr>
            <p:nvPr/>
          </p:nvSpPr>
          <p:spPr bwMode="auto">
            <a:xfrm>
              <a:off x="3651" y="1560"/>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学生</a:t>
              </a:r>
              <a:r>
                <a:rPr lang="zh-CN" altLang="en-US" sz="1800">
                  <a:latin typeface="Consolas" pitchFamily="49" charset="0"/>
                  <a:ea typeface="仿宋" pitchFamily="49" charset="-122"/>
                  <a:cs typeface="Consolas" pitchFamily="49" charset="0"/>
                </a:rPr>
                <a:t>”类</a:t>
              </a:r>
            </a:p>
          </p:txBody>
        </p:sp>
      </p:grpSp>
      <p:grpSp>
        <p:nvGrpSpPr>
          <p:cNvPr id="91159" name="Group 23"/>
          <p:cNvGrpSpPr>
            <a:grpSpLocks/>
          </p:cNvGrpSpPr>
          <p:nvPr/>
        </p:nvGrpSpPr>
        <p:grpSpPr bwMode="auto">
          <a:xfrm>
            <a:off x="3214679" y="1196975"/>
            <a:ext cx="2017713" cy="5040313"/>
            <a:chOff x="2290" y="754"/>
            <a:chExt cx="1271" cy="3175"/>
          </a:xfrm>
        </p:grpSpPr>
        <p:sp>
          <p:nvSpPr>
            <p:cNvPr id="91150" name="AutoShape 14"/>
            <p:cNvSpPr>
              <a:spLocks/>
            </p:cNvSpPr>
            <p:nvPr/>
          </p:nvSpPr>
          <p:spPr bwMode="auto">
            <a:xfrm>
              <a:off x="2290" y="754"/>
              <a:ext cx="136" cy="3175"/>
            </a:xfrm>
            <a:prstGeom prst="rightBrace">
              <a:avLst>
                <a:gd name="adj1" fmla="val 98652"/>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1" name="AutoShape 15"/>
            <p:cNvSpPr>
              <a:spLocks noChangeArrowheads="1"/>
            </p:cNvSpPr>
            <p:nvPr/>
          </p:nvSpPr>
          <p:spPr bwMode="auto">
            <a:xfrm>
              <a:off x="2605" y="2240"/>
              <a:ext cx="907" cy="227"/>
            </a:xfrm>
            <a:prstGeom prst="rightArrow">
              <a:avLst>
                <a:gd name="adj1" fmla="val 50000"/>
                <a:gd name="adj2" fmla="val 99890"/>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6" name="Text Box 20"/>
            <p:cNvSpPr txBox="1">
              <a:spLocks noChangeArrowheads="1"/>
            </p:cNvSpPr>
            <p:nvPr/>
          </p:nvSpPr>
          <p:spPr bwMode="auto">
            <a:xfrm>
              <a:off x="2699" y="2024"/>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抽象成类</a:t>
              </a:r>
            </a:p>
          </p:txBody>
        </p:sp>
      </p:grpSp>
      <p:sp>
        <p:nvSpPr>
          <p:cNvPr id="23" name="灯片编号占位符 22"/>
          <p:cNvSpPr>
            <a:spLocks noGrp="1"/>
          </p:cNvSpPr>
          <p:nvPr>
            <p:ph type="sldNum" sz="quarter" idx="12"/>
          </p:nvPr>
        </p:nvSpPr>
        <p:spPr/>
        <p:txBody>
          <a:bodyPr/>
          <a:lstStyle/>
          <a:p>
            <a:fld id="{6699457F-8CE0-4332-9E3E-2A332048C7F3}" type="slidenum">
              <a:rPr lang="en-US" altLang="zh-CN" smtClean="0"/>
              <a:pPr/>
              <a:t>3</a:t>
            </a:fld>
            <a:r>
              <a:rPr lang="en-US" altLang="zh-CN" smtClean="0"/>
              <a:t>/7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57"/>
                                        </p:tgtEl>
                                        <p:attrNameLst>
                                          <p:attrName>style.visibility</p:attrName>
                                        </p:attrNameLst>
                                      </p:cBhvr>
                                      <p:to>
                                        <p:strVal val="visible"/>
                                      </p:to>
                                    </p:set>
                                    <p:animEffect transition="in" filter="wipe(left)">
                                      <p:cBhvr>
                                        <p:cTn id="7" dur="500"/>
                                        <p:tgtEl>
                                          <p:spTgt spid="91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58"/>
                                        </p:tgtEl>
                                        <p:attrNameLst>
                                          <p:attrName>style.visibility</p:attrName>
                                        </p:attrNameLst>
                                      </p:cBhvr>
                                      <p:to>
                                        <p:strVal val="visible"/>
                                      </p:to>
                                    </p:set>
                                    <p:animEffect transition="in" filter="wipe(left)">
                                      <p:cBhvr>
                                        <p:cTn id="12" dur="500"/>
                                        <p:tgtEl>
                                          <p:spTgt spid="91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59"/>
                                        </p:tgtEl>
                                        <p:attrNameLst>
                                          <p:attrName>style.visibility</p:attrName>
                                        </p:attrNameLst>
                                      </p:cBhvr>
                                      <p:to>
                                        <p:strVal val="visible"/>
                                      </p:to>
                                    </p:set>
                                    <p:animEffect transition="in" filter="wipe(left)">
                                      <p:cBhvr>
                                        <p:cTn id="17" dur="500"/>
                                        <p:tgtEl>
                                          <p:spTgt spid="91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1160"/>
                                        </p:tgtEl>
                                        <p:attrNameLst>
                                          <p:attrName>style.visibility</p:attrName>
                                        </p:attrNameLst>
                                      </p:cBhvr>
                                      <p:to>
                                        <p:strVal val="visible"/>
                                      </p:to>
                                    </p:set>
                                    <p:animEffect transition="in" filter="wipe(up)">
                                      <p:cBhvr>
                                        <p:cTn id="22" dur="500"/>
                                        <p:tgtEl>
                                          <p:spTgt spid="9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00034" y="500042"/>
            <a:ext cx="296226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程序的执行结果如下：</a:t>
            </a:r>
          </a:p>
        </p:txBody>
      </p:sp>
      <p:pic>
        <p:nvPicPr>
          <p:cNvPr id="1026" name="Picture 2"/>
          <p:cNvPicPr>
            <a:picLocks noChangeAspect="1" noChangeArrowheads="1"/>
          </p:cNvPicPr>
          <p:nvPr/>
        </p:nvPicPr>
        <p:blipFill>
          <a:blip r:embed="rId2" cstate="print"/>
          <a:srcRect/>
          <a:stretch>
            <a:fillRect/>
          </a:stretch>
        </p:blipFill>
        <p:spPr bwMode="auto">
          <a:xfrm>
            <a:off x="1000100" y="1071546"/>
            <a:ext cx="4643470" cy="3045717"/>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27FC3316-1995-4DD2-A06F-374E4AC6E7C9}" type="slidenum">
              <a:rPr lang="en-US" altLang="zh-CN" smtClean="0"/>
              <a:pPr/>
              <a:t>30</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42910" y="214290"/>
            <a:ext cx="2035158" cy="430887"/>
          </a:xfrm>
          <a:prstGeom prst="rect">
            <a:avLst/>
          </a:prstGeom>
          <a:noFill/>
          <a:ln w="28575" algn="ctr">
            <a:noFill/>
            <a:miter lim="800000"/>
            <a:headEnd/>
            <a:tailEnd/>
          </a:ln>
          <a:effectLst/>
        </p:spPr>
        <p:txBody>
          <a:bodyPr wrap="square">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3</a:t>
            </a:r>
            <a:r>
              <a:rPr lang="zh-CN" altLang="en-US" sz="2200">
                <a:solidFill>
                  <a:srgbClr val="FF3300"/>
                </a:solidFill>
                <a:latin typeface="Consolas" pitchFamily="49" charset="0"/>
                <a:ea typeface="华文中宋" pitchFamily="2" charset="-122"/>
                <a:cs typeface="Consolas" pitchFamily="49" charset="0"/>
              </a:rPr>
              <a:t>．析构函数</a:t>
            </a:r>
          </a:p>
        </p:txBody>
      </p:sp>
      <p:sp>
        <p:nvSpPr>
          <p:cNvPr id="67587" name="Text Box 3"/>
          <p:cNvSpPr txBox="1">
            <a:spLocks noChangeArrowheads="1"/>
          </p:cNvSpPr>
          <p:nvPr/>
        </p:nvSpPr>
        <p:spPr bwMode="auto">
          <a:xfrm>
            <a:off x="571472" y="1446054"/>
            <a:ext cx="7848600" cy="1446550"/>
          </a:xfrm>
          <a:prstGeom prst="rect">
            <a:avLst/>
          </a:prstGeom>
          <a:noFill/>
          <a:ln w="28575" algn="ctr">
            <a:noFill/>
            <a:miter lim="800000"/>
            <a:headEnd/>
            <a:tailEnd/>
          </a:ln>
          <a:effectLst/>
        </p:spPr>
        <p:txBody>
          <a:bodyPr>
            <a:spAutoFit/>
          </a:bodyPr>
          <a:lstStyle/>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析构函数名称为符号“</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加类名。</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析构函数没有参数和返回值。</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一个类中只可能定义一个析构函数，所以析构函数不能重载。 </a:t>
            </a:r>
          </a:p>
        </p:txBody>
      </p:sp>
      <p:sp>
        <p:nvSpPr>
          <p:cNvPr id="67588" name="Text Box 4"/>
          <p:cNvSpPr txBox="1">
            <a:spLocks noChangeArrowheads="1"/>
          </p:cNvSpPr>
          <p:nvPr/>
        </p:nvSpPr>
        <p:spPr bwMode="auto">
          <a:xfrm>
            <a:off x="785786" y="3286124"/>
            <a:ext cx="3786214"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楷体" pitchFamily="49" charset="-122"/>
                <a:ea typeface="楷体" pitchFamily="49" charset="-122"/>
              </a:rPr>
              <a:t>以下是一个析构函数</a:t>
            </a:r>
            <a:r>
              <a:rPr lang="zh-CN" altLang="en-US" sz="2000" smtClean="0">
                <a:latin typeface="楷体" pitchFamily="49" charset="-122"/>
                <a:ea typeface="楷体" pitchFamily="49" charset="-122"/>
              </a:rPr>
              <a:t>的声明：</a:t>
            </a:r>
            <a:endParaRPr lang="zh-CN" altLang="en-US" sz="2000">
              <a:latin typeface="楷体" pitchFamily="49" charset="-122"/>
              <a:ea typeface="楷体" pitchFamily="49" charset="-122"/>
            </a:endParaRPr>
          </a:p>
        </p:txBody>
      </p:sp>
      <p:sp>
        <p:nvSpPr>
          <p:cNvPr id="67589" name="Text Box 5"/>
          <p:cNvSpPr txBox="1">
            <a:spLocks noChangeArrowheads="1"/>
          </p:cNvSpPr>
          <p:nvPr/>
        </p:nvSpPr>
        <p:spPr bwMode="auto">
          <a:xfrm>
            <a:off x="857224" y="3897598"/>
            <a:ext cx="3455988" cy="14492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216000" tIns="108000" bIns="108000">
            <a:spAutoFit/>
          </a:bodyPr>
          <a:lstStyle/>
          <a:p>
            <a:pPr algn="l"/>
            <a:r>
              <a:rPr lang="en-US" altLang="zh-CN" sz="1600">
                <a:solidFill>
                  <a:srgbClr val="0000FF"/>
                </a:solidFill>
                <a:latin typeface="Consolas" pitchFamily="49" charset="0"/>
                <a:cs typeface="Consolas" pitchFamily="49" charset="0"/>
              </a:rPr>
              <a:t>class </a:t>
            </a:r>
            <a:r>
              <a:rPr lang="en-US" altLang="zh-CN" sz="1600">
                <a:solidFill>
                  <a:srgbClr val="FF0000"/>
                </a:solidFill>
                <a:latin typeface="Consolas" pitchFamily="49" charset="0"/>
                <a:cs typeface="Consolas" pitchFamily="49" charset="0"/>
              </a:rPr>
              <a:t>Sample</a:t>
            </a:r>
          </a:p>
          <a:p>
            <a:pPr algn="l"/>
            <a:r>
              <a:rPr lang="en-US" altLang="zh-CN" sz="1600">
                <a:solidFill>
                  <a:srgbClr val="0000FF"/>
                </a:solidFill>
                <a:latin typeface="Consolas" pitchFamily="49" charset="0"/>
                <a:cs typeface="Consolas" pitchFamily="49" charset="0"/>
              </a:rPr>
              <a:t>{</a:t>
            </a:r>
          </a:p>
          <a:p>
            <a:pPr algn="l"/>
            <a:r>
              <a:rPr lang="en-US" altLang="zh-CN" sz="1600">
                <a:solidFill>
                  <a:srgbClr val="0000FF"/>
                </a:solidFill>
                <a:latin typeface="Consolas" pitchFamily="49" charset="0"/>
                <a:cs typeface="Consolas" pitchFamily="49" charset="0"/>
              </a:rPr>
              <a:t>public:</a:t>
            </a:r>
          </a:p>
          <a:p>
            <a:pPr algn="l"/>
            <a:r>
              <a:rPr lang="en-US" altLang="zh-CN" sz="1600">
                <a:solidFill>
                  <a:srgbClr val="0000FF"/>
                </a:solidFill>
                <a:latin typeface="Consolas" pitchFamily="49" charset="0"/>
                <a:cs typeface="Consolas" pitchFamily="49" charset="0"/>
              </a:rPr>
              <a:t>    </a:t>
            </a:r>
            <a:r>
              <a:rPr lang="en-US" altLang="zh-CN" sz="1600">
                <a:solidFill>
                  <a:srgbClr val="FF0000"/>
                </a:solidFill>
                <a:latin typeface="Consolas" pitchFamily="49" charset="0"/>
                <a:cs typeface="Consolas" pitchFamily="49" charset="0"/>
              </a:rPr>
              <a:t>~Sample</a:t>
            </a:r>
            <a:r>
              <a:rPr lang="en-US" altLang="zh-CN" sz="1600">
                <a:solidFill>
                  <a:srgbClr val="0000FF"/>
                </a:solidFill>
                <a:latin typeface="Consolas" pitchFamily="49" charset="0"/>
                <a:cs typeface="Consolas" pitchFamily="49" charset="0"/>
              </a:rPr>
              <a:t>();</a:t>
            </a:r>
          </a:p>
          <a:p>
            <a:pPr algn="l"/>
            <a:r>
              <a:rPr lang="en-US" altLang="zh-CN" sz="1600">
                <a:solidFill>
                  <a:srgbClr val="0000FF"/>
                </a:solidFill>
                <a:latin typeface="Consolas" pitchFamily="49" charset="0"/>
                <a:cs typeface="Consolas" pitchFamily="49" charset="0"/>
              </a:rPr>
              <a:t>}</a:t>
            </a:r>
          </a:p>
        </p:txBody>
      </p:sp>
      <p:sp>
        <p:nvSpPr>
          <p:cNvPr id="6" name="Text Box 3"/>
          <p:cNvSpPr txBox="1">
            <a:spLocks noChangeArrowheads="1"/>
          </p:cNvSpPr>
          <p:nvPr/>
        </p:nvSpPr>
        <p:spPr bwMode="auto">
          <a:xfrm>
            <a:off x="571472" y="857232"/>
            <a:ext cx="603410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楷体" pitchFamily="49" charset="-122"/>
                <a:ea typeface="楷体" pitchFamily="49" charset="-122"/>
              </a:rPr>
              <a:t>析构函数也是类</a:t>
            </a:r>
            <a:r>
              <a:rPr lang="zh-CN" altLang="en-US" sz="2000">
                <a:latin typeface="楷体" pitchFamily="49" charset="-122"/>
                <a:ea typeface="楷体" pitchFamily="49" charset="-122"/>
              </a:rPr>
              <a:t>的一个特殊成员函</a:t>
            </a:r>
            <a:r>
              <a:rPr lang="zh-CN" altLang="en-US" sz="2000" smtClean="0">
                <a:latin typeface="楷体" pitchFamily="49" charset="-122"/>
                <a:ea typeface="楷体" pitchFamily="49" charset="-122"/>
              </a:rPr>
              <a:t>数：</a:t>
            </a:r>
            <a:endParaRPr lang="en-US" altLang="zh-CN" sz="2000" smtClean="0">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27FC3316-1995-4DD2-A06F-374E4AC6E7C9}" type="slidenum">
              <a:rPr lang="en-US" altLang="zh-CN" smtClean="0"/>
              <a:pPr/>
              <a:t>31</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95288" y="791321"/>
            <a:ext cx="8280400" cy="1654171"/>
          </a:xfrm>
          <a:prstGeom prst="rect">
            <a:avLst/>
          </a:prstGeom>
          <a:noFill/>
          <a:ln w="28575" algn="ctr">
            <a:noFill/>
            <a:miter lim="800000"/>
            <a:headEnd/>
            <a:tailEnd/>
          </a:ln>
          <a:effectLst/>
        </p:spPr>
        <p:txBody>
          <a:bodyPr>
            <a:spAutoFit/>
          </a:bodyPr>
          <a:lstStyle/>
          <a:p>
            <a:pPr marL="457200" indent="-457200" algn="l">
              <a:lnSpc>
                <a:spcPts val="2800"/>
              </a:lnSpc>
              <a:spcBef>
                <a:spcPts val="1200"/>
              </a:spcBef>
              <a:buBlip>
                <a:blip r:embed="rId2"/>
              </a:buBlip>
            </a:pPr>
            <a:r>
              <a:rPr lang="zh-CN" altLang="en-US" sz="2000" smtClean="0">
                <a:latin typeface="Consolas" pitchFamily="49" charset="0"/>
                <a:ea typeface="楷体" pitchFamily="49" charset="-122"/>
                <a:cs typeface="Consolas" pitchFamily="49" charset="0"/>
              </a:rPr>
              <a:t>在</a:t>
            </a:r>
            <a:r>
              <a:rPr lang="zh-CN" altLang="en-US" sz="2000">
                <a:latin typeface="Consolas" pitchFamily="49" charset="0"/>
                <a:ea typeface="楷体" pitchFamily="49" charset="-122"/>
                <a:cs typeface="Consolas" pitchFamily="49" charset="0"/>
              </a:rPr>
              <a:t>析构函数中一般做一些清除工作，在</a:t>
            </a:r>
            <a:r>
              <a:rPr lang="en-US" altLang="zh-CN" sz="2000">
                <a:latin typeface="Consolas" pitchFamily="49" charset="0"/>
                <a:ea typeface="楷体" pitchFamily="49" charset="-122"/>
                <a:cs typeface="Consolas" pitchFamily="49" charset="0"/>
              </a:rPr>
              <a:t>C++</a:t>
            </a:r>
            <a:r>
              <a:rPr lang="zh-CN" altLang="en-US" sz="2000">
                <a:latin typeface="Consolas" pitchFamily="49" charset="0"/>
                <a:ea typeface="楷体" pitchFamily="49" charset="-122"/>
                <a:cs typeface="Consolas" pitchFamily="49" charset="0"/>
              </a:rPr>
              <a:t>中，清除就像初始化一样重要。通过析构函数来保证执行清除。</a:t>
            </a:r>
          </a:p>
          <a:p>
            <a:pPr marL="457200" indent="-457200" algn="l">
              <a:lnSpc>
                <a:spcPts val="2800"/>
              </a:lnSpc>
              <a:spcBef>
                <a:spcPts val="1200"/>
              </a:spcBef>
              <a:buBlip>
                <a:blip r:embed="rId2"/>
              </a:buBlip>
            </a:pPr>
            <a:r>
              <a:rPr lang="zh-CN" altLang="en-US" sz="2000" smtClean="0">
                <a:latin typeface="Consolas" pitchFamily="49" charset="0"/>
                <a:ea typeface="楷体" pitchFamily="49" charset="-122"/>
                <a:cs typeface="Consolas" pitchFamily="49" charset="0"/>
              </a:rPr>
              <a:t>当</a:t>
            </a:r>
            <a:r>
              <a:rPr lang="zh-CN" altLang="en-US" sz="2000">
                <a:latin typeface="Consolas" pitchFamily="49" charset="0"/>
                <a:ea typeface="楷体" pitchFamily="49" charset="-122"/>
                <a:cs typeface="Consolas" pitchFamily="49" charset="0"/>
              </a:rPr>
              <a:t>对象超出其定义范围时（即释放该对象时），编译器自动调用析构函数。在以下情况下，析构函数也会被自动调用：</a:t>
            </a:r>
          </a:p>
        </p:txBody>
      </p:sp>
      <p:sp>
        <p:nvSpPr>
          <p:cNvPr id="66563" name="Text Box 3"/>
          <p:cNvSpPr txBox="1">
            <a:spLocks noChangeArrowheads="1"/>
          </p:cNvSpPr>
          <p:nvPr/>
        </p:nvSpPr>
        <p:spPr bwMode="auto">
          <a:xfrm>
            <a:off x="755650" y="2662983"/>
            <a:ext cx="7848600" cy="1551835"/>
          </a:xfrm>
          <a:prstGeom prst="rect">
            <a:avLst/>
          </a:prstGeom>
          <a:noFill/>
          <a:ln w="28575" algn="ctr">
            <a:noFill/>
            <a:miter lim="800000"/>
            <a:headEnd/>
            <a:tailEnd/>
          </a:ln>
          <a:effectLst/>
        </p:spPr>
        <p:txBody>
          <a:bodyPr>
            <a:spAutoFit/>
          </a:bodyPr>
          <a:lstStyle/>
          <a:p>
            <a:pPr marL="457200" indent="-457200" algn="l">
              <a:lnSpc>
                <a:spcPts val="2600"/>
              </a:lnSpc>
              <a:spcBef>
                <a:spcPts val="1200"/>
              </a:spcBef>
              <a:buBlip>
                <a:blip r:embed="rId3"/>
              </a:buBlip>
            </a:pPr>
            <a:r>
              <a:rPr lang="zh-CN" altLang="en-US" sz="1800">
                <a:latin typeface="Consolas" pitchFamily="49" charset="0"/>
                <a:ea typeface="仿宋" pitchFamily="49" charset="-122"/>
                <a:cs typeface="Consolas" pitchFamily="49" charset="0"/>
              </a:rPr>
              <a:t>如果一个对象被定义在一个函数体内，则当这个函数结束时，该对象的析构函数被自动调用。</a:t>
            </a:r>
          </a:p>
          <a:p>
            <a:pPr marL="457200" indent="-457200" algn="l">
              <a:lnSpc>
                <a:spcPts val="2600"/>
              </a:lnSpc>
              <a:spcBef>
                <a:spcPts val="1200"/>
              </a:spcBef>
              <a:buBlip>
                <a:blip r:embed="rId3"/>
              </a:buBlip>
            </a:pPr>
            <a:r>
              <a:rPr lang="zh-CN" altLang="en-US" sz="1800">
                <a:latin typeface="Consolas" pitchFamily="49" charset="0"/>
                <a:ea typeface="仿宋" pitchFamily="49" charset="-122"/>
                <a:cs typeface="Consolas" pitchFamily="49" charset="0"/>
              </a:rPr>
              <a:t>若一个对象是使用</a:t>
            </a:r>
            <a:r>
              <a:rPr lang="en-US" altLang="zh-CN" sz="1800">
                <a:latin typeface="Consolas" pitchFamily="49" charset="0"/>
                <a:ea typeface="仿宋" pitchFamily="49" charset="-122"/>
                <a:cs typeface="Consolas" pitchFamily="49" charset="0"/>
              </a:rPr>
              <a:t>new</a:t>
            </a:r>
            <a:r>
              <a:rPr lang="zh-CN" altLang="en-US" sz="1800">
                <a:latin typeface="Consolas" pitchFamily="49" charset="0"/>
                <a:ea typeface="仿宋" pitchFamily="49" charset="-122"/>
                <a:cs typeface="Consolas" pitchFamily="49" charset="0"/>
              </a:rPr>
              <a:t>运算符动态创建的，在使用</a:t>
            </a:r>
            <a:r>
              <a:rPr lang="en-US" altLang="zh-CN" sz="1800">
                <a:latin typeface="Consolas" pitchFamily="49" charset="0"/>
                <a:ea typeface="仿宋" pitchFamily="49" charset="-122"/>
                <a:cs typeface="Consolas" pitchFamily="49" charset="0"/>
              </a:rPr>
              <a:t>delete</a:t>
            </a:r>
            <a:r>
              <a:rPr lang="zh-CN" altLang="en-US" sz="1800">
                <a:latin typeface="Consolas" pitchFamily="49" charset="0"/>
                <a:ea typeface="仿宋" pitchFamily="49" charset="-122"/>
                <a:cs typeface="Consolas" pitchFamily="49" charset="0"/>
              </a:rPr>
              <a:t>运算符释放它时，</a:t>
            </a:r>
            <a:r>
              <a:rPr lang="en-US" altLang="zh-CN" sz="1800">
                <a:latin typeface="Consolas" pitchFamily="49" charset="0"/>
                <a:ea typeface="仿宋" pitchFamily="49" charset="-122"/>
                <a:cs typeface="Consolas" pitchFamily="49" charset="0"/>
              </a:rPr>
              <a:t>delete</a:t>
            </a:r>
            <a:r>
              <a:rPr lang="zh-CN" altLang="en-US" sz="1800">
                <a:latin typeface="Consolas" pitchFamily="49" charset="0"/>
                <a:ea typeface="仿宋" pitchFamily="49" charset="-122"/>
                <a:cs typeface="Consolas" pitchFamily="49" charset="0"/>
              </a:rPr>
              <a:t>将会自动调用析构函数。</a:t>
            </a:r>
          </a:p>
        </p:txBody>
      </p:sp>
      <p:sp>
        <p:nvSpPr>
          <p:cNvPr id="4" name="灯片编号占位符 3"/>
          <p:cNvSpPr>
            <a:spLocks noGrp="1"/>
          </p:cNvSpPr>
          <p:nvPr>
            <p:ph type="sldNum" sz="quarter" idx="12"/>
          </p:nvPr>
        </p:nvSpPr>
        <p:spPr/>
        <p:txBody>
          <a:bodyPr/>
          <a:lstStyle/>
          <a:p>
            <a:fld id="{27FC3316-1995-4DD2-A06F-374E4AC6E7C9}" type="slidenum">
              <a:rPr lang="en-US" altLang="zh-CN" smtClean="0"/>
              <a:pPr/>
              <a:t>32</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95288" y="333375"/>
            <a:ext cx="8064500"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楷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13.3】</a:t>
            </a:r>
            <a:r>
              <a:rPr lang="zh-CN" altLang="en-US" sz="2000" smtClean="0">
                <a:latin typeface="Consolas" pitchFamily="49" charset="0"/>
                <a:ea typeface="楷体" pitchFamily="49" charset="-122"/>
                <a:cs typeface="Consolas" pitchFamily="49" charset="0"/>
              </a:rPr>
              <a:t>分</a:t>
            </a:r>
            <a:r>
              <a:rPr lang="zh-CN" altLang="en-US" sz="2000">
                <a:latin typeface="Consolas" pitchFamily="49" charset="0"/>
                <a:ea typeface="楷体" pitchFamily="49" charset="-122"/>
                <a:cs typeface="Consolas" pitchFamily="49" charset="0"/>
              </a:rPr>
              <a:t>析以下程序的执行结果。</a:t>
            </a:r>
          </a:p>
        </p:txBody>
      </p:sp>
      <p:sp>
        <p:nvSpPr>
          <p:cNvPr id="65539" name="Text Box 3"/>
          <p:cNvSpPr txBox="1">
            <a:spLocks noChangeArrowheads="1"/>
          </p:cNvSpPr>
          <p:nvPr/>
        </p:nvSpPr>
        <p:spPr bwMode="auto">
          <a:xfrm>
            <a:off x="611188" y="1052513"/>
            <a:ext cx="8281987" cy="39665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lIns="216000" tIns="144000" bIns="144000">
            <a:spAutoFit/>
          </a:bodyPr>
          <a:lstStyle/>
          <a:p>
            <a:pPr algn="l">
              <a:lnSpc>
                <a:spcPts val="2400"/>
              </a:lnSpc>
            </a:pPr>
            <a:r>
              <a:rPr lang="en-US" altLang="zh-CN" sz="1800">
                <a:solidFill>
                  <a:srgbClr val="0000FF"/>
                </a:solidFill>
                <a:latin typeface="Consolas" pitchFamily="49" charset="0"/>
                <a:ea typeface="仿宋" pitchFamily="49" charset="-122"/>
                <a:cs typeface="Consolas" pitchFamily="49" charset="0"/>
              </a:rPr>
              <a:t>#include &lt;iostream.h&gt;</a:t>
            </a:r>
          </a:p>
          <a:p>
            <a:pPr algn="l">
              <a:lnSpc>
                <a:spcPts val="2400"/>
              </a:lnSpc>
            </a:pPr>
            <a:r>
              <a:rPr lang="en-US" altLang="zh-CN" sz="1800">
                <a:solidFill>
                  <a:srgbClr val="0000FF"/>
                </a:solidFill>
                <a:latin typeface="Consolas" pitchFamily="49" charset="0"/>
                <a:ea typeface="仿宋" pitchFamily="49" charset="-122"/>
                <a:cs typeface="Consolas" pitchFamily="49" charset="0"/>
              </a:rPr>
              <a:t>class Sample3</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x,y;</a:t>
            </a:r>
          </a:p>
          <a:p>
            <a:pPr algn="l">
              <a:lnSpc>
                <a:spcPts val="24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400"/>
              </a:lnSpc>
            </a:pPr>
            <a:r>
              <a:rPr lang="en-US" altLang="zh-CN" sz="1800">
                <a:solidFill>
                  <a:srgbClr val="0000FF"/>
                </a:solidFill>
                <a:latin typeface="Consolas" pitchFamily="49" charset="0"/>
                <a:ea typeface="仿宋" pitchFamily="49" charset="-122"/>
                <a:cs typeface="Consolas" pitchFamily="49" charset="0"/>
              </a:rPr>
              <a:t>    Sample3(int x1,int y1)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构造函数</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x=x1;y=y1;  }</a:t>
            </a:r>
          </a:p>
          <a:p>
            <a:pPr algn="l">
              <a:lnSpc>
                <a:spcPts val="2400"/>
              </a:lnSpc>
            </a:pPr>
            <a:r>
              <a:rPr lang="en-US" altLang="zh-CN" sz="1800">
                <a:solidFill>
                  <a:srgbClr val="0000FF"/>
                </a:solidFill>
                <a:latin typeface="Consolas" pitchFamily="49" charset="0"/>
                <a:ea typeface="仿宋" pitchFamily="49" charset="-122"/>
                <a:cs typeface="Consolas" pitchFamily="49" charset="0"/>
              </a:rPr>
              <a:t>    ~Sample3()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析构函数</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调用析构函数</a:t>
            </a:r>
            <a:r>
              <a:rPr lang="en-US" altLang="zh-CN" sz="1800">
                <a:solidFill>
                  <a:srgbClr val="0000FF"/>
                </a:solidFill>
                <a:latin typeface="Consolas" pitchFamily="49" charset="0"/>
                <a:ea typeface="仿宋" pitchFamily="49" charset="-122"/>
                <a:cs typeface="Consolas" pitchFamily="49" charset="0"/>
              </a:rPr>
              <a:t>." &lt;&lt; endl; }</a:t>
            </a:r>
          </a:p>
          <a:p>
            <a:pPr algn="l">
              <a:lnSpc>
                <a:spcPts val="2400"/>
              </a:lnSpc>
            </a:pPr>
            <a:r>
              <a:rPr lang="en-US" altLang="zh-CN" sz="1800">
                <a:solidFill>
                  <a:srgbClr val="0000FF"/>
                </a:solidFill>
                <a:latin typeface="Consolas" pitchFamily="49" charset="0"/>
                <a:ea typeface="仿宋" pitchFamily="49" charset="-122"/>
                <a:cs typeface="Consolas" pitchFamily="49" charset="0"/>
              </a:rPr>
              <a:t>    void dispoint()</a:t>
            </a:r>
          </a:p>
          <a:p>
            <a:pPr algn="l">
              <a:lnSpc>
                <a:spcPts val="2400"/>
              </a:lnSpc>
            </a:pPr>
            <a:r>
              <a:rPr lang="en-US" altLang="zh-CN" sz="1800">
                <a:solidFill>
                  <a:srgbClr val="0000FF"/>
                </a:solidFill>
                <a:latin typeface="Consolas" pitchFamily="49" charset="0"/>
                <a:ea typeface="仿宋" pitchFamily="49" charset="-122"/>
                <a:cs typeface="Consolas" pitchFamily="49" charset="0"/>
              </a:rPr>
              <a:t>    {	cout &lt;&lt; "(" &lt;&lt; x &lt;&lt; "," &lt;&lt; y &lt;&lt; ")" &lt;&lt; endl; }</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27FC3316-1995-4DD2-A06F-374E4AC6E7C9}" type="slidenum">
              <a:rPr lang="en-US" altLang="zh-CN" smtClean="0"/>
              <a:pPr/>
              <a:t>33</a:t>
            </a:fld>
            <a:r>
              <a:rPr lang="en-US" altLang="zh-CN" smtClean="0"/>
              <a:t>/11</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14282" y="476250"/>
            <a:ext cx="5676910" cy="3625059"/>
          </a:xfrm>
          <a:prstGeom prst="rect">
            <a:avLst/>
          </a:prstGeom>
          <a:solidFill>
            <a:schemeClr val="accent2"/>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wrap="square" lIns="216000" tIns="144000" bIns="144000">
            <a:spAutoFit/>
          </a:bodyPr>
          <a:lstStyle/>
          <a:p>
            <a:pPr algn="l">
              <a:lnSpc>
                <a:spcPts val="26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a:solidFill>
                  <a:srgbClr val="0000FF"/>
                </a:solidFill>
                <a:latin typeface="Consolas" pitchFamily="49" charset="0"/>
                <a:ea typeface="仿宋" pitchFamily="49" charset="-122"/>
                <a:cs typeface="Consolas" pitchFamily="49" charset="0"/>
              </a:rPr>
              <a:t>main()</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Sample3 </a:t>
            </a:r>
            <a:r>
              <a:rPr lang="en-US" altLang="zh-CN" sz="1800">
                <a:solidFill>
                  <a:srgbClr val="0000FF"/>
                </a:solidFill>
                <a:latin typeface="Consolas" pitchFamily="49" charset="0"/>
                <a:ea typeface="仿宋" pitchFamily="49" charset="-122"/>
                <a:cs typeface="Consolas" pitchFamily="49" charset="0"/>
              </a:rPr>
              <a:t>a(12,6),*p=new Sample3(5,12</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对象指针指向创建的无名对象</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a:t>
            </a:r>
            <a:r>
              <a:rPr lang="en-US" altLang="zh-CN" sz="1800">
                <a:solidFill>
                  <a:srgbClr val="0000FF"/>
                </a:solidFill>
                <a:latin typeface="Consolas" pitchFamily="49" charset="0"/>
                <a:ea typeface="仿宋" pitchFamily="49" charset="-122"/>
                <a:cs typeface="Consolas" pitchFamily="49" charset="0"/>
              </a:rPr>
              <a:t>&lt;&lt; "First point=&gt;";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a.dispoint</a:t>
            </a:r>
            <a:r>
              <a:rPr lang="en-US" altLang="zh-CN" sz="1800">
                <a:solidFill>
                  <a:srgbClr val="0000FF"/>
                </a:solidFill>
                <a:latin typeface="Consolas" pitchFamily="49" charset="0"/>
                <a:ea typeface="仿宋" pitchFamily="49" charset="-122"/>
                <a:cs typeface="Consolas" pitchFamily="49" charset="0"/>
              </a:rPr>
              <a: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a:t>
            </a:r>
            <a:r>
              <a:rPr lang="en-US" altLang="zh-CN" sz="1800">
                <a:solidFill>
                  <a:srgbClr val="0000FF"/>
                </a:solidFill>
                <a:latin typeface="Consolas" pitchFamily="49" charset="0"/>
                <a:ea typeface="仿宋" pitchFamily="49" charset="-122"/>
                <a:cs typeface="Consolas" pitchFamily="49" charset="0"/>
              </a:rPr>
              <a:t>&lt;&lt; "Second point=&gt;";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&gt;dispoint</a:t>
            </a:r>
            <a:r>
              <a:rPr lang="en-US" altLang="zh-CN" sz="1800" smtClean="0">
                <a:solidFill>
                  <a:srgbClr val="0000FF"/>
                </a:solidFill>
                <a:latin typeface="Consolas" pitchFamily="49" charset="0"/>
                <a:ea typeface="仿宋" pitchFamily="49" charset="-122"/>
                <a:cs typeface="Consolas" pitchFamily="49" charset="0"/>
              </a:rPr>
              <a:t>();</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delete p;</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return 1;</a:t>
            </a:r>
            <a:endParaRPr lang="en-US" altLang="zh-CN" sz="1800">
              <a:solidFill>
                <a:srgbClr val="0000FF"/>
              </a:solidFill>
              <a:latin typeface="Consolas" pitchFamily="49" charset="0"/>
              <a:ea typeface="仿宋" pitchFamily="49" charset="-122"/>
              <a:cs typeface="Consolas" pitchFamily="49" charset="0"/>
            </a:endParaRP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1214414" y="4714884"/>
            <a:ext cx="3143272" cy="1071570"/>
            <a:chOff x="1214414" y="4714884"/>
            <a:chExt cx="3143272" cy="1071570"/>
          </a:xfrm>
        </p:grpSpPr>
        <p:sp>
          <p:nvSpPr>
            <p:cNvPr id="3" name="矩形 2"/>
            <p:cNvSpPr/>
            <p:nvPr/>
          </p:nvSpPr>
          <p:spPr bwMode="auto">
            <a:xfrm>
              <a:off x="2428860" y="4714884"/>
              <a:ext cx="1928826" cy="1071570"/>
            </a:xfrm>
            <a:prstGeom prst="rect">
              <a:avLst/>
            </a:prstGeom>
            <a:solidFill>
              <a:schemeClr val="accent1"/>
            </a:solidFill>
            <a:ln w="2857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33FF"/>
                  </a:solidFill>
                  <a:effectLst/>
                  <a:latin typeface="Consolas" pitchFamily="49" charset="0"/>
                  <a:cs typeface="Consolas" pitchFamily="49" charset="0"/>
                </a:rPr>
                <a:t>x=5,y=12</a:t>
              </a:r>
              <a:endParaRPr kumimoji="0" lang="zh-CN" altLang="en-US" sz="1800" b="1" i="0" u="none" strike="noStrike" cap="none" normalizeH="0" baseline="0" smtClean="0">
                <a:ln>
                  <a:noFill/>
                </a:ln>
                <a:solidFill>
                  <a:srgbClr val="3333FF"/>
                </a:solidFill>
                <a:effectLst/>
                <a:latin typeface="Consolas" pitchFamily="49" charset="0"/>
                <a:cs typeface="Consolas" pitchFamily="49" charset="0"/>
              </a:endParaRPr>
            </a:p>
          </p:txBody>
        </p:sp>
        <p:sp>
          <p:nvSpPr>
            <p:cNvPr id="4" name="TextBox 3"/>
            <p:cNvSpPr txBox="1"/>
            <p:nvPr/>
          </p:nvSpPr>
          <p:spPr>
            <a:xfrm>
              <a:off x="1214414" y="4786322"/>
              <a:ext cx="57150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cxnSp>
          <p:nvCxnSpPr>
            <p:cNvPr id="6" name="直接箭头连接符 5"/>
            <p:cNvCxnSpPr/>
            <p:nvPr/>
          </p:nvCxnSpPr>
          <p:spPr bwMode="auto">
            <a:xfrm>
              <a:off x="1714480" y="4929198"/>
              <a:ext cx="71438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grpSp>
      <p:grpSp>
        <p:nvGrpSpPr>
          <p:cNvPr id="5" name="组合 12"/>
          <p:cNvGrpSpPr/>
          <p:nvPr/>
        </p:nvGrpSpPr>
        <p:grpSpPr>
          <a:xfrm>
            <a:off x="6072198" y="857232"/>
            <a:ext cx="2714625" cy="2857520"/>
            <a:chOff x="6072198" y="857232"/>
            <a:chExt cx="2714625" cy="2857520"/>
          </a:xfrm>
        </p:grpSpPr>
        <p:pic>
          <p:nvPicPr>
            <p:cNvPr id="2050" name="Picture 2"/>
            <p:cNvPicPr>
              <a:picLocks noChangeAspect="1" noChangeArrowheads="1"/>
            </p:cNvPicPr>
            <p:nvPr/>
          </p:nvPicPr>
          <p:blipFill>
            <a:blip r:embed="rId2" cstate="print"/>
            <a:srcRect/>
            <a:stretch>
              <a:fillRect/>
            </a:stretch>
          </p:blipFill>
          <p:spPr bwMode="auto">
            <a:xfrm>
              <a:off x="6072198" y="1428736"/>
              <a:ext cx="2714625" cy="2286016"/>
            </a:xfrm>
            <a:prstGeom prst="rect">
              <a:avLst/>
            </a:prstGeom>
            <a:noFill/>
            <a:ln w="9525">
              <a:noFill/>
              <a:miter lim="800000"/>
              <a:headEnd/>
              <a:tailEnd/>
            </a:ln>
          </p:spPr>
        </p:pic>
        <p:sp>
          <p:nvSpPr>
            <p:cNvPr id="12" name="右弧形箭头 11"/>
            <p:cNvSpPr/>
            <p:nvPr/>
          </p:nvSpPr>
          <p:spPr bwMode="auto">
            <a:xfrm>
              <a:off x="6643702" y="857232"/>
              <a:ext cx="357190" cy="642942"/>
            </a:xfrm>
            <a:prstGeom prst="curvedLef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cxnSp>
        <p:nvCxnSpPr>
          <p:cNvPr id="10" name="直接箭头连接符 9"/>
          <p:cNvCxnSpPr/>
          <p:nvPr/>
        </p:nvCxnSpPr>
        <p:spPr bwMode="auto">
          <a:xfrm flipV="1">
            <a:off x="2071670" y="2428868"/>
            <a:ext cx="4143404" cy="7143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1" name="灯片编号占位符 10"/>
          <p:cNvSpPr>
            <a:spLocks noGrp="1"/>
          </p:cNvSpPr>
          <p:nvPr>
            <p:ph type="sldNum" sz="quarter" idx="12"/>
          </p:nvPr>
        </p:nvSpPr>
        <p:spPr/>
        <p:txBody>
          <a:bodyPr/>
          <a:lstStyle/>
          <a:p>
            <a:fld id="{27FC3316-1995-4DD2-A06F-374E4AC6E7C9}" type="slidenum">
              <a:rPr lang="en-US" altLang="zh-CN" smtClean="0"/>
              <a:pPr/>
              <a:t>34</a:t>
            </a:fld>
            <a:r>
              <a:rPr lang="en-US" altLang="zh-CN" smtClean="0"/>
              <a:t>/11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514">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4514">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4514">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4514">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4514">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Righ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descr="信纸"/>
          <p:cNvSpPr txBox="1">
            <a:spLocks noChangeArrowheads="1"/>
          </p:cNvSpPr>
          <p:nvPr/>
        </p:nvSpPr>
        <p:spPr bwMode="auto">
          <a:xfrm>
            <a:off x="571472" y="500042"/>
            <a:ext cx="2952750"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lang="en-US" altLang="zh-CN" smtClean="0">
                <a:solidFill>
                  <a:srgbClr val="FF0000"/>
                </a:solidFill>
                <a:latin typeface="Consolas" pitchFamily="49" charset="0"/>
                <a:ea typeface="方正细珊瑚简体" pitchFamily="65" charset="-122"/>
                <a:cs typeface="Consolas" pitchFamily="49" charset="0"/>
              </a:rPr>
              <a:t>13.2.4 </a:t>
            </a:r>
            <a:r>
              <a:rPr lang="zh-CN" altLang="zh-CN" smtClean="0">
                <a:solidFill>
                  <a:srgbClr val="FF0000"/>
                </a:solidFill>
                <a:latin typeface="Consolas" pitchFamily="49" charset="0"/>
                <a:ea typeface="方正细珊瑚简体" pitchFamily="65" charset="-122"/>
                <a:cs typeface="Consolas" pitchFamily="49" charset="0"/>
              </a:rPr>
              <a:t>模板类</a:t>
            </a:r>
            <a:endParaRPr lang="zh-CN" altLang="en-US">
              <a:solidFill>
                <a:srgbClr val="FF0000"/>
              </a:solidFill>
              <a:latin typeface="Consolas" pitchFamily="49" charset="0"/>
              <a:ea typeface="方正细珊瑚简体" pitchFamily="65" charset="-122"/>
              <a:cs typeface="Consolas" pitchFamily="49" charset="0"/>
            </a:endParaRPr>
          </a:p>
        </p:txBody>
      </p:sp>
      <p:sp>
        <p:nvSpPr>
          <p:cNvPr id="109571" name="Text Box 3"/>
          <p:cNvSpPr txBox="1">
            <a:spLocks noChangeArrowheads="1"/>
          </p:cNvSpPr>
          <p:nvPr/>
        </p:nvSpPr>
        <p:spPr bwMode="auto">
          <a:xfrm>
            <a:off x="571472" y="1357298"/>
            <a:ext cx="7993062" cy="2041585"/>
          </a:xfrm>
          <a:prstGeom prst="rect">
            <a:avLst/>
          </a:prstGeom>
          <a:noFill/>
          <a:ln w="28575" algn="ctr">
            <a:noFill/>
            <a:miter lim="800000"/>
            <a:headEnd/>
            <a:tailEnd/>
          </a:ln>
          <a:effectLst/>
        </p:spPr>
        <p:txBody>
          <a:bodyPr>
            <a:spAutoFit/>
          </a:bodyPr>
          <a:lstStyle/>
          <a:p>
            <a:pPr marL="342900" indent="-342900" algn="l">
              <a:lnSpc>
                <a:spcPts val="2800"/>
              </a:lnSpc>
              <a:spcBef>
                <a:spcPts val="1200"/>
              </a:spcBef>
              <a:buBlip>
                <a:blip r:embed="rId4"/>
              </a:buBlip>
            </a:pPr>
            <a:r>
              <a:rPr lang="zh-CN" altLang="zh-CN" sz="1800" smtClean="0">
                <a:solidFill>
                  <a:srgbClr val="FF0000"/>
                </a:solidFill>
                <a:latin typeface="方正启体简体" pitchFamily="65" charset="-122"/>
                <a:ea typeface="方正启体简体" pitchFamily="65" charset="-122"/>
                <a:cs typeface="Consolas" pitchFamily="49" charset="0"/>
              </a:rPr>
              <a:t>模板</a:t>
            </a:r>
            <a:r>
              <a:rPr lang="zh-CN" altLang="zh-CN"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template</a:t>
            </a:r>
            <a:r>
              <a:rPr lang="zh-CN" altLang="zh-CN" sz="1800" smtClean="0">
                <a:latin typeface="Consolas" pitchFamily="49" charset="0"/>
                <a:ea typeface="仿宋" pitchFamily="49" charset="-122"/>
                <a:cs typeface="Consolas" pitchFamily="49" charset="0"/>
              </a:rPr>
              <a:t>）用于把函数或类要处理的数据类型参数化，表现为参数的多态性。</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zh-CN" altLang="zh-CN" sz="1800" smtClean="0">
                <a:latin typeface="Consolas" pitchFamily="49" charset="0"/>
                <a:ea typeface="仿宋" pitchFamily="49" charset="-122"/>
                <a:cs typeface="Consolas" pitchFamily="49" charset="0"/>
              </a:rPr>
              <a:t>模板用于表达逻辑结构相同，且具体数据元素类型不同的数据对象的通用行为，从而使得程序可以从逻辑功能上抽象，把被处理的对象（数据）类型作为参数传递。</a:t>
            </a:r>
            <a:endParaRPr lang="zh-CN" altLang="zh-CN" sz="1800">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5" cstate="print"/>
          <a:srcRect/>
          <a:stretch>
            <a:fillRect/>
          </a:stretch>
        </p:blipFill>
        <p:spPr bwMode="auto">
          <a:xfrm>
            <a:off x="1928794" y="3786190"/>
            <a:ext cx="4597797" cy="1857388"/>
          </a:xfrm>
          <a:prstGeom prst="rect">
            <a:avLst/>
          </a:prstGeom>
          <a:noFill/>
          <a:ln w="9525">
            <a:noFill/>
            <a:miter lim="800000"/>
            <a:headEnd/>
            <a:tailEnd/>
          </a:ln>
        </p:spPr>
      </p:pic>
      <p:sp>
        <p:nvSpPr>
          <p:cNvPr id="5" name="TextBox 4"/>
          <p:cNvSpPr txBox="1"/>
          <p:nvPr/>
        </p:nvSpPr>
        <p:spPr>
          <a:xfrm>
            <a:off x="3500430" y="5786454"/>
            <a:ext cx="1643074" cy="338554"/>
          </a:xfrm>
          <a:prstGeom prst="rect">
            <a:avLst/>
          </a:prstGeom>
          <a:noFill/>
        </p:spPr>
        <p:txBody>
          <a:bodyPr wrap="square" rtlCol="0">
            <a:spAutoFit/>
          </a:bodyPr>
          <a:lstStyle/>
          <a:p>
            <a:pPr algn="l"/>
            <a:r>
              <a:rPr lang="zh-CN" altLang="en-US" sz="1600" smtClean="0">
                <a:latin typeface="楷体" pitchFamily="49" charset="-122"/>
                <a:ea typeface="楷体" pitchFamily="49" charset="-122"/>
              </a:rPr>
              <a:t>黑板报模板</a:t>
            </a:r>
            <a:endParaRPr lang="zh-CN" altLang="en-US" sz="1600">
              <a:latin typeface="楷体" pitchFamily="49" charset="-122"/>
              <a:ea typeface="楷体" pitchFamily="49" charset="-122"/>
            </a:endParaRP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35</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1428760" cy="400110"/>
          </a:xfrm>
          <a:prstGeom prst="rect">
            <a:avLst/>
          </a:prstGeom>
          <a:noFill/>
        </p:spPr>
        <p:txBody>
          <a:bodyPr wrap="square" rtlCol="0">
            <a:spAutoFit/>
          </a:bodyPr>
          <a:lstStyle/>
          <a:p>
            <a:pPr algn="l"/>
            <a:r>
              <a:rPr lang="zh-CN" altLang="en-US" sz="2000" smtClean="0">
                <a:solidFill>
                  <a:srgbClr val="0000FF"/>
                </a:solidFill>
                <a:latin typeface="华文中宋" pitchFamily="2" charset="-122"/>
                <a:ea typeface="华文中宋" pitchFamily="2" charset="-122"/>
              </a:rPr>
              <a:t>函数</a:t>
            </a:r>
            <a:r>
              <a:rPr lang="zh-CN" altLang="zh-CN" sz="2000" smtClean="0">
                <a:solidFill>
                  <a:srgbClr val="0000FF"/>
                </a:solidFill>
                <a:latin typeface="华文中宋" pitchFamily="2" charset="-122"/>
                <a:ea typeface="华文中宋" pitchFamily="2" charset="-122"/>
                <a:cs typeface="Consolas" pitchFamily="49" charset="0"/>
              </a:rPr>
              <a:t>模板</a:t>
            </a:r>
            <a:endParaRPr lang="zh-CN" altLang="en-US" sz="2000">
              <a:solidFill>
                <a:srgbClr val="0000FF"/>
              </a:solidFill>
              <a:latin typeface="华文中宋" pitchFamily="2" charset="-122"/>
              <a:ea typeface="华文中宋" pitchFamily="2" charset="-122"/>
            </a:endParaRPr>
          </a:p>
        </p:txBody>
      </p:sp>
      <p:sp>
        <p:nvSpPr>
          <p:cNvPr id="3" name="TextBox 2"/>
          <p:cNvSpPr txBox="1"/>
          <p:nvPr/>
        </p:nvSpPr>
        <p:spPr>
          <a:xfrm>
            <a:off x="285720" y="885622"/>
            <a:ext cx="4714908" cy="57580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#include &lt;iostream&gt;</a:t>
            </a:r>
          </a:p>
          <a:p>
            <a:pPr algn="l"/>
            <a:r>
              <a:rPr lang="en-US" altLang="zh-CN" sz="1800" smtClean="0">
                <a:solidFill>
                  <a:srgbClr val="0000FF"/>
                </a:solidFill>
                <a:latin typeface="Consolas" pitchFamily="49" charset="0"/>
                <a:ea typeface="仿宋" pitchFamily="49" charset="-122"/>
                <a:cs typeface="Consolas" pitchFamily="49" charset="0"/>
              </a:rPr>
              <a:t>using namespace std;</a:t>
            </a:r>
          </a:p>
          <a:p>
            <a:pPr algn="l"/>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(int x,int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double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(double x,double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char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(char x,char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cout &lt;&lt; max(1,3) &lt;&lt; endl;</a:t>
            </a:r>
          </a:p>
          <a:p>
            <a:pPr algn="l"/>
            <a:r>
              <a:rPr lang="en-US" altLang="zh-CN" sz="1800" smtClean="0">
                <a:solidFill>
                  <a:srgbClr val="0000FF"/>
                </a:solidFill>
                <a:latin typeface="Consolas" pitchFamily="49" charset="0"/>
                <a:ea typeface="仿宋" pitchFamily="49" charset="-122"/>
                <a:cs typeface="Consolas" pitchFamily="49" charset="0"/>
              </a:rPr>
              <a:t>   cout &lt;&lt; max(1.8,1.3) &lt;&lt; endl;</a:t>
            </a:r>
          </a:p>
          <a:p>
            <a:pPr algn="l"/>
            <a:r>
              <a:rPr lang="en-US" altLang="zh-CN" sz="1800" smtClean="0">
                <a:solidFill>
                  <a:srgbClr val="0000FF"/>
                </a:solidFill>
                <a:latin typeface="Consolas" pitchFamily="49" charset="0"/>
                <a:ea typeface="仿宋" pitchFamily="49" charset="-122"/>
                <a:cs typeface="Consolas" pitchFamily="49" charset="0"/>
              </a:rPr>
              <a:t>   cout &lt;&lt; max('c','e') &lt;&lt; endl;</a:t>
            </a:r>
          </a:p>
          <a:p>
            <a:pPr algn="l"/>
            <a:r>
              <a:rPr lang="en-US" altLang="zh-CN" sz="1800" smtClean="0">
                <a:solidFill>
                  <a:srgbClr val="0000FF"/>
                </a:solidFill>
                <a:latin typeface="Consolas" pitchFamily="49" charset="0"/>
                <a:ea typeface="仿宋" pitchFamily="49" charset="-122"/>
                <a:cs typeface="Consolas" pitchFamily="49" charset="0"/>
              </a:rPr>
              <a:t>}</a:t>
            </a:r>
          </a:p>
        </p:txBody>
      </p:sp>
      <p:pic>
        <p:nvPicPr>
          <p:cNvPr id="1026" name="Picture 2"/>
          <p:cNvPicPr>
            <a:picLocks noChangeAspect="1" noChangeArrowheads="1"/>
          </p:cNvPicPr>
          <p:nvPr/>
        </p:nvPicPr>
        <p:blipFill>
          <a:blip r:embed="rId3" cstate="print"/>
          <a:srcRect/>
          <a:stretch>
            <a:fillRect/>
          </a:stretch>
        </p:blipFill>
        <p:spPr bwMode="auto">
          <a:xfrm>
            <a:off x="5786446" y="3000372"/>
            <a:ext cx="2790825" cy="1733550"/>
          </a:xfrm>
          <a:prstGeom prst="rect">
            <a:avLst/>
          </a:prstGeom>
          <a:noFill/>
          <a:ln w="9525">
            <a:noFill/>
            <a:miter lim="800000"/>
            <a:headEnd/>
            <a:tailEnd/>
          </a:ln>
        </p:spPr>
      </p:pic>
      <p:sp>
        <p:nvSpPr>
          <p:cNvPr id="5" name="右箭头 4"/>
          <p:cNvSpPr/>
          <p:nvPr/>
        </p:nvSpPr>
        <p:spPr bwMode="auto">
          <a:xfrm>
            <a:off x="5143504" y="3786190"/>
            <a:ext cx="500066" cy="285752"/>
          </a:xfrm>
          <a:prstGeom prst="rightArrow">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36</a:t>
            </a:fld>
            <a:r>
              <a:rPr lang="en-US" altLang="zh-CN" smtClean="0"/>
              <a:t>/9</a:t>
            </a:r>
          </a:p>
          <a:p>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4500594"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800" smtClean="0">
                <a:solidFill>
                  <a:srgbClr val="0000FF"/>
                </a:solidFill>
                <a:latin typeface="Consolas" pitchFamily="49" charset="0"/>
                <a:cs typeface="Consolas" pitchFamily="49" charset="0"/>
              </a:rPr>
              <a:t>#include &lt;iostream&gt;</a:t>
            </a:r>
          </a:p>
          <a:p>
            <a:pPr algn="l"/>
            <a:r>
              <a:rPr lang="en-US" altLang="zh-CN" sz="1800" smtClean="0">
                <a:solidFill>
                  <a:srgbClr val="0000FF"/>
                </a:solidFill>
                <a:latin typeface="Consolas" pitchFamily="49" charset="0"/>
                <a:cs typeface="Consolas" pitchFamily="49" charset="0"/>
              </a:rPr>
              <a:t>using namespace std;</a:t>
            </a:r>
          </a:p>
          <a:p>
            <a:pPr algn="l"/>
            <a:endParaRPr lang="en-US" altLang="zh-CN" sz="1800" smtClean="0">
              <a:solidFill>
                <a:srgbClr val="0000FF"/>
              </a:solidFill>
              <a:latin typeface="Consolas" pitchFamily="49" charset="0"/>
              <a:cs typeface="Consolas" pitchFamily="49" charset="0"/>
            </a:endParaRPr>
          </a:p>
          <a:p>
            <a:pPr algn="l"/>
            <a:r>
              <a:rPr lang="en-US" altLang="zh-CN" sz="1800" smtClean="0">
                <a:solidFill>
                  <a:srgbClr val="FF00FF"/>
                </a:solidFill>
                <a:latin typeface="Consolas" pitchFamily="49" charset="0"/>
                <a:cs typeface="Consolas" pitchFamily="49" charset="0"/>
              </a:rPr>
              <a:t>template &lt;typename T&gt;</a:t>
            </a:r>
          </a:p>
          <a:p>
            <a:pPr algn="l"/>
            <a:r>
              <a:rPr lang="en-US" altLang="zh-CN" sz="1800" smtClean="0">
                <a:solidFill>
                  <a:srgbClr val="FF00FF"/>
                </a:solidFill>
                <a:latin typeface="Consolas" pitchFamily="49" charset="0"/>
                <a:cs typeface="Consolas" pitchFamily="49" charset="0"/>
              </a:rPr>
              <a:t>T max(T x,T y)</a:t>
            </a:r>
          </a:p>
          <a:p>
            <a:pPr algn="l"/>
            <a:r>
              <a:rPr lang="en-US" altLang="zh-CN" sz="1800" smtClean="0">
                <a:solidFill>
                  <a:srgbClr val="FF00FF"/>
                </a:solidFill>
                <a:latin typeface="Consolas" pitchFamily="49" charset="0"/>
                <a:cs typeface="Consolas" pitchFamily="49" charset="0"/>
              </a:rPr>
              <a:t>{</a:t>
            </a:r>
          </a:p>
          <a:p>
            <a:pPr algn="l"/>
            <a:r>
              <a:rPr lang="en-US" altLang="zh-CN" sz="1800" smtClean="0">
                <a:solidFill>
                  <a:srgbClr val="FF00FF"/>
                </a:solidFill>
                <a:latin typeface="Consolas" pitchFamily="49" charset="0"/>
                <a:cs typeface="Consolas" pitchFamily="49" charset="0"/>
              </a:rPr>
              <a:t>   return x&gt;y?x:y;</a:t>
            </a:r>
          </a:p>
          <a:p>
            <a:pPr algn="l"/>
            <a:r>
              <a:rPr lang="en-US" altLang="zh-CN" sz="1800" smtClean="0">
                <a:solidFill>
                  <a:srgbClr val="FF00FF"/>
                </a:solidFill>
                <a:latin typeface="Consolas" pitchFamily="49" charset="0"/>
                <a:cs typeface="Consolas" pitchFamily="49" charset="0"/>
              </a:rPr>
              <a:t>}</a:t>
            </a:r>
          </a:p>
          <a:p>
            <a:pPr algn="l"/>
            <a:endParaRPr lang="en-US" altLang="zh-CN" sz="1800" smtClean="0">
              <a:solidFill>
                <a:srgbClr val="0000FF"/>
              </a:solidFill>
              <a:latin typeface="Consolas" pitchFamily="49" charset="0"/>
              <a:cs typeface="Consolas" pitchFamily="49" charset="0"/>
            </a:endParaRPr>
          </a:p>
          <a:p>
            <a:pPr algn="l"/>
            <a:r>
              <a:rPr lang="en-US" altLang="zh-CN" sz="1800" smtClean="0">
                <a:solidFill>
                  <a:srgbClr val="0000FF"/>
                </a:solidFill>
                <a:latin typeface="Consolas" pitchFamily="49" charset="0"/>
                <a:cs typeface="Consolas" pitchFamily="49" charset="0"/>
              </a:rPr>
              <a:t>void main()</a:t>
            </a:r>
          </a:p>
          <a:p>
            <a:pPr algn="l"/>
            <a:r>
              <a:rPr lang="en-US" altLang="zh-CN" sz="1800" smtClean="0">
                <a:solidFill>
                  <a:srgbClr val="0000FF"/>
                </a:solidFill>
                <a:latin typeface="Consolas" pitchFamily="49" charset="0"/>
                <a:cs typeface="Consolas" pitchFamily="49" charset="0"/>
              </a:rPr>
              <a:t>{</a:t>
            </a:r>
          </a:p>
          <a:p>
            <a:pPr algn="l"/>
            <a:r>
              <a:rPr lang="en-US" altLang="zh-CN" sz="1800" smtClean="0">
                <a:solidFill>
                  <a:srgbClr val="0000FF"/>
                </a:solidFill>
                <a:latin typeface="Consolas" pitchFamily="49" charset="0"/>
                <a:cs typeface="Consolas" pitchFamily="49" charset="0"/>
              </a:rPr>
              <a:t>   cout &lt;&lt; max(1,3) &lt;&lt; endl;</a:t>
            </a:r>
          </a:p>
          <a:p>
            <a:pPr algn="l"/>
            <a:r>
              <a:rPr lang="en-US" altLang="zh-CN" sz="1800" smtClean="0">
                <a:solidFill>
                  <a:srgbClr val="0000FF"/>
                </a:solidFill>
                <a:latin typeface="Consolas" pitchFamily="49" charset="0"/>
                <a:cs typeface="Consolas" pitchFamily="49" charset="0"/>
              </a:rPr>
              <a:t>   cout &lt;&lt; max(1.8,1.3) &lt;&lt; endl;</a:t>
            </a:r>
          </a:p>
          <a:p>
            <a:pPr algn="l"/>
            <a:r>
              <a:rPr lang="en-US" altLang="zh-CN" sz="1800" smtClean="0">
                <a:solidFill>
                  <a:srgbClr val="0000FF"/>
                </a:solidFill>
                <a:latin typeface="Consolas" pitchFamily="49" charset="0"/>
                <a:cs typeface="Consolas" pitchFamily="49" charset="0"/>
              </a:rPr>
              <a:t>   cout &lt;&lt; max('c','e') &lt;&lt; endl;</a:t>
            </a:r>
          </a:p>
          <a:p>
            <a:pPr algn="l"/>
            <a:r>
              <a:rPr lang="en-US" altLang="zh-CN" sz="1800" smtClean="0">
                <a:solidFill>
                  <a:srgbClr val="0000FF"/>
                </a:solidFill>
                <a:latin typeface="Consolas" pitchFamily="49" charset="0"/>
                <a:cs typeface="Consolas" pitchFamily="49" charset="0"/>
              </a:rPr>
              <a:t>}</a:t>
            </a:r>
          </a:p>
        </p:txBody>
      </p:sp>
      <p:pic>
        <p:nvPicPr>
          <p:cNvPr id="3" name="Picture 2"/>
          <p:cNvPicPr>
            <a:picLocks noChangeAspect="1" noChangeArrowheads="1"/>
          </p:cNvPicPr>
          <p:nvPr/>
        </p:nvPicPr>
        <p:blipFill>
          <a:blip r:embed="rId3" cstate="print"/>
          <a:srcRect/>
          <a:stretch>
            <a:fillRect/>
          </a:stretch>
        </p:blipFill>
        <p:spPr bwMode="auto">
          <a:xfrm>
            <a:off x="5996017" y="2071678"/>
            <a:ext cx="2790825" cy="1733550"/>
          </a:xfrm>
          <a:prstGeom prst="rect">
            <a:avLst/>
          </a:prstGeom>
          <a:noFill/>
          <a:ln w="9525">
            <a:noFill/>
            <a:miter lim="800000"/>
            <a:headEnd/>
            <a:tailEnd/>
          </a:ln>
        </p:spPr>
      </p:pic>
      <p:sp>
        <p:nvSpPr>
          <p:cNvPr id="4" name="右箭头 3"/>
          <p:cNvSpPr/>
          <p:nvPr/>
        </p:nvSpPr>
        <p:spPr bwMode="auto">
          <a:xfrm>
            <a:off x="5353075" y="2857496"/>
            <a:ext cx="500066" cy="285752"/>
          </a:xfrm>
          <a:prstGeom prst="rightArrow">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5" name="灯片编号占位符 4"/>
          <p:cNvSpPr>
            <a:spLocks noGrp="1"/>
          </p:cNvSpPr>
          <p:nvPr>
            <p:ph type="sldNum" sz="quarter" idx="12"/>
          </p:nvPr>
        </p:nvSpPr>
        <p:spPr/>
        <p:txBody>
          <a:bodyPr/>
          <a:lstStyle/>
          <a:p>
            <a:fld id="{27FC3316-1995-4DD2-A06F-374E4AC6E7C9}" type="slidenum">
              <a:rPr lang="en-US" altLang="zh-CN" smtClean="0"/>
              <a:pPr/>
              <a:t>37</a:t>
            </a:fld>
            <a:r>
              <a:rPr lang="en-US" altLang="zh-CN" smtClean="0"/>
              <a:t>/9</a:t>
            </a:r>
          </a:p>
          <a:p>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785794"/>
            <a:ext cx="7786742" cy="2041585"/>
          </a:xfrm>
          <a:prstGeom prst="rect">
            <a:avLst/>
          </a:prstGeom>
          <a:noFill/>
        </p:spPr>
        <p:txBody>
          <a:bodyPr wrap="square" rtlCol="0">
            <a:spAutoFit/>
          </a:bodyPr>
          <a:lstStyle/>
          <a:p>
            <a:pPr marL="342900" indent="-342900" algn="l">
              <a:lnSpc>
                <a:spcPts val="2800"/>
              </a:lnSpc>
              <a:spcBef>
                <a:spcPts val="1200"/>
              </a:spcBef>
              <a:buBlip>
                <a:blip r:embed="rId3"/>
              </a:buBlip>
            </a:pPr>
            <a:r>
              <a:rPr lang="zh-CN" altLang="zh-CN" sz="1800" smtClean="0">
                <a:solidFill>
                  <a:srgbClr val="FF0000"/>
                </a:solidFill>
                <a:latin typeface="方正启体简体" pitchFamily="65" charset="-122"/>
                <a:ea typeface="方正启体简体" pitchFamily="65" charset="-122"/>
                <a:cs typeface="Consolas" pitchFamily="49" charset="0"/>
              </a:rPr>
              <a:t>类模板</a:t>
            </a:r>
            <a:r>
              <a:rPr lang="zh-CN" altLang="zh-CN" sz="1800" smtClean="0">
                <a:latin typeface="Consolas" pitchFamily="49" charset="0"/>
                <a:ea typeface="仿宋" pitchFamily="49" charset="-122"/>
                <a:cs typeface="Consolas" pitchFamily="49" charset="0"/>
              </a:rPr>
              <a:t>使用户可以为类声明一种模式，使得类中的某些数据成员、成员函数的参数和返回值能取任意数据类型。</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1800" smtClean="0">
                <a:solidFill>
                  <a:srgbClr val="FF0000"/>
                </a:solidFill>
                <a:latin typeface="方正启体简体" pitchFamily="65" charset="-122"/>
                <a:ea typeface="方正启体简体" pitchFamily="65" charset="-122"/>
                <a:cs typeface="Consolas" pitchFamily="49" charset="0"/>
              </a:rPr>
              <a:t>类模板</a:t>
            </a:r>
            <a:r>
              <a:rPr lang="zh-CN" altLang="zh-CN" sz="1800" smtClean="0">
                <a:latin typeface="Consolas" pitchFamily="49" charset="0"/>
                <a:ea typeface="仿宋" pitchFamily="49" charset="-122"/>
                <a:cs typeface="Consolas" pitchFamily="49" charset="0"/>
              </a:rPr>
              <a:t>用于实现类所需数据的类型参数化。类模板在表示数据结构如数组、二叉树和图等显得特别重要，这些数据结构的表示和算法不受所包含的元素类型的影响。</a:t>
            </a:r>
            <a:endParaRPr lang="zh-CN" altLang="en-US" sz="1800">
              <a:latin typeface="Consolas" pitchFamily="49" charset="0"/>
              <a:ea typeface="仿宋" pitchFamily="49" charset="-122"/>
              <a:cs typeface="Consolas" pitchFamily="49" charset="0"/>
            </a:endParaRPr>
          </a:p>
        </p:txBody>
      </p:sp>
      <p:grpSp>
        <p:nvGrpSpPr>
          <p:cNvPr id="2" name="组合 23"/>
          <p:cNvGrpSpPr/>
          <p:nvPr/>
        </p:nvGrpSpPr>
        <p:grpSpPr>
          <a:xfrm>
            <a:off x="1571604" y="3643314"/>
            <a:ext cx="2571768" cy="2195942"/>
            <a:chOff x="1571604" y="3643314"/>
            <a:chExt cx="2571768" cy="2195942"/>
          </a:xfrm>
        </p:grpSpPr>
        <p:sp>
          <p:nvSpPr>
            <p:cNvPr id="7" name="矩形 6"/>
            <p:cNvSpPr/>
            <p:nvPr/>
          </p:nvSpPr>
          <p:spPr bwMode="auto">
            <a:xfrm>
              <a:off x="1571604"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rPr>
                <a:t>3</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8" name="矩形 7"/>
            <p:cNvSpPr/>
            <p:nvPr/>
          </p:nvSpPr>
          <p:spPr bwMode="auto">
            <a:xfrm>
              <a:off x="1571604"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smtClean="0">
                  <a:solidFill>
                    <a:srgbClr val="3333FF"/>
                  </a:solidFill>
                  <a:latin typeface="Consolas" pitchFamily="49" charset="0"/>
                  <a:ea typeface="楷体_GB2312" pitchFamily="49" charset="-122"/>
                  <a:cs typeface="Consolas" pitchFamily="49" charset="0"/>
                </a:rPr>
                <a:t>5</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9" name="矩形 8"/>
            <p:cNvSpPr/>
            <p:nvPr/>
          </p:nvSpPr>
          <p:spPr bwMode="auto">
            <a:xfrm>
              <a:off x="1571604"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smtClean="0">
                  <a:solidFill>
                    <a:srgbClr val="3333FF"/>
                  </a:solidFill>
                  <a:latin typeface="Consolas" pitchFamily="49" charset="0"/>
                  <a:ea typeface="楷体_GB2312" pitchFamily="49" charset="-122"/>
                  <a:cs typeface="Consolas" pitchFamily="49" charset="0"/>
                </a:rPr>
                <a:t>1</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0" name="矩形 9"/>
            <p:cNvSpPr/>
            <p:nvPr/>
          </p:nvSpPr>
          <p:spPr bwMode="auto">
            <a:xfrm>
              <a:off x="1571604"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2" name="TextBox 11"/>
            <p:cNvSpPr txBox="1"/>
            <p:nvPr/>
          </p:nvSpPr>
          <p:spPr>
            <a:xfrm>
              <a:off x="1571604"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整数栈</a:t>
              </a:r>
              <a:endParaRPr lang="zh-CN" altLang="en-US" sz="1600">
                <a:latin typeface="微软雅黑" pitchFamily="34" charset="-122"/>
                <a:ea typeface="微软雅黑" pitchFamily="34" charset="-122"/>
              </a:endParaRPr>
            </a:p>
          </p:txBody>
        </p:sp>
        <p:sp>
          <p:nvSpPr>
            <p:cNvPr id="13" name="矩形 12"/>
            <p:cNvSpPr/>
            <p:nvPr/>
          </p:nvSpPr>
          <p:spPr bwMode="auto">
            <a:xfrm>
              <a:off x="3286116"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c</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4" name="矩形 13"/>
            <p:cNvSpPr/>
            <p:nvPr/>
          </p:nvSpPr>
          <p:spPr bwMode="auto">
            <a:xfrm>
              <a:off x="3286116"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a</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5" name="矩形 14"/>
            <p:cNvSpPr/>
            <p:nvPr/>
          </p:nvSpPr>
          <p:spPr bwMode="auto">
            <a:xfrm>
              <a:off x="3286116"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b</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6" name="矩形 15"/>
            <p:cNvSpPr/>
            <p:nvPr/>
          </p:nvSpPr>
          <p:spPr bwMode="auto">
            <a:xfrm>
              <a:off x="3286116"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7" name="TextBox 16"/>
            <p:cNvSpPr txBox="1"/>
            <p:nvPr/>
          </p:nvSpPr>
          <p:spPr>
            <a:xfrm>
              <a:off x="3286116"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字符栈</a:t>
              </a:r>
              <a:endParaRPr lang="zh-CN" altLang="en-US" sz="1600">
                <a:latin typeface="微软雅黑" pitchFamily="34" charset="-122"/>
                <a:ea typeface="微软雅黑" pitchFamily="34" charset="-122"/>
              </a:endParaRPr>
            </a:p>
          </p:txBody>
        </p:sp>
      </p:grpSp>
      <p:grpSp>
        <p:nvGrpSpPr>
          <p:cNvPr id="3" name="组合 24"/>
          <p:cNvGrpSpPr/>
          <p:nvPr/>
        </p:nvGrpSpPr>
        <p:grpSpPr>
          <a:xfrm>
            <a:off x="2928926" y="3071810"/>
            <a:ext cx="3714776" cy="2767446"/>
            <a:chOff x="2928926" y="3071810"/>
            <a:chExt cx="3714776" cy="2767446"/>
          </a:xfrm>
        </p:grpSpPr>
        <p:sp>
          <p:nvSpPr>
            <p:cNvPr id="18" name="矩形 17"/>
            <p:cNvSpPr/>
            <p:nvPr/>
          </p:nvSpPr>
          <p:spPr bwMode="auto">
            <a:xfrm>
              <a:off x="5786446"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9" name="矩形 18"/>
            <p:cNvSpPr/>
            <p:nvPr/>
          </p:nvSpPr>
          <p:spPr bwMode="auto">
            <a:xfrm>
              <a:off x="5786446"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0" name="矩形 19"/>
            <p:cNvSpPr/>
            <p:nvPr/>
          </p:nvSpPr>
          <p:spPr bwMode="auto">
            <a:xfrm>
              <a:off x="5786446"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1" name="矩形 20"/>
            <p:cNvSpPr/>
            <p:nvPr/>
          </p:nvSpPr>
          <p:spPr bwMode="auto">
            <a:xfrm>
              <a:off x="5786446"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2" name="TextBox 21"/>
            <p:cNvSpPr txBox="1"/>
            <p:nvPr/>
          </p:nvSpPr>
          <p:spPr>
            <a:xfrm>
              <a:off x="5786446"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栈模板</a:t>
              </a:r>
              <a:endParaRPr lang="zh-CN" altLang="en-US" sz="1600">
                <a:latin typeface="微软雅黑" pitchFamily="34" charset="-122"/>
                <a:ea typeface="微软雅黑" pitchFamily="34" charset="-122"/>
              </a:endParaRPr>
            </a:p>
          </p:txBody>
        </p:sp>
        <p:sp>
          <p:nvSpPr>
            <p:cNvPr id="23" name="上弧形箭头 22"/>
            <p:cNvSpPr/>
            <p:nvPr/>
          </p:nvSpPr>
          <p:spPr bwMode="auto">
            <a:xfrm>
              <a:off x="2928926" y="3071810"/>
              <a:ext cx="3143272" cy="500066"/>
            </a:xfrm>
            <a:prstGeom prst="curvedDownArrow">
              <a:avLst/>
            </a:prstGeom>
            <a:solidFill>
              <a:srgbClr val="FF00FF"/>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26" name="灯片编号占位符 25"/>
          <p:cNvSpPr>
            <a:spLocks noGrp="1"/>
          </p:cNvSpPr>
          <p:nvPr>
            <p:ph type="sldNum" sz="quarter" idx="12"/>
          </p:nvPr>
        </p:nvSpPr>
        <p:spPr/>
        <p:txBody>
          <a:bodyPr/>
          <a:lstStyle/>
          <a:p>
            <a:fld id="{27FC3316-1995-4DD2-A06F-374E4AC6E7C9}" type="slidenum">
              <a:rPr lang="en-US" altLang="zh-CN" smtClean="0"/>
              <a:pPr/>
              <a:t>38</a:t>
            </a:fld>
            <a:r>
              <a:rPr lang="en-US" altLang="zh-CN" smtClean="0"/>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5000660" cy="400110"/>
          </a:xfrm>
          <a:prstGeom prst="rect">
            <a:avLst/>
          </a:prstGeom>
          <a:noFill/>
        </p:spPr>
        <p:txBody>
          <a:bodyPr wrap="square" rtlCol="0">
            <a:spAutoFit/>
          </a:bodyPr>
          <a:lstStyle/>
          <a:p>
            <a:pPr algn="l"/>
            <a:r>
              <a:rPr lang="zh-CN" altLang="zh-CN" sz="2000" smtClean="0">
                <a:latin typeface="Consolas" pitchFamily="49" charset="0"/>
                <a:ea typeface="楷体" pitchFamily="49" charset="-122"/>
                <a:cs typeface="Consolas" pitchFamily="49" charset="0"/>
              </a:rPr>
              <a:t>声明定义类模板的一般格式如下：</a:t>
            </a:r>
          </a:p>
        </p:txBody>
      </p:sp>
      <p:sp>
        <p:nvSpPr>
          <p:cNvPr id="5" name="TextBox 4"/>
          <p:cNvSpPr txBox="1"/>
          <p:nvPr/>
        </p:nvSpPr>
        <p:spPr>
          <a:xfrm>
            <a:off x="857224" y="1071546"/>
            <a:ext cx="6429420" cy="4650092"/>
          </a:xfrm>
          <a:prstGeom prst="rect">
            <a:avLst/>
          </a:prstGeom>
          <a:solidFill>
            <a:schemeClr val="accent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216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en-US" altLang="zh-CN" sz="1600" smtClean="0">
                <a:solidFill>
                  <a:srgbClr val="FF00FF"/>
                </a:solidFill>
                <a:latin typeface="Consolas" pitchFamily="49" charset="0"/>
                <a:ea typeface="仿宋" pitchFamily="49" charset="-122"/>
                <a:cs typeface="Consolas" pitchFamily="49" charset="0"/>
              </a:rPr>
              <a:t>class </a:t>
            </a:r>
            <a:r>
              <a:rPr lang="zh-CN" altLang="zh-CN" sz="1600" smtClean="0">
                <a:solidFill>
                  <a:srgbClr val="FF00FF"/>
                </a:solidFill>
                <a:latin typeface="Consolas" pitchFamily="49" charset="0"/>
                <a:ea typeface="仿宋" pitchFamily="49" charset="-122"/>
                <a:cs typeface="Consolas" pitchFamily="49" charset="0"/>
              </a:rPr>
              <a:t>类模板名</a:t>
            </a:r>
          </a:p>
          <a:p>
            <a:pPr algn="l"/>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FF00FF"/>
                </a:solidFill>
                <a:latin typeface="Consolas" pitchFamily="49" charset="0"/>
                <a:ea typeface="仿宋" pitchFamily="49" charset="-122"/>
                <a:cs typeface="Consolas" pitchFamily="49" charset="0"/>
              </a:rPr>
              <a:t>   </a:t>
            </a:r>
            <a:r>
              <a:rPr lang="zh-CN" altLang="zh-CN" sz="1600" smtClean="0">
                <a:solidFill>
                  <a:srgbClr val="FF00FF"/>
                </a:solidFill>
                <a:latin typeface="Consolas" pitchFamily="49" charset="0"/>
                <a:ea typeface="仿宋" pitchFamily="49" charset="-122"/>
                <a:cs typeface="Consolas" pitchFamily="49" charset="0"/>
              </a:rPr>
              <a:t>类声明体</a:t>
            </a:r>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zh-CN" altLang="zh-CN" sz="1600" smtClean="0">
                <a:solidFill>
                  <a:srgbClr val="0000FF"/>
                </a:solidFill>
                <a:latin typeface="Consolas" pitchFamily="49" charset="0"/>
                <a:ea typeface="仿宋" pitchFamily="49" charset="-122"/>
                <a:cs typeface="Consolas" pitchFamily="49" charset="0"/>
              </a:rPr>
              <a:t>返回类型 类名</a:t>
            </a:r>
            <a:r>
              <a:rPr lang="en-US" altLang="zh-CN" sz="1600" smtClean="0">
                <a:solidFill>
                  <a:srgbClr val="0000FF"/>
                </a:solidFill>
                <a:latin typeface="Consolas" pitchFamily="49" charset="0"/>
                <a:ea typeface="仿宋" pitchFamily="49" charset="-122"/>
                <a:cs typeface="Consolas" pitchFamily="49" charset="0"/>
              </a:rPr>
              <a:t>&lt;</a:t>
            </a:r>
            <a:r>
              <a:rPr lang="zh-CN" altLang="zh-CN" sz="1600" smtClean="0">
                <a:solidFill>
                  <a:srgbClr val="0000FF"/>
                </a:solidFill>
                <a:latin typeface="Consolas" pitchFamily="49" charset="0"/>
                <a:ea typeface="仿宋" pitchFamily="49" charset="-122"/>
                <a:cs typeface="Consolas" pitchFamily="49" charset="0"/>
              </a:rPr>
              <a:t>类型名表</a:t>
            </a:r>
            <a:r>
              <a:rPr lang="en-US" altLang="zh-CN" sz="1600" smtClean="0">
                <a:solidFill>
                  <a:srgbClr val="0000FF"/>
                </a:solidFill>
                <a:latin typeface="Consolas" pitchFamily="49" charset="0"/>
                <a:ea typeface="仿宋" pitchFamily="49" charset="-122"/>
                <a:cs typeface="Consolas" pitchFamily="49" charset="0"/>
              </a:rPr>
              <a:t>&gt;::</a:t>
            </a:r>
            <a:r>
              <a:rPr lang="zh-CN" altLang="zh-CN" sz="1600" smtClean="0">
                <a:solidFill>
                  <a:srgbClr val="0000FF"/>
                </a:solidFill>
                <a:latin typeface="Consolas" pitchFamily="49" charset="0"/>
                <a:ea typeface="仿宋" pitchFamily="49" charset="-122"/>
                <a:cs typeface="Consolas" pitchFamily="49" charset="0"/>
              </a:rPr>
              <a:t>成员函数</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形参表</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zh-CN" altLang="zh-CN" sz="1600" smtClean="0">
                <a:solidFill>
                  <a:srgbClr val="0000FF"/>
                </a:solidFill>
                <a:latin typeface="Consolas" pitchFamily="49" charset="0"/>
                <a:ea typeface="仿宋" pitchFamily="49" charset="-122"/>
                <a:cs typeface="Consolas" pitchFamily="49" charset="0"/>
              </a:rPr>
              <a:t>成员函数定义体</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zh-CN"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zh-CN" altLang="zh-CN" sz="1600" smtClean="0">
                <a:solidFill>
                  <a:srgbClr val="0000FF"/>
                </a:solidFill>
                <a:latin typeface="Consolas" pitchFamily="49" charset="0"/>
                <a:ea typeface="仿宋" pitchFamily="49" charset="-122"/>
                <a:cs typeface="Consolas" pitchFamily="49" charset="0"/>
              </a:rPr>
              <a:t>返回类型 类名</a:t>
            </a:r>
            <a:r>
              <a:rPr lang="en-US" altLang="zh-CN" sz="1600" smtClean="0">
                <a:solidFill>
                  <a:srgbClr val="0000FF"/>
                </a:solidFill>
                <a:latin typeface="Consolas" pitchFamily="49" charset="0"/>
                <a:ea typeface="仿宋" pitchFamily="49" charset="-122"/>
                <a:cs typeface="Consolas" pitchFamily="49" charset="0"/>
              </a:rPr>
              <a:t>&lt;</a:t>
            </a:r>
            <a:r>
              <a:rPr lang="zh-CN" altLang="zh-CN" sz="1600" smtClean="0">
                <a:solidFill>
                  <a:srgbClr val="0000FF"/>
                </a:solidFill>
                <a:latin typeface="Consolas" pitchFamily="49" charset="0"/>
                <a:ea typeface="仿宋" pitchFamily="49" charset="-122"/>
                <a:cs typeface="Consolas" pitchFamily="49" charset="0"/>
              </a:rPr>
              <a:t>类型名表</a:t>
            </a:r>
            <a:r>
              <a:rPr lang="en-US" altLang="zh-CN" sz="1600" smtClean="0">
                <a:solidFill>
                  <a:srgbClr val="0000FF"/>
                </a:solidFill>
                <a:latin typeface="Consolas" pitchFamily="49" charset="0"/>
                <a:ea typeface="仿宋" pitchFamily="49" charset="-122"/>
                <a:cs typeface="Consolas" pitchFamily="49" charset="0"/>
              </a:rPr>
              <a:t>&gt;::</a:t>
            </a:r>
            <a:r>
              <a:rPr lang="zh-CN" altLang="zh-CN" sz="1600" smtClean="0">
                <a:solidFill>
                  <a:srgbClr val="0000FF"/>
                </a:solidFill>
                <a:latin typeface="Consolas" pitchFamily="49" charset="0"/>
                <a:ea typeface="仿宋" pitchFamily="49" charset="-122"/>
                <a:cs typeface="Consolas" pitchFamily="49" charset="0"/>
              </a:rPr>
              <a:t>成员函数</a:t>
            </a:r>
            <a:r>
              <a:rPr lang="en-US" altLang="zh-CN" sz="1600" smtClean="0">
                <a:solidFill>
                  <a:srgbClr val="0000FF"/>
                </a:solidFill>
                <a:latin typeface="Consolas" pitchFamily="49" charset="0"/>
                <a:ea typeface="仿宋" pitchFamily="49" charset="-122"/>
                <a:cs typeface="Consolas" pitchFamily="49" charset="0"/>
              </a:rPr>
              <a:t>n(</a:t>
            </a:r>
            <a:r>
              <a:rPr lang="zh-CN" altLang="zh-CN" sz="1600" smtClean="0">
                <a:solidFill>
                  <a:srgbClr val="0000FF"/>
                </a:solidFill>
                <a:latin typeface="Consolas" pitchFamily="49" charset="0"/>
                <a:ea typeface="仿宋" pitchFamily="49" charset="-122"/>
                <a:cs typeface="Consolas" pitchFamily="49" charset="0"/>
              </a:rPr>
              <a:t>形参表</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zh-CN" altLang="zh-CN" sz="1600" smtClean="0">
                <a:solidFill>
                  <a:srgbClr val="0000FF"/>
                </a:solidFill>
                <a:latin typeface="Consolas" pitchFamily="49" charset="0"/>
                <a:ea typeface="仿宋" pitchFamily="49" charset="-122"/>
                <a:cs typeface="Consolas" pitchFamily="49" charset="0"/>
              </a:rPr>
              <a:t>成员函数定义体</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27FC3316-1995-4DD2-A06F-374E4AC6E7C9}" type="slidenum">
              <a:rPr lang="en-US" altLang="zh-CN" smtClean="0"/>
              <a:pPr/>
              <a:t>39</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642910" y="571480"/>
            <a:ext cx="3857653" cy="492443"/>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2000">
                <a:latin typeface="楷体" pitchFamily="49" charset="-122"/>
                <a:ea typeface="楷体" pitchFamily="49" charset="-122"/>
              </a:rPr>
              <a:t>面向对象程序语</a:t>
            </a:r>
            <a:r>
              <a:rPr kumimoji="1" lang="zh-CN" altLang="en-US" sz="2000" smtClean="0">
                <a:latin typeface="楷体" pitchFamily="49" charset="-122"/>
                <a:ea typeface="楷体" pitchFamily="49" charset="-122"/>
              </a:rPr>
              <a:t>言的相关概念</a:t>
            </a:r>
            <a:endParaRPr kumimoji="1" lang="zh-CN" altLang="en-US" sz="2000">
              <a:latin typeface="楷体" pitchFamily="49" charset="-122"/>
              <a:ea typeface="楷体" pitchFamily="49" charset="-122"/>
            </a:endParaRPr>
          </a:p>
        </p:txBody>
      </p:sp>
      <p:sp>
        <p:nvSpPr>
          <p:cNvPr id="63493" name="Text Box 5"/>
          <p:cNvSpPr txBox="1">
            <a:spLocks noChangeArrowheads="1"/>
          </p:cNvSpPr>
          <p:nvPr/>
        </p:nvSpPr>
        <p:spPr bwMode="auto">
          <a:xfrm>
            <a:off x="785786" y="1857364"/>
            <a:ext cx="7345363" cy="858377"/>
          </a:xfrm>
          <a:prstGeom prst="rect">
            <a:avLst/>
          </a:prstGeom>
          <a:noFill/>
          <a:ln w="28575" algn="ctr">
            <a:noFill/>
            <a:miter lim="800000"/>
            <a:headEnd/>
            <a:tailEnd/>
          </a:ln>
          <a:effectLst/>
        </p:spPr>
        <p:txBody>
          <a:bodyPr>
            <a:spAutoFit/>
          </a:bodyPr>
          <a:lstStyle/>
          <a:p>
            <a:pPr marL="342900" indent="-342900" algn="l">
              <a:lnSpc>
                <a:spcPct val="150000"/>
              </a:lnSpc>
              <a:buBlip>
                <a:blip r:embed="rId2"/>
              </a:buBlip>
            </a:pPr>
            <a:r>
              <a:rPr lang="zh-CN" altLang="en-US" sz="1800" smtClean="0">
                <a:latin typeface="仿宋" pitchFamily="49" charset="-122"/>
                <a:ea typeface="仿宋" pitchFamily="49" charset="-122"/>
              </a:rPr>
              <a:t>对</a:t>
            </a:r>
            <a:r>
              <a:rPr lang="zh-CN" altLang="en-US" sz="1800">
                <a:latin typeface="仿宋" pitchFamily="49" charset="-122"/>
                <a:ea typeface="仿宋" pitchFamily="49" charset="-122"/>
              </a:rPr>
              <a:t>象是人们要进行研究的任何实际存在的事</a:t>
            </a:r>
            <a:r>
              <a:rPr lang="zh-CN" altLang="en-US" sz="1800" smtClean="0">
                <a:latin typeface="仿宋" pitchFamily="49" charset="-122"/>
                <a:ea typeface="仿宋" pitchFamily="49" charset="-122"/>
              </a:rPr>
              <a:t>物。</a:t>
            </a:r>
            <a:endParaRPr lang="en-US" altLang="zh-CN" sz="1800" smtClean="0">
              <a:latin typeface="仿宋" pitchFamily="49" charset="-122"/>
              <a:ea typeface="仿宋" pitchFamily="49" charset="-122"/>
            </a:endParaRPr>
          </a:p>
          <a:p>
            <a:pPr marL="342900" indent="-342900" algn="l">
              <a:lnSpc>
                <a:spcPct val="150000"/>
              </a:lnSpc>
              <a:buBlip>
                <a:blip r:embed="rId2"/>
              </a:buBlip>
            </a:pPr>
            <a:r>
              <a:rPr lang="zh-CN" altLang="en-US" sz="1800" smtClean="0">
                <a:latin typeface="仿宋" pitchFamily="49" charset="-122"/>
                <a:ea typeface="仿宋" pitchFamily="49" charset="-122"/>
              </a:rPr>
              <a:t>具</a:t>
            </a:r>
            <a:r>
              <a:rPr lang="zh-CN" altLang="en-US" sz="1800">
                <a:latin typeface="仿宋" pitchFamily="49" charset="-122"/>
                <a:ea typeface="仿宋" pitchFamily="49" charset="-122"/>
              </a:rPr>
              <a:t>有</a:t>
            </a:r>
            <a:r>
              <a:rPr lang="zh-CN" altLang="en-US" sz="1800">
                <a:solidFill>
                  <a:srgbClr val="FF00FF"/>
                </a:solidFill>
                <a:latin typeface="仿宋" pitchFamily="49" charset="-122"/>
                <a:ea typeface="仿宋" pitchFamily="49" charset="-122"/>
              </a:rPr>
              <a:t>属性</a:t>
            </a:r>
            <a:r>
              <a:rPr lang="zh-CN" altLang="en-US" sz="1800">
                <a:latin typeface="仿宋" pitchFamily="49" charset="-122"/>
                <a:ea typeface="仿宋" pitchFamily="49" charset="-122"/>
              </a:rPr>
              <a:t>（用数据来描述）和</a:t>
            </a:r>
            <a:r>
              <a:rPr lang="zh-CN" altLang="en-US" sz="1800">
                <a:solidFill>
                  <a:srgbClr val="FF00FF"/>
                </a:solidFill>
                <a:latin typeface="仿宋" pitchFamily="49" charset="-122"/>
                <a:ea typeface="仿宋" pitchFamily="49" charset="-122"/>
              </a:rPr>
              <a:t>方法</a:t>
            </a:r>
            <a:r>
              <a:rPr lang="zh-CN" altLang="en-US" sz="1800">
                <a:latin typeface="仿宋" pitchFamily="49" charset="-122"/>
                <a:ea typeface="仿宋" pitchFamily="49" charset="-122"/>
              </a:rPr>
              <a:t>（用于处理数据的算法）。</a:t>
            </a:r>
          </a:p>
        </p:txBody>
      </p:sp>
      <p:sp>
        <p:nvSpPr>
          <p:cNvPr id="63494" name="Text Box 6"/>
          <p:cNvSpPr txBox="1">
            <a:spLocks noChangeArrowheads="1"/>
          </p:cNvSpPr>
          <p:nvPr/>
        </p:nvSpPr>
        <p:spPr bwMode="auto">
          <a:xfrm>
            <a:off x="539750" y="1233488"/>
            <a:ext cx="2016125"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1</a:t>
            </a:r>
            <a:r>
              <a:rPr lang="zh-CN" altLang="en-US" sz="2000">
                <a:solidFill>
                  <a:srgbClr val="FF3300"/>
                </a:solidFill>
                <a:latin typeface="Consolas" pitchFamily="49" charset="0"/>
                <a:ea typeface="华文中宋" pitchFamily="2" charset="-122"/>
                <a:cs typeface="Consolas" pitchFamily="49" charset="0"/>
              </a:rPr>
              <a:t>）对象</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a:t>
            </a:fld>
            <a:r>
              <a:rPr lang="en-US" altLang="zh-CN" smtClean="0"/>
              <a:t>/7</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215370" cy="782137"/>
          </a:xfrm>
          <a:prstGeom prst="rect">
            <a:avLst/>
          </a:prstGeom>
          <a:noFill/>
        </p:spPr>
        <p:txBody>
          <a:bodyPr wrap="square" rtlCol="0">
            <a:spAutoFit/>
          </a:bodyPr>
          <a:lstStyle/>
          <a:p>
            <a:pPr algn="l">
              <a:lnSpc>
                <a:spcPts val="28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类模板不能直接使用，必须先实例化为相应的模板类，再定义该模板类的对象后才能使用。</a:t>
            </a:r>
            <a:endParaRPr lang="en-US" altLang="zh-CN" sz="2000" smtClean="0">
              <a:latin typeface="Consolas" pitchFamily="49" charset="0"/>
              <a:ea typeface="楷体" pitchFamily="49" charset="-122"/>
              <a:cs typeface="Consolas" pitchFamily="49" charset="0"/>
            </a:endParaRPr>
          </a:p>
        </p:txBody>
      </p:sp>
      <p:sp>
        <p:nvSpPr>
          <p:cNvPr id="3" name="TextBox 2"/>
          <p:cNvSpPr txBox="1"/>
          <p:nvPr/>
        </p:nvSpPr>
        <p:spPr>
          <a:xfrm>
            <a:off x="642910" y="3143248"/>
            <a:ext cx="8215370" cy="1800493"/>
          </a:xfrm>
          <a:prstGeom prst="rect">
            <a:avLst/>
          </a:prstGeom>
          <a:noFill/>
        </p:spPr>
        <p:txBody>
          <a:bodyPr wrap="square" rtlCol="0">
            <a:spAutoFit/>
          </a:bodyPr>
          <a:lstStyle/>
          <a:p>
            <a:pPr algn="l">
              <a:lnSpc>
                <a:spcPct val="150000"/>
              </a:lnSpc>
            </a:pPr>
            <a:r>
              <a:rPr lang="zh-CN" altLang="zh-CN" sz="2000" smtClean="0">
                <a:latin typeface="Consolas" pitchFamily="49" charset="0"/>
                <a:ea typeface="楷体" pitchFamily="49" charset="-122"/>
                <a:cs typeface="Consolas" pitchFamily="49" charset="0"/>
              </a:rPr>
              <a:t>定义类模板之后，创建模板类的一般格式如下：</a:t>
            </a:r>
          </a:p>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    </a:t>
            </a:r>
            <a:r>
              <a:rPr lang="zh-CN" altLang="zh-CN" sz="1800" smtClean="0">
                <a:solidFill>
                  <a:srgbClr val="C00000"/>
                </a:solidFill>
                <a:latin typeface="Consolas" pitchFamily="49" charset="0"/>
                <a:ea typeface="仿宋" pitchFamily="49" charset="-122"/>
                <a:cs typeface="Consolas" pitchFamily="49" charset="0"/>
              </a:rPr>
              <a:t>类模板名</a:t>
            </a:r>
            <a:r>
              <a:rPr lang="en-US" altLang="zh-CN" sz="1800" smtClean="0">
                <a:solidFill>
                  <a:srgbClr val="C00000"/>
                </a:solidFill>
                <a:latin typeface="Consolas" pitchFamily="49" charset="0"/>
                <a:ea typeface="仿宋" pitchFamily="49" charset="-122"/>
                <a:cs typeface="Consolas" pitchFamily="49" charset="0"/>
              </a:rPr>
              <a:t>&lt;</a:t>
            </a:r>
            <a:r>
              <a:rPr lang="zh-CN" altLang="zh-CN" sz="1800" smtClean="0">
                <a:solidFill>
                  <a:srgbClr val="C00000"/>
                </a:solidFill>
                <a:latin typeface="Consolas" pitchFamily="49" charset="0"/>
                <a:ea typeface="仿宋" pitchFamily="49" charset="-122"/>
                <a:cs typeface="Consolas" pitchFamily="49" charset="0"/>
              </a:rPr>
              <a:t>类型实参表</a:t>
            </a:r>
            <a:r>
              <a:rPr lang="en-US" altLang="zh-CN" sz="1800" smtClean="0">
                <a:solidFill>
                  <a:srgbClr val="C00000"/>
                </a:solidFill>
                <a:latin typeface="Consolas" pitchFamily="49" charset="0"/>
                <a:ea typeface="仿宋" pitchFamily="49" charset="-122"/>
                <a:cs typeface="Consolas" pitchFamily="49" charset="0"/>
              </a:rPr>
              <a:t>&gt; </a:t>
            </a:r>
            <a:r>
              <a:rPr lang="zh-CN" altLang="zh-CN" sz="1800" smtClean="0">
                <a:solidFill>
                  <a:srgbClr val="C00000"/>
                </a:solidFill>
                <a:latin typeface="Consolas" pitchFamily="49" charset="0"/>
                <a:ea typeface="仿宋" pitchFamily="49" charset="-122"/>
                <a:cs typeface="Consolas" pitchFamily="49" charset="0"/>
              </a:rPr>
              <a:t>对象表</a:t>
            </a:r>
            <a:r>
              <a:rPr lang="en-US" altLang="zh-CN" sz="1800" smtClean="0">
                <a:solidFill>
                  <a:srgbClr val="C00000"/>
                </a:solidFill>
                <a:latin typeface="Consolas" pitchFamily="49" charset="0"/>
                <a:ea typeface="仿宋" pitchFamily="49" charset="-122"/>
                <a:cs typeface="Consolas" pitchFamily="49" charset="0"/>
              </a:rPr>
              <a:t>;</a:t>
            </a:r>
            <a:endParaRPr lang="zh-CN" altLang="zh-CN" sz="1800" smtClean="0">
              <a:solidFill>
                <a:srgbClr val="C00000"/>
              </a:solidFill>
              <a:latin typeface="Consolas" pitchFamily="49" charset="0"/>
              <a:ea typeface="仿宋" pitchFamily="49" charset="-122"/>
              <a:cs typeface="Consolas" pitchFamily="49" charset="0"/>
            </a:endParaRPr>
          </a:p>
          <a:p>
            <a:pPr algn="l">
              <a:lnSpc>
                <a:spcPct val="150000"/>
              </a:lnSpc>
            </a:pPr>
            <a:r>
              <a:rPr lang="en-US" altLang="zh-CN" sz="1800" smtClean="0">
                <a:latin typeface="Consolas" pitchFamily="49" charset="0"/>
                <a:ea typeface="仿宋" pitchFamily="49" charset="-122"/>
                <a:cs typeface="Consolas" pitchFamily="49" charset="0"/>
              </a:rPr>
              <a:t> </a:t>
            </a:r>
            <a:r>
              <a:rPr lang="zh-CN" altLang="zh-CN" sz="1800" smtClean="0">
                <a:latin typeface="Consolas" pitchFamily="49" charset="0"/>
                <a:ea typeface="仿宋" pitchFamily="49" charset="-122"/>
                <a:cs typeface="Consolas" pitchFamily="49" charset="0"/>
              </a:rPr>
              <a:t>其中，“类型实参表”应与该类模板中的“类型形参表”相匹配。“对象表”是定义该模板类的一个或多个对象。</a:t>
            </a:r>
            <a:endParaRPr lang="zh-CN" altLang="en-US" sz="1800">
              <a:latin typeface="Consolas" pitchFamily="49" charset="0"/>
              <a:ea typeface="仿宋" pitchFamily="49" charset="-122"/>
              <a:cs typeface="Consolas" pitchFamily="49" charset="0"/>
            </a:endParaRPr>
          </a:p>
        </p:txBody>
      </p:sp>
      <p:grpSp>
        <p:nvGrpSpPr>
          <p:cNvPr id="4" name="组合 13"/>
          <p:cNvGrpSpPr/>
          <p:nvPr/>
        </p:nvGrpSpPr>
        <p:grpSpPr>
          <a:xfrm>
            <a:off x="1214414" y="1643050"/>
            <a:ext cx="6858048" cy="928694"/>
            <a:chOff x="1214414" y="1643050"/>
            <a:chExt cx="6858048" cy="928694"/>
          </a:xfrm>
        </p:grpSpPr>
        <p:sp>
          <p:nvSpPr>
            <p:cNvPr id="5" name="椭圆 4"/>
            <p:cNvSpPr/>
            <p:nvPr/>
          </p:nvSpPr>
          <p:spPr bwMode="auto">
            <a:xfrm>
              <a:off x="1214414" y="1643050"/>
              <a:ext cx="1071570" cy="928694"/>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latin typeface="微软雅黑" pitchFamily="34" charset="-122"/>
                  <a:ea typeface="微软雅黑" pitchFamily="34" charset="-122"/>
                </a:rPr>
                <a:t>类模板</a:t>
              </a:r>
              <a:endParaRPr lang="zh-CN" altLang="en-US" sz="1800" smtClean="0">
                <a:latin typeface="微软雅黑" pitchFamily="34" charset="-122"/>
                <a:ea typeface="微软雅黑" pitchFamily="34" charset="-122"/>
              </a:endParaRPr>
            </a:p>
          </p:txBody>
        </p:sp>
        <p:sp>
          <p:nvSpPr>
            <p:cNvPr id="6" name="椭圆 5"/>
            <p:cNvSpPr/>
            <p:nvPr/>
          </p:nvSpPr>
          <p:spPr bwMode="auto">
            <a:xfrm>
              <a:off x="3929058" y="1643050"/>
              <a:ext cx="1071570" cy="928694"/>
            </a:xfrm>
            <a:prstGeom prst="ellipse">
              <a:avLst/>
            </a:prstGeom>
            <a:solidFill>
              <a:schemeClr val="accent6">
                <a:lumMod val="75000"/>
              </a:schemeClr>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solidFill>
                    <a:srgbClr val="FF00FF"/>
                  </a:solidFill>
                  <a:latin typeface="楷体" pitchFamily="49" charset="-122"/>
                  <a:ea typeface="楷体" pitchFamily="49" charset="-122"/>
                </a:rPr>
                <a:t>模板类</a:t>
              </a:r>
              <a:endParaRPr lang="zh-CN" altLang="en-US" sz="1800" smtClean="0">
                <a:solidFill>
                  <a:srgbClr val="FF00FF"/>
                </a:solidFill>
                <a:latin typeface="楷体" pitchFamily="49" charset="-122"/>
                <a:ea typeface="楷体" pitchFamily="49" charset="-122"/>
              </a:endParaRPr>
            </a:p>
          </p:txBody>
        </p:sp>
        <p:sp>
          <p:nvSpPr>
            <p:cNvPr id="7" name="椭圆 6"/>
            <p:cNvSpPr/>
            <p:nvPr/>
          </p:nvSpPr>
          <p:spPr bwMode="auto">
            <a:xfrm>
              <a:off x="7000892" y="1643050"/>
              <a:ext cx="1071570" cy="928694"/>
            </a:xfrm>
            <a:prstGeom prst="ellipse">
              <a:avLst/>
            </a:prstGeom>
            <a:solidFill>
              <a:schemeClr val="accent6"/>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solidFill>
                    <a:srgbClr val="FF0000"/>
                  </a:solidFill>
                  <a:latin typeface="仿宋" pitchFamily="49" charset="-122"/>
                  <a:ea typeface="仿宋" pitchFamily="49" charset="-122"/>
                </a:rPr>
                <a:t>类</a:t>
              </a:r>
              <a:r>
                <a:rPr lang="zh-CN" altLang="en-US" sz="1800" smtClean="0">
                  <a:solidFill>
                    <a:srgbClr val="FF0000"/>
                  </a:solidFill>
                  <a:latin typeface="仿宋" pitchFamily="49" charset="-122"/>
                  <a:ea typeface="仿宋" pitchFamily="49" charset="-122"/>
                </a:rPr>
                <a:t>对象</a:t>
              </a:r>
            </a:p>
          </p:txBody>
        </p:sp>
        <p:cxnSp>
          <p:nvCxnSpPr>
            <p:cNvPr id="9" name="直接箭头连接符 8"/>
            <p:cNvCxnSpPr>
              <a:stCxn id="5" idx="6"/>
              <a:endCxn id="6" idx="2"/>
            </p:cNvCxnSpPr>
            <p:nvPr/>
          </p:nvCxnSpPr>
          <p:spPr bwMode="auto">
            <a:xfrm>
              <a:off x="2285984" y="2107397"/>
              <a:ext cx="1643074" cy="1588"/>
            </a:xfrm>
            <a:prstGeom prst="straightConnector1">
              <a:avLst/>
            </a:prstGeom>
            <a:solidFill>
              <a:schemeClr val="accent1"/>
            </a:solidFill>
            <a:ln w="28575" cap="flat" cmpd="sng" algn="ctr">
              <a:solidFill>
                <a:srgbClr val="3333FF"/>
              </a:solidFill>
              <a:prstDash val="solid"/>
              <a:round/>
              <a:headEnd type="none" w="med" len="med"/>
              <a:tailEnd type="arrow"/>
            </a:ln>
            <a:effectLst/>
          </p:spPr>
        </p:cxnSp>
        <p:sp>
          <p:nvSpPr>
            <p:cNvPr id="10" name="TextBox 9"/>
            <p:cNvSpPr txBox="1"/>
            <p:nvPr/>
          </p:nvSpPr>
          <p:spPr>
            <a:xfrm>
              <a:off x="2214546" y="1714488"/>
              <a:ext cx="1643074" cy="338554"/>
            </a:xfrm>
            <a:prstGeom prst="rect">
              <a:avLst/>
            </a:prstGeom>
            <a:noFill/>
          </p:spPr>
          <p:txBody>
            <a:bodyPr wrap="square" rtlCol="0">
              <a:spAutoFit/>
            </a:bodyPr>
            <a:lstStyle/>
            <a:p>
              <a:pPr algn="l"/>
              <a:r>
                <a:rPr lang="zh-CN" altLang="zh-CN" sz="1600" smtClean="0">
                  <a:latin typeface="华文中宋" pitchFamily="2" charset="-122"/>
                  <a:ea typeface="华文中宋" pitchFamily="2" charset="-122"/>
                </a:rPr>
                <a:t>实例化为具体类</a:t>
              </a:r>
              <a:endParaRPr lang="zh-CN" altLang="en-US" sz="1600">
                <a:latin typeface="华文中宋" pitchFamily="2" charset="-122"/>
                <a:ea typeface="华文中宋" pitchFamily="2" charset="-122"/>
              </a:endParaRPr>
            </a:p>
          </p:txBody>
        </p:sp>
        <p:cxnSp>
          <p:nvCxnSpPr>
            <p:cNvPr id="12" name="直接箭头连接符 11"/>
            <p:cNvCxnSpPr>
              <a:stCxn id="6" idx="6"/>
              <a:endCxn id="7" idx="2"/>
            </p:cNvCxnSpPr>
            <p:nvPr/>
          </p:nvCxnSpPr>
          <p:spPr bwMode="auto">
            <a:xfrm>
              <a:off x="5000628" y="2107397"/>
              <a:ext cx="2000264" cy="1588"/>
            </a:xfrm>
            <a:prstGeom prst="straightConnector1">
              <a:avLst/>
            </a:prstGeom>
            <a:solidFill>
              <a:schemeClr val="accent1"/>
            </a:solidFill>
            <a:ln w="28575" cap="flat" cmpd="sng" algn="ctr">
              <a:solidFill>
                <a:srgbClr val="3333FF"/>
              </a:solidFill>
              <a:prstDash val="solid"/>
              <a:round/>
              <a:headEnd type="none" w="med" len="med"/>
              <a:tailEnd type="arrow"/>
            </a:ln>
            <a:effectLst/>
          </p:spPr>
        </p:cxnSp>
        <p:sp>
          <p:nvSpPr>
            <p:cNvPr id="13" name="TextBox 12"/>
            <p:cNvSpPr txBox="1"/>
            <p:nvPr/>
          </p:nvSpPr>
          <p:spPr>
            <a:xfrm>
              <a:off x="5072066" y="1714488"/>
              <a:ext cx="1857388" cy="338554"/>
            </a:xfrm>
            <a:prstGeom prst="rect">
              <a:avLst/>
            </a:prstGeom>
            <a:noFill/>
          </p:spPr>
          <p:txBody>
            <a:bodyPr wrap="square" rtlCol="0">
              <a:spAutoFit/>
            </a:bodyPr>
            <a:lstStyle/>
            <a:p>
              <a:r>
                <a:rPr lang="zh-CN" altLang="zh-CN" sz="1600" smtClean="0">
                  <a:latin typeface="华文中宋" pitchFamily="2" charset="-122"/>
                  <a:ea typeface="华文中宋" pitchFamily="2" charset="-122"/>
                </a:rPr>
                <a:t>创建具体类的对象</a:t>
              </a:r>
              <a:endParaRPr lang="zh-CN" altLang="en-US" sz="1600">
                <a:latin typeface="华文中宋" pitchFamily="2" charset="-122"/>
                <a:ea typeface="华文中宋" pitchFamily="2" charset="-122"/>
              </a:endParaRPr>
            </a:p>
          </p:txBody>
        </p:sp>
      </p:grpSp>
      <p:cxnSp>
        <p:nvCxnSpPr>
          <p:cNvPr id="16" name="直接箭头连接符 15"/>
          <p:cNvCxnSpPr>
            <a:stCxn id="6" idx="3"/>
          </p:cNvCxnSpPr>
          <p:nvPr/>
        </p:nvCxnSpPr>
        <p:spPr bwMode="auto">
          <a:xfrm rot="5400000">
            <a:off x="3117983" y="2746749"/>
            <a:ext cx="1279012" cy="6569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3"/>
          </p:cNvCxnSpPr>
          <p:nvPr/>
        </p:nvCxnSpPr>
        <p:spPr bwMode="auto">
          <a:xfrm rot="5400000">
            <a:off x="5118247" y="1746617"/>
            <a:ext cx="1350450" cy="272869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灯片编号占位符 14"/>
          <p:cNvSpPr>
            <a:spLocks noGrp="1"/>
          </p:cNvSpPr>
          <p:nvPr>
            <p:ph type="sldNum" sz="quarter" idx="12"/>
          </p:nvPr>
        </p:nvSpPr>
        <p:spPr/>
        <p:txBody>
          <a:bodyPr/>
          <a:lstStyle/>
          <a:p>
            <a:fld id="{27FC3316-1995-4DD2-A06F-374E4AC6E7C9}" type="slidenum">
              <a:rPr lang="en-US" altLang="zh-CN" smtClean="0"/>
              <a:pPr/>
              <a:t>40</a:t>
            </a:fld>
            <a:r>
              <a:rPr lang="en-US" altLang="zh-CN" smtClean="0"/>
              <a:t>/9</a:t>
            </a:r>
          </a:p>
          <a:p>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4429156" cy="400110"/>
          </a:xfrm>
          <a:prstGeom prst="rect">
            <a:avLst/>
          </a:prstGeom>
          <a:noFill/>
        </p:spPr>
        <p:txBody>
          <a:bodyPr wrap="square" rtlCol="0">
            <a:spAutoFit/>
          </a:bodyPr>
          <a:lstStyle/>
          <a:p>
            <a:pPr algn="l"/>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13.4</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分析以下程序的功能。</a:t>
            </a:r>
            <a:endParaRPr lang="zh-CN" altLang="en-US" sz="2000">
              <a:latin typeface="Consolas" pitchFamily="49" charset="0"/>
              <a:ea typeface="楷体" pitchFamily="49" charset="-122"/>
              <a:cs typeface="Consolas" pitchFamily="49" charset="0"/>
            </a:endParaRPr>
          </a:p>
        </p:txBody>
      </p:sp>
      <p:sp>
        <p:nvSpPr>
          <p:cNvPr id="3" name="TextBox 2"/>
          <p:cNvSpPr txBox="1"/>
          <p:nvPr/>
        </p:nvSpPr>
        <p:spPr>
          <a:xfrm>
            <a:off x="714348" y="1142984"/>
            <a:ext cx="7429552" cy="46500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class </a:t>
            </a:r>
            <a:r>
              <a:rPr lang="en-US" altLang="zh-CN" sz="1600" smtClean="0">
                <a:solidFill>
                  <a:srgbClr val="FF0000"/>
                </a:solidFill>
                <a:latin typeface="Consolas" pitchFamily="49" charset="0"/>
                <a:ea typeface="仿宋" pitchFamily="49" charset="-122"/>
                <a:cs typeface="Consolas" pitchFamily="49" charset="0"/>
              </a:rPr>
              <a:t>Array</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size;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T *data;			</a:t>
            </a:r>
            <a:r>
              <a:rPr lang="en-US" altLang="zh-CN" sz="1600" smtClean="0">
                <a:solidFill>
                  <a:srgbClr val="00B0F0"/>
                </a:solidFill>
                <a:latin typeface="Consolas" pitchFamily="49" charset="0"/>
                <a:ea typeface="仿宋" pitchFamily="49" charset="-122"/>
                <a:cs typeface="Consolas" pitchFamily="49" charset="0"/>
              </a:rPr>
              <a:t>//T</a:t>
            </a:r>
            <a:r>
              <a:rPr lang="zh-CN" altLang="zh-CN" sz="1600" smtClean="0">
                <a:solidFill>
                  <a:srgbClr val="00B0F0"/>
                </a:solidFill>
                <a:latin typeface="Consolas" pitchFamily="49" charset="0"/>
                <a:ea typeface="仿宋" pitchFamily="49" charset="-122"/>
                <a:cs typeface="Consolas" pitchFamily="49" charset="0"/>
              </a:rPr>
              <a:t>为类型参数</a:t>
            </a:r>
          </a:p>
          <a:p>
            <a:pPr algn="l"/>
            <a:r>
              <a:rPr lang="en-US" altLang="zh-CN" sz="1600" smtClean="0">
                <a:solidFill>
                  <a:srgbClr val="0000FF"/>
                </a:solidFill>
                <a:latin typeface="Consolas" pitchFamily="49" charset="0"/>
                <a:ea typeface="仿宋" pitchFamily="49" charset="-122"/>
                <a:cs typeface="Consolas" pitchFamily="49" charset="0"/>
              </a:rPr>
              <a:t>public:</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Array(int);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pPr algn="l"/>
            <a:r>
              <a:rPr lang="en-US" altLang="zh-CN" sz="1600" smtClean="0">
                <a:solidFill>
                  <a:srgbClr val="0000FF"/>
                </a:solidFill>
                <a:latin typeface="Consolas" pitchFamily="49" charset="0"/>
                <a:ea typeface="仿宋" pitchFamily="49" charset="-122"/>
                <a:cs typeface="Consolas" pitchFamily="49" charset="0"/>
              </a:rPr>
              <a:t>   ~Array();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p>
          <a:p>
            <a:pPr algn="l"/>
            <a:r>
              <a:rPr lang="en-US" altLang="zh-CN" sz="1600" smtClean="0">
                <a:solidFill>
                  <a:srgbClr val="0000FF"/>
                </a:solidFill>
                <a:latin typeface="Consolas" pitchFamily="49" charset="0"/>
                <a:ea typeface="仿宋" pitchFamily="49" charset="-122"/>
                <a:cs typeface="Consolas" pitchFamily="49" charset="0"/>
              </a:rPr>
              <a:t>   void setvalue();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输入数组元素</a:t>
            </a:r>
          </a:p>
          <a:p>
            <a:pPr algn="l"/>
            <a:r>
              <a:rPr lang="en-US" altLang="zh-CN" sz="1600" smtClean="0">
                <a:solidFill>
                  <a:srgbClr val="0000FF"/>
                </a:solidFill>
                <a:latin typeface="Consolas" pitchFamily="49" charset="0"/>
                <a:ea typeface="仿宋" pitchFamily="49" charset="-122"/>
                <a:cs typeface="Consolas" pitchFamily="49" charset="0"/>
              </a:rPr>
              <a:t>   void dispvalue();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输出所有数组元素</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Array&lt;T&gt;::</a:t>
            </a:r>
            <a:r>
              <a:rPr lang="en-US" altLang="zh-CN" sz="1600" smtClean="0">
                <a:solidFill>
                  <a:srgbClr val="FF00FF"/>
                </a:solidFill>
                <a:latin typeface="Consolas" pitchFamily="49" charset="0"/>
                <a:ea typeface="仿宋" pitchFamily="49" charset="-122"/>
                <a:cs typeface="Consolas" pitchFamily="49" charset="0"/>
              </a:rPr>
              <a:t>Array</a:t>
            </a:r>
            <a:r>
              <a:rPr lang="en-US" altLang="zh-CN" sz="1600" smtClean="0">
                <a:solidFill>
                  <a:srgbClr val="0000FF"/>
                </a:solidFill>
                <a:latin typeface="Consolas" pitchFamily="49" charset="0"/>
                <a:ea typeface="仿宋" pitchFamily="49" charset="-122"/>
                <a:cs typeface="Consolas" pitchFamily="49" charset="0"/>
              </a:rPr>
              <a:t>(int 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pPr algn="l"/>
            <a:r>
              <a:rPr lang="en-US" altLang="zh-CN" sz="1600" smtClean="0">
                <a:solidFill>
                  <a:srgbClr val="0000FF"/>
                </a:solidFill>
                <a:latin typeface="Consolas" pitchFamily="49" charset="0"/>
                <a:ea typeface="仿宋" pitchFamily="49" charset="-122"/>
                <a:cs typeface="Consolas" pitchFamily="49" charset="0"/>
              </a:rPr>
              <a:t>{  size=n;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data=new T[n];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为动态数组分配内存空间</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27FC3316-1995-4DD2-A06F-374E4AC6E7C9}" type="slidenum">
              <a:rPr lang="en-US" altLang="zh-CN" smtClean="0"/>
              <a:pPr/>
              <a:t>41</a:t>
            </a:fld>
            <a:r>
              <a:rPr lang="en-US" altLang="zh-CN" smtClean="0"/>
              <a:t>/9</a:t>
            </a:r>
          </a:p>
          <a:p>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072494" cy="521523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Array&lt;T&gt;::</a:t>
            </a:r>
            <a:r>
              <a:rPr lang="en-US" altLang="zh-CN" sz="1600" smtClean="0">
                <a:solidFill>
                  <a:srgbClr val="FF00FF"/>
                </a:solidFill>
                <a:latin typeface="Consolas" pitchFamily="49" charset="0"/>
                <a:ea typeface="仿宋" pitchFamily="49" charset="-122"/>
                <a:cs typeface="Consolas" pitchFamily="49" charset="0"/>
              </a:rPr>
              <a:t>~Array</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delete [] data;</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Array&lt;T&gt;::</a:t>
            </a:r>
            <a:r>
              <a:rPr lang="en-US" altLang="zh-CN" sz="1600" smtClean="0">
                <a:solidFill>
                  <a:srgbClr val="FF00FF"/>
                </a:solidFill>
                <a:latin typeface="Consolas" pitchFamily="49" charset="0"/>
                <a:ea typeface="仿宋" pitchFamily="49" charset="-122"/>
                <a:cs typeface="Consolas" pitchFamily="49" charset="0"/>
              </a:rPr>
              <a:t>setvalue</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输入</a:t>
            </a:r>
            <a:r>
              <a:rPr lang="en-US" altLang="zh-CN" sz="1600" smtClean="0">
                <a:solidFill>
                  <a:srgbClr val="0000FF"/>
                </a:solidFill>
                <a:latin typeface="Consolas" pitchFamily="49" charset="0"/>
                <a:ea typeface="仿宋" pitchFamily="49" charset="-122"/>
                <a:cs typeface="Consolas" pitchFamily="49" charset="0"/>
              </a:rPr>
              <a:t>" &lt;&lt; size &lt;&lt; "</a:t>
            </a:r>
            <a:r>
              <a:rPr lang="zh-CN" altLang="zh-CN" sz="1600" smtClean="0">
                <a:solidFill>
                  <a:srgbClr val="0000FF"/>
                </a:solidFill>
                <a:latin typeface="Consolas" pitchFamily="49" charset="0"/>
                <a:ea typeface="仿宋" pitchFamily="49" charset="-122"/>
                <a:cs typeface="Consolas" pitchFamily="49" charset="0"/>
              </a:rPr>
              <a:t>个数据</a:t>
            </a:r>
            <a:r>
              <a:rPr lang="en-US" altLang="zh-CN" sz="1600" smtClean="0">
                <a:solidFill>
                  <a:srgbClr val="0000FF"/>
                </a:solidFill>
                <a:latin typeface="Consolas" pitchFamily="49" charset="0"/>
                <a:ea typeface="仿宋" pitchFamily="49" charset="-122"/>
                <a:cs typeface="Consolas" pitchFamily="49" charset="0"/>
              </a:rPr>
              <a:t>)" &lt;&lt; endl;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 (int i=0;i&lt;size;i++)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  cout &lt;&lt; "  </a:t>
            </a:r>
            <a:r>
              <a:rPr lang="zh-CN" altLang="zh-CN" sz="1600" smtClean="0">
                <a:solidFill>
                  <a:srgbClr val="0000FF"/>
                </a:solidFill>
                <a:latin typeface="Consolas" pitchFamily="49" charset="0"/>
                <a:ea typeface="仿宋" pitchFamily="49" charset="-122"/>
                <a:cs typeface="Consolas" pitchFamily="49" charset="0"/>
              </a:rPr>
              <a:t>第</a:t>
            </a:r>
            <a:r>
              <a:rPr lang="en-US" altLang="zh-CN" sz="1600" smtClean="0">
                <a:solidFill>
                  <a:srgbClr val="0000FF"/>
                </a:solidFill>
                <a:latin typeface="Consolas" pitchFamily="49" charset="0"/>
                <a:ea typeface="仿宋" pitchFamily="49" charset="-122"/>
                <a:cs typeface="Consolas" pitchFamily="49" charset="0"/>
              </a:rPr>
              <a:t>" &lt;&lt; i+1 &lt;&lt; "</a:t>
            </a:r>
            <a:r>
              <a:rPr lang="zh-CN" altLang="zh-CN" sz="1600" smtClean="0">
                <a:solidFill>
                  <a:srgbClr val="0000FF"/>
                </a:solidFill>
                <a:latin typeface="Consolas" pitchFamily="49" charset="0"/>
                <a:ea typeface="仿宋" pitchFamily="49" charset="-122"/>
                <a:cs typeface="Consolas" pitchFamily="49" charset="0"/>
              </a:rPr>
              <a:t>个数据</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cin &gt;&gt; data[i];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Array&lt;T&gt;::</a:t>
            </a:r>
            <a:r>
              <a:rPr lang="en-US" altLang="zh-CN" sz="1600" smtClean="0">
                <a:solidFill>
                  <a:srgbClr val="FF00FF"/>
                </a:solidFill>
                <a:latin typeface="Consolas" pitchFamily="49" charset="0"/>
                <a:ea typeface="仿宋" pitchFamily="49" charset="-122"/>
                <a:cs typeface="Consolas" pitchFamily="49" charset="0"/>
              </a:rPr>
              <a:t>dispvalue</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nb-NO" altLang="zh-CN" sz="1600" smtClean="0">
                <a:solidFill>
                  <a:srgbClr val="0000FF"/>
                </a:solidFill>
                <a:latin typeface="Consolas" pitchFamily="49" charset="0"/>
                <a:ea typeface="仿宋" pitchFamily="49" charset="-122"/>
                <a:cs typeface="Consolas" pitchFamily="49" charset="0"/>
              </a:rPr>
              <a:t>{  for (int i=0;i&lt;size;i++)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data[i] &lt;&lt; "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fld id="{27FC3316-1995-4DD2-A06F-374E4AC6E7C9}" type="slidenum">
              <a:rPr lang="en-US" altLang="zh-CN" smtClean="0"/>
              <a:pPr/>
              <a:t>42</a:t>
            </a:fld>
            <a:r>
              <a:rPr lang="en-US" altLang="zh-CN" smtClean="0"/>
              <a:t>/9</a:t>
            </a:r>
          </a:p>
          <a:p>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71480"/>
            <a:ext cx="6072230" cy="551275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pPr>
            <a:r>
              <a:rPr lang="en-US" altLang="zh-CN" sz="1600" smtClean="0">
                <a:solidFill>
                  <a:srgbClr val="0000FF"/>
                </a:solidFill>
                <a:latin typeface="Consolas" pitchFamily="49" charset="0"/>
                <a:ea typeface="仿宋" pitchFamily="49" charset="-122"/>
                <a:cs typeface="Consolas" pitchFamily="49" charset="0"/>
              </a:rPr>
              <a:t>int main()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Array&lt;char&gt; ac(2);</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//Array&lt;char&gt;</a:t>
            </a:r>
            <a:r>
              <a:rPr lang="zh-CN" altLang="zh-CN" sz="1600" smtClean="0">
                <a:solidFill>
                  <a:srgbClr val="00B0F0"/>
                </a:solidFill>
                <a:latin typeface="Consolas" pitchFamily="49" charset="0"/>
                <a:ea typeface="仿宋" pitchFamily="49" charset="-122"/>
                <a:cs typeface="Consolas" pitchFamily="49" charset="0"/>
              </a:rPr>
              <a:t>为模板类</a:t>
            </a:r>
            <a:r>
              <a:rPr lang="en-US" altLang="zh-CN" sz="1600" smtClean="0">
                <a:solidFill>
                  <a:srgbClr val="00B0F0"/>
                </a:solidFill>
                <a:latin typeface="Consolas" pitchFamily="49" charset="0"/>
                <a:ea typeface="仿宋" pitchFamily="49" charset="-122"/>
                <a:cs typeface="Consolas" pitchFamily="49" charset="0"/>
              </a:rPr>
              <a:t>,ac(2)</a:t>
            </a:r>
            <a:r>
              <a:rPr lang="zh-CN" altLang="zh-CN" sz="1600" smtClean="0">
                <a:solidFill>
                  <a:srgbClr val="00B0F0"/>
                </a:solidFill>
                <a:latin typeface="Consolas" pitchFamily="49" charset="0"/>
                <a:ea typeface="仿宋" pitchFamily="49" charset="-122"/>
                <a:cs typeface="Consolas" pitchFamily="49" charset="0"/>
              </a:rPr>
              <a:t>定义模板类的对象</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建立一个字符数组</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ac.setvalue();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  </a:t>
            </a:r>
            <a:r>
              <a:rPr lang="zh-CN" altLang="zh-CN" sz="1600" smtClean="0">
                <a:solidFill>
                  <a:srgbClr val="0000FF"/>
                </a:solidFill>
                <a:latin typeface="Consolas" pitchFamily="49" charset="0"/>
                <a:ea typeface="仿宋" pitchFamily="49" charset="-122"/>
                <a:cs typeface="Consolas" pitchFamily="49" charset="0"/>
              </a:rPr>
              <a:t>数组的内容是</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ac.dispvalue();</a:t>
            </a:r>
            <a:endParaRPr lang="zh-CN" altLang="zh-CN" sz="1600" smtClean="0">
              <a:solidFill>
                <a:srgbClr val="0000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   Array&lt;int&gt; ad(3);</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//Array&lt;int&gt;</a:t>
            </a:r>
            <a:r>
              <a:rPr lang="zh-CN" altLang="zh-CN" sz="1600" smtClean="0">
                <a:solidFill>
                  <a:srgbClr val="00B0F0"/>
                </a:solidFill>
                <a:latin typeface="Consolas" pitchFamily="49" charset="0"/>
                <a:ea typeface="仿宋" pitchFamily="49" charset="-122"/>
                <a:cs typeface="Consolas" pitchFamily="49" charset="0"/>
              </a:rPr>
              <a:t>为模板类</a:t>
            </a:r>
            <a:r>
              <a:rPr lang="en-US" altLang="zh-CN" sz="1600" smtClean="0">
                <a:solidFill>
                  <a:srgbClr val="00B0F0"/>
                </a:solidFill>
                <a:latin typeface="Consolas" pitchFamily="49" charset="0"/>
                <a:ea typeface="仿宋" pitchFamily="49" charset="-122"/>
                <a:cs typeface="Consolas" pitchFamily="49" charset="0"/>
              </a:rPr>
              <a:t>,ad(3)</a:t>
            </a:r>
            <a:r>
              <a:rPr lang="zh-CN" altLang="zh-CN" sz="1600" smtClean="0">
                <a:solidFill>
                  <a:srgbClr val="00B0F0"/>
                </a:solidFill>
                <a:latin typeface="Consolas" pitchFamily="49" charset="0"/>
                <a:ea typeface="仿宋" pitchFamily="49" charset="-122"/>
                <a:cs typeface="Consolas" pitchFamily="49" charset="0"/>
              </a:rPr>
              <a:t>定义模板类的对象</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建立一个整数数组</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ad.setvalue();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  </a:t>
            </a:r>
            <a:r>
              <a:rPr lang="zh-CN" altLang="zh-CN" sz="1600" smtClean="0">
                <a:solidFill>
                  <a:srgbClr val="0000FF"/>
                </a:solidFill>
                <a:latin typeface="Consolas" pitchFamily="49" charset="0"/>
                <a:ea typeface="仿宋" pitchFamily="49" charset="-122"/>
                <a:cs typeface="Consolas" pitchFamily="49" charset="0"/>
              </a:rPr>
              <a:t>数组的内容是</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ad.dispvalue();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return 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4098" name="Picture 2"/>
          <p:cNvPicPr>
            <a:picLocks noChangeAspect="1" noChangeArrowheads="1"/>
          </p:cNvPicPr>
          <p:nvPr/>
        </p:nvPicPr>
        <p:blipFill>
          <a:blip r:embed="rId3" cstate="print"/>
          <a:srcRect/>
          <a:stretch>
            <a:fillRect/>
          </a:stretch>
        </p:blipFill>
        <p:spPr bwMode="auto">
          <a:xfrm>
            <a:off x="6449726" y="1714488"/>
            <a:ext cx="2551430" cy="2928958"/>
          </a:xfrm>
          <a:prstGeom prst="rect">
            <a:avLst/>
          </a:prstGeom>
          <a:noFill/>
          <a:ln w="9525">
            <a:noFill/>
            <a:miter lim="800000"/>
            <a:headEnd/>
            <a:tailEnd/>
          </a:ln>
        </p:spPr>
      </p:pic>
      <p:grpSp>
        <p:nvGrpSpPr>
          <p:cNvPr id="3" name="组合 11"/>
          <p:cNvGrpSpPr/>
          <p:nvPr/>
        </p:nvGrpSpPr>
        <p:grpSpPr>
          <a:xfrm>
            <a:off x="4214810" y="1214422"/>
            <a:ext cx="2143140" cy="1643074"/>
            <a:chOff x="4214810" y="1214422"/>
            <a:chExt cx="2143140" cy="1643074"/>
          </a:xfrm>
        </p:grpSpPr>
        <p:sp>
          <p:nvSpPr>
            <p:cNvPr id="4" name="左大括号 3"/>
            <p:cNvSpPr/>
            <p:nvPr/>
          </p:nvSpPr>
          <p:spPr bwMode="auto">
            <a:xfrm>
              <a:off x="6215074" y="2214554"/>
              <a:ext cx="142876" cy="571504"/>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右大括号 5"/>
            <p:cNvSpPr/>
            <p:nvPr/>
          </p:nvSpPr>
          <p:spPr bwMode="auto">
            <a:xfrm>
              <a:off x="4214810" y="1214422"/>
              <a:ext cx="142876" cy="1643074"/>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cxnSp>
          <p:nvCxnSpPr>
            <p:cNvPr id="9" name="直接连接符 8"/>
            <p:cNvCxnSpPr>
              <a:stCxn id="6" idx="1"/>
              <a:endCxn id="4" idx="1"/>
            </p:cNvCxnSpPr>
            <p:nvPr/>
          </p:nvCxnSpPr>
          <p:spPr bwMode="auto">
            <a:xfrm rot="10800000" flipH="1" flipV="1">
              <a:off x="4357686" y="2035958"/>
              <a:ext cx="1857388" cy="464347"/>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grpSp>
        <p:nvGrpSpPr>
          <p:cNvPr id="8" name="组合 12"/>
          <p:cNvGrpSpPr/>
          <p:nvPr/>
        </p:nvGrpSpPr>
        <p:grpSpPr>
          <a:xfrm>
            <a:off x="4214810" y="2928934"/>
            <a:ext cx="2143140" cy="2357454"/>
            <a:chOff x="4214810" y="2928934"/>
            <a:chExt cx="2143140" cy="2357454"/>
          </a:xfrm>
        </p:grpSpPr>
        <p:sp>
          <p:nvSpPr>
            <p:cNvPr id="5" name="左大括号 4"/>
            <p:cNvSpPr/>
            <p:nvPr/>
          </p:nvSpPr>
          <p:spPr bwMode="auto">
            <a:xfrm>
              <a:off x="6215074" y="2928934"/>
              <a:ext cx="142876" cy="7920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右大括号 6"/>
            <p:cNvSpPr/>
            <p:nvPr/>
          </p:nvSpPr>
          <p:spPr bwMode="auto">
            <a:xfrm>
              <a:off x="4214810" y="3357562"/>
              <a:ext cx="142876" cy="1928826"/>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cxnSp>
          <p:nvCxnSpPr>
            <p:cNvPr id="11" name="直接连接符 10"/>
            <p:cNvCxnSpPr>
              <a:stCxn id="7" idx="1"/>
              <a:endCxn id="2" idx="3"/>
            </p:cNvCxnSpPr>
            <p:nvPr/>
          </p:nvCxnSpPr>
          <p:spPr bwMode="auto">
            <a:xfrm rot="10800000" flipH="1">
              <a:off x="4357686" y="3327859"/>
              <a:ext cx="1857388" cy="994117"/>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sp>
        <p:nvSpPr>
          <p:cNvPr id="14" name="灯片编号占位符 13"/>
          <p:cNvSpPr>
            <a:spLocks noGrp="1"/>
          </p:cNvSpPr>
          <p:nvPr>
            <p:ph type="sldNum" sz="quarter" idx="12"/>
          </p:nvPr>
        </p:nvSpPr>
        <p:spPr/>
        <p:txBody>
          <a:bodyPr/>
          <a:lstStyle/>
          <a:p>
            <a:fld id="{27FC3316-1995-4DD2-A06F-374E4AC6E7C9}" type="slidenum">
              <a:rPr lang="en-US" altLang="zh-CN" smtClean="0"/>
              <a:pPr/>
              <a:t>43</a:t>
            </a:fld>
            <a:r>
              <a:rPr lang="en-US" altLang="zh-CN" smtClean="0"/>
              <a:t>/9</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16" descr="粉色面巾纸"/>
          <p:cNvSpPr txBox="1">
            <a:spLocks noChangeArrowheads="1"/>
          </p:cNvSpPr>
          <p:nvPr/>
        </p:nvSpPr>
        <p:spPr bwMode="auto">
          <a:xfrm>
            <a:off x="1619250" y="404813"/>
            <a:ext cx="5686425" cy="523220"/>
          </a:xfrm>
          <a:prstGeom prst="rect">
            <a:avLst/>
          </a:prstGeom>
          <a:solidFill>
            <a:schemeClr val="bg1">
              <a:lumMod val="85000"/>
            </a:schemeClr>
          </a:solidFill>
          <a:ln w="9525">
            <a:noFill/>
            <a:miter lim="800000"/>
            <a:headEnd/>
            <a:tailEnd/>
          </a:ln>
          <a:effectLst>
            <a:prstShdw prst="shdw17" dist="17961" dir="2700000">
              <a:srgbClr val="FFCCCC">
                <a:gamma/>
                <a:shade val="60000"/>
                <a:invGamma/>
              </a:srgbClr>
            </a:prstShdw>
          </a:effectLst>
        </p:spPr>
        <p:txBody>
          <a:bodyPr>
            <a:spAutoFit/>
          </a:bodyPr>
          <a:lstStyle/>
          <a:p>
            <a:pPr>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13.3  </a:t>
            </a:r>
            <a:r>
              <a:rPr kumimoji="1" lang="zh-CN" altLang="en-US"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用</a:t>
            </a: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C++</a:t>
            </a:r>
            <a:r>
              <a:rPr kumimoji="1" lang="zh-CN" altLang="en-US"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描述数据结构算法</a:t>
            </a:r>
          </a:p>
        </p:txBody>
      </p:sp>
      <p:sp>
        <p:nvSpPr>
          <p:cNvPr id="1041" name="Text Box 17"/>
          <p:cNvSpPr txBox="1">
            <a:spLocks noChangeArrowheads="1"/>
          </p:cNvSpPr>
          <p:nvPr/>
        </p:nvSpPr>
        <p:spPr bwMode="auto">
          <a:xfrm>
            <a:off x="1857356" y="1643050"/>
            <a:ext cx="478634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Consolas" pitchFamily="49" charset="0"/>
                <a:ea typeface="楷体" pitchFamily="49" charset="-122"/>
                <a:cs typeface="Consolas" pitchFamily="49" charset="0"/>
              </a:rPr>
              <a:t>采</a:t>
            </a:r>
            <a:r>
              <a:rPr lang="zh-CN" altLang="en-US" sz="2000">
                <a:latin typeface="Consolas" pitchFamily="49" charset="0"/>
                <a:ea typeface="楷体" pitchFamily="49" charset="-122"/>
                <a:cs typeface="Consolas" pitchFamily="49" charset="0"/>
              </a:rPr>
              <a:t>用</a:t>
            </a:r>
            <a:r>
              <a:rPr lang="en-US" altLang="zh-CN" sz="2000">
                <a:latin typeface="Consolas" pitchFamily="49" charset="0"/>
                <a:ea typeface="楷体" pitchFamily="49" charset="-122"/>
                <a:cs typeface="Consolas" pitchFamily="49" charset="0"/>
              </a:rPr>
              <a:t>C++</a:t>
            </a:r>
            <a:r>
              <a:rPr lang="zh-CN" altLang="en-US" sz="2000">
                <a:latin typeface="Consolas" pitchFamily="49" charset="0"/>
                <a:ea typeface="楷体" pitchFamily="49" charset="-122"/>
                <a:cs typeface="Consolas" pitchFamily="49" charset="0"/>
              </a:rPr>
              <a:t>语</a:t>
            </a:r>
            <a:r>
              <a:rPr lang="zh-CN" altLang="en-US" sz="2000" smtClean="0">
                <a:latin typeface="Consolas" pitchFamily="49" charset="0"/>
                <a:ea typeface="楷体" pitchFamily="49" charset="-122"/>
                <a:cs typeface="Consolas" pitchFamily="49" charset="0"/>
              </a:rPr>
              <a:t>言设</a:t>
            </a:r>
            <a:r>
              <a:rPr lang="zh-CN" altLang="en-US" sz="2000">
                <a:latin typeface="Consolas" pitchFamily="49" charset="0"/>
                <a:ea typeface="楷体" pitchFamily="49" charset="-122"/>
                <a:cs typeface="Consolas" pitchFamily="49" charset="0"/>
              </a:rPr>
              <a:t>计顺序表</a:t>
            </a:r>
            <a:r>
              <a:rPr lang="zh-CN" altLang="en-US" sz="2000" smtClean="0">
                <a:latin typeface="Consolas" pitchFamily="49" charset="0"/>
                <a:ea typeface="楷体" pitchFamily="49" charset="-122"/>
                <a:cs typeface="Consolas" pitchFamily="49" charset="0"/>
              </a:rPr>
              <a:t>类和链</a:t>
            </a:r>
            <a:r>
              <a:rPr lang="zh-CN" altLang="en-US" sz="2000">
                <a:latin typeface="Consolas" pitchFamily="49" charset="0"/>
                <a:ea typeface="楷体" pitchFamily="49" charset="-122"/>
                <a:cs typeface="Consolas" pitchFamily="49" charset="0"/>
              </a:rPr>
              <a:t>栈</a:t>
            </a:r>
            <a:r>
              <a:rPr lang="zh-CN" altLang="en-US" sz="2000" smtClean="0">
                <a:latin typeface="Consolas" pitchFamily="49" charset="0"/>
                <a:ea typeface="楷体" pitchFamily="49" charset="-122"/>
                <a:cs typeface="Consolas" pitchFamily="49" charset="0"/>
              </a:rPr>
              <a:t>类模板</a:t>
            </a:r>
            <a:endParaRPr lang="zh-CN" altLang="en-US" sz="2000">
              <a:latin typeface="Consolas" pitchFamily="49" charset="0"/>
              <a:ea typeface="楷体" pitchFamily="49" charset="-122"/>
              <a:cs typeface="Consolas" pitchFamily="49" charset="0"/>
            </a:endParaRPr>
          </a:p>
        </p:txBody>
      </p:sp>
      <p:sp>
        <p:nvSpPr>
          <p:cNvPr id="4" name="Text Box 17"/>
          <p:cNvSpPr txBox="1">
            <a:spLocks noChangeArrowheads="1"/>
          </p:cNvSpPr>
          <p:nvPr/>
        </p:nvSpPr>
        <p:spPr bwMode="auto">
          <a:xfrm>
            <a:off x="1500166" y="2643182"/>
            <a:ext cx="621510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Consolas" pitchFamily="49" charset="0"/>
                <a:ea typeface="方正启体简体" pitchFamily="65" charset="-122"/>
                <a:cs typeface="Consolas" pitchFamily="49" charset="0"/>
              </a:rPr>
              <a:t>说</a:t>
            </a:r>
            <a:r>
              <a:rPr lang="zh-CN" altLang="en-US" sz="2000">
                <a:latin typeface="Consolas" pitchFamily="49" charset="0"/>
                <a:ea typeface="方正启体简体" pitchFamily="65" charset="-122"/>
                <a:cs typeface="Consolas" pitchFamily="49" charset="0"/>
              </a:rPr>
              <a:t>明采用面向对象方法描述数据结构算法的基本思</a:t>
            </a:r>
            <a:r>
              <a:rPr lang="zh-CN" altLang="en-US" sz="2000" smtClean="0">
                <a:latin typeface="Consolas" pitchFamily="49" charset="0"/>
                <a:ea typeface="方正启体简体" pitchFamily="65" charset="-122"/>
                <a:cs typeface="Consolas" pitchFamily="49" charset="0"/>
              </a:rPr>
              <a:t>想</a:t>
            </a:r>
            <a:endParaRPr lang="zh-CN" altLang="en-US" sz="2000">
              <a:latin typeface="Consolas" pitchFamily="49" charset="0"/>
              <a:ea typeface="方正启体简体" pitchFamily="65" charset="-122"/>
              <a:cs typeface="Consolas" pitchFamily="49" charset="0"/>
            </a:endParaRPr>
          </a:p>
        </p:txBody>
      </p:sp>
      <p:sp>
        <p:nvSpPr>
          <p:cNvPr id="5" name="下箭头 4"/>
          <p:cNvSpPr/>
          <p:nvPr/>
        </p:nvSpPr>
        <p:spPr bwMode="auto">
          <a:xfrm>
            <a:off x="4143372" y="2143116"/>
            <a:ext cx="214314"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灯片编号占位符 5"/>
          <p:cNvSpPr>
            <a:spLocks noGrp="1"/>
          </p:cNvSpPr>
          <p:nvPr>
            <p:ph type="sldNum" sz="quarter" idx="12"/>
          </p:nvPr>
        </p:nvSpPr>
        <p:spPr/>
        <p:txBody>
          <a:bodyPr/>
          <a:lstStyle/>
          <a:p>
            <a:fld id="{DE8EE89E-75E3-4B19-B176-ACEDB5B58574}" type="slidenum">
              <a:rPr lang="en-US" altLang="zh-CN" smtClean="0"/>
              <a:pPr/>
              <a:t>44</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30" name="Rectangle 14"/>
          <p:cNvSpPr>
            <a:spLocks noChangeArrowheads="1"/>
          </p:cNvSpPr>
          <p:nvPr/>
        </p:nvSpPr>
        <p:spPr bwMode="auto">
          <a:xfrm>
            <a:off x="2339975" y="1557338"/>
            <a:ext cx="3600450" cy="4608512"/>
          </a:xfrm>
          <a:prstGeom prst="rect">
            <a:avLst/>
          </a:prstGeom>
          <a:solidFill>
            <a:schemeClr val="accent6"/>
          </a:solidFill>
          <a:ln w="28575" algn="ctr">
            <a:solidFill>
              <a:srgbClr val="3333FF"/>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18" name="Text Box 2" descr="信纸"/>
          <p:cNvSpPr txBox="1">
            <a:spLocks noChangeArrowheads="1"/>
          </p:cNvSpPr>
          <p:nvPr/>
        </p:nvSpPr>
        <p:spPr bwMode="auto">
          <a:xfrm>
            <a:off x="395288" y="188913"/>
            <a:ext cx="3390894"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13.3.1 </a:t>
            </a:r>
            <a:r>
              <a:rPr lang="zh-CN" altLang="en-US">
                <a:solidFill>
                  <a:srgbClr val="FF3300"/>
                </a:solidFill>
                <a:latin typeface="Consolas" pitchFamily="49" charset="0"/>
                <a:ea typeface="方正细珊瑚简体" pitchFamily="65" charset="-122"/>
                <a:cs typeface="Consolas" pitchFamily="49" charset="0"/>
              </a:rPr>
              <a:t>顺序表</a:t>
            </a:r>
            <a:r>
              <a:rPr lang="zh-CN" altLang="en-US" smtClean="0">
                <a:solidFill>
                  <a:srgbClr val="FF3300"/>
                </a:solidFill>
                <a:latin typeface="Consolas" pitchFamily="49" charset="0"/>
                <a:ea typeface="方正细珊瑚简体" pitchFamily="65" charset="-122"/>
                <a:cs typeface="Consolas" pitchFamily="49" charset="0"/>
              </a:rPr>
              <a:t>类模板</a:t>
            </a:r>
            <a:endParaRPr lang="zh-CN" altLang="en-US">
              <a:solidFill>
                <a:srgbClr val="FF3300"/>
              </a:solidFill>
              <a:latin typeface="Consolas" pitchFamily="49" charset="0"/>
              <a:ea typeface="方正细珊瑚简体" pitchFamily="65" charset="-122"/>
              <a:cs typeface="Consolas" pitchFamily="49" charset="0"/>
            </a:endParaRPr>
          </a:p>
        </p:txBody>
      </p:sp>
      <p:sp>
        <p:nvSpPr>
          <p:cNvPr id="86019" name="Text Box 3"/>
          <p:cNvSpPr txBox="1">
            <a:spLocks noChangeArrowheads="1"/>
          </p:cNvSpPr>
          <p:nvPr/>
        </p:nvSpPr>
        <p:spPr bwMode="auto">
          <a:xfrm>
            <a:off x="428596" y="857232"/>
            <a:ext cx="3643338"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顺序表</a:t>
            </a:r>
            <a:r>
              <a:rPr lang="zh-CN" altLang="en-US" sz="2000" smtClean="0">
                <a:latin typeface="Consolas" pitchFamily="49" charset="0"/>
                <a:ea typeface="楷体" pitchFamily="49" charset="-122"/>
                <a:cs typeface="Consolas" pitchFamily="49" charset="0"/>
              </a:rPr>
              <a:t>类模板</a:t>
            </a:r>
            <a:r>
              <a:rPr lang="en-US" altLang="zh-CN" sz="2000" smtClean="0">
                <a:latin typeface="Consolas" pitchFamily="49" charset="0"/>
                <a:ea typeface="楷体" pitchFamily="49" charset="-122"/>
                <a:cs typeface="Consolas" pitchFamily="49" charset="0"/>
              </a:rPr>
              <a:t>SqList</a:t>
            </a:r>
            <a:r>
              <a:rPr lang="zh-CN" altLang="en-US" sz="2000">
                <a:latin typeface="Consolas" pitchFamily="49" charset="0"/>
                <a:ea typeface="楷体" pitchFamily="49" charset="-122"/>
                <a:cs typeface="Consolas" pitchFamily="49" charset="0"/>
              </a:rPr>
              <a:t>的结</a:t>
            </a:r>
            <a:r>
              <a:rPr lang="zh-CN" altLang="en-US" sz="2000" smtClean="0">
                <a:latin typeface="Consolas" pitchFamily="49" charset="0"/>
                <a:ea typeface="楷体" pitchFamily="49" charset="-122"/>
                <a:cs typeface="Consolas" pitchFamily="49" charset="0"/>
              </a:rPr>
              <a:t>构 </a:t>
            </a:r>
            <a:endParaRPr lang="zh-CN" altLang="en-US" sz="2000">
              <a:latin typeface="Consolas" pitchFamily="49" charset="0"/>
              <a:ea typeface="楷体" pitchFamily="49" charset="-122"/>
              <a:cs typeface="Consolas" pitchFamily="49" charset="0"/>
            </a:endParaRPr>
          </a:p>
        </p:txBody>
      </p:sp>
      <p:grpSp>
        <p:nvGrpSpPr>
          <p:cNvPr id="2" name="Group 25"/>
          <p:cNvGrpSpPr>
            <a:grpSpLocks/>
          </p:cNvGrpSpPr>
          <p:nvPr/>
        </p:nvGrpSpPr>
        <p:grpSpPr bwMode="auto">
          <a:xfrm>
            <a:off x="1619250" y="1844675"/>
            <a:ext cx="2592388" cy="3960813"/>
            <a:chOff x="1020" y="1162"/>
            <a:chExt cx="1633" cy="2495"/>
          </a:xfrm>
        </p:grpSpPr>
        <p:sp>
          <p:nvSpPr>
            <p:cNvPr id="86021" name="Rectangle 5"/>
            <p:cNvSpPr>
              <a:spLocks noChangeArrowheads="1"/>
            </p:cNvSpPr>
            <p:nvPr/>
          </p:nvSpPr>
          <p:spPr bwMode="auto">
            <a:xfrm>
              <a:off x="1020" y="1525"/>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DispList</a:t>
              </a:r>
            </a:p>
          </p:txBody>
        </p:sp>
        <p:sp>
          <p:nvSpPr>
            <p:cNvPr id="86022" name="Rectangle 6"/>
            <p:cNvSpPr>
              <a:spLocks noChangeArrowheads="1"/>
            </p:cNvSpPr>
            <p:nvPr/>
          </p:nvSpPr>
          <p:spPr bwMode="auto">
            <a:xfrm>
              <a:off x="1020" y="1888"/>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ListEmpty</a:t>
              </a:r>
            </a:p>
          </p:txBody>
        </p:sp>
        <p:sp>
          <p:nvSpPr>
            <p:cNvPr id="86023" name="Rectangle 7"/>
            <p:cNvSpPr>
              <a:spLocks noChangeArrowheads="1"/>
            </p:cNvSpPr>
            <p:nvPr/>
          </p:nvSpPr>
          <p:spPr bwMode="auto">
            <a:xfrm>
              <a:off x="1020" y="2251"/>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GetElem</a:t>
              </a:r>
            </a:p>
          </p:txBody>
        </p:sp>
        <p:sp>
          <p:nvSpPr>
            <p:cNvPr id="86024" name="Rectangle 8"/>
            <p:cNvSpPr>
              <a:spLocks noChangeArrowheads="1"/>
            </p:cNvSpPr>
            <p:nvPr/>
          </p:nvSpPr>
          <p:spPr bwMode="auto">
            <a:xfrm>
              <a:off x="1020" y="2614"/>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LocateElem</a:t>
              </a:r>
            </a:p>
          </p:txBody>
        </p:sp>
        <p:sp>
          <p:nvSpPr>
            <p:cNvPr id="86025" name="Rectangle 9"/>
            <p:cNvSpPr>
              <a:spLocks noChangeArrowheads="1"/>
            </p:cNvSpPr>
            <p:nvPr/>
          </p:nvSpPr>
          <p:spPr bwMode="auto">
            <a:xfrm>
              <a:off x="1020" y="3022"/>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ListInsert</a:t>
              </a:r>
            </a:p>
          </p:txBody>
        </p:sp>
        <p:sp>
          <p:nvSpPr>
            <p:cNvPr id="86026" name="Rectangle 10"/>
            <p:cNvSpPr>
              <a:spLocks noChangeArrowheads="1"/>
            </p:cNvSpPr>
            <p:nvPr/>
          </p:nvSpPr>
          <p:spPr bwMode="auto">
            <a:xfrm>
              <a:off x="1020" y="3385"/>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ListDelete</a:t>
              </a:r>
            </a:p>
          </p:txBody>
        </p:sp>
        <p:sp>
          <p:nvSpPr>
            <p:cNvPr id="86029" name="Rectangle 13"/>
            <p:cNvSpPr>
              <a:spLocks noChangeArrowheads="1"/>
            </p:cNvSpPr>
            <p:nvPr/>
          </p:nvSpPr>
          <p:spPr bwMode="auto">
            <a:xfrm>
              <a:off x="1020" y="1162"/>
              <a:ext cx="1633" cy="272"/>
            </a:xfrm>
            <a:prstGeom prst="rect">
              <a:avLst/>
            </a:prstGeom>
            <a:solidFill>
              <a:schemeClr val="accent1"/>
            </a:solidFill>
            <a:ln w="28575" algn="ctr">
              <a:solidFill>
                <a:srgbClr val="3333FF"/>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构造函数和析构函数</a:t>
              </a:r>
            </a:p>
          </p:txBody>
        </p:sp>
      </p:grpSp>
      <p:grpSp>
        <p:nvGrpSpPr>
          <p:cNvPr id="3" name="Group 21"/>
          <p:cNvGrpSpPr>
            <a:grpSpLocks/>
          </p:cNvGrpSpPr>
          <p:nvPr/>
        </p:nvGrpSpPr>
        <p:grpSpPr bwMode="auto">
          <a:xfrm>
            <a:off x="858816" y="2071678"/>
            <a:ext cx="641350" cy="3527430"/>
            <a:chOff x="412" y="1485"/>
            <a:chExt cx="404" cy="2222"/>
          </a:xfrm>
        </p:grpSpPr>
        <p:sp>
          <p:nvSpPr>
            <p:cNvPr id="86031" name="AutoShape 15"/>
            <p:cNvSpPr>
              <a:spLocks/>
            </p:cNvSpPr>
            <p:nvPr/>
          </p:nvSpPr>
          <p:spPr bwMode="auto">
            <a:xfrm>
              <a:off x="703" y="1485"/>
              <a:ext cx="113" cy="2222"/>
            </a:xfrm>
            <a:prstGeom prst="leftBrace">
              <a:avLst>
                <a:gd name="adj1" fmla="val 69934"/>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86032" name="Text Box 16"/>
            <p:cNvSpPr txBox="1">
              <a:spLocks noChangeArrowheads="1"/>
            </p:cNvSpPr>
            <p:nvPr/>
          </p:nvSpPr>
          <p:spPr bwMode="auto">
            <a:xfrm>
              <a:off x="412" y="1933"/>
              <a:ext cx="291" cy="1270"/>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Consolas" pitchFamily="49" charset="0"/>
                  <a:ea typeface="仿宋" pitchFamily="49" charset="-122"/>
                  <a:cs typeface="Consolas" pitchFamily="49" charset="0"/>
                </a:rPr>
                <a:t>基本运算</a:t>
              </a:r>
            </a:p>
          </p:txBody>
        </p:sp>
      </p:grpSp>
      <p:grpSp>
        <p:nvGrpSpPr>
          <p:cNvPr id="4" name="Group 24"/>
          <p:cNvGrpSpPr>
            <a:grpSpLocks/>
          </p:cNvGrpSpPr>
          <p:nvPr/>
        </p:nvGrpSpPr>
        <p:grpSpPr bwMode="auto">
          <a:xfrm>
            <a:off x="4211638" y="3052763"/>
            <a:ext cx="4554537" cy="1746250"/>
            <a:chOff x="2653" y="1923"/>
            <a:chExt cx="2869" cy="1100"/>
          </a:xfrm>
        </p:grpSpPr>
        <p:sp>
          <p:nvSpPr>
            <p:cNvPr id="86027" name="Rectangle 11"/>
            <p:cNvSpPr>
              <a:spLocks noChangeArrowheads="1"/>
            </p:cNvSpPr>
            <p:nvPr/>
          </p:nvSpPr>
          <p:spPr bwMode="auto">
            <a:xfrm>
              <a:off x="2789" y="2251"/>
              <a:ext cx="680" cy="772"/>
            </a:xfrm>
            <a:prstGeom prst="rect">
              <a:avLst/>
            </a:prstGeom>
            <a:solidFill>
              <a:schemeClr val="accent1"/>
            </a:solidFill>
            <a:ln w="28575" algn="ctr">
              <a:solidFill>
                <a:srgbClr val="3333FF"/>
              </a:solidFill>
              <a:miter lim="800000"/>
              <a:headEnd/>
              <a:tailEnd/>
            </a:ln>
            <a:effectLst/>
          </p:spPr>
          <p:txBody>
            <a:bodyPr wrap="none" anchor="ctr"/>
            <a:lstStyle/>
            <a:p>
              <a:pPr algn="l"/>
              <a:r>
                <a:rPr lang="en-US" altLang="zh-CN" sz="1800">
                  <a:latin typeface="Consolas" pitchFamily="49" charset="0"/>
                  <a:ea typeface="仿宋" pitchFamily="49" charset="-122"/>
                  <a:cs typeface="Consolas" pitchFamily="49" charset="0"/>
                </a:rPr>
                <a:t>pelem</a:t>
              </a:r>
            </a:p>
            <a:p>
              <a:pPr algn="l"/>
              <a:endParaRPr lang="en-US" altLang="zh-CN" sz="180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length</a:t>
              </a:r>
            </a:p>
          </p:txBody>
        </p:sp>
        <p:sp>
          <p:nvSpPr>
            <p:cNvPr id="86028" name="Text Box 12"/>
            <p:cNvSpPr txBox="1">
              <a:spLocks noChangeArrowheads="1"/>
            </p:cNvSpPr>
            <p:nvPr/>
          </p:nvSpPr>
          <p:spPr bwMode="auto">
            <a:xfrm>
              <a:off x="2653" y="1923"/>
              <a:ext cx="998" cy="174"/>
            </a:xfrm>
            <a:prstGeom prst="rect">
              <a:avLst/>
            </a:prstGeom>
            <a:noFill/>
            <a:ln w="2857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grpSp>
          <p:nvGrpSpPr>
            <p:cNvPr id="5" name="Group 22"/>
            <p:cNvGrpSpPr>
              <a:grpSpLocks/>
            </p:cNvGrpSpPr>
            <p:nvPr/>
          </p:nvGrpSpPr>
          <p:grpSpPr bwMode="auto">
            <a:xfrm>
              <a:off x="3304" y="2355"/>
              <a:ext cx="2188" cy="174"/>
              <a:chOff x="3304" y="2355"/>
              <a:chExt cx="2188" cy="174"/>
            </a:xfrm>
          </p:grpSpPr>
          <p:sp>
            <p:nvSpPr>
              <p:cNvPr id="86033" name="Line 17"/>
              <p:cNvSpPr>
                <a:spLocks noChangeShapeType="1"/>
              </p:cNvSpPr>
              <p:nvPr/>
            </p:nvSpPr>
            <p:spPr bwMode="auto">
              <a:xfrm flipH="1">
                <a:off x="3304" y="2477"/>
                <a:ext cx="771" cy="0"/>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34" name="Text Box 18"/>
              <p:cNvSpPr txBox="1">
                <a:spLocks noChangeArrowheads="1"/>
              </p:cNvSpPr>
              <p:nvPr/>
            </p:nvSpPr>
            <p:spPr bwMode="auto">
              <a:xfrm>
                <a:off x="4131" y="2355"/>
                <a:ext cx="136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顺序表元素指针</a:t>
                </a:r>
              </a:p>
            </p:txBody>
          </p:sp>
        </p:grpSp>
        <p:grpSp>
          <p:nvGrpSpPr>
            <p:cNvPr id="6" name="Group 23"/>
            <p:cNvGrpSpPr>
              <a:grpSpLocks/>
            </p:cNvGrpSpPr>
            <p:nvPr/>
          </p:nvGrpSpPr>
          <p:grpSpPr bwMode="auto">
            <a:xfrm>
              <a:off x="3334" y="2750"/>
              <a:ext cx="2188" cy="174"/>
              <a:chOff x="3334" y="2750"/>
              <a:chExt cx="2188" cy="174"/>
            </a:xfrm>
          </p:grpSpPr>
          <p:sp>
            <p:nvSpPr>
              <p:cNvPr id="86035" name="Line 19"/>
              <p:cNvSpPr>
                <a:spLocks noChangeShapeType="1"/>
              </p:cNvSpPr>
              <p:nvPr/>
            </p:nvSpPr>
            <p:spPr bwMode="auto">
              <a:xfrm flipH="1">
                <a:off x="3334" y="2824"/>
                <a:ext cx="771" cy="0"/>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36" name="Text Box 20"/>
              <p:cNvSpPr txBox="1">
                <a:spLocks noChangeArrowheads="1"/>
              </p:cNvSpPr>
              <p:nvPr/>
            </p:nvSpPr>
            <p:spPr bwMode="auto">
              <a:xfrm>
                <a:off x="4161" y="2750"/>
                <a:ext cx="136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顺序表长度</a:t>
                </a:r>
              </a:p>
            </p:txBody>
          </p:sp>
        </p:grpSp>
      </p:grpSp>
      <p:sp>
        <p:nvSpPr>
          <p:cNvPr id="25" name="灯片编号占位符 24"/>
          <p:cNvSpPr>
            <a:spLocks noGrp="1"/>
          </p:cNvSpPr>
          <p:nvPr>
            <p:ph type="sldNum" sz="quarter" idx="12"/>
          </p:nvPr>
        </p:nvSpPr>
        <p:spPr/>
        <p:txBody>
          <a:bodyPr/>
          <a:lstStyle/>
          <a:p>
            <a:fld id="{DE8EE89E-75E3-4B19-B176-ACEDB5B58574}" type="slidenum">
              <a:rPr lang="en-US" altLang="zh-CN" smtClean="0"/>
              <a:pPr/>
              <a:t>45</a:t>
            </a:fld>
            <a:r>
              <a:rPr lang="en-US" altLang="zh-CN" smtClean="0"/>
              <a:t>/13</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93125"/>
            <a:ext cx="7715304" cy="57580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template &lt;typename T&gt;</a:t>
            </a:r>
          </a:p>
          <a:p>
            <a:pPr algn="l"/>
            <a:r>
              <a:rPr lang="en-US" altLang="zh-CN" sz="1600" smtClean="0">
                <a:solidFill>
                  <a:srgbClr val="3333FF"/>
                </a:solidFill>
                <a:latin typeface="Consolas" pitchFamily="49" charset="0"/>
                <a:ea typeface="仿宋" pitchFamily="49" charset="-122"/>
                <a:cs typeface="Consolas" pitchFamily="49" charset="0"/>
              </a:rPr>
              <a:t>class SqList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顺序表类模板</a:t>
            </a:r>
          </a:p>
          <a:p>
            <a:pPr algn="l"/>
            <a:r>
              <a:rPr lang="en-US" altLang="zh-CN" sz="1600" smtClean="0">
                <a:solidFill>
                  <a:srgbClr val="3333FF"/>
                </a:solidFill>
                <a:latin typeface="Consolas" pitchFamily="49" charset="0"/>
                <a:ea typeface="仿宋" pitchFamily="49" charset="-122"/>
                <a:cs typeface="Consolas" pitchFamily="49" charset="0"/>
              </a:rPr>
              <a:t>{  T *pelem;</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int 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public:</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SqList</a:t>
            </a:r>
            <a:r>
              <a:rPr lang="en-US" altLang="zh-CN" sz="1600" smtClean="0">
                <a:solidFill>
                  <a:srgbClr val="3333FF"/>
                </a:solidFill>
                <a:latin typeface="Consolas" pitchFamily="49" charset="0"/>
                <a:ea typeface="仿宋" pitchFamily="49" charset="-122"/>
                <a:cs typeface="Consolas" pitchFamily="49" charset="0"/>
              </a:rPr>
              <a:t>(int 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用于初始化单链表</a:t>
            </a:r>
          </a:p>
          <a:p>
            <a:pPr algn="l"/>
            <a:r>
              <a:rPr lang="en-US" altLang="zh-CN" sz="1600" smtClean="0">
                <a:solidFill>
                  <a:srgbClr val="3333FF"/>
                </a:solidFill>
                <a:latin typeface="Consolas" pitchFamily="49" charset="0"/>
                <a:ea typeface="仿宋" pitchFamily="49" charset="-122"/>
                <a:cs typeface="Consolas" pitchFamily="49" charset="0"/>
              </a:rPr>
              <a:t>   {  pelem=new T[n];</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length=0;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~SqList</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用于释放分配的空间</a:t>
            </a:r>
          </a:p>
          <a:p>
            <a:pPr algn="l"/>
            <a:r>
              <a:rPr lang="en-US" altLang="zh-CN" sz="1600" smtClean="0">
                <a:solidFill>
                  <a:srgbClr val="3333FF"/>
                </a:solidFill>
                <a:latin typeface="Consolas" pitchFamily="49" charset="0"/>
                <a:ea typeface="仿宋" pitchFamily="49" charset="-122"/>
                <a:cs typeface="Consolas" pitchFamily="49" charset="0"/>
              </a:rPr>
              <a:t>   {</a:t>
            </a:r>
          </a:p>
          <a:p>
            <a:pPr algn="l"/>
            <a:r>
              <a:rPr lang="en-US" altLang="zh-CN" sz="1600" smtClean="0">
                <a:solidFill>
                  <a:srgbClr val="3333FF"/>
                </a:solidFill>
                <a:latin typeface="Consolas" pitchFamily="49" charset="0"/>
                <a:ea typeface="仿宋" pitchFamily="49" charset="-122"/>
                <a:cs typeface="Consolas" pitchFamily="49" charset="0"/>
              </a:rPr>
              <a:t>      delete pelem;</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ListEmpty</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判断线性表是否为空表</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return(length==0);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ListLengt</a:t>
            </a:r>
            <a:r>
              <a:rPr lang="en-US" altLang="zh-CN" sz="1600" smtClean="0">
                <a:solidFill>
                  <a:srgbClr val="3333FF"/>
                </a:solidFill>
                <a:latin typeface="Consolas" pitchFamily="49" charset="0"/>
                <a:ea typeface="仿宋" pitchFamily="49" charset="-122"/>
                <a:cs typeface="Consolas" pitchFamily="49" charset="0"/>
              </a:rPr>
              <a:t>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求线性表的长度</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DE8EE89E-75E3-4B19-B176-ACEDB5B58574}" type="slidenum">
              <a:rPr lang="en-US" altLang="zh-CN" smtClean="0"/>
              <a:pPr/>
              <a:t>46</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85794"/>
            <a:ext cx="7786742" cy="3984131"/>
          </a:xfrm>
          <a:prstGeom prst="rect">
            <a:avLst/>
          </a:prstGeom>
          <a:solidFill>
            <a:schemeClr val="accent3">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void </a:t>
            </a:r>
            <a:r>
              <a:rPr lang="en-US" altLang="zh-CN" sz="1600" smtClean="0">
                <a:solidFill>
                  <a:srgbClr val="FF0000"/>
                </a:solidFill>
                <a:latin typeface="Consolas" pitchFamily="49" charset="0"/>
                <a:ea typeface="仿宋" pitchFamily="49" charset="-122"/>
                <a:cs typeface="Consolas" pitchFamily="49" charset="0"/>
              </a:rPr>
              <a:t>DispList</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输出线性表</a:t>
            </a:r>
          </a:p>
          <a:p>
            <a:pPr algn="l"/>
            <a:r>
              <a:rPr lang="en-US" altLang="zh-CN" sz="1600" smtClean="0">
                <a:solidFill>
                  <a:srgbClr val="3333FF"/>
                </a:solidFill>
                <a:latin typeface="Consolas" pitchFamily="49" charset="0"/>
                <a:ea typeface="仿宋" pitchFamily="49" charset="-122"/>
                <a:cs typeface="Consolas" pitchFamily="49" charset="0"/>
              </a:rPr>
              <a:t>   {  int 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(ListEmpty()) return;</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顺序表</a:t>
            </a:r>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for (i=0;i&lt;length;i++)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pelem[i] &lt;&lt; "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endl;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GetElem</a:t>
            </a:r>
            <a:r>
              <a:rPr lang="en-US" altLang="zh-CN" sz="1600" smtClean="0">
                <a:solidFill>
                  <a:srgbClr val="3333FF"/>
                </a:solidFill>
                <a:latin typeface="Consolas" pitchFamily="49" charset="0"/>
                <a:ea typeface="仿宋" pitchFamily="49" charset="-122"/>
                <a:cs typeface="Consolas" pitchFamily="49" charset="0"/>
              </a:rPr>
              <a:t>(int i,T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求线性表中某个数据元素值</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  if (i&lt;1 || i&gt;length)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e=pelem[i-1];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47</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501122" cy="46500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LoacteElem</a:t>
            </a:r>
            <a:r>
              <a:rPr lang="en-US" altLang="zh-CN" sz="1600" smtClean="0">
                <a:solidFill>
                  <a:srgbClr val="3333FF"/>
                </a:solidFill>
                <a:latin typeface="Consolas" pitchFamily="49" charset="0"/>
                <a:ea typeface="仿宋" pitchFamily="49" charset="-122"/>
                <a:cs typeface="Consolas" pitchFamily="49" charset="0"/>
              </a:rPr>
              <a:t>(T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按元素值查找</a:t>
            </a:r>
          </a:p>
          <a:p>
            <a:pPr algn="l"/>
            <a:r>
              <a:rPr lang="en-US" altLang="zh-CN" sz="1600" smtClean="0">
                <a:solidFill>
                  <a:srgbClr val="3333FF"/>
                </a:solidFill>
                <a:latin typeface="Consolas" pitchFamily="49" charset="0"/>
                <a:ea typeface="仿宋" pitchFamily="49" charset="-122"/>
                <a:cs typeface="Consolas" pitchFamily="49" charset="0"/>
              </a:rPr>
              <a:t>    {  int i=0;</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while (i&lt;length &amp;&amp; pelem[i]!=e) 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(i&gt;=length) return 0;</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else return i+1;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ListInsert</a:t>
            </a:r>
            <a:r>
              <a:rPr lang="en-US" altLang="zh-CN" sz="1600" smtClean="0">
                <a:solidFill>
                  <a:srgbClr val="3333FF"/>
                </a:solidFill>
                <a:latin typeface="Consolas" pitchFamily="49" charset="0"/>
                <a:ea typeface="仿宋" pitchFamily="49" charset="-122"/>
                <a:cs typeface="Consolas" pitchFamily="49" charset="0"/>
              </a:rPr>
              <a:t>(int i,T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插入数据元素</a:t>
            </a:r>
          </a:p>
          <a:p>
            <a:pPr algn="l"/>
            <a:r>
              <a:rPr lang="en-US" altLang="zh-CN" sz="1600" smtClean="0">
                <a:solidFill>
                  <a:srgbClr val="3333FF"/>
                </a:solidFill>
                <a:latin typeface="Consolas" pitchFamily="49" charset="0"/>
                <a:ea typeface="仿宋" pitchFamily="49" charset="-122"/>
                <a:cs typeface="Consolas" pitchFamily="49" charset="0"/>
              </a:rPr>
              <a:t>    {  int j;</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(i&lt;1 || i&gt;length+1)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将顺序表位序转化为</a:t>
            </a:r>
            <a:r>
              <a:rPr lang="en-US" altLang="zh-CN" sz="1600" smtClean="0">
                <a:solidFill>
                  <a:srgbClr val="00B0F0"/>
                </a:solidFill>
                <a:latin typeface="Consolas" pitchFamily="49" charset="0"/>
                <a:ea typeface="仿宋" pitchFamily="49" charset="-122"/>
                <a:cs typeface="Consolas" pitchFamily="49" charset="0"/>
              </a:rPr>
              <a:t>pelem</a:t>
            </a:r>
            <a:r>
              <a:rPr lang="zh-CN" altLang="zh-CN" sz="1600" smtClean="0">
                <a:solidFill>
                  <a:srgbClr val="00B0F0"/>
                </a:solidFill>
                <a:latin typeface="Consolas" pitchFamily="49" charset="0"/>
                <a:ea typeface="仿宋" pitchFamily="49" charset="-122"/>
                <a:cs typeface="Consolas" pitchFamily="49" charset="0"/>
              </a:rPr>
              <a:t>下标</a:t>
            </a:r>
          </a:p>
          <a:p>
            <a:pPr algn="l"/>
            <a:r>
              <a:rPr lang="en-US" altLang="zh-CN" sz="1600" smtClean="0">
                <a:solidFill>
                  <a:srgbClr val="3333FF"/>
                </a:solidFill>
                <a:latin typeface="Consolas" pitchFamily="49" charset="0"/>
                <a:ea typeface="仿宋" pitchFamily="49" charset="-122"/>
                <a:cs typeface="Consolas" pitchFamily="49" charset="0"/>
              </a:rPr>
              <a:t>       for (j=length;j&gt;i;j--)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a:t>
            </a:r>
            <a:r>
              <a:rPr lang="en-US" altLang="zh-CN" sz="1600" smtClean="0">
                <a:solidFill>
                  <a:srgbClr val="00B0F0"/>
                </a:solidFill>
                <a:latin typeface="Consolas" pitchFamily="49" charset="0"/>
                <a:ea typeface="仿宋" pitchFamily="49" charset="-122"/>
                <a:cs typeface="Consolas" pitchFamily="49" charset="0"/>
              </a:rPr>
              <a:t>pelem[i]</a:t>
            </a:r>
            <a:r>
              <a:rPr lang="zh-CN" altLang="zh-CN" sz="1600" smtClean="0">
                <a:solidFill>
                  <a:srgbClr val="00B0F0"/>
                </a:solidFill>
                <a:latin typeface="Consolas" pitchFamily="49" charset="0"/>
                <a:ea typeface="仿宋" pitchFamily="49" charset="-122"/>
                <a:cs typeface="Consolas" pitchFamily="49" charset="0"/>
              </a:rPr>
              <a:t>及后面元素后移一个位置</a:t>
            </a:r>
          </a:p>
          <a:p>
            <a:pPr algn="l"/>
            <a:r>
              <a:rPr lang="en-US" altLang="zh-CN" sz="1600" smtClean="0">
                <a:solidFill>
                  <a:srgbClr val="3333FF"/>
                </a:solidFill>
                <a:latin typeface="Consolas" pitchFamily="49" charset="0"/>
                <a:ea typeface="仿宋" pitchFamily="49" charset="-122"/>
                <a:cs typeface="Consolas" pitchFamily="49" charset="0"/>
              </a:rPr>
              <a:t>          pelem[j]=pelem[j-1];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pelem[i]=e;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length++;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顺序表长度增</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48</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8429684"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     bool </a:t>
            </a:r>
            <a:r>
              <a:rPr lang="en-US" altLang="zh-CN" sz="1800" smtClean="0">
                <a:solidFill>
                  <a:srgbClr val="FF0000"/>
                </a:solidFill>
                <a:latin typeface="Consolas" pitchFamily="49" charset="0"/>
                <a:ea typeface="仿宋" pitchFamily="49" charset="-122"/>
                <a:cs typeface="Consolas" pitchFamily="49" charset="0"/>
              </a:rPr>
              <a:t>ListDelete</a:t>
            </a:r>
            <a:r>
              <a:rPr lang="en-US" altLang="zh-CN" sz="1800" smtClean="0">
                <a:solidFill>
                  <a:srgbClr val="3333FF"/>
                </a:solidFill>
                <a:latin typeface="Consolas" pitchFamily="49" charset="0"/>
                <a:ea typeface="仿宋" pitchFamily="49" charset="-122"/>
                <a:cs typeface="Consolas" pitchFamily="49" charset="0"/>
              </a:rPr>
              <a:t>(int i,T &amp;e)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删除数据元素</a:t>
            </a:r>
          </a:p>
          <a:p>
            <a:pPr algn="l"/>
            <a:r>
              <a:rPr lang="en-US" altLang="zh-CN" sz="1800" smtClean="0">
                <a:solidFill>
                  <a:srgbClr val="3333FF"/>
                </a:solidFill>
                <a:latin typeface="Consolas" pitchFamily="49" charset="0"/>
                <a:ea typeface="仿宋" pitchFamily="49" charset="-122"/>
                <a:cs typeface="Consolas" pitchFamily="49" charset="0"/>
              </a:rPr>
              <a:t>     {  int j;</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if (i&lt;1 || i&gt;length)</a:t>
            </a:r>
          </a:p>
          <a:p>
            <a:pPr algn="l"/>
            <a:r>
              <a:rPr lang="en-US" altLang="zh-CN" sz="1800" smtClean="0">
                <a:solidFill>
                  <a:srgbClr val="3333FF"/>
                </a:solidFill>
                <a:latin typeface="Consolas" pitchFamily="49" charset="0"/>
                <a:ea typeface="仿宋" pitchFamily="49" charset="-122"/>
                <a:cs typeface="Consolas" pitchFamily="49" charset="0"/>
              </a:rPr>
              <a:t>           return false;</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将顺序表位序转化为</a:t>
            </a:r>
            <a:r>
              <a:rPr lang="en-US" altLang="zh-CN" sz="1800" smtClean="0">
                <a:solidFill>
                  <a:srgbClr val="00B0F0"/>
                </a:solidFill>
                <a:latin typeface="Consolas" pitchFamily="49" charset="0"/>
                <a:ea typeface="仿宋" pitchFamily="49" charset="-122"/>
                <a:cs typeface="Consolas" pitchFamily="49" charset="0"/>
              </a:rPr>
              <a:t>pelem</a:t>
            </a:r>
            <a:r>
              <a:rPr lang="zh-CN" altLang="zh-CN" sz="1800" smtClean="0">
                <a:solidFill>
                  <a:srgbClr val="00B0F0"/>
                </a:solidFill>
                <a:latin typeface="Consolas" pitchFamily="49" charset="0"/>
                <a:ea typeface="仿宋" pitchFamily="49" charset="-122"/>
                <a:cs typeface="Consolas" pitchFamily="49" charset="0"/>
              </a:rPr>
              <a:t>下标</a:t>
            </a:r>
          </a:p>
          <a:p>
            <a:pPr algn="l"/>
            <a:r>
              <a:rPr lang="en-US" altLang="zh-CN" sz="1800" smtClean="0">
                <a:solidFill>
                  <a:srgbClr val="3333FF"/>
                </a:solidFill>
                <a:latin typeface="Consolas" pitchFamily="49" charset="0"/>
                <a:ea typeface="仿宋" pitchFamily="49" charset="-122"/>
                <a:cs typeface="Consolas" pitchFamily="49" charset="0"/>
              </a:rPr>
              <a:t>        e=pelem[i];</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for (j=i;j&lt;length-1;j++)</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pelem[j]=pelem[j+1];</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length--;</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return true;</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49</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14348" y="1071546"/>
            <a:ext cx="6459555" cy="1338828"/>
          </a:xfrm>
          <a:prstGeom prst="rect">
            <a:avLst/>
          </a:prstGeom>
          <a:noFill/>
          <a:ln w="28575" algn="ctr">
            <a:noFill/>
            <a:miter lim="800000"/>
            <a:headEnd/>
            <a:tailEnd/>
          </a:ln>
          <a:effectLst/>
        </p:spPr>
        <p:txBody>
          <a:bodyPr wrap="square">
            <a:spAutoFit/>
          </a:bodyPr>
          <a:lstStyle/>
          <a:p>
            <a:pPr marL="342900" indent="-342900" algn="l">
              <a:lnSpc>
                <a:spcPct val="150000"/>
              </a:lnSpc>
              <a:buBlip>
                <a:blip r:embed="rId2"/>
              </a:buBlip>
            </a:pPr>
            <a:r>
              <a:rPr lang="zh-CN" altLang="en-US" sz="1800" smtClean="0">
                <a:latin typeface="Consolas" pitchFamily="49" charset="0"/>
                <a:ea typeface="仿宋" pitchFamily="49" charset="-122"/>
                <a:cs typeface="Consolas" pitchFamily="49" charset="0"/>
              </a:rPr>
              <a:t>把</a:t>
            </a:r>
            <a:r>
              <a:rPr lang="zh-CN" altLang="en-US" sz="1800">
                <a:latin typeface="Consolas" pitchFamily="49" charset="0"/>
                <a:ea typeface="仿宋" pitchFamily="49" charset="-122"/>
                <a:cs typeface="Consolas" pitchFamily="49" charset="0"/>
              </a:rPr>
              <a:t>众多事物归纳、划分成一些</a:t>
            </a:r>
            <a:r>
              <a:rPr lang="zh-CN" altLang="en-US" sz="1800" smtClean="0">
                <a:latin typeface="Consolas" pitchFamily="49" charset="0"/>
                <a:ea typeface="仿宋" pitchFamily="49" charset="-122"/>
                <a:cs typeface="Consolas" pitchFamily="49" charset="0"/>
              </a:rPr>
              <a:t>类。</a:t>
            </a:r>
            <a:endParaRPr lang="en-US" altLang="zh-CN" sz="1800" smtClean="0">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en-US" sz="1800" smtClean="0">
                <a:latin typeface="Consolas" pitchFamily="49" charset="0"/>
                <a:ea typeface="仿宋" pitchFamily="49" charset="-122"/>
                <a:cs typeface="Consolas" pitchFamily="49" charset="0"/>
              </a:rPr>
              <a:t>把</a:t>
            </a:r>
            <a:r>
              <a:rPr lang="zh-CN" altLang="en-US" sz="1800">
                <a:latin typeface="Consolas" pitchFamily="49" charset="0"/>
                <a:ea typeface="仿宋" pitchFamily="49" charset="-122"/>
                <a:cs typeface="Consolas" pitchFamily="49" charset="0"/>
              </a:rPr>
              <a:t>具有共性的事物划分为一</a:t>
            </a:r>
            <a:r>
              <a:rPr lang="zh-CN" altLang="en-US" sz="1800" smtClean="0">
                <a:latin typeface="Consolas" pitchFamily="49" charset="0"/>
                <a:ea typeface="仿宋" pitchFamily="49" charset="-122"/>
                <a:cs typeface="Consolas" pitchFamily="49" charset="0"/>
              </a:rPr>
              <a:t>类，</a:t>
            </a:r>
            <a:r>
              <a:rPr lang="zh-CN" altLang="en-US" sz="1800">
                <a:latin typeface="Consolas" pitchFamily="49" charset="0"/>
                <a:ea typeface="仿宋" pitchFamily="49" charset="-122"/>
                <a:cs typeface="Consolas" pitchFamily="49" charset="0"/>
              </a:rPr>
              <a:t>得出一个抽象的概</a:t>
            </a:r>
            <a:r>
              <a:rPr lang="zh-CN" altLang="en-US" sz="1800" smtClean="0">
                <a:latin typeface="Consolas" pitchFamily="49" charset="0"/>
                <a:ea typeface="仿宋" pitchFamily="49" charset="-122"/>
                <a:cs typeface="Consolas" pitchFamily="49" charset="0"/>
              </a:rPr>
              <a:t>念。</a:t>
            </a:r>
            <a:endParaRPr lang="en-US" altLang="zh-CN" sz="1800" smtClean="0">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en-US" sz="1800" smtClean="0">
                <a:latin typeface="Consolas" pitchFamily="49" charset="0"/>
                <a:ea typeface="仿宋" pitchFamily="49" charset="-122"/>
                <a:cs typeface="Consolas" pitchFamily="49" charset="0"/>
              </a:rPr>
              <a:t>是</a:t>
            </a:r>
            <a:r>
              <a:rPr lang="zh-CN" altLang="en-US" sz="1800">
                <a:latin typeface="Consolas" pitchFamily="49" charset="0"/>
                <a:ea typeface="仿宋" pitchFamily="49" charset="-122"/>
                <a:cs typeface="Consolas" pitchFamily="49" charset="0"/>
              </a:rPr>
              <a:t>人类认识世界经常采用的思维方法。 </a:t>
            </a:r>
          </a:p>
        </p:txBody>
      </p:sp>
      <p:sp>
        <p:nvSpPr>
          <p:cNvPr id="90115" name="Text Box 3"/>
          <p:cNvSpPr txBox="1">
            <a:spLocks noChangeArrowheads="1"/>
          </p:cNvSpPr>
          <p:nvPr/>
        </p:nvSpPr>
        <p:spPr bwMode="auto">
          <a:xfrm>
            <a:off x="500034" y="500042"/>
            <a:ext cx="2159000"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2</a:t>
            </a:r>
            <a:r>
              <a:rPr lang="zh-CN" altLang="en-US" sz="2000">
                <a:solidFill>
                  <a:srgbClr val="FF3300"/>
                </a:solidFill>
                <a:latin typeface="Consolas" pitchFamily="49" charset="0"/>
                <a:ea typeface="华文中宋" pitchFamily="2" charset="-122"/>
                <a:cs typeface="Consolas" pitchFamily="49" charset="0"/>
              </a:rPr>
              <a:t>）类</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5</a:t>
            </a:fld>
            <a:r>
              <a:rPr lang="en-US" altLang="zh-CN" smtClean="0"/>
              <a:t>/7</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7572428" cy="6292455"/>
          </a:xfrm>
          <a:prstGeom prst="rect">
            <a:avLst/>
          </a:prstGeom>
          <a:solidFill>
            <a:schemeClr val="accent3">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pPr algn="l">
              <a:lnSpc>
                <a:spcPts val="1800"/>
              </a:lnSpc>
            </a:pPr>
            <a:r>
              <a:rPr lang="en-US" altLang="zh-CN" sz="1600" smtClean="0">
                <a:solidFill>
                  <a:srgbClr val="3333FF"/>
                </a:solidFill>
                <a:latin typeface="Consolas" pitchFamily="49" charset="0"/>
                <a:ea typeface="仿宋" pitchFamily="49" charset="-122"/>
                <a:cs typeface="Consolas" pitchFamily="49" charset="0"/>
              </a:rPr>
              <a:t>int main()</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char e; int i;</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SqList&lt;char&gt; s(10);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定义一个大小为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的字符顺序表对象</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s.ListInsert(1,'a');</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s.ListInsert(2,'b');</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s.ListInsert(3,'c');</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s.ListInsert(4,'d');</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s.GetElem(2,e);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第</a:t>
            </a:r>
            <a:r>
              <a:rPr lang="en-US" altLang="zh-CN" sz="1600" smtClean="0">
                <a:solidFill>
                  <a:srgbClr val="3333FF"/>
                </a:solidFill>
                <a:latin typeface="Consolas" pitchFamily="49" charset="0"/>
                <a:ea typeface="仿宋" pitchFamily="49" charset="-122"/>
                <a:cs typeface="Consolas" pitchFamily="49" charset="0"/>
              </a:rPr>
              <a:t>2</a:t>
            </a:r>
            <a:r>
              <a:rPr lang="zh-CN" altLang="zh-CN" sz="1600" smtClean="0">
                <a:solidFill>
                  <a:srgbClr val="3333FF"/>
                </a:solidFill>
                <a:latin typeface="Consolas" pitchFamily="49" charset="0"/>
                <a:ea typeface="仿宋" pitchFamily="49" charset="-122"/>
                <a:cs typeface="Consolas" pitchFamily="49" charset="0"/>
              </a:rPr>
              <a:t>个结点值</a:t>
            </a:r>
            <a:r>
              <a:rPr lang="en-US" altLang="zh-CN" sz="1600" smtClean="0">
                <a:solidFill>
                  <a:srgbClr val="3333FF"/>
                </a:solidFill>
                <a:latin typeface="Consolas" pitchFamily="49" charset="0"/>
                <a:ea typeface="仿宋" pitchFamily="49" charset="-122"/>
                <a:cs typeface="Consolas" pitchFamily="49" charset="0"/>
              </a:rPr>
              <a:t>:" &lt;&lt; e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i=s.LoacteElem('d');</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数据值为</a:t>
            </a:r>
            <a:r>
              <a:rPr lang="en-US" altLang="zh-CN" sz="1600" smtClean="0">
                <a:solidFill>
                  <a:srgbClr val="3333FF"/>
                </a:solidFill>
                <a:latin typeface="Consolas" pitchFamily="49" charset="0"/>
                <a:ea typeface="仿宋" pitchFamily="49" charset="-122"/>
                <a:cs typeface="Consolas" pitchFamily="49" charset="0"/>
              </a:rPr>
              <a:t>d</a:t>
            </a:r>
            <a:r>
              <a:rPr lang="zh-CN" altLang="zh-CN" sz="1600" smtClean="0">
                <a:solidFill>
                  <a:srgbClr val="3333FF"/>
                </a:solidFill>
                <a:latin typeface="Consolas" pitchFamily="49" charset="0"/>
                <a:ea typeface="仿宋" pitchFamily="49" charset="-122"/>
                <a:cs typeface="Consolas" pitchFamily="49" charset="0"/>
              </a:rPr>
              <a:t>的结点序号为</a:t>
            </a:r>
            <a:r>
              <a:rPr lang="en-US" altLang="zh-CN" sz="1600" smtClean="0">
                <a:solidFill>
                  <a:srgbClr val="3333FF"/>
                </a:solidFill>
                <a:latin typeface="Consolas" pitchFamily="49" charset="0"/>
                <a:ea typeface="仿宋" pitchFamily="49" charset="-122"/>
                <a:cs typeface="Consolas" pitchFamily="49" charset="0"/>
              </a:rPr>
              <a:t>" &lt;&lt; i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删除第</a:t>
            </a:r>
            <a:r>
              <a:rPr lang="en-US" altLang="zh-CN" sz="1600" smtClean="0">
                <a:solidFill>
                  <a:srgbClr val="3333FF"/>
                </a:solidFill>
                <a:latin typeface="Consolas" pitchFamily="49" charset="0"/>
                <a:ea typeface="仿宋" pitchFamily="49" charset="-122"/>
                <a:cs typeface="Consolas" pitchFamily="49" charset="0"/>
              </a:rPr>
              <a:t>2</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s.ListDelete(2,e);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删除第</a:t>
            </a:r>
            <a:r>
              <a:rPr lang="en-US" altLang="zh-CN" sz="1600" smtClean="0">
                <a:solidFill>
                  <a:srgbClr val="3333FF"/>
                </a:solidFill>
                <a:latin typeface="Consolas" pitchFamily="49" charset="0"/>
                <a:ea typeface="仿宋" pitchFamily="49" charset="-122"/>
                <a:cs typeface="Consolas" pitchFamily="49" charset="0"/>
              </a:rPr>
              <a:t>3</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s.ListDelete(3,e);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插入</a:t>
            </a:r>
            <a:r>
              <a:rPr lang="en-US" altLang="zh-CN" sz="1600" smtClean="0">
                <a:solidFill>
                  <a:srgbClr val="3333FF"/>
                </a:solidFill>
                <a:latin typeface="Consolas" pitchFamily="49" charset="0"/>
                <a:ea typeface="仿宋" pitchFamily="49" charset="-122"/>
                <a:cs typeface="Consolas" pitchFamily="49" charset="0"/>
              </a:rPr>
              <a:t>e</a:t>
            </a:r>
            <a:r>
              <a:rPr lang="zh-CN" altLang="zh-CN" sz="1600" smtClean="0">
                <a:solidFill>
                  <a:srgbClr val="3333FF"/>
                </a:solidFill>
                <a:latin typeface="Consolas" pitchFamily="49" charset="0"/>
                <a:ea typeface="仿宋" pitchFamily="49" charset="-122"/>
                <a:cs typeface="Consolas" pitchFamily="49" charset="0"/>
              </a:rPr>
              <a:t>作为第</a:t>
            </a:r>
            <a:r>
              <a:rPr lang="en-US" altLang="zh-CN" sz="1600" smtClean="0">
                <a:solidFill>
                  <a:srgbClr val="3333FF"/>
                </a:solidFill>
                <a:latin typeface="Consolas" pitchFamily="49" charset="0"/>
                <a:ea typeface="仿宋" pitchFamily="49" charset="-122"/>
                <a:cs typeface="Consolas" pitchFamily="49" charset="0"/>
              </a:rPr>
              <a:t>1</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s.ListInsert(1,'e');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插入</a:t>
            </a:r>
            <a:r>
              <a:rPr lang="en-US" altLang="zh-CN" sz="1600" smtClean="0">
                <a:solidFill>
                  <a:srgbClr val="3333FF"/>
                </a:solidFill>
                <a:latin typeface="Consolas" pitchFamily="49" charset="0"/>
                <a:ea typeface="仿宋" pitchFamily="49" charset="-122"/>
                <a:cs typeface="Consolas" pitchFamily="49" charset="0"/>
              </a:rPr>
              <a:t>f</a:t>
            </a:r>
            <a:r>
              <a:rPr lang="zh-CN" altLang="zh-CN" sz="1600" smtClean="0">
                <a:solidFill>
                  <a:srgbClr val="3333FF"/>
                </a:solidFill>
                <a:latin typeface="Consolas" pitchFamily="49" charset="0"/>
                <a:ea typeface="仿宋" pitchFamily="49" charset="-122"/>
                <a:cs typeface="Consolas" pitchFamily="49" charset="0"/>
              </a:rPr>
              <a:t>作为第</a:t>
            </a:r>
            <a:r>
              <a:rPr lang="en-US" altLang="zh-CN" sz="1600" smtClean="0">
                <a:solidFill>
                  <a:srgbClr val="3333FF"/>
                </a:solidFill>
                <a:latin typeface="Consolas" pitchFamily="49" charset="0"/>
                <a:ea typeface="仿宋" pitchFamily="49" charset="-122"/>
                <a:cs typeface="Consolas" pitchFamily="49" charset="0"/>
              </a:rPr>
              <a:t>3</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s.ListInsert(3,'f');</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return 1;</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grpSp>
        <p:nvGrpSpPr>
          <p:cNvPr id="2" name="组合 6"/>
          <p:cNvGrpSpPr/>
          <p:nvPr/>
        </p:nvGrpSpPr>
        <p:grpSpPr>
          <a:xfrm>
            <a:off x="5857884" y="1928802"/>
            <a:ext cx="2981328" cy="2609850"/>
            <a:chOff x="5857884" y="1928802"/>
            <a:chExt cx="2981328" cy="2609850"/>
          </a:xfrm>
        </p:grpSpPr>
        <p:pic>
          <p:nvPicPr>
            <p:cNvPr id="1026" name="Picture 2"/>
            <p:cNvPicPr>
              <a:picLocks noChangeAspect="1" noChangeArrowheads="1"/>
            </p:cNvPicPr>
            <p:nvPr/>
          </p:nvPicPr>
          <p:blipFill>
            <a:blip r:embed="rId2" cstate="print"/>
            <a:srcRect/>
            <a:stretch>
              <a:fillRect/>
            </a:stretch>
          </p:blipFill>
          <p:spPr bwMode="auto">
            <a:xfrm>
              <a:off x="6286512" y="1928802"/>
              <a:ext cx="2552700" cy="2609850"/>
            </a:xfrm>
            <a:prstGeom prst="rect">
              <a:avLst/>
            </a:prstGeom>
            <a:noFill/>
            <a:ln w="9525">
              <a:noFill/>
              <a:miter lim="800000"/>
              <a:headEnd/>
              <a:tailEnd/>
            </a:ln>
          </p:spPr>
        </p:pic>
        <p:sp>
          <p:nvSpPr>
            <p:cNvPr id="6" name="右箭头 5"/>
            <p:cNvSpPr/>
            <p:nvPr/>
          </p:nvSpPr>
          <p:spPr bwMode="auto">
            <a:xfrm>
              <a:off x="5857884" y="2500306"/>
              <a:ext cx="285752" cy="214314"/>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8" name="灯片编号占位符 7"/>
          <p:cNvSpPr>
            <a:spLocks noGrp="1"/>
          </p:cNvSpPr>
          <p:nvPr>
            <p:ph type="sldNum" sz="quarter" idx="12"/>
          </p:nvPr>
        </p:nvSpPr>
        <p:spPr/>
        <p:txBody>
          <a:bodyPr/>
          <a:lstStyle/>
          <a:p>
            <a:fld id="{DE8EE89E-75E3-4B19-B176-ACEDB5B58574}" type="slidenum">
              <a:rPr lang="en-US" altLang="zh-CN" smtClean="0"/>
              <a:pPr/>
              <a:t>50</a:t>
            </a:fld>
            <a:r>
              <a:rPr lang="en-US" altLang="zh-CN" smtClean="0"/>
              <a:t>/13</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descr="信纸"/>
          <p:cNvSpPr txBox="1">
            <a:spLocks noChangeArrowheads="1"/>
          </p:cNvSpPr>
          <p:nvPr/>
        </p:nvSpPr>
        <p:spPr bwMode="auto">
          <a:xfrm>
            <a:off x="250825" y="166688"/>
            <a:ext cx="3321043"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13.3.2 </a:t>
            </a:r>
            <a:r>
              <a:rPr lang="zh-CN" altLang="en-US">
                <a:solidFill>
                  <a:srgbClr val="FF3300"/>
                </a:solidFill>
                <a:latin typeface="Consolas" pitchFamily="49" charset="0"/>
                <a:ea typeface="方正细珊瑚简体" pitchFamily="65" charset="-122"/>
                <a:cs typeface="Consolas" pitchFamily="49" charset="0"/>
              </a:rPr>
              <a:t>链栈</a:t>
            </a:r>
            <a:r>
              <a:rPr lang="zh-CN" altLang="en-US" smtClean="0">
                <a:solidFill>
                  <a:srgbClr val="FF3300"/>
                </a:solidFill>
                <a:latin typeface="Consolas" pitchFamily="49" charset="0"/>
                <a:ea typeface="方正细珊瑚简体" pitchFamily="65" charset="-122"/>
                <a:cs typeface="Consolas" pitchFamily="49" charset="0"/>
              </a:rPr>
              <a:t>类模板</a:t>
            </a:r>
            <a:endParaRPr lang="zh-CN" altLang="en-US">
              <a:solidFill>
                <a:srgbClr val="FF3300"/>
              </a:solidFill>
              <a:latin typeface="Consolas" pitchFamily="49" charset="0"/>
              <a:ea typeface="方正细珊瑚简体" pitchFamily="65" charset="-122"/>
              <a:cs typeface="Consolas" pitchFamily="49" charset="0"/>
            </a:endParaRPr>
          </a:p>
        </p:txBody>
      </p:sp>
      <p:sp>
        <p:nvSpPr>
          <p:cNvPr id="80899" name="Rectangle 3"/>
          <p:cNvSpPr>
            <a:spLocks noChangeArrowheads="1"/>
          </p:cNvSpPr>
          <p:nvPr/>
        </p:nvSpPr>
        <p:spPr bwMode="auto">
          <a:xfrm>
            <a:off x="2168520" y="1714488"/>
            <a:ext cx="3816350" cy="4227531"/>
          </a:xfrm>
          <a:prstGeom prst="rect">
            <a:avLst/>
          </a:prstGeom>
          <a:solidFill>
            <a:schemeClr val="accent6"/>
          </a:solidFill>
          <a:ln w="28575" algn="ctr">
            <a:solidFill>
              <a:srgbClr val="3333FF"/>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00" name="Text Box 4"/>
          <p:cNvSpPr txBox="1">
            <a:spLocks noChangeArrowheads="1"/>
          </p:cNvSpPr>
          <p:nvPr/>
        </p:nvSpPr>
        <p:spPr bwMode="auto">
          <a:xfrm>
            <a:off x="250825" y="884238"/>
            <a:ext cx="4106861"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链栈</a:t>
            </a:r>
            <a:r>
              <a:rPr lang="zh-CN" altLang="en-US" sz="2000" smtClean="0">
                <a:latin typeface="Consolas" pitchFamily="49" charset="0"/>
                <a:ea typeface="楷体" pitchFamily="49" charset="-122"/>
                <a:cs typeface="Consolas" pitchFamily="49" charset="0"/>
              </a:rPr>
              <a:t>类模板</a:t>
            </a:r>
            <a:r>
              <a:rPr lang="en-US" altLang="zh-CN" sz="2000" smtClean="0">
                <a:latin typeface="Consolas" pitchFamily="49" charset="0"/>
                <a:ea typeface="楷体" pitchFamily="49" charset="-122"/>
                <a:cs typeface="Consolas" pitchFamily="49" charset="0"/>
              </a:rPr>
              <a:t>LiStack</a:t>
            </a:r>
            <a:r>
              <a:rPr lang="zh-CN" altLang="en-US" sz="2000">
                <a:latin typeface="Consolas" pitchFamily="49" charset="0"/>
                <a:ea typeface="楷体" pitchFamily="49" charset="-122"/>
                <a:cs typeface="Consolas" pitchFamily="49" charset="0"/>
              </a:rPr>
              <a:t>的结</a:t>
            </a:r>
            <a:r>
              <a:rPr lang="zh-CN" altLang="en-US" sz="2000" smtClean="0">
                <a:latin typeface="Consolas" pitchFamily="49" charset="0"/>
                <a:ea typeface="楷体" pitchFamily="49" charset="-122"/>
                <a:cs typeface="Consolas" pitchFamily="49" charset="0"/>
              </a:rPr>
              <a:t>构 </a:t>
            </a:r>
            <a:endParaRPr lang="zh-CN" altLang="en-US" sz="2000">
              <a:latin typeface="Consolas" pitchFamily="49" charset="0"/>
              <a:ea typeface="楷体" pitchFamily="49" charset="-122"/>
              <a:cs typeface="Consolas" pitchFamily="49" charset="0"/>
            </a:endParaRPr>
          </a:p>
        </p:txBody>
      </p:sp>
      <p:sp>
        <p:nvSpPr>
          <p:cNvPr id="80904" name="Rectangle 8"/>
          <p:cNvSpPr>
            <a:spLocks noChangeArrowheads="1"/>
          </p:cNvSpPr>
          <p:nvPr/>
        </p:nvSpPr>
        <p:spPr bwMode="auto">
          <a:xfrm>
            <a:off x="1447795" y="2938451"/>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StackEmpty</a:t>
            </a:r>
          </a:p>
        </p:txBody>
      </p:sp>
      <p:sp>
        <p:nvSpPr>
          <p:cNvPr id="80905" name="Rectangle 9"/>
          <p:cNvSpPr>
            <a:spLocks noChangeArrowheads="1"/>
          </p:cNvSpPr>
          <p:nvPr/>
        </p:nvSpPr>
        <p:spPr bwMode="auto">
          <a:xfrm>
            <a:off x="1447795" y="3656003"/>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Push</a:t>
            </a:r>
          </a:p>
        </p:txBody>
      </p:sp>
      <p:sp>
        <p:nvSpPr>
          <p:cNvPr id="80906" name="Rectangle 10"/>
          <p:cNvSpPr>
            <a:spLocks noChangeArrowheads="1"/>
          </p:cNvSpPr>
          <p:nvPr/>
        </p:nvSpPr>
        <p:spPr bwMode="auto">
          <a:xfrm>
            <a:off x="1447795" y="4367211"/>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Pop</a:t>
            </a:r>
          </a:p>
        </p:txBody>
      </p:sp>
      <p:sp>
        <p:nvSpPr>
          <p:cNvPr id="80907" name="Rectangle 11"/>
          <p:cNvSpPr>
            <a:spLocks noChangeArrowheads="1"/>
          </p:cNvSpPr>
          <p:nvPr/>
        </p:nvSpPr>
        <p:spPr bwMode="auto">
          <a:xfrm>
            <a:off x="1447795" y="5084763"/>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GetTop</a:t>
            </a:r>
          </a:p>
        </p:txBody>
      </p:sp>
      <p:sp>
        <p:nvSpPr>
          <p:cNvPr id="80908" name="Rectangle 12"/>
          <p:cNvSpPr>
            <a:spLocks noChangeArrowheads="1"/>
          </p:cNvSpPr>
          <p:nvPr/>
        </p:nvSpPr>
        <p:spPr bwMode="auto">
          <a:xfrm>
            <a:off x="1447795" y="2155805"/>
            <a:ext cx="2592388" cy="431800"/>
          </a:xfrm>
          <a:prstGeom prst="rect">
            <a:avLst/>
          </a:prstGeom>
          <a:solidFill>
            <a:schemeClr val="accent1"/>
          </a:solidFill>
          <a:ln w="28575" algn="ctr">
            <a:solidFill>
              <a:srgbClr val="3333FF"/>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构造函数和析构函数</a:t>
            </a:r>
          </a:p>
        </p:txBody>
      </p:sp>
      <p:grpSp>
        <p:nvGrpSpPr>
          <p:cNvPr id="2" name="Group 31"/>
          <p:cNvGrpSpPr>
            <a:grpSpLocks/>
          </p:cNvGrpSpPr>
          <p:nvPr/>
        </p:nvGrpSpPr>
        <p:grpSpPr bwMode="auto">
          <a:xfrm>
            <a:off x="714348" y="2441578"/>
            <a:ext cx="614363" cy="3000375"/>
            <a:chOff x="429" y="1620"/>
            <a:chExt cx="387" cy="1890"/>
          </a:xfrm>
        </p:grpSpPr>
        <p:sp>
          <p:nvSpPr>
            <p:cNvPr id="80910" name="AutoShape 14"/>
            <p:cNvSpPr>
              <a:spLocks/>
            </p:cNvSpPr>
            <p:nvPr/>
          </p:nvSpPr>
          <p:spPr bwMode="auto">
            <a:xfrm>
              <a:off x="703" y="1620"/>
              <a:ext cx="113" cy="1890"/>
            </a:xfrm>
            <a:prstGeom prst="leftBrace">
              <a:avLst>
                <a:gd name="adj1" fmla="val 43282"/>
                <a:gd name="adj2" fmla="val 50000"/>
              </a:avLst>
            </a:prstGeom>
            <a:noFill/>
            <a:ln w="28575">
              <a:solidFill>
                <a:srgbClr val="3333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11" name="Text Box 15"/>
            <p:cNvSpPr txBox="1">
              <a:spLocks noChangeArrowheads="1"/>
            </p:cNvSpPr>
            <p:nvPr/>
          </p:nvSpPr>
          <p:spPr bwMode="auto">
            <a:xfrm>
              <a:off x="429" y="2016"/>
              <a:ext cx="291" cy="999"/>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Consolas" pitchFamily="49" charset="0"/>
                  <a:ea typeface="仿宋" pitchFamily="49" charset="-122"/>
                  <a:cs typeface="Consolas" pitchFamily="49" charset="0"/>
                </a:rPr>
                <a:t>基本运算</a:t>
              </a:r>
            </a:p>
          </p:txBody>
        </p:sp>
      </p:grpSp>
      <p:grpSp>
        <p:nvGrpSpPr>
          <p:cNvPr id="3" name="Group 28"/>
          <p:cNvGrpSpPr>
            <a:grpSpLocks/>
          </p:cNvGrpSpPr>
          <p:nvPr/>
        </p:nvGrpSpPr>
        <p:grpSpPr bwMode="auto">
          <a:xfrm>
            <a:off x="3463920" y="3379775"/>
            <a:ext cx="4333875" cy="1217613"/>
            <a:chOff x="2290" y="2256"/>
            <a:chExt cx="2730" cy="767"/>
          </a:xfrm>
        </p:grpSpPr>
        <p:sp>
          <p:nvSpPr>
            <p:cNvPr id="80913" name="Rectangle 17"/>
            <p:cNvSpPr>
              <a:spLocks noChangeArrowheads="1"/>
            </p:cNvSpPr>
            <p:nvPr/>
          </p:nvSpPr>
          <p:spPr bwMode="auto">
            <a:xfrm>
              <a:off x="2290" y="2478"/>
              <a:ext cx="1406" cy="545"/>
            </a:xfrm>
            <a:prstGeom prst="rect">
              <a:avLst/>
            </a:prstGeom>
            <a:solidFill>
              <a:schemeClr val="accent1"/>
            </a:solidFill>
            <a:ln w="28575" algn="ctr">
              <a:solidFill>
                <a:srgbClr val="3333FF"/>
              </a:solidFill>
              <a:miter lim="800000"/>
              <a:headEnd/>
              <a:tailEnd/>
            </a:ln>
            <a:effectLst/>
          </p:spPr>
          <p:txBody>
            <a:bodyPr wrap="none" anchor="ctr"/>
            <a:lstStyle/>
            <a:p>
              <a:pPr algn="l"/>
              <a:r>
                <a:rPr lang="en-US" altLang="zh-CN" sz="1800">
                  <a:solidFill>
                    <a:srgbClr val="CC3300"/>
                  </a:solidFill>
                  <a:latin typeface="Consolas" pitchFamily="49" charset="0"/>
                  <a:ea typeface="仿宋" pitchFamily="49" charset="-122"/>
                  <a:cs typeface="Consolas" pitchFamily="49" charset="0"/>
                </a:rPr>
                <a:t>NodeType</a:t>
              </a:r>
              <a:r>
                <a:rPr lang="en-US" altLang="zh-CN" sz="1800">
                  <a:latin typeface="Consolas" pitchFamily="49" charset="0"/>
                  <a:ea typeface="仿宋" pitchFamily="49" charset="-122"/>
                  <a:cs typeface="Consolas" pitchFamily="49" charset="0"/>
                </a:rPr>
                <a:t> *lhead</a:t>
              </a:r>
            </a:p>
          </p:txBody>
        </p:sp>
        <p:sp>
          <p:nvSpPr>
            <p:cNvPr id="80914" name="Text Box 18"/>
            <p:cNvSpPr txBox="1">
              <a:spLocks noChangeArrowheads="1"/>
            </p:cNvSpPr>
            <p:nvPr/>
          </p:nvSpPr>
          <p:spPr bwMode="auto">
            <a:xfrm>
              <a:off x="2782" y="2256"/>
              <a:ext cx="998" cy="174"/>
            </a:xfrm>
            <a:prstGeom prst="rect">
              <a:avLst/>
            </a:prstGeom>
            <a:noFill/>
            <a:ln w="2857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sp>
          <p:nvSpPr>
            <p:cNvPr id="80916" name="Line 20"/>
            <p:cNvSpPr>
              <a:spLocks noChangeShapeType="1"/>
            </p:cNvSpPr>
            <p:nvPr/>
          </p:nvSpPr>
          <p:spPr bwMode="auto">
            <a:xfrm flipH="1">
              <a:off x="3606" y="2749"/>
              <a:ext cx="499" cy="1"/>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17" name="Text Box 21"/>
            <p:cNvSpPr txBox="1">
              <a:spLocks noChangeArrowheads="1"/>
            </p:cNvSpPr>
            <p:nvPr/>
          </p:nvSpPr>
          <p:spPr bwMode="auto">
            <a:xfrm>
              <a:off x="4139" y="2645"/>
              <a:ext cx="88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smtClean="0">
                  <a:latin typeface="Consolas" pitchFamily="49" charset="0"/>
                  <a:ea typeface="仿宋" pitchFamily="49" charset="-122"/>
                  <a:cs typeface="Consolas" pitchFamily="49" charset="0"/>
                </a:rPr>
                <a:t>头结点指</a:t>
              </a:r>
              <a:r>
                <a:rPr lang="zh-CN" altLang="en-US" sz="1800">
                  <a:latin typeface="Consolas" pitchFamily="49" charset="0"/>
                  <a:ea typeface="仿宋" pitchFamily="49" charset="-122"/>
                  <a:cs typeface="Consolas" pitchFamily="49" charset="0"/>
                </a:rPr>
                <a:t>针</a:t>
              </a:r>
            </a:p>
          </p:txBody>
        </p:sp>
      </p:grpSp>
      <p:grpSp>
        <p:nvGrpSpPr>
          <p:cNvPr id="4" name="Group 29"/>
          <p:cNvGrpSpPr>
            <a:grpSpLocks/>
          </p:cNvGrpSpPr>
          <p:nvPr/>
        </p:nvGrpSpPr>
        <p:grpSpPr bwMode="auto">
          <a:xfrm>
            <a:off x="4500562" y="836613"/>
            <a:ext cx="3095625" cy="3235325"/>
            <a:chOff x="2835" y="527"/>
            <a:chExt cx="1950" cy="2038"/>
          </a:xfrm>
        </p:grpSpPr>
        <p:sp>
          <p:nvSpPr>
            <p:cNvPr id="80921" name="Rectangle 25"/>
            <p:cNvSpPr>
              <a:spLocks noChangeArrowheads="1"/>
            </p:cNvSpPr>
            <p:nvPr/>
          </p:nvSpPr>
          <p:spPr bwMode="auto">
            <a:xfrm>
              <a:off x="3742" y="527"/>
              <a:ext cx="544" cy="318"/>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data</a:t>
              </a:r>
            </a:p>
          </p:txBody>
        </p:sp>
        <p:sp>
          <p:nvSpPr>
            <p:cNvPr id="80922" name="Rectangle 26"/>
            <p:cNvSpPr>
              <a:spLocks noChangeArrowheads="1"/>
            </p:cNvSpPr>
            <p:nvPr/>
          </p:nvSpPr>
          <p:spPr bwMode="auto">
            <a:xfrm>
              <a:off x="4241" y="527"/>
              <a:ext cx="544" cy="318"/>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next</a:t>
              </a:r>
            </a:p>
          </p:txBody>
        </p:sp>
        <p:sp>
          <p:nvSpPr>
            <p:cNvPr id="80923" name="Line 27"/>
            <p:cNvSpPr>
              <a:spLocks noChangeShapeType="1"/>
            </p:cNvSpPr>
            <p:nvPr/>
          </p:nvSpPr>
          <p:spPr bwMode="auto">
            <a:xfrm flipV="1">
              <a:off x="2835" y="754"/>
              <a:ext cx="861" cy="1811"/>
            </a:xfrm>
            <a:prstGeom prst="line">
              <a:avLst/>
            </a:prstGeom>
            <a:noFill/>
            <a:ln w="28575">
              <a:solidFill>
                <a:srgbClr val="CC3300"/>
              </a:solidFill>
              <a:prstDash val="sysDot"/>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sp>
        <p:nvSpPr>
          <p:cNvPr id="25" name="灯片编号占位符 24"/>
          <p:cNvSpPr>
            <a:spLocks noGrp="1"/>
          </p:cNvSpPr>
          <p:nvPr>
            <p:ph type="sldNum" sz="quarter" idx="12"/>
          </p:nvPr>
        </p:nvSpPr>
        <p:spPr/>
        <p:txBody>
          <a:bodyPr/>
          <a:lstStyle/>
          <a:p>
            <a:fld id="{DE8EE89E-75E3-4B19-B176-ACEDB5B58574}" type="slidenum">
              <a:rPr lang="en-US" altLang="zh-CN" smtClean="0"/>
              <a:pPr/>
              <a:t>51</a:t>
            </a:fld>
            <a:r>
              <a:rPr lang="en-US" altLang="zh-CN" smtClean="0"/>
              <a:t>/13</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7643866" cy="39841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template &lt;typename 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struct </a:t>
            </a:r>
            <a:r>
              <a:rPr lang="en-US" altLang="zh-CN" sz="1600" smtClean="0">
                <a:solidFill>
                  <a:srgbClr val="FF00FF"/>
                </a:solidFill>
                <a:latin typeface="Consolas" pitchFamily="49" charset="0"/>
                <a:ea typeface="仿宋" pitchFamily="49" charset="-122"/>
                <a:cs typeface="Consolas" pitchFamily="49" charset="0"/>
              </a:rPr>
              <a:t>NodeType</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单链表结点的类型</a:t>
            </a:r>
          </a:p>
          <a:p>
            <a:pPr algn="l"/>
            <a:r>
              <a:rPr lang="en-US" altLang="zh-CN" sz="1600" smtClean="0">
                <a:solidFill>
                  <a:srgbClr val="3333FF"/>
                </a:solidFill>
                <a:latin typeface="Consolas" pitchFamily="49" charset="0"/>
                <a:ea typeface="仿宋" pitchFamily="49" charset="-122"/>
                <a:cs typeface="Consolas" pitchFamily="49" charset="0"/>
              </a:rPr>
              <a:t>{  T data;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数据域</a:t>
            </a:r>
          </a:p>
          <a:p>
            <a:pPr algn="l"/>
            <a:r>
              <a:rPr lang="en-US" altLang="zh-CN" sz="1600" smtClean="0">
                <a:solidFill>
                  <a:srgbClr val="3333FF"/>
                </a:solidFill>
                <a:latin typeface="Consolas" pitchFamily="49" charset="0"/>
                <a:ea typeface="仿宋" pitchFamily="49" charset="-122"/>
                <a:cs typeface="Consolas" pitchFamily="49" charset="0"/>
              </a:rPr>
              <a:t>   NodeType *next;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指针域</a:t>
            </a:r>
          </a:p>
          <a:p>
            <a:pPr algn="l"/>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template &lt;typename 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class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链栈类模板</a:t>
            </a:r>
          </a:p>
          <a:p>
            <a:pPr algn="l"/>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NodeType&lt;T&gt; *lhead;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单链表的头结点指针</a:t>
            </a:r>
          </a:p>
          <a:p>
            <a:pPr algn="l"/>
            <a:r>
              <a:rPr lang="en-US" altLang="zh-CN" sz="1600" smtClean="0">
                <a:solidFill>
                  <a:srgbClr val="3333FF"/>
                </a:solidFill>
                <a:latin typeface="Consolas" pitchFamily="49" charset="0"/>
                <a:ea typeface="仿宋" pitchFamily="49" charset="-122"/>
                <a:cs typeface="Consolas" pitchFamily="49" charset="0"/>
              </a:rPr>
              <a:t>public:</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初始化栈</a:t>
            </a:r>
          </a:p>
          <a:p>
            <a:pPr algn="l"/>
            <a:r>
              <a:rPr lang="en-US" altLang="zh-CN" sz="1600" smtClean="0">
                <a:solidFill>
                  <a:srgbClr val="3333FF"/>
                </a:solidFill>
                <a:latin typeface="Consolas" pitchFamily="49" charset="0"/>
                <a:ea typeface="仿宋" pitchFamily="49" charset="-122"/>
                <a:cs typeface="Consolas" pitchFamily="49" charset="0"/>
              </a:rPr>
              <a:t>   {  lhead=new NodeType&lt;T&gt;();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lhead-&gt;next=NULL;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52</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286676" cy="373791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销毁栈</a:t>
            </a:r>
          </a:p>
          <a:p>
            <a:pPr algn="l"/>
            <a:r>
              <a:rPr lang="en-US" altLang="zh-CN" sz="1600" smtClean="0">
                <a:solidFill>
                  <a:srgbClr val="3333FF"/>
                </a:solidFill>
                <a:latin typeface="Consolas" pitchFamily="49" charset="0"/>
                <a:ea typeface="仿宋" pitchFamily="49" charset="-122"/>
                <a:cs typeface="Consolas" pitchFamily="49" charset="0"/>
              </a:rPr>
              <a:t>   {  NodeType&lt;T&gt; *p=lhead-&gt;next;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while (p!=NULL)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  delete lhead;</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lhead=p;</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p=p-&gt;next;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delete lhead;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释放头结点空间</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StackEmpty()</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判断栈是否为空</a:t>
            </a:r>
          </a:p>
          <a:p>
            <a:pPr algn="l"/>
            <a:r>
              <a:rPr lang="en-US" altLang="zh-CN" sz="1600" smtClean="0">
                <a:solidFill>
                  <a:srgbClr val="3333FF"/>
                </a:solidFill>
                <a:latin typeface="Consolas" pitchFamily="49" charset="0"/>
                <a:ea typeface="仿宋" pitchFamily="49" charset="-122"/>
                <a:cs typeface="Consolas" pitchFamily="49" charset="0"/>
              </a:rPr>
              <a:t>   {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return(lhead-&gt;next==NULL);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53</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7786742" cy="47227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44000" bIns="144000" rtlCol="0">
            <a:spAutoFit/>
          </a:bodyPr>
          <a:lstStyle/>
          <a:p>
            <a:pPr algn="l"/>
            <a:r>
              <a:rPr lang="en-US" altLang="zh-CN" sz="1600" smtClean="0">
                <a:latin typeface="Consolas" pitchFamily="49" charset="0"/>
                <a:ea typeface="仿宋" pitchFamily="49" charset="-122"/>
                <a:cs typeface="Consolas" pitchFamily="49" charset="0"/>
              </a:rPr>
              <a:t>    void </a:t>
            </a:r>
            <a:r>
              <a:rPr lang="en-US" altLang="zh-CN" sz="1600" smtClean="0">
                <a:solidFill>
                  <a:srgbClr val="FF0000"/>
                </a:solidFill>
                <a:latin typeface="Consolas" pitchFamily="49" charset="0"/>
                <a:ea typeface="仿宋" pitchFamily="49" charset="-122"/>
                <a:cs typeface="Consolas" pitchFamily="49" charset="0"/>
              </a:rPr>
              <a:t>Push</a:t>
            </a:r>
            <a:r>
              <a:rPr lang="en-US" altLang="zh-CN" sz="1600" smtClean="0">
                <a:latin typeface="Consolas" pitchFamily="49" charset="0"/>
                <a:ea typeface="仿宋" pitchFamily="49" charset="-122"/>
                <a:cs typeface="Consolas" pitchFamily="49" charset="0"/>
              </a:rPr>
              <a:t>(T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进栈</a:t>
            </a:r>
          </a:p>
          <a:p>
            <a:pPr algn="l"/>
            <a:r>
              <a:rPr lang="en-US" altLang="zh-CN" sz="1600" smtClean="0">
                <a:latin typeface="Consolas" pitchFamily="49" charset="0"/>
                <a:ea typeface="仿宋" pitchFamily="49" charset="-122"/>
                <a:cs typeface="Consolas" pitchFamily="49" charset="0"/>
              </a:rPr>
              <a:t>    {  NodeType&lt;T&gt;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p=new NodeType&lt;T&gt;();</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p-&gt;data=e;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p-&gt;next=lhead-&gt;next;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结点作为第一个数据结点</a:t>
            </a:r>
          </a:p>
          <a:p>
            <a:pPr algn="l"/>
            <a:r>
              <a:rPr lang="en-US" altLang="zh-CN" sz="1600" smtClean="0">
                <a:latin typeface="Consolas" pitchFamily="49" charset="0"/>
                <a:ea typeface="仿宋" pitchFamily="49" charset="-122"/>
                <a:cs typeface="Consolas" pitchFamily="49" charset="0"/>
              </a:rPr>
              <a:t>       lhead-&gt;next=p;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a:t>
            </a:r>
            <a:endParaRPr lang="zh-CN" altLang="zh-CN" sz="1600" smtClean="0">
              <a:latin typeface="Consolas" pitchFamily="49" charset="0"/>
              <a:ea typeface="仿宋" pitchFamily="49" charset="-122"/>
              <a:cs typeface="Consolas" pitchFamily="49" charset="0"/>
            </a:endParaRPr>
          </a:p>
          <a:p>
            <a:pPr algn="l">
              <a:lnSpc>
                <a:spcPct val="200000"/>
              </a:lnSpc>
            </a:pPr>
            <a:r>
              <a:rPr lang="en-US" altLang="zh-CN" sz="1600" smtClean="0">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Pop</a:t>
            </a:r>
            <a:r>
              <a:rPr lang="en-US" altLang="zh-CN" sz="1600" smtClean="0">
                <a:latin typeface="Consolas" pitchFamily="49" charset="0"/>
                <a:ea typeface="仿宋" pitchFamily="49" charset="-122"/>
                <a:cs typeface="Consolas" pitchFamily="49" charset="0"/>
              </a:rPr>
              <a:t>(T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出栈</a:t>
            </a:r>
          </a:p>
          <a:p>
            <a:pPr algn="l"/>
            <a:r>
              <a:rPr lang="en-US" altLang="zh-CN" sz="1600" smtClean="0">
                <a:latin typeface="Consolas" pitchFamily="49" charset="0"/>
                <a:ea typeface="仿宋" pitchFamily="49" charset="-122"/>
                <a:cs typeface="Consolas" pitchFamily="49" charset="0"/>
              </a:rPr>
              <a:t>    {  NodeType&lt;T&gt;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if (lhead-&gt;next==NULL)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栈空的情况</a:t>
            </a:r>
          </a:p>
          <a:p>
            <a:pPr algn="l"/>
            <a:r>
              <a:rPr lang="en-US" altLang="zh-CN" sz="1600" smtClean="0">
                <a:latin typeface="Consolas" pitchFamily="49" charset="0"/>
                <a:ea typeface="仿宋" pitchFamily="49" charset="-122"/>
                <a:cs typeface="Consolas" pitchFamily="49" charset="0"/>
              </a:rPr>
              <a:t>          return false;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p=lhead-&gt;next;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指向第一个数据结点</a:t>
            </a:r>
          </a:p>
          <a:p>
            <a:pPr algn="l"/>
            <a:r>
              <a:rPr lang="en-US" altLang="zh-CN" sz="1600" smtClean="0">
                <a:latin typeface="Consolas" pitchFamily="49" charset="0"/>
                <a:ea typeface="仿宋" pitchFamily="49" charset="-122"/>
                <a:cs typeface="Consolas" pitchFamily="49" charset="0"/>
              </a:rPr>
              <a:t>	e=p-&gt;data;</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lhead-&gt;next=p-&gt;next;</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delete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return true;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a:t>
            </a:r>
            <a:endParaRPr lang="zh-CN" altLang="zh-CN" sz="1600" smtClean="0">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54</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7643866" cy="251424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GetTop</a:t>
            </a:r>
            <a:r>
              <a:rPr lang="en-US" altLang="zh-CN" sz="1600" smtClean="0">
                <a:solidFill>
                  <a:srgbClr val="3333FF"/>
                </a:solidFill>
                <a:latin typeface="Consolas" pitchFamily="49" charset="0"/>
                <a:ea typeface="仿宋" pitchFamily="49" charset="-122"/>
                <a:cs typeface="Consolas" pitchFamily="49" charset="0"/>
              </a:rPr>
              <a:t>(T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取栈顶元素</a:t>
            </a: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  if (lhead-&gt;next==NULL)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栈空的情况</a:t>
            </a: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e=lhead-&gt;next-&gt;data;</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55</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214422"/>
            <a:ext cx="4786346" cy="1157176"/>
          </a:xfrm>
          <a:prstGeom prst="rect">
            <a:avLst/>
          </a:prstGeom>
          <a:noFill/>
        </p:spPr>
        <p:txBody>
          <a:bodyPr wrap="square" rtlCol="0">
            <a:spAutoFit/>
          </a:bodyPr>
          <a:lstStyle/>
          <a:p>
            <a:pPr algn="l">
              <a:lnSpc>
                <a:spcPct val="150000"/>
              </a:lnSpc>
            </a:pPr>
            <a:r>
              <a:rPr lang="en-US" altLang="zh-CN" sz="1600" smtClean="0">
                <a:latin typeface="Consolas" pitchFamily="49" charset="0"/>
                <a:ea typeface="仿宋" pitchFamily="49" charset="-122"/>
                <a:cs typeface="Consolas" pitchFamily="49" charset="0"/>
              </a:rPr>
              <a:t>LiStack&lt;int&gt; st1;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整数链栈</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latin typeface="Consolas" pitchFamily="49" charset="0"/>
                <a:ea typeface="仿宋" pitchFamily="49" charset="-122"/>
                <a:cs typeface="Consolas" pitchFamily="49" charset="0"/>
              </a:rPr>
              <a:t>LiStack&lt;char&gt; st2;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字符链栈</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latin typeface="Consolas" pitchFamily="49" charset="0"/>
                <a:ea typeface="仿宋" pitchFamily="49" charset="-122"/>
                <a:cs typeface="Consolas" pitchFamily="49" charset="0"/>
              </a:rPr>
              <a:t>LiStack&lt;double&gt; st3;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实数链栈</a:t>
            </a:r>
            <a:endParaRPr lang="zh-CN" altLang="en-US" sz="1600">
              <a:solidFill>
                <a:srgbClr val="00B0F0"/>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DE8EE89E-75E3-4B19-B176-ACEDB5B58574}" type="slidenum">
              <a:rPr lang="en-US" altLang="zh-CN" smtClean="0"/>
              <a:pPr/>
              <a:t>56</a:t>
            </a:fld>
            <a:r>
              <a:rPr lang="en-US" altLang="zh-CN" smtClean="0"/>
              <a:t>/13</a:t>
            </a:r>
          </a:p>
          <a:p>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285852" y="571480"/>
            <a:ext cx="5929354" cy="576293"/>
          </a:xfrm>
          <a:prstGeom prst="rect">
            <a:avLst/>
          </a:prstGeom>
          <a:solidFill>
            <a:schemeClr val="accent5">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mtClean="0">
                <a:solidFill>
                  <a:srgbClr val="FF0000"/>
                </a:solidFill>
                <a:latin typeface="Consolas" pitchFamily="49" charset="0"/>
                <a:ea typeface="叶根友毛笔行书2.0版" pitchFamily="2" charset="-122"/>
                <a:cs typeface="Consolas" pitchFamily="49" charset="0"/>
              </a:rPr>
              <a:t>13.4 </a:t>
            </a:r>
            <a:r>
              <a:rPr lang="zh-CN" altLang="zh-CN" sz="2800" smtClean="0">
                <a:solidFill>
                  <a:srgbClr val="FF0000"/>
                </a:solidFill>
                <a:latin typeface="Consolas" pitchFamily="49" charset="0"/>
                <a:ea typeface="叶根友毛笔行书2.0版" pitchFamily="2" charset="-122"/>
                <a:cs typeface="Consolas" pitchFamily="49" charset="0"/>
              </a:rPr>
              <a:t>使用</a:t>
            </a:r>
            <a:r>
              <a:rPr lang="en-US" altLang="zh-CN" sz="2800" smtClean="0">
                <a:solidFill>
                  <a:srgbClr val="FF0000"/>
                </a:solidFill>
                <a:latin typeface="Consolas" pitchFamily="49" charset="0"/>
                <a:ea typeface="叶根友毛笔行书2.0版" pitchFamily="2" charset="-122"/>
                <a:cs typeface="Consolas" pitchFamily="49" charset="0"/>
              </a:rPr>
              <a:t>STL</a:t>
            </a:r>
            <a:r>
              <a:rPr lang="zh-CN" altLang="zh-CN" sz="2800" smtClean="0">
                <a:solidFill>
                  <a:srgbClr val="FF0000"/>
                </a:solidFill>
                <a:latin typeface="Consolas" pitchFamily="49" charset="0"/>
                <a:ea typeface="叶根友毛笔行书2.0版" pitchFamily="2" charset="-122"/>
                <a:cs typeface="Consolas" pitchFamily="49" charset="0"/>
              </a:rPr>
              <a:t>设计数据结构算法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857224" y="2615952"/>
            <a:ext cx="7643866" cy="1884618"/>
          </a:xfrm>
          <a:prstGeom prst="rect">
            <a:avLst/>
          </a:prstGeom>
          <a:noFill/>
        </p:spPr>
        <p:txBody>
          <a:bodyPr wrap="square" rtlCol="0">
            <a:spAutoFit/>
          </a:bodyPr>
          <a:lstStyle/>
          <a:p>
            <a:pPr marL="457200" indent="-457200" algn="l">
              <a:lnSpc>
                <a:spcPct val="150000"/>
              </a:lnSpc>
              <a:buBlip>
                <a:blip r:embed="rId3"/>
              </a:buBlip>
            </a:pPr>
            <a:r>
              <a:rPr lang="en-US" altLang="zh-CN" sz="2000" smtClean="0">
                <a:solidFill>
                  <a:srgbClr val="0000FF"/>
                </a:solidFill>
                <a:latin typeface="Consolas" pitchFamily="49" charset="0"/>
                <a:ea typeface="仿宋" pitchFamily="49" charset="-122"/>
                <a:cs typeface="Consolas" pitchFamily="49" charset="0"/>
              </a:rPr>
              <a:t>STL</a:t>
            </a:r>
            <a:r>
              <a:rPr lang="zh-CN" altLang="en-US" sz="2000" smtClean="0">
                <a:solidFill>
                  <a:srgbClr val="0000FF"/>
                </a:solidFill>
                <a:latin typeface="Consolas" pitchFamily="49" charset="0"/>
                <a:ea typeface="仿宋" pitchFamily="49" charset="-122"/>
                <a:cs typeface="Consolas" pitchFamily="49" charset="0"/>
              </a:rPr>
              <a:t>实现了数据结构课程中的大多数数据结构</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altLang="zh-CN" sz="2000" smtClean="0">
                <a:solidFill>
                  <a:srgbClr val="0000FF"/>
                </a:solidFill>
                <a:latin typeface="Consolas" pitchFamily="49" charset="0"/>
                <a:ea typeface="仿宋" pitchFamily="49" charset="-122"/>
                <a:cs typeface="Consolas" pitchFamily="49" charset="0"/>
              </a:rPr>
              <a:t>STL</a:t>
            </a:r>
            <a:r>
              <a:rPr lang="zh-CN" altLang="en-US" sz="2000" smtClean="0">
                <a:solidFill>
                  <a:srgbClr val="0000FF"/>
                </a:solidFill>
                <a:latin typeface="Consolas" pitchFamily="49" charset="0"/>
                <a:ea typeface="仿宋" pitchFamily="49" charset="-122"/>
                <a:cs typeface="Consolas" pitchFamily="49" charset="0"/>
              </a:rPr>
              <a:t>实现的数据结构更高效</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altLang="zh-CN" sz="2000" smtClean="0">
                <a:solidFill>
                  <a:srgbClr val="0000FF"/>
                </a:solidFill>
                <a:latin typeface="Consolas" pitchFamily="49" charset="0"/>
                <a:ea typeface="仿宋" pitchFamily="49" charset="-122"/>
                <a:cs typeface="Consolas" pitchFamily="49" charset="0"/>
              </a:rPr>
              <a:t>STL</a:t>
            </a:r>
            <a:r>
              <a:rPr lang="zh-CN" altLang="en-US" sz="2000" smtClean="0">
                <a:solidFill>
                  <a:srgbClr val="0000FF"/>
                </a:solidFill>
                <a:latin typeface="Consolas" pitchFamily="49" charset="0"/>
                <a:ea typeface="仿宋" pitchFamily="49" charset="-122"/>
                <a:cs typeface="Consolas" pitchFamily="49" charset="0"/>
              </a:rPr>
              <a:t>涵盖更多的数据结构</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en-US" sz="2000" smtClean="0">
                <a:solidFill>
                  <a:srgbClr val="0000FF"/>
                </a:solidFill>
                <a:latin typeface="Consolas" pitchFamily="49" charset="0"/>
                <a:ea typeface="仿宋" pitchFamily="49" charset="-122"/>
                <a:cs typeface="Consolas" pitchFamily="49" charset="0"/>
              </a:rPr>
              <a:t>设计算法时将数据结构作为工具，更高层次看待算法设计</a:t>
            </a:r>
          </a:p>
        </p:txBody>
      </p:sp>
      <p:sp>
        <p:nvSpPr>
          <p:cNvPr id="17" name="TextBox 16"/>
          <p:cNvSpPr txBox="1"/>
          <p:nvPr/>
        </p:nvSpPr>
        <p:spPr>
          <a:xfrm>
            <a:off x="714348" y="1973010"/>
            <a:ext cx="278608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华文中宋" pitchFamily="2" charset="-122"/>
                <a:cs typeface="Consolas" pitchFamily="49" charset="0"/>
              </a:rPr>
              <a:t>为什么需要</a:t>
            </a:r>
            <a:r>
              <a:rPr lang="en-US" altLang="zh-CN" sz="2000" smtClean="0">
                <a:solidFill>
                  <a:srgbClr val="0000FF"/>
                </a:solidFill>
                <a:latin typeface="Consolas" pitchFamily="49" charset="0"/>
                <a:ea typeface="华文中宋" pitchFamily="2" charset="-122"/>
                <a:cs typeface="Consolas" pitchFamily="49" charset="0"/>
              </a:rPr>
              <a:t>STL?</a:t>
            </a:r>
            <a:endParaRPr lang="zh-CN" altLang="en-US" sz="2000" smtClean="0">
              <a:solidFill>
                <a:srgbClr val="0000FF"/>
              </a:solidFill>
              <a:latin typeface="Consolas" pitchFamily="49" charset="0"/>
              <a:ea typeface="华文中宋" pitchFamily="2" charset="-122"/>
              <a:cs typeface="Consolas" pitchFamily="49" charset="0"/>
            </a:endParaRPr>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57</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034" y="571480"/>
            <a:ext cx="2857520" cy="5147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gn="ctr"/>
            <a:r>
              <a:rPr lang="en-US" altLang="zh-CN" smtClean="0">
                <a:solidFill>
                  <a:srgbClr val="FF0000"/>
                </a:solidFill>
                <a:latin typeface="Consolas" pitchFamily="49" charset="0"/>
                <a:ea typeface="方正细珊瑚简体" pitchFamily="65" charset="-122"/>
                <a:cs typeface="Consolas" pitchFamily="49" charset="0"/>
              </a:rPr>
              <a:t>13.4.1 STL</a:t>
            </a:r>
            <a:r>
              <a:rPr lang="zh-CN" altLang="zh-CN" smtClean="0">
                <a:solidFill>
                  <a:srgbClr val="FF0000"/>
                </a:solidFill>
                <a:latin typeface="Consolas" pitchFamily="49" charset="0"/>
                <a:ea typeface="方正细珊瑚简体" pitchFamily="65" charset="-122"/>
                <a:cs typeface="Consolas" pitchFamily="49" charset="0"/>
              </a:rPr>
              <a:t>概述</a:t>
            </a:r>
          </a:p>
        </p:txBody>
      </p:sp>
      <p:sp>
        <p:nvSpPr>
          <p:cNvPr id="8" name="TextBox 7"/>
          <p:cNvSpPr txBox="1"/>
          <p:nvPr/>
        </p:nvSpPr>
        <p:spPr>
          <a:xfrm>
            <a:off x="428596" y="1357298"/>
            <a:ext cx="8358246" cy="1246495"/>
          </a:xfrm>
          <a:prstGeom prst="rect">
            <a:avLst/>
          </a:prstGeom>
          <a:noFill/>
        </p:spPr>
        <p:txBody>
          <a:bodyPr wrap="square" rtlCol="0">
            <a:spAutoFit/>
          </a:bodyPr>
          <a:lstStyle/>
          <a:p>
            <a:pPr algn="l">
              <a:lnSpc>
                <a:spcPts val="3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主要由</a:t>
            </a:r>
            <a:r>
              <a:rPr lang="en-US" altLang="zh-CN" sz="2000" smtClean="0">
                <a:solidFill>
                  <a:srgbClr val="0000FF"/>
                </a:solidFill>
                <a:latin typeface="Consolas" pitchFamily="49" charset="0"/>
                <a:ea typeface="楷体" pitchFamily="49" charset="-122"/>
                <a:cs typeface="Consolas" pitchFamily="49" charset="0"/>
              </a:rPr>
              <a:t>container</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algorithm</a:t>
            </a:r>
            <a:r>
              <a:rPr lang="zh-CN" altLang="zh-CN" sz="2000" smtClean="0">
                <a:solidFill>
                  <a:srgbClr val="0000FF"/>
                </a:solidFill>
                <a:latin typeface="Consolas" pitchFamily="49" charset="0"/>
                <a:ea typeface="楷体" pitchFamily="49" charset="-122"/>
                <a:cs typeface="Consolas" pitchFamily="49" charset="0"/>
              </a:rPr>
              <a:t>（算法）和</a:t>
            </a:r>
            <a:r>
              <a:rPr lang="en-US" altLang="zh-CN" sz="2000" smtClean="0">
                <a:solidFill>
                  <a:srgbClr val="0000FF"/>
                </a:solidFill>
                <a:latin typeface="Consolas" pitchFamily="49" charset="0"/>
                <a:ea typeface="楷体" pitchFamily="49" charset="-122"/>
                <a:cs typeface="Consolas" pitchFamily="49" charset="0"/>
              </a:rPr>
              <a:t>iterator</a:t>
            </a:r>
            <a:r>
              <a:rPr lang="zh-CN" altLang="zh-CN" sz="2000" smtClean="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2000232" y="2822484"/>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Consolas" pitchFamily="49" charset="0"/>
                <a:ea typeface="仿宋" pitchFamily="49" charset="-122"/>
                <a:cs typeface="Consolas" pitchFamily="49" charset="0"/>
              </a:endParaRPr>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20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容器</a:t>
              </a:r>
            </a:p>
          </p:txBody>
        </p:sp>
      </p:grpSp>
      <p:sp>
        <p:nvSpPr>
          <p:cNvPr id="15" name="灯片编号占位符 14"/>
          <p:cNvSpPr>
            <a:spLocks noGrp="1"/>
          </p:cNvSpPr>
          <p:nvPr>
            <p:ph type="sldNum" sz="quarter" idx="12"/>
          </p:nvPr>
        </p:nvSpPr>
        <p:spPr/>
        <p:txBody>
          <a:bodyPr/>
          <a:lstStyle/>
          <a:p>
            <a:fld id="{A534E84C-3113-4352-BB42-D00F22998753}" type="slidenum">
              <a:rPr lang="en-US" altLang="zh-CN" smtClean="0"/>
              <a:pPr/>
              <a:t>58</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335758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容器</a:t>
            </a:r>
          </a:p>
        </p:txBody>
      </p:sp>
      <p:sp>
        <p:nvSpPr>
          <p:cNvPr id="4" name="TextBox 3"/>
          <p:cNvSpPr txBox="1"/>
          <p:nvPr/>
        </p:nvSpPr>
        <p:spPr>
          <a:xfrm>
            <a:off x="571472" y="1643050"/>
            <a:ext cx="7429584" cy="1430007"/>
          </a:xfrm>
          <a:prstGeom prst="rect">
            <a:avLst/>
          </a:prstGeom>
          <a:noFill/>
        </p:spPr>
        <p:txBody>
          <a:bodyPr wrap="square" rtlCol="0">
            <a:spAutoFit/>
          </a:bodyPr>
          <a:lstStyle/>
          <a:p>
            <a:pPr marL="457200" indent="-457200" algn="l">
              <a:lnSpc>
                <a:spcPts val="32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一个</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容器就是一种数据结构，如链表、栈和队列等</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这些数据结构在</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中都已经实现好了，在算法设计中可以直接使用它们。</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59</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42911" y="1142984"/>
            <a:ext cx="7643865" cy="2708434"/>
          </a:xfrm>
          <a:prstGeom prst="rect">
            <a:avLst/>
          </a:prstGeom>
          <a:noFill/>
          <a:ln w="28575" algn="ctr">
            <a:noFill/>
            <a:miter lim="800000"/>
            <a:headEnd/>
            <a:tailEnd/>
          </a:ln>
          <a:effectLst/>
        </p:spPr>
        <p:txBody>
          <a:bodyPr wrap="square">
            <a:spAutoFit/>
          </a:bodyPr>
          <a:lstStyle/>
          <a:p>
            <a:pPr marL="342900" indent="-342900" algn="l">
              <a:lnSpc>
                <a:spcPts val="3000"/>
              </a:lnSpc>
              <a:spcBef>
                <a:spcPts val="1200"/>
              </a:spcBef>
              <a:buBlip>
                <a:blip r:embed="rId2"/>
              </a:buBlip>
            </a:pPr>
            <a:r>
              <a:rPr lang="zh-CN" altLang="en-US" sz="1800" smtClean="0">
                <a:latin typeface="Consolas" pitchFamily="49" charset="0"/>
                <a:ea typeface="仿宋" pitchFamily="49" charset="-122"/>
                <a:cs typeface="Consolas" pitchFamily="49" charset="0"/>
              </a:rPr>
              <a:t>类</a:t>
            </a:r>
            <a:r>
              <a:rPr lang="zh-CN" altLang="en-US" sz="1800">
                <a:latin typeface="Consolas" pitchFamily="49" charset="0"/>
                <a:ea typeface="仿宋" pitchFamily="49" charset="-122"/>
                <a:cs typeface="Consolas" pitchFamily="49" charset="0"/>
              </a:rPr>
              <a:t>与类之间可以组成继承层</a:t>
            </a:r>
            <a:r>
              <a:rPr lang="zh-CN" altLang="en-US" sz="1800" smtClean="0">
                <a:latin typeface="Consolas" pitchFamily="49" charset="0"/>
                <a:ea typeface="仿宋" pitchFamily="49" charset="-122"/>
                <a:cs typeface="Consolas" pitchFamily="49" charset="0"/>
              </a:rPr>
              <a:t>次。</a:t>
            </a:r>
            <a:endParaRPr lang="en-US" altLang="zh-CN" sz="1800" smtClean="0">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1800" smtClean="0">
                <a:latin typeface="Consolas" pitchFamily="49" charset="0"/>
                <a:ea typeface="仿宋" pitchFamily="49" charset="-122"/>
                <a:cs typeface="Consolas" pitchFamily="49" charset="0"/>
              </a:rPr>
              <a:t>一</a:t>
            </a:r>
            <a:r>
              <a:rPr lang="zh-CN" altLang="en-US" sz="1800">
                <a:latin typeface="Consolas" pitchFamily="49" charset="0"/>
                <a:ea typeface="仿宋" pitchFamily="49" charset="-122"/>
                <a:cs typeface="Consolas" pitchFamily="49" charset="0"/>
              </a:rPr>
              <a:t>个类的定义（称为</a:t>
            </a:r>
            <a:r>
              <a:rPr lang="zh-CN" altLang="en-US" sz="1800">
                <a:solidFill>
                  <a:srgbClr val="FF0000"/>
                </a:solidFill>
                <a:latin typeface="方正启体简体" pitchFamily="65" charset="-122"/>
                <a:ea typeface="方正启体简体" pitchFamily="65" charset="-122"/>
                <a:cs typeface="Consolas" pitchFamily="49" charset="0"/>
              </a:rPr>
              <a:t>子类</a:t>
            </a:r>
            <a:r>
              <a:rPr lang="zh-CN" altLang="en-US" sz="1800">
                <a:latin typeface="Consolas" pitchFamily="49" charset="0"/>
                <a:ea typeface="仿宋" pitchFamily="49" charset="-122"/>
                <a:cs typeface="Consolas" pitchFamily="49" charset="0"/>
              </a:rPr>
              <a:t>）可以定义在另一个已定义</a:t>
            </a:r>
            <a:r>
              <a:rPr lang="zh-CN" altLang="en-US" sz="1800" smtClean="0">
                <a:latin typeface="Consolas" pitchFamily="49" charset="0"/>
                <a:ea typeface="仿宋" pitchFamily="49" charset="-122"/>
                <a:cs typeface="Consolas" pitchFamily="49" charset="0"/>
              </a:rPr>
              <a:t>类（称</a:t>
            </a:r>
            <a:r>
              <a:rPr lang="zh-CN" altLang="en-US" sz="1800">
                <a:latin typeface="Consolas" pitchFamily="49" charset="0"/>
                <a:ea typeface="仿宋" pitchFamily="49" charset="-122"/>
                <a:cs typeface="Consolas" pitchFamily="49" charset="0"/>
              </a:rPr>
              <a:t>为</a:t>
            </a:r>
            <a:r>
              <a:rPr lang="zh-CN" altLang="en-US" sz="1800">
                <a:solidFill>
                  <a:srgbClr val="FF0000"/>
                </a:solidFill>
                <a:latin typeface="方正启体简体" pitchFamily="65" charset="-122"/>
                <a:ea typeface="方正启体简体" pitchFamily="65" charset="-122"/>
                <a:cs typeface="Consolas" pitchFamily="49" charset="0"/>
              </a:rPr>
              <a:t>父</a:t>
            </a:r>
            <a:r>
              <a:rPr lang="zh-CN" altLang="en-US" sz="1800" smtClean="0">
                <a:solidFill>
                  <a:srgbClr val="FF0000"/>
                </a:solidFill>
                <a:latin typeface="方正启体简体" pitchFamily="65" charset="-122"/>
                <a:ea typeface="方正启体简体" pitchFamily="65" charset="-122"/>
                <a:cs typeface="Consolas" pitchFamily="49" charset="0"/>
              </a:rPr>
              <a:t>类</a:t>
            </a:r>
            <a:r>
              <a:rPr lang="zh-CN" altLang="en-US" sz="1800" smtClean="0">
                <a:latin typeface="Consolas" pitchFamily="49" charset="0"/>
                <a:ea typeface="仿宋" pitchFamily="49" charset="-122"/>
                <a:cs typeface="Consolas" pitchFamily="49" charset="0"/>
              </a:rPr>
              <a:t>）的</a:t>
            </a:r>
            <a:r>
              <a:rPr lang="zh-CN" altLang="en-US" sz="1800">
                <a:latin typeface="Consolas" pitchFamily="49" charset="0"/>
                <a:ea typeface="仿宋" pitchFamily="49" charset="-122"/>
                <a:cs typeface="Consolas" pitchFamily="49" charset="0"/>
              </a:rPr>
              <a:t>基础上。</a:t>
            </a:r>
          </a:p>
          <a:p>
            <a:pPr marL="342900" indent="-342900" algn="l">
              <a:lnSpc>
                <a:spcPts val="3000"/>
              </a:lnSpc>
              <a:spcBef>
                <a:spcPts val="1200"/>
              </a:spcBef>
              <a:buBlip>
                <a:blip r:embed="rId2"/>
              </a:buBlip>
            </a:pPr>
            <a:r>
              <a:rPr lang="zh-CN" altLang="en-US" sz="1800" smtClean="0">
                <a:latin typeface="Consolas" pitchFamily="49" charset="0"/>
                <a:ea typeface="仿宋" pitchFamily="49" charset="-122"/>
                <a:cs typeface="Consolas" pitchFamily="49" charset="0"/>
              </a:rPr>
              <a:t>子</a:t>
            </a:r>
            <a:r>
              <a:rPr lang="zh-CN" altLang="en-US" sz="1800">
                <a:latin typeface="Consolas" pitchFamily="49" charset="0"/>
                <a:ea typeface="仿宋" pitchFamily="49" charset="-122"/>
                <a:cs typeface="Consolas" pitchFamily="49" charset="0"/>
              </a:rPr>
              <a:t>类可以</a:t>
            </a:r>
            <a:r>
              <a:rPr lang="zh-CN" altLang="en-US" sz="1800">
                <a:solidFill>
                  <a:srgbClr val="FF0000"/>
                </a:solidFill>
                <a:latin typeface="方正启体简体" pitchFamily="65" charset="-122"/>
                <a:ea typeface="方正启体简体" pitchFamily="65" charset="-122"/>
                <a:cs typeface="Consolas" pitchFamily="49" charset="0"/>
              </a:rPr>
              <a:t>继承</a:t>
            </a:r>
            <a:r>
              <a:rPr lang="zh-CN" altLang="en-US" sz="1800">
                <a:latin typeface="Consolas" pitchFamily="49" charset="0"/>
                <a:ea typeface="仿宋" pitchFamily="49" charset="-122"/>
                <a:cs typeface="Consolas" pitchFamily="49" charset="0"/>
              </a:rPr>
              <a:t>父类中的属性和操作，也可以定义自已的属性和操作，从而使内部表示上有差异的对象可以共享与它们结构有共同部分的有关操作，达到代码重用的目的。</a:t>
            </a:r>
          </a:p>
        </p:txBody>
      </p:sp>
      <p:sp>
        <p:nvSpPr>
          <p:cNvPr id="89091" name="Text Box 3"/>
          <p:cNvSpPr txBox="1">
            <a:spLocks noChangeArrowheads="1"/>
          </p:cNvSpPr>
          <p:nvPr/>
        </p:nvSpPr>
        <p:spPr bwMode="auto">
          <a:xfrm>
            <a:off x="428596" y="500042"/>
            <a:ext cx="2305050"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3</a:t>
            </a:r>
            <a:r>
              <a:rPr lang="zh-CN" altLang="en-US" sz="2000">
                <a:solidFill>
                  <a:srgbClr val="FF3300"/>
                </a:solidFill>
                <a:latin typeface="Consolas" pitchFamily="49" charset="0"/>
                <a:ea typeface="华文中宋" pitchFamily="2" charset="-122"/>
                <a:cs typeface="Consolas" pitchFamily="49" charset="0"/>
              </a:rPr>
              <a:t>）继承</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a:t>
            </a:fld>
            <a:r>
              <a:rPr lang="en-US" altLang="zh-CN" smtClean="0"/>
              <a:t>/7</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71406" y="2000239"/>
          <a:ext cx="8929718" cy="3857652"/>
        </p:xfrm>
        <a:graphic>
          <a:graphicData uri="http://schemas.openxmlformats.org/drawingml/2006/table">
            <a:tbl>
              <a:tblPr>
                <a:tableStyleId>{16D9F66E-5EB9-4882-86FB-DCBF35E3C3E4}</a:tableStyleId>
              </a:tblPr>
              <a:tblGrid>
                <a:gridCol w="2398128"/>
                <a:gridCol w="5145651"/>
                <a:gridCol w="1385939"/>
              </a:tblGrid>
              <a:tr h="473332">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84608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向量（</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连续存储元素。底层数据结构为数组，支持快速随机访问</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&lt;vector&gt;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169216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双端队列（</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&lt;deque&gt;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84608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链表（</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&lt;list&gt;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bl>
          </a:graphicData>
        </a:graphic>
      </p:graphicFrame>
      <p:sp>
        <p:nvSpPr>
          <p:cNvPr id="4" name="TextBox 3"/>
          <p:cNvSpPr txBox="1"/>
          <p:nvPr/>
        </p:nvSpPr>
        <p:spPr>
          <a:xfrm>
            <a:off x="3143240" y="1428736"/>
            <a:ext cx="2143140"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主要的</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容器</a:t>
            </a:r>
            <a:r>
              <a:rPr lang="zh-CN" altLang="en-US" sz="1800" smtClean="0">
                <a:solidFill>
                  <a:srgbClr val="0000FF"/>
                </a:solidFill>
                <a:latin typeface="Consolas" pitchFamily="49" charset="0"/>
                <a:ea typeface="仿宋" pitchFamily="49" charset="-122"/>
                <a:cs typeface="Consolas" pitchFamily="49" charset="0"/>
              </a:rPr>
              <a:t>表</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60</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8" y="428604"/>
          <a:ext cx="8929718" cy="5715041"/>
        </p:xfrm>
        <a:graphic>
          <a:graphicData uri="http://schemas.openxmlformats.org/drawingml/2006/table">
            <a:tbl>
              <a:tblPr>
                <a:tableStyleId>{16D9F66E-5EB9-4882-86FB-DCBF35E3C3E4}</a:tableStyleId>
              </a:tblPr>
              <a:tblGrid>
                <a:gridCol w="2398128"/>
                <a:gridCol w="5145651"/>
                <a:gridCol w="1385939"/>
              </a:tblGrid>
              <a:tr h="452901">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80956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栈（</a:t>
                      </a:r>
                      <a:r>
                        <a:rPr lang="en-US" sz="1800" b="1" kern="100">
                          <a:solidFill>
                            <a:srgbClr val="0000FF"/>
                          </a:solidFill>
                          <a:latin typeface="Consolas" pitchFamily="49" charset="0"/>
                          <a:ea typeface="仿宋" pitchFamily="49" charset="-122"/>
                          <a:cs typeface="Consolas" pitchFamily="49" charset="0"/>
                        </a:rPr>
                        <a:t>stack</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后进先出的序列。底层一般用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&lt;stack&gt;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80956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队列（</a:t>
                      </a:r>
                      <a:r>
                        <a:rPr lang="en-US" sz="1800" b="1" kern="100">
                          <a:solidFill>
                            <a:srgbClr val="0000FF"/>
                          </a:solidFill>
                          <a:latin typeface="Consolas" pitchFamily="49" charset="0"/>
                          <a:ea typeface="仿宋" pitchFamily="49" charset="-122"/>
                          <a:cs typeface="Consolas" pitchFamily="49" charset="0"/>
                        </a:rPr>
                        <a:t>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先进先出的序列。底层一般用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121434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优先队列（</a:t>
                      </a:r>
                      <a:r>
                        <a:rPr lang="en-US" sz="1800" b="1" kern="100">
                          <a:solidFill>
                            <a:srgbClr val="0000FF"/>
                          </a:solidFill>
                          <a:latin typeface="Consolas" pitchFamily="49" charset="0"/>
                          <a:ea typeface="仿宋" pitchFamily="49" charset="-122"/>
                          <a:cs typeface="Consolas" pitchFamily="49" charset="0"/>
                        </a:rPr>
                        <a:t>priority_queue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deque</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121434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集合（</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多重集合（</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由结点组成的红黑树，每个结点都包含着一个元素，</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中所有元素有序但不重复，</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中所有关键字有序但不重复</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&lt;set&gt;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1214340">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映射（</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多重映射（</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由（关键字，值）对组成的集合，底层数据结构为红黑树，</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中所有关键字有序但不重复，</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中所有关键字有序但可以重复</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&lt;map&gt;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bl>
          </a:graphicData>
        </a:graphic>
      </p:graphicFrame>
      <p:sp>
        <p:nvSpPr>
          <p:cNvPr id="3" name="灯片编号占位符 2"/>
          <p:cNvSpPr>
            <a:spLocks noGrp="1"/>
          </p:cNvSpPr>
          <p:nvPr>
            <p:ph type="sldNum" sz="quarter" idx="12"/>
          </p:nvPr>
        </p:nvSpPr>
        <p:spPr/>
        <p:txBody>
          <a:bodyPr/>
          <a:lstStyle/>
          <a:p>
            <a:fld id="{A534E84C-3113-4352-BB42-D00F22998753}" type="slidenum">
              <a:rPr lang="en-US" altLang="zh-CN" smtClean="0"/>
              <a:pPr/>
              <a:t>61</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7643866" cy="1615827"/>
          </a:xfrm>
          <a:prstGeom prst="rect">
            <a:avLst/>
          </a:prstGeom>
          <a:noFill/>
        </p:spPr>
        <p:txBody>
          <a:bodyPr wrap="square" rtlCol="0">
            <a:spAutoFit/>
          </a:bodyPr>
          <a:lstStyle/>
          <a:p>
            <a:pPr algn="l">
              <a:lnSpc>
                <a:spcPct val="150000"/>
              </a:lnSpc>
            </a:pPr>
            <a:r>
              <a:rPr lang="zh-CN" altLang="zh-CN" sz="2200" smtClean="0">
                <a:solidFill>
                  <a:srgbClr val="0000FF"/>
                </a:solidFill>
                <a:latin typeface="Consolas" pitchFamily="49" charset="0"/>
                <a:ea typeface="楷体" pitchFamily="49" charset="-122"/>
                <a:cs typeface="Consolas" pitchFamily="49" charset="0"/>
              </a:rPr>
              <a:t>为此，使用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时必须将下面的语句插入到源代码文件开头：</a:t>
            </a:r>
          </a:p>
          <a:p>
            <a:pPr algn="l">
              <a:lnSpc>
                <a:spcPct val="150000"/>
              </a:lnSpc>
            </a:pPr>
            <a:r>
              <a:rPr lang="en-US" altLang="zh-CN" sz="2200" smtClean="0">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using namespace std;</a:t>
            </a:r>
            <a:endParaRPr lang="zh-CN" altLang="zh-CN" sz="1800" smtClean="0">
              <a:solidFill>
                <a:srgbClr val="9900FF"/>
              </a:solidFill>
              <a:latin typeface="Consolas" pitchFamily="49" charset="0"/>
              <a:ea typeface="楷体" pitchFamily="49" charset="-122"/>
              <a:cs typeface="Consolas" pitchFamily="49" charset="0"/>
            </a:endParaRPr>
          </a:p>
          <a:p>
            <a:pPr algn="l">
              <a:lnSpc>
                <a:spcPct val="150000"/>
              </a:lnSpc>
            </a:pPr>
            <a:r>
              <a:rPr lang="zh-CN" altLang="zh-CN" sz="2200" smtClean="0">
                <a:solidFill>
                  <a:srgbClr val="0000FF"/>
                </a:solidFill>
                <a:latin typeface="Consolas" pitchFamily="49" charset="0"/>
                <a:ea typeface="楷体" pitchFamily="49" charset="-122"/>
                <a:cs typeface="Consolas" pitchFamily="49" charset="0"/>
              </a:rPr>
              <a:t>这样直接把程序代码定位到</a:t>
            </a:r>
            <a:r>
              <a:rPr lang="en-US" altLang="zh-CN" sz="2200" smtClean="0">
                <a:solidFill>
                  <a:srgbClr val="0000FF"/>
                </a:solidFill>
                <a:latin typeface="Consolas" pitchFamily="49" charset="0"/>
                <a:ea typeface="楷体" pitchFamily="49" charset="-122"/>
                <a:cs typeface="Consolas" pitchFamily="49" charset="0"/>
              </a:rPr>
              <a:t>std</a:t>
            </a:r>
            <a:r>
              <a:rPr lang="zh-CN" altLang="zh-CN" sz="2200" smtClean="0">
                <a:solidFill>
                  <a:srgbClr val="0000FF"/>
                </a:solidFill>
                <a:latin typeface="Consolas" pitchFamily="49" charset="0"/>
                <a:ea typeface="楷体" pitchFamily="49" charset="-122"/>
                <a:cs typeface="Consolas" pitchFamily="49" charset="0"/>
              </a:rPr>
              <a:t>命名空间中。</a:t>
            </a: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62</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642918"/>
            <a:ext cx="5715040" cy="37856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&lt;vector&gt;</a:t>
            </a:r>
          </a:p>
          <a:p>
            <a:pPr algn="l"/>
            <a:r>
              <a:rPr lang="en-US" altLang="zh-CN" sz="1600" smtClean="0">
                <a:solidFill>
                  <a:srgbClr val="0000FF"/>
                </a:solidFill>
                <a:latin typeface="Consolas" pitchFamily="49" charset="0"/>
                <a:ea typeface="仿宋" pitchFamily="49" charset="-122"/>
                <a:cs typeface="Consolas" pitchFamily="49" charset="0"/>
              </a:rPr>
              <a:t>using namespace std;</a:t>
            </a:r>
          </a:p>
          <a:p>
            <a:pPr algn="l"/>
            <a:r>
              <a:rPr lang="en-US" altLang="zh-CN" sz="1600" smtClean="0">
                <a:solidFill>
                  <a:srgbClr val="0000FF"/>
                </a:solidFill>
                <a:latin typeface="Consolas" pitchFamily="49" charset="0"/>
                <a:ea typeface="仿宋" pitchFamily="49" charset="-122"/>
                <a:cs typeface="Consolas" pitchFamily="49" charset="0"/>
              </a:rPr>
              <a:t>void main()</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vector&lt;</a:t>
            </a:r>
            <a:r>
              <a:rPr lang="en-US" altLang="zh-CN" sz="1600" smtClean="0">
                <a:solidFill>
                  <a:srgbClr val="C00000"/>
                </a:solidFill>
                <a:latin typeface="Consolas" pitchFamily="49" charset="0"/>
                <a:ea typeface="仿宋" pitchFamily="49" charset="-122"/>
                <a:cs typeface="Consolas" pitchFamily="49" charset="0"/>
              </a:rPr>
              <a:t>int</a:t>
            </a:r>
            <a:r>
              <a:rPr lang="en-US" altLang="zh-CN" sz="1600" smtClean="0">
                <a:solidFill>
                  <a:srgbClr val="0000FF"/>
                </a:solidFill>
                <a:latin typeface="Consolas" pitchFamily="49" charset="0"/>
                <a:ea typeface="仿宋" pitchFamily="49" charset="-122"/>
                <a:cs typeface="Consolas" pitchFamily="49" charset="0"/>
              </a:rPr>
              <a:t>&gt; myv;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vector</a:t>
            </a:r>
            <a:r>
              <a:rPr lang="zh-CN" altLang="en-US"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myv</a:t>
            </a: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myv.push_back(1);</a:t>
            </a:r>
          </a:p>
          <a:p>
            <a:pPr algn="l"/>
            <a:r>
              <a:rPr lang="en-US" altLang="zh-CN" sz="1600" smtClean="0">
                <a:solidFill>
                  <a:srgbClr val="0000FF"/>
                </a:solidFill>
                <a:latin typeface="Consolas" pitchFamily="49" charset="0"/>
                <a:ea typeface="仿宋" pitchFamily="49" charset="-122"/>
                <a:cs typeface="Consolas" pitchFamily="49" charset="0"/>
              </a:rPr>
              <a:t>   myv.push_back(5);</a:t>
            </a:r>
          </a:p>
          <a:p>
            <a:pPr algn="l"/>
            <a:r>
              <a:rPr lang="en-US" altLang="zh-CN" sz="1600" smtClean="0">
                <a:solidFill>
                  <a:srgbClr val="0000FF"/>
                </a:solidFill>
                <a:latin typeface="Consolas" pitchFamily="49" charset="0"/>
                <a:ea typeface="仿宋" pitchFamily="49" charset="-122"/>
                <a:cs typeface="Consolas" pitchFamily="49" charset="0"/>
              </a:rPr>
              <a:t>   myv.push_back(3);</a:t>
            </a:r>
          </a:p>
          <a:p>
            <a:pPr algn="l"/>
            <a:r>
              <a:rPr lang="en-US" altLang="zh-CN" sz="1600" smtClean="0">
                <a:solidFill>
                  <a:srgbClr val="0000FF"/>
                </a:solidFill>
                <a:latin typeface="Consolas" pitchFamily="49" charset="0"/>
                <a:ea typeface="仿宋" pitchFamily="49" charset="-122"/>
                <a:cs typeface="Consolas" pitchFamily="49" charset="0"/>
              </a:rPr>
              <a:t>   myv.push_back(4);</a:t>
            </a:r>
          </a:p>
          <a:p>
            <a:pPr algn="l"/>
            <a:r>
              <a:rPr lang="en-US" altLang="zh-CN" sz="1600" smtClean="0">
                <a:solidFill>
                  <a:srgbClr val="0000FF"/>
                </a:solidFill>
                <a:latin typeface="Consolas" pitchFamily="49" charset="0"/>
                <a:ea typeface="仿宋" pitchFamily="49" charset="-122"/>
                <a:cs typeface="Consolas" pitchFamily="49" charset="0"/>
              </a:rPr>
              <a:t>   myv.push_back(2);</a:t>
            </a: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63</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14348" y="2071678"/>
            <a:ext cx="7643866" cy="2128916"/>
          </a:xfrm>
          <a:prstGeom prst="rect">
            <a:avLst/>
          </a:prstGeom>
          <a:noFill/>
        </p:spPr>
        <p:txBody>
          <a:bodyPr wrap="square" rtlCol="0">
            <a:spAutoFit/>
          </a:bodyPr>
          <a:lstStyle/>
          <a:p>
            <a:pPr marL="457200" indent="-457200" algn="l">
              <a:lnSpc>
                <a:spcPts val="30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算法是用来操作容器中数据的模板函数，</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提供了大约</a:t>
            </a:r>
            <a:r>
              <a:rPr lang="en-US" altLang="zh-CN" sz="1800" smtClean="0">
                <a:solidFill>
                  <a:srgbClr val="0000FF"/>
                </a:solidFill>
                <a:latin typeface="Consolas" pitchFamily="49" charset="0"/>
                <a:ea typeface="仿宋" pitchFamily="49" charset="-122"/>
                <a:cs typeface="Consolas" pitchFamily="49" charset="0"/>
              </a:rPr>
              <a:t>100</a:t>
            </a:r>
            <a:r>
              <a:rPr lang="zh-CN" altLang="zh-CN" sz="1800" smtClean="0">
                <a:solidFill>
                  <a:srgbClr val="0000FF"/>
                </a:solidFill>
                <a:latin typeface="Consolas" pitchFamily="49" charset="0"/>
                <a:ea typeface="仿宋" pitchFamily="49" charset="-122"/>
                <a:cs typeface="Consolas" pitchFamily="49" charset="0"/>
              </a:rPr>
              <a:t>个实现算法的模版函数。例如，</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sort()</a:t>
            </a:r>
            <a:r>
              <a:rPr lang="zh-CN" altLang="zh-CN" sz="1800" smtClean="0">
                <a:solidFill>
                  <a:srgbClr val="0000FF"/>
                </a:solidFill>
                <a:latin typeface="Consolas" pitchFamily="49" charset="0"/>
                <a:ea typeface="仿宋" pitchFamily="49" charset="-122"/>
                <a:cs typeface="Consolas" pitchFamily="49" charset="0"/>
              </a:rPr>
              <a:t>来对一个</a:t>
            </a:r>
            <a:r>
              <a:rPr lang="en-US" altLang="zh-CN" sz="1800" smtClean="0">
                <a:solidFill>
                  <a:srgbClr val="0000FF"/>
                </a:solidFill>
                <a:latin typeface="Consolas" pitchFamily="49" charset="0"/>
                <a:ea typeface="仿宋" pitchFamily="49" charset="-122"/>
                <a:cs typeface="Consolas" pitchFamily="49" charset="0"/>
              </a:rPr>
              <a:t>vector</a:t>
            </a:r>
            <a:r>
              <a:rPr lang="zh-CN" altLang="zh-CN" sz="1800" smtClean="0">
                <a:solidFill>
                  <a:srgbClr val="0000FF"/>
                </a:solidFill>
                <a:latin typeface="Consolas" pitchFamily="49" charset="0"/>
                <a:ea typeface="仿宋" pitchFamily="49" charset="-122"/>
                <a:cs typeface="Consolas" pitchFamily="49" charset="0"/>
              </a:rPr>
              <a:t>中的数据进行排序，用</a:t>
            </a:r>
            <a:r>
              <a:rPr lang="en-US" altLang="zh-CN" sz="1800" smtClean="0">
                <a:solidFill>
                  <a:srgbClr val="0000FF"/>
                </a:solidFill>
                <a:latin typeface="Consolas" pitchFamily="49" charset="0"/>
                <a:ea typeface="仿宋" pitchFamily="49" charset="-122"/>
                <a:cs typeface="Consolas" pitchFamily="49" charset="0"/>
              </a:rPr>
              <a:t>find()</a:t>
            </a:r>
            <a:r>
              <a:rPr lang="zh-CN" altLang="zh-CN" sz="1800" smtClean="0">
                <a:solidFill>
                  <a:srgbClr val="0000FF"/>
                </a:solidFill>
                <a:latin typeface="Consolas" pitchFamily="49" charset="0"/>
                <a:ea typeface="仿宋" pitchFamily="49" charset="-122"/>
                <a:cs typeface="Consolas" pitchFamily="49" charset="0"/>
              </a:rPr>
              <a:t>来搜索一个</a:t>
            </a:r>
            <a:r>
              <a:rPr lang="en-US" altLang="zh-CN" sz="1800" smtClean="0">
                <a:solidFill>
                  <a:srgbClr val="0000FF"/>
                </a:solidFill>
                <a:latin typeface="Consolas" pitchFamily="49" charset="0"/>
                <a:ea typeface="仿宋" pitchFamily="49" charset="-122"/>
                <a:cs typeface="Consolas" pitchFamily="49" charset="0"/>
              </a:rPr>
              <a:t>list</a:t>
            </a:r>
            <a:r>
              <a:rPr lang="zh-CN" altLang="zh-CN" sz="1800" smtClean="0">
                <a:solidFill>
                  <a:srgbClr val="0000FF"/>
                </a:solidFill>
                <a:latin typeface="Consolas" pitchFamily="49" charset="0"/>
                <a:ea typeface="仿宋" pitchFamily="49" charset="-122"/>
                <a:cs typeface="Consolas" pitchFamily="49" charset="0"/>
              </a:rPr>
              <a:t>中的对象。</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算法部分主要由头文件</a:t>
            </a:r>
            <a:r>
              <a:rPr lang="en-US" altLang="zh-CN" sz="1800" smtClean="0">
                <a:solidFill>
                  <a:srgbClr val="9900FF"/>
                </a:solidFill>
                <a:latin typeface="Consolas" pitchFamily="49" charset="0"/>
                <a:ea typeface="仿宋" pitchFamily="49" charset="-122"/>
                <a:cs typeface="Consolas" pitchFamily="49" charset="0"/>
              </a:rPr>
              <a:t>&lt;algorithm&gt;</a:t>
            </a:r>
            <a:r>
              <a:rPr lang="zh-CN" altLang="zh-CN" sz="1800" smtClean="0">
                <a:solidFill>
                  <a:srgbClr val="9900FF"/>
                </a:solidFill>
                <a:latin typeface="Consolas" pitchFamily="49" charset="0"/>
                <a:ea typeface="仿宋" pitchFamily="49" charset="-122"/>
                <a:cs typeface="Consolas" pitchFamily="49" charset="0"/>
              </a:rPr>
              <a:t>、</a:t>
            </a:r>
            <a:r>
              <a:rPr lang="en-US" altLang="zh-CN" sz="1800" smtClean="0">
                <a:solidFill>
                  <a:srgbClr val="9900FF"/>
                </a:solidFill>
                <a:latin typeface="Consolas" pitchFamily="49" charset="0"/>
                <a:ea typeface="仿宋" pitchFamily="49" charset="-122"/>
                <a:cs typeface="Consolas" pitchFamily="49" charset="0"/>
              </a:rPr>
              <a:t>&lt;numeric&gt;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9900FF"/>
                </a:solidFill>
                <a:latin typeface="Consolas" pitchFamily="49" charset="0"/>
                <a:ea typeface="仿宋" pitchFamily="49" charset="-122"/>
                <a:cs typeface="Consolas" pitchFamily="49" charset="0"/>
              </a:rPr>
              <a:t>&lt;functional&gt;</a:t>
            </a:r>
            <a:r>
              <a:rPr lang="zh-CN" altLang="zh-CN" sz="1800" smtClean="0">
                <a:solidFill>
                  <a:srgbClr val="0000FF"/>
                </a:solidFill>
                <a:latin typeface="Consolas" pitchFamily="49" charset="0"/>
                <a:ea typeface="仿宋" pitchFamily="49" charset="-122"/>
                <a:cs typeface="Consolas" pitchFamily="49" charset="0"/>
              </a:rPr>
              <a:t>组成</a:t>
            </a:r>
            <a:r>
              <a:rPr lang="zh-CN" altLang="zh-CN" sz="1800" smtClean="0">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64</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80010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例如，以下程序使用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实现整型数组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714348" y="1428736"/>
            <a:ext cx="7143800" cy="36479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#include &lt;algorithm&gt;</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using namespace std; </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void main()  </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int a[]={2,5,4,1,3};</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FF0000"/>
                </a:solidFill>
                <a:latin typeface="Consolas" pitchFamily="49" charset="0"/>
                <a:ea typeface="楷体" pitchFamily="49" charset="-122"/>
                <a:cs typeface="Consolas" pitchFamily="49" charset="0"/>
              </a:rPr>
              <a:t>   sort(a,a+5);</a:t>
            </a:r>
            <a:endParaRPr lang="zh-CN" altLang="zh-CN" sz="1600" smtClean="0">
              <a:solidFill>
                <a:srgbClr val="FF000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for (int i=0;i&lt;5;i++)</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printf("%d ",a[i]);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输出</a:t>
            </a:r>
            <a:r>
              <a:rPr lang="en-US" altLang="zh-CN" sz="1600" smtClean="0">
                <a:solidFill>
                  <a:srgbClr val="00B0F0"/>
                </a:solidFill>
                <a:latin typeface="Consolas" pitchFamily="49" charset="0"/>
                <a:ea typeface="楷体" pitchFamily="49" charset="-122"/>
                <a:cs typeface="Consolas" pitchFamily="49" charset="0"/>
              </a:rPr>
              <a:t>: 1 2 3 4 5</a:t>
            </a:r>
            <a:endParaRPr lang="zh-CN" altLang="zh-CN" sz="1600" smtClean="0">
              <a:solidFill>
                <a:srgbClr val="00B0F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printf("\n");</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a:t>
            </a:r>
            <a:endParaRPr lang="zh-CN" altLang="zh-CN" sz="1600" smtClean="0">
              <a:solidFill>
                <a:srgbClr val="0000FF"/>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65</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42984"/>
            <a:ext cx="34290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857224" y="2000240"/>
            <a:ext cx="7643866" cy="2346668"/>
          </a:xfrm>
          <a:prstGeom prst="rect">
            <a:avLst/>
          </a:prstGeom>
          <a:noFill/>
        </p:spPr>
        <p:txBody>
          <a:bodyPr wrap="square" rtlCol="0">
            <a:spAutoFit/>
          </a:bodyPr>
          <a:lstStyle/>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迭代器用于访问容器中的数据对象。</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每个容器都有自己的迭代器，只有容器自己才知道如何访问自己的元素。</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迭代器像</a:t>
            </a:r>
            <a:r>
              <a:rPr lang="en-US" altLang="zh-CN" sz="2000" smtClean="0">
                <a:solidFill>
                  <a:srgbClr val="0000FF"/>
                </a:solidFill>
                <a:latin typeface="Consolas" pitchFamily="49" charset="0"/>
                <a:ea typeface="楷体" pitchFamily="49" charset="-122"/>
                <a:cs typeface="Consolas" pitchFamily="49" charset="0"/>
              </a:rPr>
              <a:t>C/C++</a:t>
            </a:r>
            <a:r>
              <a:rPr lang="zh-CN" altLang="zh-CN" sz="2000" smtClean="0">
                <a:solidFill>
                  <a:srgbClr val="0000FF"/>
                </a:solidFill>
                <a:latin typeface="Consolas" pitchFamily="49" charset="0"/>
                <a:ea typeface="楷体" pitchFamily="49" charset="-122"/>
                <a:cs typeface="Consolas" pitchFamily="49" charset="0"/>
              </a:rPr>
              <a:t>中的指针，算法通过迭代器来定位和操作容器中的元素。</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66</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357298"/>
            <a:ext cx="4572032"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常用的迭代器有：</a:t>
            </a:r>
          </a:p>
        </p:txBody>
      </p:sp>
      <p:sp>
        <p:nvSpPr>
          <p:cNvPr id="3" name="TextBox 2"/>
          <p:cNvSpPr txBox="1"/>
          <p:nvPr/>
        </p:nvSpPr>
        <p:spPr>
          <a:xfrm>
            <a:off x="1142976" y="1928802"/>
            <a:ext cx="6858048" cy="3170099"/>
          </a:xfrm>
          <a:prstGeom prst="rect">
            <a:avLst/>
          </a:prstGeom>
          <a:noFill/>
        </p:spPr>
        <p:txBody>
          <a:bodyPr wrap="square" rtlCol="0">
            <a:spAutoFit/>
          </a:bodyPr>
          <a:lstStyle/>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iterator</a:t>
            </a:r>
            <a:r>
              <a:rPr lang="zh-CN" altLang="zh-CN" sz="1800" smtClean="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const_iterator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const_reverse_iterator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141663" y="2056571"/>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141663" y="2822154"/>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141663" y="3571876"/>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141663" y="4369726"/>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
        <p:nvSpPr>
          <p:cNvPr id="16" name="灯片编号占位符 15"/>
          <p:cNvSpPr>
            <a:spLocks noGrp="1"/>
          </p:cNvSpPr>
          <p:nvPr>
            <p:ph type="sldNum" sz="quarter" idx="12"/>
          </p:nvPr>
        </p:nvSpPr>
        <p:spPr/>
        <p:txBody>
          <a:bodyPr/>
          <a:lstStyle/>
          <a:p>
            <a:fld id="{A534E84C-3113-4352-BB42-D00F22998753}" type="slidenum">
              <a:rPr lang="en-US" altLang="zh-CN" smtClean="0"/>
              <a:pPr/>
              <a:t>67</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迭代器的常用运算如下：</a:t>
            </a:r>
          </a:p>
        </p:txBody>
      </p:sp>
      <p:sp>
        <p:nvSpPr>
          <p:cNvPr id="3" name="TextBox 2"/>
          <p:cNvSpPr txBox="1"/>
          <p:nvPr/>
        </p:nvSpPr>
        <p:spPr>
          <a:xfrm>
            <a:off x="1500166" y="2214554"/>
            <a:ext cx="4357718" cy="1290225"/>
          </a:xfrm>
          <a:prstGeom prst="rect">
            <a:avLst/>
          </a:prstGeom>
          <a:noFill/>
        </p:spPr>
        <p:txBody>
          <a:bodyPr wrap="square" rtlCol="0">
            <a:spAutoFit/>
          </a:bodyPr>
          <a:lstStyle/>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：正向移动迭代器。</a:t>
            </a:r>
          </a:p>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：反向移动迭代器。</a:t>
            </a:r>
          </a:p>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A534E84C-3113-4352-BB42-D00F22998753}" type="slidenum">
              <a:rPr lang="en-US" altLang="zh-CN" smtClean="0"/>
              <a:pPr/>
              <a:t>68</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715436"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vector&lt;int&gt; myv;</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for (it=myv.begin();it!=myv.end();++it)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从头到尾遍历所有元素</a:t>
            </a:r>
          </a:p>
          <a:p>
            <a:pPr algn="l"/>
            <a:r>
              <a:rPr lang="en-US" altLang="zh-CN" sz="1600" smtClean="0">
                <a:solidFill>
                  <a:srgbClr val="006600"/>
                </a:solidFill>
                <a:latin typeface="Consolas" pitchFamily="49" charset="0"/>
                <a:ea typeface="仿宋" pitchFamily="49" charset="-122"/>
                <a:cs typeface="Consolas" pitchFamily="49" charset="0"/>
              </a:rPr>
              <a:t>	printf("%d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1 2 3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printf("\n");</a:t>
            </a:r>
            <a:endParaRPr lang="zh-CN" altLang="zh-CN" sz="1600" smtClean="0">
              <a:solidFill>
                <a:srgbClr val="00660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C00000"/>
                </a:solidFill>
                <a:latin typeface="Consolas" pitchFamily="49" charset="0"/>
                <a:ea typeface="仿宋" pitchFamily="49" charset="-122"/>
                <a:cs typeface="Consolas" pitchFamily="49" charset="0"/>
              </a:rPr>
              <a:t>vector&lt;int&gt;::reverse_iterator rit;</a:t>
            </a:r>
          </a:p>
          <a:p>
            <a:pPr algn="l"/>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定义反向迭代器</a:t>
            </a:r>
            <a:r>
              <a:rPr lang="en-US" altLang="zh-CN" sz="1600" smtClean="0">
                <a:solidFill>
                  <a:srgbClr val="00B0F0"/>
                </a:solidFill>
                <a:latin typeface="Consolas" pitchFamily="49" charset="0"/>
                <a:ea typeface="仿宋" pitchFamily="49" charset="-122"/>
                <a:cs typeface="Consolas" pitchFamily="49" charset="0"/>
              </a:rPr>
              <a:t>rit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for (rit=myv.rbegin();rit!=myv.rend();++rit)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从尾到头遍历所有元素</a:t>
            </a:r>
          </a:p>
          <a:p>
            <a:pPr algn="l"/>
            <a:r>
              <a:rPr lang="en-US" altLang="zh-CN" sz="1600" smtClean="0">
                <a:solidFill>
                  <a:srgbClr val="C00000"/>
                </a:solidFill>
                <a:latin typeface="Consolas" pitchFamily="49" charset="0"/>
                <a:ea typeface="仿宋" pitchFamily="49" charset="-122"/>
                <a:cs typeface="Consolas" pitchFamily="49" charset="0"/>
              </a:rPr>
              <a:t>	printf("%d ",*rit);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3 2 1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printf("\n");</a:t>
            </a:r>
            <a:endParaRPr lang="zh-CN" altLang="zh-CN" sz="1600" smtClean="0">
              <a:solidFill>
                <a:srgbClr val="C00000"/>
              </a:solidFill>
              <a:latin typeface="Consolas" pitchFamily="49" charset="0"/>
              <a:ea typeface="仿宋" pitchFamily="49" charset="-122"/>
              <a:cs typeface="Consolas" pitchFamily="49" charset="0"/>
            </a:endParaRPr>
          </a:p>
          <a:p>
            <a:pPr algn="l"/>
            <a:endParaRPr lang="zh-CN" altLang="en-US" sz="1600" smtClean="0">
              <a:solidFill>
                <a:srgbClr val="0033CC"/>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69</a:t>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68313" y="981075"/>
            <a:ext cx="8280400" cy="1359475"/>
          </a:xfrm>
          <a:prstGeom prst="rect">
            <a:avLst/>
          </a:prstGeom>
          <a:noFill/>
          <a:ln w="28575" algn="ctr">
            <a:noFill/>
            <a:miter lim="800000"/>
            <a:headEnd/>
            <a:tailEnd/>
          </a:ln>
          <a:effectLst/>
        </p:spPr>
        <p:txBody>
          <a:bodyPr>
            <a:spAutoFit/>
          </a:bodyPr>
          <a:lstStyle/>
          <a:p>
            <a:pPr marL="342900" indent="-342900" algn="l">
              <a:lnSpc>
                <a:spcPts val="3000"/>
              </a:lnSpc>
              <a:spcBef>
                <a:spcPts val="1200"/>
              </a:spcBef>
              <a:buBlip>
                <a:blip r:embed="rId2"/>
              </a:buBlip>
            </a:pPr>
            <a:r>
              <a:rPr lang="zh-CN" altLang="en-US" sz="1800" smtClean="0">
                <a:latin typeface="Consolas" pitchFamily="49" charset="0"/>
                <a:ea typeface="仿宋" pitchFamily="49" charset="-122"/>
                <a:cs typeface="Consolas" pitchFamily="49" charset="0"/>
              </a:rPr>
              <a:t>对</a:t>
            </a:r>
            <a:r>
              <a:rPr lang="zh-CN" altLang="en-US" sz="1800">
                <a:latin typeface="Consolas" pitchFamily="49" charset="0"/>
                <a:ea typeface="仿宋" pitchFamily="49" charset="-122"/>
                <a:cs typeface="Consolas" pitchFamily="49" charset="0"/>
              </a:rPr>
              <a:t>象引用一个方法的过程称为向该对象发送一个消息，或者说一个对象接收到一个服务请求</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1800" smtClean="0">
                <a:latin typeface="Consolas" pitchFamily="49" charset="0"/>
                <a:ea typeface="仿宋" pitchFamily="49" charset="-122"/>
                <a:cs typeface="Consolas" pitchFamily="49" charset="0"/>
              </a:rPr>
              <a:t>消</a:t>
            </a:r>
            <a:r>
              <a:rPr lang="zh-CN" altLang="en-US" sz="1800">
                <a:latin typeface="Consolas" pitchFamily="49" charset="0"/>
                <a:ea typeface="仿宋" pitchFamily="49" charset="-122"/>
                <a:cs typeface="Consolas" pitchFamily="49" charset="0"/>
              </a:rPr>
              <a:t>息是对象之间交互的手段。</a:t>
            </a:r>
          </a:p>
        </p:txBody>
      </p:sp>
      <p:sp>
        <p:nvSpPr>
          <p:cNvPr id="88067" name="Text Box 3"/>
          <p:cNvSpPr txBox="1">
            <a:spLocks noChangeArrowheads="1"/>
          </p:cNvSpPr>
          <p:nvPr/>
        </p:nvSpPr>
        <p:spPr bwMode="auto">
          <a:xfrm>
            <a:off x="468313" y="260350"/>
            <a:ext cx="2735262"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4</a:t>
            </a:r>
            <a:r>
              <a:rPr lang="zh-CN" altLang="en-US" sz="2000">
                <a:solidFill>
                  <a:srgbClr val="FF3300"/>
                </a:solidFill>
                <a:latin typeface="Consolas" pitchFamily="49" charset="0"/>
                <a:ea typeface="华文中宋" pitchFamily="2" charset="-122"/>
                <a:cs typeface="Consolas" pitchFamily="49" charset="0"/>
              </a:rPr>
              <a:t>）消息</a:t>
            </a:r>
          </a:p>
        </p:txBody>
      </p:sp>
      <p:sp>
        <p:nvSpPr>
          <p:cNvPr id="88068" name="Text Box 4"/>
          <p:cNvSpPr txBox="1">
            <a:spLocks noChangeArrowheads="1"/>
          </p:cNvSpPr>
          <p:nvPr/>
        </p:nvSpPr>
        <p:spPr bwMode="auto">
          <a:xfrm>
            <a:off x="1357290" y="2857496"/>
            <a:ext cx="4030664"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solidFill>
                  <a:srgbClr val="FF0000"/>
                </a:solidFill>
                <a:latin typeface="Consolas" pitchFamily="49" charset="0"/>
                <a:ea typeface="方正启体简体" pitchFamily="65" charset="-122"/>
                <a:cs typeface="Consolas" pitchFamily="49" charset="0"/>
              </a:rPr>
              <a:t>面向对象 </a:t>
            </a:r>
            <a:r>
              <a:rPr lang="en-US" altLang="zh-CN" sz="2000">
                <a:latin typeface="Consolas" pitchFamily="49" charset="0"/>
                <a:ea typeface="方正启体简体" pitchFamily="65" charset="-122"/>
                <a:cs typeface="Consolas" pitchFamily="49" charset="0"/>
              </a:rPr>
              <a:t>= </a:t>
            </a:r>
            <a:r>
              <a:rPr lang="zh-CN" altLang="en-US" sz="2000">
                <a:solidFill>
                  <a:srgbClr val="FF0000"/>
                </a:solidFill>
                <a:latin typeface="Consolas" pitchFamily="49" charset="0"/>
                <a:ea typeface="方正启体简体" pitchFamily="65" charset="-122"/>
                <a:cs typeface="Consolas" pitchFamily="49" charset="0"/>
              </a:rPr>
              <a:t>对象</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类</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继</a:t>
            </a:r>
            <a:r>
              <a:rPr lang="zh-CN" altLang="en-US" sz="2000">
                <a:latin typeface="Consolas" pitchFamily="49" charset="0"/>
                <a:ea typeface="方正启体简体" pitchFamily="65" charset="-122"/>
                <a:cs typeface="Consolas" pitchFamily="49" charset="0"/>
              </a:rPr>
              <a:t>承</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消息</a:t>
            </a:r>
            <a:r>
              <a:rPr lang="zh-CN" altLang="en-US" sz="2000">
                <a:latin typeface="Consolas" pitchFamily="49" charset="0"/>
                <a:ea typeface="方正启体简体" pitchFamily="65" charset="-122"/>
                <a:cs typeface="Consolas" pitchFamily="49" charset="0"/>
              </a:rPr>
              <a:t> </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a:t>
            </a:fld>
            <a:r>
              <a:rPr lang="en-US" altLang="zh-CN" smtClean="0"/>
              <a:t>/7</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4000528" cy="5147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gn="ctr"/>
            <a:r>
              <a:rPr lang="en-US" altLang="zh-CN" smtClean="0">
                <a:solidFill>
                  <a:srgbClr val="FF0000"/>
                </a:solidFill>
                <a:latin typeface="Consolas" pitchFamily="49" charset="0"/>
                <a:ea typeface="方正细珊瑚简体" pitchFamily="65" charset="-122"/>
                <a:cs typeface="Consolas" pitchFamily="49" charset="0"/>
              </a:rPr>
              <a:t>13.4.2 </a:t>
            </a:r>
            <a:r>
              <a:rPr lang="zh-CN" altLang="zh-CN" smtClean="0">
                <a:solidFill>
                  <a:srgbClr val="FF0000"/>
                </a:solidFill>
                <a:latin typeface="Consolas" pitchFamily="49" charset="0"/>
                <a:ea typeface="方正细珊瑚简体" pitchFamily="65" charset="-122"/>
                <a:cs typeface="Consolas" pitchFamily="49" charset="0"/>
              </a:rPr>
              <a:t>常用的</a:t>
            </a:r>
            <a:r>
              <a:rPr lang="en-US" altLang="zh-CN" smtClean="0">
                <a:solidFill>
                  <a:srgbClr val="FF0000"/>
                </a:solidFill>
                <a:latin typeface="Consolas" pitchFamily="49" charset="0"/>
                <a:ea typeface="方正细珊瑚简体" pitchFamily="65" charset="-122"/>
                <a:cs typeface="Consolas" pitchFamily="49" charset="0"/>
              </a:rPr>
              <a:t>STL</a:t>
            </a:r>
            <a:r>
              <a:rPr lang="zh-CN" altLang="zh-CN" smtClean="0">
                <a:solidFill>
                  <a:srgbClr val="FF0000"/>
                </a:solidFill>
                <a:latin typeface="Consolas" pitchFamily="49" charset="0"/>
                <a:ea typeface="方正细珊瑚简体" pitchFamily="65" charset="-122"/>
                <a:cs typeface="Consolas" pitchFamily="49" charset="0"/>
              </a:rPr>
              <a:t>容器</a:t>
            </a:r>
          </a:p>
        </p:txBody>
      </p:sp>
      <p:sp>
        <p:nvSpPr>
          <p:cNvPr id="3" name="TextBox 2"/>
          <p:cNvSpPr txBox="1"/>
          <p:nvPr/>
        </p:nvSpPr>
        <p:spPr>
          <a:xfrm>
            <a:off x="857224" y="1500174"/>
            <a:ext cx="2714644" cy="1477328"/>
          </a:xfrm>
          <a:prstGeom prst="rect">
            <a:avLst/>
          </a:prstGeom>
          <a:noFill/>
        </p:spPr>
        <p:txBody>
          <a:bodyPr wrap="square" rtlCol="0">
            <a:spAutoFit/>
          </a:bodyPr>
          <a:lstStyle/>
          <a:p>
            <a:pPr marL="457200" indent="-457200" algn="l">
              <a:lnSpc>
                <a:spcPct val="150000"/>
              </a:lnSpc>
              <a:buBlip>
                <a:blip r:embed="rId3"/>
              </a:buBlip>
            </a:pPr>
            <a:r>
              <a:rPr lang="zh-CN" altLang="zh-CN" sz="2000" smtClean="0">
                <a:solidFill>
                  <a:srgbClr val="0000FF"/>
                </a:solidFill>
                <a:latin typeface="Consolas" pitchFamily="49" charset="0"/>
                <a:ea typeface="楷体" pitchFamily="49" charset="-122"/>
                <a:cs typeface="Consolas" pitchFamily="49" charset="0"/>
              </a:rPr>
              <a:t>顺序容器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ct val="150000"/>
              </a:lnSpc>
              <a:buBlip>
                <a:blip r:embed="rId3"/>
              </a:buBlip>
            </a:pPr>
            <a:r>
              <a:rPr lang="zh-CN" altLang="zh-CN" sz="2000" smtClean="0">
                <a:solidFill>
                  <a:srgbClr val="0000FF"/>
                </a:solidFill>
                <a:latin typeface="Consolas" pitchFamily="49" charset="0"/>
                <a:ea typeface="楷体" pitchFamily="49" charset="-122"/>
                <a:cs typeface="Consolas" pitchFamily="49" charset="0"/>
              </a:rPr>
              <a:t>适配器容器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ct val="150000"/>
              </a:lnSpc>
              <a:buBlip>
                <a:blip r:embed="rId3"/>
              </a:buBlip>
            </a:pPr>
            <a:r>
              <a:rPr lang="zh-CN" altLang="zh-CN" sz="2000" smtClean="0">
                <a:solidFill>
                  <a:srgbClr val="0000FF"/>
                </a:solidFill>
                <a:latin typeface="Consolas" pitchFamily="49" charset="0"/>
                <a:ea typeface="楷体" pitchFamily="49" charset="-122"/>
                <a:cs typeface="Consolas" pitchFamily="49" charset="0"/>
              </a:rPr>
              <a:t>关联容器</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70</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857224" y="1457254"/>
            <a:ext cx="3286148" cy="400110"/>
          </a:xfrm>
          <a:prstGeom prst="rect">
            <a:avLst/>
          </a:prstGeom>
          <a:noFill/>
        </p:spPr>
        <p:txBody>
          <a:bodyPr wrap="square" rtlCol="0">
            <a:spAutoFit/>
          </a:bodyPr>
          <a:lstStyle/>
          <a:p>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vector</a:t>
            </a:r>
            <a:r>
              <a:rPr lang="zh-CN" altLang="zh-CN" sz="2000" smtClean="0">
                <a:solidFill>
                  <a:srgbClr val="FF0000"/>
                </a:solidFill>
                <a:latin typeface="Consolas" pitchFamily="49" charset="0"/>
                <a:ea typeface="楷体" pitchFamily="49" charset="-122"/>
                <a:cs typeface="Consolas" pitchFamily="49" charset="0"/>
              </a:rPr>
              <a:t>（向量容器）</a:t>
            </a:r>
          </a:p>
        </p:txBody>
      </p:sp>
      <p:sp>
        <p:nvSpPr>
          <p:cNvPr id="4" name="TextBox 3"/>
          <p:cNvSpPr txBox="1"/>
          <p:nvPr/>
        </p:nvSpPr>
        <p:spPr>
          <a:xfrm>
            <a:off x="1071538" y="2000240"/>
            <a:ext cx="6786610" cy="2157001"/>
          </a:xfrm>
          <a:prstGeom prst="rect">
            <a:avLst/>
          </a:prstGeom>
          <a:noFill/>
        </p:spPr>
        <p:txBody>
          <a:bodyPr wrap="square" rtlCol="0">
            <a:spAutoFit/>
          </a:bodyPr>
          <a:lstStyle/>
          <a:p>
            <a:pPr marL="457200" indent="-4572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它是一个向量类模板。向量容器相当于数组</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zh-CN" altLang="en-US" sz="1800" smtClean="0">
                <a:solidFill>
                  <a:srgbClr val="0000FF"/>
                </a:solidFill>
                <a:latin typeface="Consolas" pitchFamily="49" charset="0"/>
                <a:ea typeface="仿宋" pitchFamily="49" charset="-122"/>
                <a:cs typeface="Consolas" pitchFamily="49" charset="0"/>
              </a:rPr>
              <a:t>用于</a:t>
            </a:r>
            <a:r>
              <a:rPr lang="zh-CN" altLang="zh-CN" sz="1800" smtClean="0">
                <a:solidFill>
                  <a:srgbClr val="0000FF"/>
                </a:solidFill>
                <a:latin typeface="Consolas" pitchFamily="49" charset="0"/>
                <a:ea typeface="仿宋" pitchFamily="49" charset="-122"/>
                <a:cs typeface="Consolas" pitchFamily="49" charset="0"/>
              </a:rPr>
              <a:t>存储具有相同数据类型的一组元素，可以从末尾快速的插入与删除元素，快速地随机访问元素</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但是在序列中间插入、删除元素较慢，因为需要移动插入或删除处后面的所有元素。</a:t>
            </a:r>
            <a:endParaRPr lang="zh-CN" altLang="en-US" sz="1800" smtClean="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71</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249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的向量</a:t>
            </a:r>
            <a:r>
              <a:rPr lang="en-US" altLang="zh-CN" sz="1600" smtClean="0">
                <a:solidFill>
                  <a:srgbClr val="00B0F0"/>
                </a:solidFill>
                <a:latin typeface="Consolas" pitchFamily="49" charset="0"/>
                <a:ea typeface="仿宋" pitchFamily="49" charset="-122"/>
                <a:cs typeface="Consolas" pitchFamily="49" charset="0"/>
              </a:rPr>
              <a:t>v1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指定向量</a:t>
            </a:r>
            <a:r>
              <a:rPr lang="en-US" altLang="zh-CN" sz="1600" smtClean="0">
                <a:solidFill>
                  <a:srgbClr val="00B0F0"/>
                </a:solidFill>
                <a:latin typeface="Consolas" pitchFamily="49" charset="0"/>
                <a:ea typeface="仿宋" pitchFamily="49" charset="-122"/>
                <a:cs typeface="Consolas" pitchFamily="49" charset="0"/>
              </a:rPr>
              <a:t>v2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vector&lt;double&gt; v3(10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v3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v4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642910" y="571480"/>
            <a:ext cx="5214974"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容器的几种方式如下：</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72</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358246"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提供了一系列的成员函数，</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285720" y="1214422"/>
            <a:ext cx="8643998" cy="258532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判断当前向量容器是否为空。</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返回当前向量容器的中的实际元素个数。</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返回指定下标的元素。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在当前向量容器尾部添加了一个元素。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73</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78380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获取当前向量容器的第一个元素。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获取当前向量容器的最后一个元素</a:t>
            </a:r>
            <a:r>
              <a:rPr lang="zh-CN" altLang="zh-CN" sz="1800" smtClean="0">
                <a:latin typeface="Consolas" pitchFamily="49" charset="0"/>
                <a:ea typeface="仿宋" pitchFamily="49" charset="-122"/>
                <a:cs typeface="Consolas" pitchFamily="49" charset="0"/>
              </a:rPr>
              <a:t>。</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删除当前向量容器中所有元素。</a:t>
            </a:r>
          </a:p>
          <a:p>
            <a:pPr marL="457200" indent="-4572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74</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52"/>
            <a:ext cx="7786742"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&lt;vector&gt;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vector&lt;int&gt; 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vector</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myv</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的正向迭代器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myv.push_back(1);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it=myv.begin();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迭代器指向开头元素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myv.insert(it,2);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指向的元素之前插入元素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it=myv.end();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r>
              <a:rPr lang="zh-CN" altLang="zh-CN" sz="1600" smtClean="0">
                <a:solidFill>
                  <a:srgbClr val="00B0F0"/>
                </a:solidFill>
                <a:latin typeface="Consolas" pitchFamily="49" charset="0"/>
                <a:ea typeface="仿宋" pitchFamily="49" charset="-122"/>
                <a:cs typeface="Consolas" pitchFamily="49" charset="0"/>
              </a:rPr>
              <a:t>的后面</a:t>
            </a:r>
          </a:p>
          <a:p>
            <a:pPr algn="l"/>
            <a:r>
              <a:rPr lang="en-US" altLang="zh-CN" sz="1600" smtClean="0">
                <a:solidFill>
                  <a:srgbClr val="0000FF"/>
                </a:solidFill>
                <a:latin typeface="Consolas" pitchFamily="49" charset="0"/>
                <a:ea typeface="仿宋" pitchFamily="49" charset="-122"/>
                <a:cs typeface="Consolas" pitchFamily="49" charset="0"/>
              </a:rPr>
              <a:t>    it--;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myv.erase(it);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for (it=myv.begin();it!=myv.end();++it)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grpSp>
        <p:nvGrpSpPr>
          <p:cNvPr id="3" name="组合 4"/>
          <p:cNvGrpSpPr/>
          <p:nvPr/>
        </p:nvGrpSpPr>
        <p:grpSpPr>
          <a:xfrm>
            <a:off x="2786050" y="5214950"/>
            <a:ext cx="3062290" cy="1238250"/>
            <a:chOff x="2928926" y="5429264"/>
            <a:chExt cx="3062290" cy="1238250"/>
          </a:xfrm>
        </p:grpSpPr>
        <p:pic>
          <p:nvPicPr>
            <p:cNvPr id="2050" name="Picture 2"/>
            <p:cNvPicPr>
              <a:picLocks noChangeAspect="1" noChangeArrowheads="1"/>
            </p:cNvPicPr>
            <p:nvPr/>
          </p:nvPicPr>
          <p:blipFill>
            <a:blip r:embed="rId3" cstate="print"/>
            <a:srcRect/>
            <a:stretch>
              <a:fillRect/>
            </a:stretch>
          </p:blipFill>
          <p:spPr bwMode="auto">
            <a:xfrm>
              <a:off x="3286116" y="5429264"/>
              <a:ext cx="2705100" cy="1238250"/>
            </a:xfrm>
            <a:prstGeom prst="rect">
              <a:avLst/>
            </a:prstGeom>
            <a:noFill/>
            <a:ln w="9525">
              <a:noFill/>
              <a:miter lim="800000"/>
              <a:headEnd/>
              <a:tailEnd/>
            </a:ln>
          </p:spPr>
        </p:pic>
        <p:sp>
          <p:nvSpPr>
            <p:cNvPr id="4" name="左弧形箭头 3"/>
            <p:cNvSpPr/>
            <p:nvPr/>
          </p:nvSpPr>
          <p:spPr>
            <a:xfrm>
              <a:off x="2928926" y="5572140"/>
              <a:ext cx="285752" cy="71438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灯片编号占位符 5"/>
          <p:cNvSpPr>
            <a:spLocks noGrp="1"/>
          </p:cNvSpPr>
          <p:nvPr>
            <p:ph type="sldNum" sz="quarter" idx="12"/>
          </p:nvPr>
        </p:nvSpPr>
        <p:spPr/>
        <p:txBody>
          <a:bodyPr/>
          <a:lstStyle/>
          <a:p>
            <a:fld id="{A534E84C-3113-4352-BB42-D00F22998753}" type="slidenum">
              <a:rPr lang="en-US" altLang="zh-CN" smtClean="0"/>
              <a:pPr/>
              <a:t>75</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3786214"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deque</a:t>
            </a:r>
            <a:r>
              <a:rPr lang="zh-CN" altLang="zh-CN" sz="2000" smtClean="0">
                <a:solidFill>
                  <a:srgbClr val="FF0000"/>
                </a:solidFill>
                <a:latin typeface="Consolas" pitchFamily="49" charset="0"/>
                <a:ea typeface="楷体" pitchFamily="49" charset="-122"/>
                <a:cs typeface="Consolas" pitchFamily="49" charset="0"/>
              </a:rPr>
              <a:t>（双端队列容器）</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785786" y="1428736"/>
            <a:ext cx="7000924" cy="2003112"/>
          </a:xfrm>
          <a:prstGeom prst="rect">
            <a:avLst/>
          </a:prstGeom>
          <a:noFill/>
        </p:spPr>
        <p:txBody>
          <a:bodyPr wrap="square" rtlCol="0">
            <a:spAutoFit/>
          </a:bodyPr>
          <a:lstStyle/>
          <a:p>
            <a:pPr marL="342900" indent="-3429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它是一个双端队列类模板。双端队列容器由若干个块构成，每个块中元素地址是连续的，块之间的地址是不连续的，有一个特定的机制将这些块构成一个整体。</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可以从前面或后面快速插入与删除元素，并可以快速地随机访问元素，但删除元素较慢。</a:t>
            </a:r>
            <a:endParaRPr lang="zh-CN" altLang="en-US" sz="1800" smtClean="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76</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858048"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deque</a:t>
            </a:r>
            <a:r>
              <a:rPr lang="zh-CN" altLang="zh-CN" sz="2000" smtClean="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1643050"/>
            <a:ext cx="7643866" cy="250680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dq1;	</a:t>
            </a: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的双端队列</a:t>
            </a:r>
            <a:r>
              <a:rPr lang="en-US" altLang="zh-CN" sz="1600" smtClean="0">
                <a:solidFill>
                  <a:srgbClr val="00B0F0"/>
                </a:solidFill>
                <a:latin typeface="Consolas" pitchFamily="49" charset="0"/>
                <a:ea typeface="仿宋" pitchFamily="49" charset="-122"/>
                <a:cs typeface="Consolas" pitchFamily="49" charset="0"/>
              </a:rPr>
              <a:t>dq1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dq2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deque&lt;double&gt; dq3(10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dq3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dq4(dq2.begin()</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dq2.end());	</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a:t>
            </a:r>
            <a:r>
              <a:rPr lang="en-US" altLang="zh-CN" sz="1600" smtClean="0">
                <a:solidFill>
                  <a:srgbClr val="00B0F0"/>
                </a:solidFill>
                <a:latin typeface="Consolas" pitchFamily="49" charset="0"/>
                <a:ea typeface="仿宋" pitchFamily="49" charset="-122"/>
                <a:cs typeface="Consolas" pitchFamily="49" charset="0"/>
              </a:rPr>
              <a:t>dq2</a:t>
            </a:r>
            <a:r>
              <a:rPr lang="zh-CN" altLang="zh-CN" sz="1600" smtClean="0">
                <a:solidFill>
                  <a:srgbClr val="00B0F0"/>
                </a:solidFill>
                <a:latin typeface="Consolas" pitchFamily="49" charset="0"/>
                <a:ea typeface="仿宋" pitchFamily="49" charset="-122"/>
                <a:cs typeface="Consolas" pitchFamily="49" charset="0"/>
              </a:rPr>
              <a:t>的所有元素初始化</a:t>
            </a:r>
            <a:r>
              <a:rPr lang="en-US" altLang="zh-CN" sz="1600" smtClean="0">
                <a:solidFill>
                  <a:srgbClr val="00B0F0"/>
                </a:solidFill>
                <a:latin typeface="Consolas" pitchFamily="49" charset="0"/>
                <a:ea typeface="仿宋" pitchFamily="49" charset="-122"/>
                <a:cs typeface="Consolas" pitchFamily="49" charset="0"/>
              </a:rPr>
              <a:t>dq4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77</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6786610"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deque</a:t>
            </a:r>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14348" y="1285860"/>
            <a:ext cx="6929486" cy="398169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判断双端队列容器是否为空队。</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返回双端队列容器中元素个数。</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push_front(elem)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在队头插入元素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在队尾插入元素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删除队头一个元素。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删除队尾一个元素。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从双端队列容器中删除一个或几个元素。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删除双端队列容器中所有元素</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78</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17870"/>
            <a:ext cx="6572296" cy="52879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&lt;deque&gt;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a:t>
            </a:r>
            <a:r>
              <a:rPr lang="en-US" altLang="zh-CN" sz="1600" smtClean="0">
                <a:solidFill>
                  <a:srgbClr val="0000FF"/>
                </a:solidFill>
                <a:latin typeface="Consolas" pitchFamily="49" charset="0"/>
                <a:ea typeface="仿宋" pitchFamily="49" charset="-122"/>
                <a:cs typeface="Consolas" pitchFamily="49" charset="0"/>
              </a:rPr>
              <a:t>(deque&lt;int&gt; &amp;dq)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dq</a:t>
            </a:r>
            <a:r>
              <a:rPr lang="zh-CN" altLang="zh-CN" sz="1600" smtClean="0">
                <a:solidFill>
                  <a:srgbClr val="00B0F0"/>
                </a:solidFill>
                <a:latin typeface="Consolas" pitchFamily="49" charset="0"/>
                <a:ea typeface="仿宋" pitchFamily="49" charset="-122"/>
                <a:cs typeface="Consolas" pitchFamily="49" charset="0"/>
              </a:rPr>
              <a:t>的所有元素</a:t>
            </a:r>
          </a:p>
          <a:p>
            <a:pPr algn="l"/>
            <a:r>
              <a:rPr lang="en-US" altLang="zh-CN" sz="1600" smtClean="0">
                <a:solidFill>
                  <a:srgbClr val="0000FF"/>
                </a:solidFill>
                <a:latin typeface="Consolas" pitchFamily="49" charset="0"/>
                <a:ea typeface="仿宋" pitchFamily="49" charset="-122"/>
                <a:cs typeface="Consolas" pitchFamily="49" charset="0"/>
              </a:rPr>
              <a:t>{  deque&lt;int&gt;::iterator iter;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定义迭代器</a:t>
            </a:r>
            <a:r>
              <a:rPr lang="en-US" altLang="zh-CN" sz="1600" smtClean="0">
                <a:solidFill>
                  <a:srgbClr val="00B0F0"/>
                </a:solidFill>
                <a:latin typeface="Consolas" pitchFamily="49" charset="0"/>
                <a:ea typeface="仿宋" pitchFamily="49" charset="-122"/>
                <a:cs typeface="Consolas" pitchFamily="49" charset="0"/>
              </a:rPr>
              <a:t>iter</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 (iter=dq.begin();iter!=dq.end();iter++)</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",*iter);</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deque&lt;int&gt; 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建立一个双端队列</a:t>
            </a:r>
            <a:r>
              <a:rPr lang="en-US" altLang="zh-CN" sz="1600" smtClean="0">
                <a:solidFill>
                  <a:srgbClr val="00B0F0"/>
                </a:solidFill>
                <a:latin typeface="Consolas" pitchFamily="49" charset="0"/>
                <a:ea typeface="仿宋" pitchFamily="49" charset="-122"/>
                <a:cs typeface="Consolas" pitchFamily="49" charset="0"/>
              </a:rPr>
              <a:t>dq</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dq.push_front(1);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dq.push_back(2);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dq.push_front(3);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dq.pop_front();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删除队头元素</a:t>
            </a:r>
          </a:p>
          <a:p>
            <a:pPr algn="l"/>
            <a:r>
              <a:rPr lang="en-US" altLang="zh-CN" sz="1600" smtClean="0">
                <a:solidFill>
                  <a:srgbClr val="0000FF"/>
                </a:solidFill>
                <a:latin typeface="Consolas" pitchFamily="49" charset="0"/>
                <a:ea typeface="仿宋" pitchFamily="49" charset="-122"/>
                <a:cs typeface="Consolas" pitchFamily="49" charset="0"/>
              </a:rPr>
              <a:t>   dq.pop_back();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删除队尾元素</a:t>
            </a:r>
          </a:p>
          <a:p>
            <a:pPr algn="l"/>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3" cstate="print"/>
          <a:srcRect/>
          <a:stretch>
            <a:fillRect/>
          </a:stretch>
        </p:blipFill>
        <p:spPr bwMode="auto">
          <a:xfrm>
            <a:off x="6419850" y="4143380"/>
            <a:ext cx="2724150" cy="14192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A534E84C-3113-4352-BB42-D00F22998753}" type="slidenum">
              <a:rPr lang="en-US" altLang="zh-CN" smtClean="0"/>
              <a:pPr/>
              <a:t>79</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642910" y="1071546"/>
            <a:ext cx="5472113" cy="400110"/>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0000"/>
                </a:solidFill>
                <a:latin typeface="华文中宋" pitchFamily="2" charset="-122"/>
                <a:ea typeface="华文中宋" pitchFamily="2" charset="-122"/>
              </a:rPr>
              <a:t>面向对象的方法的主要优</a:t>
            </a:r>
            <a:r>
              <a:rPr lang="zh-CN" altLang="en-US" sz="2000" smtClean="0">
                <a:solidFill>
                  <a:srgbClr val="FF0000"/>
                </a:solidFill>
                <a:latin typeface="华文中宋" pitchFamily="2" charset="-122"/>
                <a:ea typeface="华文中宋" pitchFamily="2" charset="-122"/>
              </a:rPr>
              <a:t>点</a:t>
            </a:r>
            <a:endParaRPr lang="zh-CN" altLang="en-US" sz="2000">
              <a:solidFill>
                <a:srgbClr val="FF0000"/>
              </a:solidFill>
              <a:latin typeface="华文中宋" pitchFamily="2" charset="-122"/>
              <a:ea typeface="华文中宋" pitchFamily="2" charset="-122"/>
            </a:endParaRPr>
          </a:p>
        </p:txBody>
      </p:sp>
      <p:sp>
        <p:nvSpPr>
          <p:cNvPr id="87043" name="Text Box 3"/>
          <p:cNvSpPr txBox="1">
            <a:spLocks noChangeArrowheads="1"/>
          </p:cNvSpPr>
          <p:nvPr/>
        </p:nvSpPr>
        <p:spPr bwMode="auto">
          <a:xfrm>
            <a:off x="714348" y="1785926"/>
            <a:ext cx="4032249" cy="1200329"/>
          </a:xfrm>
          <a:prstGeom prst="rect">
            <a:avLst/>
          </a:prstGeom>
          <a:noFill/>
          <a:ln w="28575" algn="ctr">
            <a:noFill/>
            <a:miter lim="800000"/>
            <a:headEnd/>
            <a:tailEnd/>
          </a:ln>
          <a:effectLst/>
        </p:spPr>
        <p:txBody>
          <a:bodyPr wrap="square">
            <a:spAutoFit/>
          </a:bodyPr>
          <a:lstStyle/>
          <a:p>
            <a:pPr marL="457200" indent="-457200" algn="l">
              <a:spcBef>
                <a:spcPct val="50000"/>
              </a:spcBef>
              <a:buBlip>
                <a:blip r:embed="rId2"/>
              </a:buBlip>
            </a:pPr>
            <a:r>
              <a:rPr lang="zh-CN" altLang="en-US" sz="1800" smtClean="0">
                <a:latin typeface="Consolas" pitchFamily="49" charset="0"/>
                <a:ea typeface="仿宋" pitchFamily="49" charset="-122"/>
                <a:cs typeface="Consolas" pitchFamily="49" charset="0"/>
              </a:rPr>
              <a:t>与</a:t>
            </a:r>
            <a:r>
              <a:rPr lang="zh-CN" altLang="en-US" sz="1800">
                <a:latin typeface="Consolas" pitchFamily="49" charset="0"/>
                <a:ea typeface="仿宋" pitchFamily="49" charset="-122"/>
                <a:cs typeface="Consolas" pitchFamily="49" charset="0"/>
              </a:rPr>
              <a:t>人类习惯的思维方式一致</a:t>
            </a:r>
          </a:p>
          <a:p>
            <a:pPr marL="457200" indent="-457200" algn="l">
              <a:spcBef>
                <a:spcPct val="50000"/>
              </a:spcBef>
              <a:buBlip>
                <a:blip r:embed="rId2"/>
              </a:buBlip>
            </a:pPr>
            <a:r>
              <a:rPr lang="zh-CN" altLang="en-US" sz="1800" smtClean="0">
                <a:latin typeface="Consolas" pitchFamily="49" charset="0"/>
                <a:ea typeface="仿宋" pitchFamily="49" charset="-122"/>
                <a:cs typeface="Consolas" pitchFamily="49" charset="0"/>
              </a:rPr>
              <a:t>可</a:t>
            </a:r>
            <a:r>
              <a:rPr lang="zh-CN" altLang="en-US" sz="1800">
                <a:latin typeface="Consolas" pitchFamily="49" charset="0"/>
                <a:ea typeface="仿宋" pitchFamily="49" charset="-122"/>
                <a:cs typeface="Consolas" pitchFamily="49" charset="0"/>
              </a:rPr>
              <a:t>重用性好</a:t>
            </a:r>
          </a:p>
          <a:p>
            <a:pPr marL="457200" indent="-457200" algn="l">
              <a:spcBef>
                <a:spcPct val="50000"/>
              </a:spcBef>
              <a:buBlip>
                <a:blip r:embed="rId2"/>
              </a:buBlip>
            </a:pPr>
            <a:r>
              <a:rPr lang="zh-CN" altLang="en-US" sz="1800" smtClean="0">
                <a:latin typeface="Consolas" pitchFamily="49" charset="0"/>
                <a:ea typeface="仿宋" pitchFamily="49" charset="-122"/>
                <a:cs typeface="Consolas" pitchFamily="49" charset="0"/>
              </a:rPr>
              <a:t>可</a:t>
            </a:r>
            <a:r>
              <a:rPr lang="zh-CN" altLang="en-US" sz="1800">
                <a:latin typeface="Consolas" pitchFamily="49" charset="0"/>
                <a:ea typeface="仿宋" pitchFamily="49" charset="-122"/>
                <a:cs typeface="Consolas" pitchFamily="49" charset="0"/>
              </a:rPr>
              <a:t>维护性好</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8</a:t>
            </a:fld>
            <a:r>
              <a:rPr lang="en-US" altLang="zh-CN" smtClean="0"/>
              <a:t>/7</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14356"/>
            <a:ext cx="3286148"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list</a:t>
            </a:r>
            <a:r>
              <a:rPr lang="zh-CN" altLang="zh-CN" sz="2000" smtClean="0">
                <a:solidFill>
                  <a:srgbClr val="FF0000"/>
                </a:solidFill>
                <a:latin typeface="Consolas" pitchFamily="49" charset="0"/>
                <a:ea typeface="楷体" pitchFamily="49" charset="-122"/>
                <a:cs typeface="Consolas" pitchFamily="49" charset="0"/>
              </a:rPr>
              <a:t>（链表容器）</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Box 20"/>
          <p:cNvSpPr txBox="1"/>
          <p:nvPr/>
        </p:nvSpPr>
        <p:spPr>
          <a:xfrm>
            <a:off x="857224" y="1285860"/>
            <a:ext cx="7358114" cy="1277850"/>
          </a:xfrm>
          <a:prstGeom prst="rect">
            <a:avLst/>
          </a:prstGeom>
          <a:noFill/>
        </p:spPr>
        <p:txBody>
          <a:bodyPr wrap="square" rtlCol="0">
            <a:spAutoFit/>
          </a:bodyPr>
          <a:lstStyle/>
          <a:p>
            <a:pPr marL="457200" indent="-457200" algn="l">
              <a:lnSpc>
                <a:spcPts val="3200"/>
              </a:lnSpc>
              <a:buBlip>
                <a:blip r:embed="rId3"/>
              </a:buBlip>
            </a:pPr>
            <a:r>
              <a:rPr lang="zh-CN" altLang="zh-CN" sz="1800" smtClean="0">
                <a:solidFill>
                  <a:srgbClr val="0000FF"/>
                </a:solidFill>
                <a:latin typeface="Consolas" pitchFamily="49" charset="0"/>
                <a:ea typeface="仿宋" pitchFamily="49" charset="-122"/>
                <a:cs typeface="Consolas" pitchFamily="49" charset="0"/>
              </a:rPr>
              <a:t>它是一个</a:t>
            </a:r>
            <a:r>
              <a:rPr lang="zh-CN" altLang="zh-CN" sz="1800" smtClean="0">
                <a:solidFill>
                  <a:srgbClr val="C00000"/>
                </a:solidFill>
                <a:latin typeface="Consolas" pitchFamily="49" charset="0"/>
                <a:ea typeface="仿宋" pitchFamily="49" charset="-122"/>
                <a:cs typeface="Consolas" pitchFamily="49" charset="0"/>
              </a:rPr>
              <a:t>双链表</a:t>
            </a:r>
            <a:r>
              <a:rPr lang="zh-CN" altLang="zh-CN" sz="1800" smtClean="0">
                <a:solidFill>
                  <a:srgbClr val="0000FF"/>
                </a:solidFill>
                <a:latin typeface="Consolas" pitchFamily="49" charset="0"/>
                <a:ea typeface="仿宋" pitchFamily="49" charset="-122"/>
                <a:cs typeface="Consolas" pitchFamily="49" charset="0"/>
              </a:rPr>
              <a:t>类模板。</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zh-CN" sz="1800" smtClean="0">
                <a:solidFill>
                  <a:srgbClr val="0000FF"/>
                </a:solidFill>
                <a:latin typeface="Consolas" pitchFamily="49" charset="0"/>
                <a:ea typeface="仿宋" pitchFamily="49" charset="-122"/>
                <a:cs typeface="Consolas" pitchFamily="49" charset="0"/>
              </a:rPr>
              <a:t>可以从任何地方快速插入与删除。</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zh-CN" sz="1800" smtClean="0">
                <a:solidFill>
                  <a:srgbClr val="0000FF"/>
                </a:solidFill>
                <a:latin typeface="Consolas" pitchFamily="49" charset="0"/>
                <a:ea typeface="仿宋" pitchFamily="49" charset="-122"/>
                <a:cs typeface="Consolas" pitchFamily="49" charset="0"/>
              </a:rPr>
              <a:t>它的每个结点之间通过指针链接，不能随机访问元素。</a:t>
            </a:r>
            <a:endParaRPr lang="zh-CN" altLang="en-US" sz="1800" smtClean="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80</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85860"/>
            <a:ext cx="5286412"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500034" y="1928802"/>
            <a:ext cx="8143932" cy="17249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的链表</a:t>
            </a:r>
            <a:r>
              <a:rPr lang="en-US" altLang="zh-CN" sz="1600" smtClean="0">
                <a:solidFill>
                  <a:srgbClr val="00B0F0"/>
                </a:solidFill>
                <a:latin typeface="Consolas" pitchFamily="49" charset="0"/>
                <a:ea typeface="仿宋" pitchFamily="49" charset="-122"/>
                <a:cs typeface="Consolas" pitchFamily="49" charset="0"/>
              </a:rPr>
              <a:t>l1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l2 (10);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指定链表</a:t>
            </a:r>
            <a:r>
              <a:rPr lang="en-US" altLang="zh-CN" sz="1600" smtClean="0">
                <a:solidFill>
                  <a:srgbClr val="00B0F0"/>
                </a:solidFill>
                <a:latin typeface="Consolas" pitchFamily="49" charset="0"/>
                <a:ea typeface="仿宋" pitchFamily="49" charset="-122"/>
                <a:cs typeface="Consolas" pitchFamily="49" charset="0"/>
              </a:rPr>
              <a:t>l2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list&lt;double&gt; l3 (10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l3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l4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81</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85794"/>
            <a:ext cx="45005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5661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判断链表容器是否为空。</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返回链表容器中实际元素个数。</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在链表尾部插入元素。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删除链表容器的最后一个元素。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remove()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删除链表容器中所有指定值的元素。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remove_if(cmp)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删除链表容器中满足条件的元素。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从链表容器中删除一个或几个元素。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unique()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删除链表容器中相邻的重复元素。</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82</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7429552" cy="39816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pos2)</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处插入</a:t>
            </a:r>
            <a:r>
              <a:rPr lang="en-US" altLang="zh-CN" sz="1800" smtClean="0">
                <a:solidFill>
                  <a:srgbClr val="0000FF"/>
                </a:solidFill>
                <a:latin typeface="Consolas" pitchFamily="49" charset="0"/>
                <a:ea typeface="仿宋" pitchFamily="49" charset="-122"/>
                <a:cs typeface="Consolas" pitchFamily="49" charset="0"/>
              </a:rPr>
              <a:t>[pos1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pos2)</a:t>
            </a:r>
            <a:r>
              <a:rPr lang="zh-CN" altLang="zh-CN" sz="1800" smtClean="0">
                <a:solidFill>
                  <a:srgbClr val="0000FF"/>
                </a:solidFill>
                <a:latin typeface="Consolas" pitchFamily="49" charset="0"/>
                <a:ea typeface="仿宋" pitchFamily="49" charset="-122"/>
                <a:cs typeface="Consolas" pitchFamily="49" charset="0"/>
              </a:rPr>
              <a:t>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reverse()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反转链表。</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sort()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对链表容器中的元素排序。</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007968"/>
          </a:xfrm>
          <a:prstGeom prst="rect">
            <a:avLst/>
          </a:prstGeom>
          <a:noFill/>
        </p:spPr>
        <p:txBody>
          <a:bodyPr wrap="square" rtlCol="0">
            <a:spAutoFit/>
          </a:bodyPr>
          <a:lstStyle/>
          <a:p>
            <a:pPr algn="l">
              <a:lnSpc>
                <a:spcPts val="2400"/>
              </a:lnSpc>
            </a:pPr>
            <a:r>
              <a:rPr lang="en-US" altLang="zh-CN" sz="1800" smtClean="0">
                <a:latin typeface="Consolas" pitchFamily="49" charset="0"/>
                <a:ea typeface="方正启体简体" pitchFamily="65" charset="-122"/>
                <a:cs typeface="Consolas" pitchFamily="49" charset="0"/>
              </a:rPr>
              <a:t>    </a:t>
            </a:r>
            <a:r>
              <a:rPr lang="zh-CN" altLang="zh-CN" sz="1800" smtClean="0">
                <a:solidFill>
                  <a:srgbClr val="FF0000"/>
                </a:solidFill>
                <a:latin typeface="Consolas" pitchFamily="49" charset="0"/>
                <a:ea typeface="方正启体简体" pitchFamily="65" charset="-122"/>
                <a:cs typeface="Consolas" pitchFamily="49" charset="0"/>
              </a:rPr>
              <a:t>说明：</a:t>
            </a:r>
            <a:r>
              <a:rPr lang="en-US" altLang="zh-CN" sz="1800" smtClean="0">
                <a:solidFill>
                  <a:srgbClr val="0000FF"/>
                </a:solidFill>
                <a:latin typeface="Consolas" pitchFamily="49" charset="0"/>
                <a:ea typeface="方正启体简体" pitchFamily="65" charset="-122"/>
                <a:cs typeface="Consolas" pitchFamily="49" charset="0"/>
              </a:rPr>
              <a:t>STL</a:t>
            </a:r>
            <a:r>
              <a:rPr lang="zh-CN" altLang="zh-CN" sz="1800" smtClean="0">
                <a:solidFill>
                  <a:srgbClr val="0000FF"/>
                </a:solidFill>
                <a:latin typeface="Consolas" pitchFamily="49" charset="0"/>
                <a:ea typeface="方正启体简体" pitchFamily="65" charset="-122"/>
                <a:cs typeface="Consolas" pitchFamily="49" charset="0"/>
              </a:rPr>
              <a:t>提供的</a:t>
            </a:r>
            <a:r>
              <a:rPr lang="en-US" altLang="zh-CN" sz="1800" smtClean="0">
                <a:solidFill>
                  <a:srgbClr val="0000FF"/>
                </a:solidFill>
                <a:latin typeface="Consolas" pitchFamily="49" charset="0"/>
                <a:ea typeface="方正启体简体" pitchFamily="65" charset="-122"/>
                <a:cs typeface="Consolas" pitchFamily="49" charset="0"/>
              </a:rPr>
              <a:t>sort()</a:t>
            </a:r>
            <a:r>
              <a:rPr lang="zh-CN" altLang="zh-CN" sz="1800" smtClean="0">
                <a:solidFill>
                  <a:srgbClr val="0000FF"/>
                </a:solidFill>
                <a:latin typeface="Consolas" pitchFamily="49" charset="0"/>
                <a:ea typeface="方正启体简体" pitchFamily="65" charset="-122"/>
                <a:cs typeface="Consolas" pitchFamily="49" charset="0"/>
              </a:rPr>
              <a:t>排序算法主要用于支持随机访问的容器，而</a:t>
            </a:r>
            <a:r>
              <a:rPr lang="en-US" altLang="zh-CN" sz="1800" smtClean="0">
                <a:solidFill>
                  <a:srgbClr val="0000FF"/>
                </a:solidFill>
                <a:latin typeface="Consolas" pitchFamily="49" charset="0"/>
                <a:ea typeface="方正启体简体" pitchFamily="65" charset="-122"/>
                <a:cs typeface="Consolas" pitchFamily="49" charset="0"/>
              </a:rPr>
              <a:t>list</a:t>
            </a:r>
            <a:r>
              <a:rPr lang="zh-CN" altLang="zh-CN" sz="1800" smtClean="0">
                <a:solidFill>
                  <a:srgbClr val="0000FF"/>
                </a:solidFill>
                <a:latin typeface="Consolas" pitchFamily="49" charset="0"/>
                <a:ea typeface="方正启体简体" pitchFamily="65" charset="-122"/>
                <a:cs typeface="Consolas" pitchFamily="49" charset="0"/>
              </a:rPr>
              <a:t>容器不支持随机访问，为此，</a:t>
            </a:r>
            <a:r>
              <a:rPr lang="en-US" altLang="zh-CN" sz="1800" smtClean="0">
                <a:solidFill>
                  <a:srgbClr val="0000FF"/>
                </a:solidFill>
                <a:latin typeface="Consolas" pitchFamily="49" charset="0"/>
                <a:ea typeface="方正启体简体" pitchFamily="65" charset="-122"/>
                <a:cs typeface="Consolas" pitchFamily="49" charset="0"/>
              </a:rPr>
              <a:t>list</a:t>
            </a:r>
            <a:r>
              <a:rPr lang="zh-CN" altLang="zh-CN" sz="1800" smtClean="0">
                <a:solidFill>
                  <a:srgbClr val="0000FF"/>
                </a:solidFill>
                <a:latin typeface="Consolas" pitchFamily="49" charset="0"/>
                <a:ea typeface="方正启体简体" pitchFamily="65" charset="-122"/>
                <a:cs typeface="Consolas" pitchFamily="49" charset="0"/>
              </a:rPr>
              <a:t>容器提供了</a:t>
            </a:r>
            <a:r>
              <a:rPr lang="en-US" altLang="zh-CN" sz="1800" smtClean="0">
                <a:solidFill>
                  <a:srgbClr val="0000FF"/>
                </a:solidFill>
                <a:latin typeface="Consolas" pitchFamily="49" charset="0"/>
                <a:ea typeface="方正启体简体" pitchFamily="65" charset="-122"/>
                <a:cs typeface="Consolas" pitchFamily="49" charset="0"/>
              </a:rPr>
              <a:t>sort()</a:t>
            </a:r>
            <a:r>
              <a:rPr lang="zh-CN" altLang="zh-CN" sz="1800" smtClean="0">
                <a:solidFill>
                  <a:srgbClr val="0000FF"/>
                </a:solidFill>
                <a:latin typeface="Consolas" pitchFamily="49" charset="0"/>
                <a:ea typeface="方正启体简体" pitchFamily="65" charset="-122"/>
                <a:cs typeface="Consolas" pitchFamily="49" charset="0"/>
              </a:rPr>
              <a:t>采用函数用于元素排序。类似的还有</a:t>
            </a:r>
            <a:r>
              <a:rPr lang="en-US" altLang="zh-CN" sz="1800" smtClean="0">
                <a:solidFill>
                  <a:srgbClr val="0000FF"/>
                </a:solidFill>
                <a:latin typeface="Consolas" pitchFamily="49" charset="0"/>
                <a:ea typeface="方正启体简体" pitchFamily="65" charset="-122"/>
                <a:cs typeface="Consolas" pitchFamily="49" charset="0"/>
              </a:rPr>
              <a:t>unique()</a:t>
            </a:r>
            <a:r>
              <a:rPr lang="zh-CN" altLang="zh-CN" sz="1800" smtClean="0">
                <a:solidFill>
                  <a:srgbClr val="0000FF"/>
                </a:solidFill>
                <a:latin typeface="Consolas" pitchFamily="49" charset="0"/>
                <a:ea typeface="方正启体简体" pitchFamily="65" charset="-122"/>
                <a:cs typeface="Consolas" pitchFamily="49" charset="0"/>
              </a:rPr>
              <a:t>、</a:t>
            </a:r>
            <a:r>
              <a:rPr lang="en-US" altLang="zh-CN" sz="1800" smtClean="0">
                <a:solidFill>
                  <a:srgbClr val="0000FF"/>
                </a:solidFill>
                <a:latin typeface="Consolas" pitchFamily="49" charset="0"/>
                <a:ea typeface="方正启体简体" pitchFamily="65" charset="-122"/>
                <a:cs typeface="Consolas" pitchFamily="49" charset="0"/>
              </a:rPr>
              <a:t>reverse()</a:t>
            </a:r>
            <a:r>
              <a:rPr lang="zh-CN" altLang="zh-CN" sz="1800" smtClean="0">
                <a:solidFill>
                  <a:srgbClr val="0000FF"/>
                </a:solidFill>
                <a:latin typeface="Consolas" pitchFamily="49" charset="0"/>
                <a:ea typeface="方正启体简体" pitchFamily="65" charset="-122"/>
                <a:cs typeface="Consolas" pitchFamily="49" charset="0"/>
              </a:rPr>
              <a:t>、</a:t>
            </a:r>
            <a:r>
              <a:rPr lang="en-US" altLang="zh-CN" sz="1800" smtClean="0">
                <a:solidFill>
                  <a:srgbClr val="0000FF"/>
                </a:solidFill>
                <a:latin typeface="Consolas" pitchFamily="49" charset="0"/>
                <a:ea typeface="方正启体简体" pitchFamily="65" charset="-122"/>
                <a:cs typeface="Consolas" pitchFamily="49" charset="0"/>
              </a:rPr>
              <a:t>merge()</a:t>
            </a:r>
            <a:r>
              <a:rPr lang="zh-CN" altLang="zh-CN" sz="1800" smtClean="0">
                <a:solidFill>
                  <a:srgbClr val="0000FF"/>
                </a:solidFill>
                <a:latin typeface="Consolas" pitchFamily="49" charset="0"/>
                <a:ea typeface="方正启体简体" pitchFamily="65" charset="-122"/>
                <a:cs typeface="Consolas" pitchFamily="49" charset="0"/>
              </a:rPr>
              <a:t>等</a:t>
            </a:r>
            <a:r>
              <a:rPr lang="en-US" altLang="zh-CN" sz="1800" smtClean="0">
                <a:solidFill>
                  <a:srgbClr val="0000FF"/>
                </a:solidFill>
                <a:latin typeface="Consolas" pitchFamily="49" charset="0"/>
                <a:ea typeface="方正启体简体" pitchFamily="65" charset="-122"/>
                <a:cs typeface="Consolas" pitchFamily="49" charset="0"/>
              </a:rPr>
              <a:t>STL</a:t>
            </a:r>
            <a:r>
              <a:rPr lang="zh-CN" altLang="zh-CN" sz="1800" smtClean="0">
                <a:solidFill>
                  <a:srgbClr val="0000FF"/>
                </a:solidFill>
                <a:latin typeface="Consolas" pitchFamily="49" charset="0"/>
                <a:ea typeface="方正启体简体" pitchFamily="65" charset="-122"/>
                <a:cs typeface="Consolas" pitchFamily="49" charset="0"/>
              </a:rPr>
              <a:t>算法。</a:t>
            </a: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83</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215370" cy="57349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ts val="2000"/>
              </a:lnSpc>
            </a:pPr>
            <a:r>
              <a:rPr lang="en-US" altLang="zh-CN" sz="1600" smtClean="0">
                <a:solidFill>
                  <a:srgbClr val="0000FF"/>
                </a:solidFill>
                <a:latin typeface="Consolas" pitchFamily="49" charset="0"/>
                <a:ea typeface="仿宋" pitchFamily="49" charset="-122"/>
                <a:cs typeface="Consolas" pitchFamily="49" charset="0"/>
              </a:rPr>
              <a:t>#include &lt;list&gt;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a:t>
            </a:r>
            <a:r>
              <a:rPr lang="en-US" altLang="zh-CN" sz="1600" smtClean="0">
                <a:solidFill>
                  <a:srgbClr val="0000FF"/>
                </a:solidFill>
                <a:latin typeface="Consolas" pitchFamily="49" charset="0"/>
                <a:ea typeface="仿宋" pitchFamily="49" charset="-122"/>
                <a:cs typeface="Consolas" pitchFamily="49" charset="0"/>
              </a:rPr>
              <a:t>(list&lt;int&gt; &amp;lst)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lst</a:t>
            </a:r>
            <a:r>
              <a:rPr lang="zh-CN" altLang="zh-CN" sz="1600" smtClean="0">
                <a:solidFill>
                  <a:srgbClr val="00B0F0"/>
                </a:solidFill>
                <a:latin typeface="Consolas" pitchFamily="49" charset="0"/>
                <a:ea typeface="仿宋" pitchFamily="49" charset="-122"/>
                <a:cs typeface="Consolas" pitchFamily="49" charset="0"/>
              </a:rPr>
              <a:t>的所有元素</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list&lt;int&gt;::iterator 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for (it=lst.begin();it!=lst.end();it++)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 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list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lst</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list&lt;int&gt;::iterator it,start,end;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添加</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个整数</a:t>
            </a:r>
            <a:r>
              <a:rPr lang="en-US" altLang="zh-CN" sz="1600" smtClean="0">
                <a:solidFill>
                  <a:srgbClr val="00B0F0"/>
                </a:solidFill>
                <a:latin typeface="Consolas" pitchFamily="49" charset="0"/>
                <a:ea typeface="仿宋" pitchFamily="49" charset="-122"/>
                <a:cs typeface="Consolas" pitchFamily="49" charset="0"/>
              </a:rPr>
              <a:t>5,2,4,1,3</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lst.push_back(2);  lst.push_back(4);</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lst.push_back(1);  lst.push_back(3);</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初始</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it=lst.begin();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指向首元素</a:t>
            </a:r>
            <a:r>
              <a:rPr lang="en-US" altLang="zh-CN" sz="1600" smtClean="0">
                <a:solidFill>
                  <a:srgbClr val="00B0F0"/>
                </a:solidFill>
                <a:latin typeface="Consolas" pitchFamily="49" charset="0"/>
                <a:ea typeface="仿宋" pitchFamily="49" charset="-122"/>
                <a:cs typeface="Consolas" pitchFamily="49" charset="0"/>
              </a:rPr>
              <a:t>5</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start=++lst.begin();		</a:t>
            </a:r>
            <a:r>
              <a:rPr lang="en-US" altLang="zh-CN" sz="1600" smtClean="0">
                <a:solidFill>
                  <a:srgbClr val="00B0F0"/>
                </a:solidFill>
                <a:latin typeface="Consolas" pitchFamily="49" charset="0"/>
                <a:ea typeface="仿宋" pitchFamily="49" charset="-122"/>
                <a:cs typeface="Consolas" pitchFamily="49" charset="0"/>
              </a:rPr>
              <a:t>//start</a:t>
            </a:r>
            <a:r>
              <a:rPr lang="zh-CN" altLang="zh-CN" sz="1600" smtClean="0">
                <a:solidFill>
                  <a:srgbClr val="00B0F0"/>
                </a:solidFill>
                <a:latin typeface="Consolas" pitchFamily="49" charset="0"/>
                <a:ea typeface="仿宋" pitchFamily="49" charset="-122"/>
                <a:cs typeface="Consolas" pitchFamily="49" charset="0"/>
              </a:rPr>
              <a:t>指向第</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个元素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end=--lst.end();			</a:t>
            </a:r>
            <a:r>
              <a:rPr lang="en-US" altLang="zh-CN" sz="1600" smtClean="0">
                <a:solidFill>
                  <a:srgbClr val="00B0F0"/>
                </a:solidFill>
                <a:latin typeface="Consolas" pitchFamily="49" charset="0"/>
                <a:ea typeface="仿宋" pitchFamily="49" charset="-122"/>
                <a:cs typeface="Consolas" pitchFamily="49" charset="0"/>
              </a:rPr>
              <a:t>//end</a:t>
            </a:r>
            <a:r>
              <a:rPr lang="zh-CN" altLang="zh-CN" sz="1600" smtClean="0">
                <a:solidFill>
                  <a:srgbClr val="00B0F0"/>
                </a:solidFill>
                <a:latin typeface="Consolas" pitchFamily="49" charset="0"/>
                <a:ea typeface="仿宋" pitchFamily="49" charset="-122"/>
                <a:cs typeface="Consolas" pitchFamily="49" charset="0"/>
              </a:rPr>
              <a:t>指向尾元素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C00000"/>
                </a:solidFill>
                <a:latin typeface="Consolas" pitchFamily="49" charset="0"/>
                <a:ea typeface="仿宋" pitchFamily="49" charset="-122"/>
                <a:cs typeface="Consolas" pitchFamily="49" charset="0"/>
              </a:rPr>
              <a:t>   lst.insert(it,start,end);</a:t>
            </a:r>
            <a:endParaRPr lang="zh-CN" altLang="zh-CN" sz="1600" smtClean="0">
              <a:solidFill>
                <a:srgbClr val="C0000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执行</a:t>
            </a:r>
            <a:r>
              <a:rPr lang="en-US" altLang="zh-CN" sz="1600" smtClean="0">
                <a:solidFill>
                  <a:srgbClr val="0000FF"/>
                </a:solidFill>
                <a:latin typeface="Consolas" pitchFamily="49" charset="0"/>
                <a:ea typeface="仿宋" pitchFamily="49" charset="-122"/>
                <a:cs typeface="Consolas" pitchFamily="49" charset="0"/>
              </a:rPr>
              <a:t>lst.insert(it,start,end)\n");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插入后</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pic>
        <p:nvPicPr>
          <p:cNvPr id="4098" name="Picture 2"/>
          <p:cNvPicPr>
            <a:picLocks noChangeAspect="1" noChangeArrowheads="1"/>
          </p:cNvPicPr>
          <p:nvPr/>
        </p:nvPicPr>
        <p:blipFill>
          <a:blip r:embed="rId3" cstate="print"/>
          <a:srcRect/>
          <a:stretch>
            <a:fillRect/>
          </a:stretch>
        </p:blipFill>
        <p:spPr bwMode="auto">
          <a:xfrm>
            <a:off x="6000760" y="5072074"/>
            <a:ext cx="2867025" cy="15811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A534E84C-3113-4352-BB42-D00F22998753}" type="slidenum">
              <a:rPr lang="en-US" altLang="zh-CN" smtClean="0"/>
              <a:pPr/>
              <a:t>84</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371477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关联容器</a:t>
            </a:r>
            <a:r>
              <a:rPr lang="zh-CN" altLang="en-US" smtClean="0">
                <a:solidFill>
                  <a:srgbClr val="FF0000"/>
                </a:solidFill>
                <a:latin typeface="Consolas" pitchFamily="49" charset="0"/>
                <a:ea typeface="华文中宋" pitchFamily="2" charset="-122"/>
                <a:cs typeface="Consolas" pitchFamily="49" charset="0"/>
              </a:rPr>
              <a:t>（补充）</a:t>
            </a:r>
            <a:endParaRPr lang="zh-CN" altLang="zh-CN" smtClean="0">
              <a:solidFill>
                <a:srgbClr val="FF0000"/>
              </a:solidFill>
              <a:latin typeface="Consolas" pitchFamily="49" charset="0"/>
              <a:ea typeface="华文中宋" pitchFamily="2" charset="-122"/>
              <a:cs typeface="Consolas" pitchFamily="49" charset="0"/>
            </a:endParaRPr>
          </a:p>
        </p:txBody>
      </p:sp>
      <p:sp>
        <p:nvSpPr>
          <p:cNvPr id="3" name="TextBox 2"/>
          <p:cNvSpPr txBox="1"/>
          <p:nvPr/>
        </p:nvSpPr>
        <p:spPr>
          <a:xfrm>
            <a:off x="642910" y="1500174"/>
            <a:ext cx="6072230"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set</a:t>
            </a:r>
            <a:r>
              <a:rPr lang="zh-CN" altLang="zh-CN" sz="2000" smtClean="0">
                <a:solidFill>
                  <a:srgbClr val="FF0000"/>
                </a:solidFill>
                <a:latin typeface="Consolas" pitchFamily="49" charset="0"/>
                <a:ea typeface="楷体" pitchFamily="49" charset="-122"/>
                <a:cs typeface="Consolas" pitchFamily="49" charset="0"/>
              </a:rPr>
              <a:t>（集合容器）</a:t>
            </a:r>
            <a:r>
              <a:rPr lang="en-US" altLang="zh-CN" sz="2000" smtClean="0">
                <a:solidFill>
                  <a:srgbClr val="FF0000"/>
                </a:solidFill>
                <a:latin typeface="Consolas" pitchFamily="49" charset="0"/>
                <a:ea typeface="楷体" pitchFamily="49" charset="-122"/>
                <a:cs typeface="Consolas" pitchFamily="49" charset="0"/>
              </a:rPr>
              <a:t>/ multiset</a:t>
            </a:r>
            <a:r>
              <a:rPr lang="zh-CN" altLang="zh-CN" sz="2000" smtClean="0">
                <a:solidFill>
                  <a:srgbClr val="FF0000"/>
                </a:solidFill>
                <a:latin typeface="Consolas" pitchFamily="49" charset="0"/>
                <a:ea typeface="楷体" pitchFamily="49" charset="-122"/>
                <a:cs typeface="Consolas" pitchFamily="49" charset="0"/>
              </a:rPr>
              <a:t>（多重集容器）</a:t>
            </a:r>
          </a:p>
        </p:txBody>
      </p:sp>
      <p:sp>
        <p:nvSpPr>
          <p:cNvPr id="4" name="TextBox 3"/>
          <p:cNvSpPr txBox="1"/>
          <p:nvPr/>
        </p:nvSpPr>
        <p:spPr>
          <a:xfrm>
            <a:off x="571472" y="2214554"/>
            <a:ext cx="7786742" cy="2160976"/>
          </a:xfrm>
          <a:prstGeom prst="rect">
            <a:avLst/>
          </a:prstGeom>
          <a:noFill/>
        </p:spPr>
        <p:txBody>
          <a:bodyPr wrap="square" rtlCol="0">
            <a:spAutoFit/>
          </a:bodyPr>
          <a:lstStyle/>
          <a:p>
            <a:pPr marL="457200" indent="-457200" algn="l">
              <a:lnSpc>
                <a:spcPts val="2800"/>
              </a:lnSpc>
              <a:spcBef>
                <a:spcPts val="1200"/>
              </a:spcBef>
              <a:buBlip>
                <a:blip r:embed="rId3"/>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都是集合类模板，其元素值称为关键字。</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中元素的关键字是唯一的，</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中元素的关键字可以不唯一，而且默认情况下会对元素按关键字自动进行升序排列</a:t>
            </a:r>
            <a:r>
              <a:rPr lang="zh-CN" altLang="en-US"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查找速度比较快，同时支持集合的交、差和并等一些集合上的运算，如果需要集合中的元素允许重复那么可以使用</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85</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485778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set/multiset</a:t>
            </a:r>
            <a:r>
              <a:rPr lang="zh-CN" altLang="zh-CN" sz="2000" smtClean="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428596" y="1000108"/>
            <a:ext cx="8001056" cy="481269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从容器删除一个或几个元素。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删除所有元素。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count(k)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返回容器中关键字</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出现的次数。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find(k)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如果容器中存在关键字为</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的元素，返回该元素的迭代器，否则返回</a:t>
            </a:r>
            <a:r>
              <a:rPr lang="en-US" altLang="zh-CN" sz="1800" smtClean="0">
                <a:solidFill>
                  <a:srgbClr val="0000FF"/>
                </a:solidFill>
                <a:latin typeface="Consolas" pitchFamily="49" charset="0"/>
                <a:ea typeface="仿宋" pitchFamily="49" charset="-122"/>
                <a:cs typeface="Consolas" pitchFamily="49" charset="0"/>
              </a:rPr>
              <a:t>end()</a:t>
            </a:r>
            <a:r>
              <a:rPr lang="zh-CN" altLang="zh-CN" sz="1800" smtClean="0">
                <a:solidFill>
                  <a:srgbClr val="0000FF"/>
                </a:solidFill>
                <a:latin typeface="Consolas" pitchFamily="49" charset="0"/>
                <a:ea typeface="仿宋" pitchFamily="49" charset="-122"/>
                <a:cs typeface="Consolas" pitchFamily="49" charset="0"/>
              </a:rPr>
              <a:t>值。</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upper_bound()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返回一个迭代器，指向关键字大于</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的第一个元素。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lower_bound()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返回一个迭代器，指向关键字不小于</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的第一个元素。</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86</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7643866"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&lt;set&gt;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set&lt;int&gt; 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set&lt;int&gt;::iterator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s.insert(1);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s.insert(3);</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s.insert(4);</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 s: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for (it=s.begin();it!=s.end();it++)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214950"/>
            <a:ext cx="1500198" cy="400110"/>
          </a:xfrm>
          <a:prstGeom prst="rect">
            <a:avLst/>
          </a:prstGeom>
          <a:noFill/>
        </p:spPr>
        <p:txBody>
          <a:bodyPr wrap="square" rtlCol="0">
            <a:spAutoFit/>
          </a:bodyPr>
          <a:lstStyle/>
          <a:p>
            <a:r>
              <a:rPr lang="en-US" altLang="zh-CN" sz="2000" smtClean="0">
                <a:solidFill>
                  <a:srgbClr val="9900FF"/>
                </a:solidFill>
                <a:latin typeface="Consolas" pitchFamily="49" charset="0"/>
                <a:cs typeface="Consolas" pitchFamily="49" charset="0"/>
              </a:rPr>
              <a:t>s:1 2 3 4</a:t>
            </a:r>
            <a:endParaRPr lang="zh-CN" altLang="en-US" sz="20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357554" y="4714884"/>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87</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multiset&lt;int&gt; ms;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ms</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multiset&lt;int&gt;::iterator mit;</a:t>
            </a:r>
          </a:p>
          <a:p>
            <a:pPr algn="l"/>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mit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ms.insert(3);</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ms.insert(4);</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printf("ms: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for (mit=ms.begin();mit!=ms.end();mit++)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",*mit);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286388"/>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ms:1 2 2 3 4</a:t>
            </a:r>
            <a:endParaRPr lang="zh-CN" altLang="zh-CN" sz="1800" smtClean="0">
              <a:solidFill>
                <a:srgbClr val="0000FF"/>
              </a:solidFill>
              <a:latin typeface="Consolas" pitchFamily="49" charset="0"/>
              <a:cs typeface="Consolas" pitchFamily="49" charset="0"/>
            </a:endParaRPr>
          </a:p>
        </p:txBody>
      </p:sp>
      <p:sp>
        <p:nvSpPr>
          <p:cNvPr id="4" name="下箭头 3"/>
          <p:cNvSpPr/>
          <p:nvPr/>
        </p:nvSpPr>
        <p:spPr>
          <a:xfrm>
            <a:off x="3500430" y="4857760"/>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88</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1754326"/>
          </a:xfrm>
          <a:prstGeom prst="rect">
            <a:avLst/>
          </a:prstGeom>
          <a:noFill/>
        </p:spPr>
        <p:txBody>
          <a:bodyPr wrap="square" rtlCol="0">
            <a:spAutoFit/>
          </a:bodyPr>
          <a:lstStyle/>
          <a:p>
            <a:pPr marL="342900" indent="-342900" algn="l">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都是映射类模板。映射是实现关键字与值关系的存储结构，可以使用一个关键字</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来访问相应的数据值</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set/multiset</a:t>
            </a:r>
            <a:r>
              <a:rPr lang="zh-CN" altLang="zh-CN" sz="1800" smtClean="0">
                <a:solidFill>
                  <a:srgbClr val="0000FF"/>
                </a:solidFill>
                <a:latin typeface="Consolas" pitchFamily="49" charset="0"/>
                <a:ea typeface="仿宋" pitchFamily="49" charset="-122"/>
                <a:cs typeface="Consolas" pitchFamily="49" charset="0"/>
              </a:rPr>
              <a:t>中的</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都是</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类型，而</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是一个</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类结构。</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类结构的声明形如：</a:t>
            </a:r>
          </a:p>
        </p:txBody>
      </p:sp>
      <p:sp>
        <p:nvSpPr>
          <p:cNvPr id="3" name="TextBox 2"/>
          <p:cNvSpPr txBox="1"/>
          <p:nvPr/>
        </p:nvSpPr>
        <p:spPr>
          <a:xfrm>
            <a:off x="642910" y="500042"/>
            <a:ext cx="7215238"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map</a:t>
            </a:r>
            <a:r>
              <a:rPr lang="zh-CN" altLang="zh-CN" sz="2000" smtClean="0">
                <a:solidFill>
                  <a:srgbClr val="FF0000"/>
                </a:solidFill>
                <a:latin typeface="Consolas" pitchFamily="49" charset="0"/>
                <a:ea typeface="楷体" pitchFamily="49" charset="-122"/>
                <a:cs typeface="Consolas" pitchFamily="49" charset="0"/>
              </a:rPr>
              <a:t>（映射容器）</a:t>
            </a:r>
            <a:r>
              <a:rPr lang="en-US" altLang="zh-CN" sz="2000" smtClean="0">
                <a:solidFill>
                  <a:srgbClr val="FF0000"/>
                </a:solidFill>
                <a:latin typeface="Consolas" pitchFamily="49" charset="0"/>
                <a:ea typeface="楷体" pitchFamily="49" charset="-122"/>
                <a:cs typeface="Consolas" pitchFamily="49" charset="0"/>
              </a:rPr>
              <a:t>/ multimap</a:t>
            </a:r>
            <a:r>
              <a:rPr lang="zh-CN" altLang="zh-CN" sz="2000" smtClean="0">
                <a:solidFill>
                  <a:srgbClr val="FF0000"/>
                </a:solidFill>
                <a:latin typeface="Consolas" pitchFamily="49" charset="0"/>
                <a:ea typeface="楷体" pitchFamily="49" charset="-122"/>
                <a:cs typeface="Consolas" pitchFamily="49" charset="0"/>
              </a:rPr>
              <a:t>（多重映射容器）</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4" name="TextBox 3"/>
          <p:cNvSpPr txBox="1"/>
          <p:nvPr/>
        </p:nvSpPr>
        <p:spPr>
          <a:xfrm>
            <a:off x="2071670" y="3143248"/>
            <a:ext cx="2214578" cy="1326105"/>
          </a:xfrm>
          <a:prstGeom prst="rect">
            <a:avLst/>
          </a:prstGeom>
          <a:solidFill>
            <a:schemeClr val="accent4">
              <a:lumMod val="20000"/>
              <a:lumOff val="80000"/>
            </a:schemeClr>
          </a:solidFill>
        </p:spPr>
        <p:style>
          <a:lnRef idx="1">
            <a:schemeClr val="accent2"/>
          </a:lnRef>
          <a:fillRef idx="3">
            <a:schemeClr val="accent2"/>
          </a:fillRef>
          <a:effectRef idx="2">
            <a:schemeClr val="accent2"/>
          </a:effectRef>
          <a:fontRef idx="minor">
            <a:schemeClr val="lt1"/>
          </a:fontRef>
        </p:style>
        <p:txBody>
          <a:bodyPr wrap="square" lIns="144000" tIns="108000" rIns="144000" bIns="108000"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struct pair</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T first;</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T second;</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89</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16" descr="粉色面巾纸"/>
          <p:cNvSpPr txBox="1">
            <a:spLocks noChangeArrowheads="1"/>
          </p:cNvSpPr>
          <p:nvPr/>
        </p:nvSpPr>
        <p:spPr bwMode="auto">
          <a:xfrm>
            <a:off x="1714480" y="357166"/>
            <a:ext cx="5686425" cy="570706"/>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108000" bIns="108000">
            <a:spAutoFit/>
          </a:bodyPr>
          <a:lstStyle/>
          <a:p>
            <a:pPr>
              <a:lnSpc>
                <a:spcPct val="80000"/>
              </a:lnSpc>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13.2 </a:t>
            </a:r>
            <a:r>
              <a:rPr kumimoji="1" lang="zh-CN" altLang="en-US" sz="2800" smtClean="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用</a:t>
            </a: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C++</a:t>
            </a:r>
            <a:r>
              <a:rPr kumimoji="1" lang="zh-CN" altLang="en-US"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描述面向对象的程序</a:t>
            </a:r>
          </a:p>
        </p:txBody>
      </p:sp>
      <p:sp>
        <p:nvSpPr>
          <p:cNvPr id="1041" name="Text Box 17" descr="羊皮纸"/>
          <p:cNvSpPr txBox="1">
            <a:spLocks noChangeArrowheads="1"/>
          </p:cNvSpPr>
          <p:nvPr/>
        </p:nvSpPr>
        <p:spPr bwMode="auto">
          <a:xfrm>
            <a:off x="500034" y="1500174"/>
            <a:ext cx="2087563"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13.2.1 </a:t>
            </a:r>
            <a:r>
              <a:rPr lang="zh-CN" altLang="en-US" smtClean="0">
                <a:solidFill>
                  <a:srgbClr val="FF3300"/>
                </a:solidFill>
                <a:latin typeface="Consolas" pitchFamily="49" charset="0"/>
                <a:ea typeface="方正细珊瑚简体" pitchFamily="65" charset="-122"/>
                <a:cs typeface="Consolas" pitchFamily="49" charset="0"/>
              </a:rPr>
              <a:t>类 </a:t>
            </a:r>
            <a:endParaRPr lang="zh-CN" altLang="en-US">
              <a:solidFill>
                <a:srgbClr val="FF3300"/>
              </a:solidFill>
              <a:latin typeface="Consolas" pitchFamily="49" charset="0"/>
              <a:ea typeface="方正细珊瑚简体" pitchFamily="65" charset="-122"/>
              <a:cs typeface="Consolas" pitchFamily="49" charset="0"/>
            </a:endParaRPr>
          </a:p>
        </p:txBody>
      </p:sp>
      <p:sp>
        <p:nvSpPr>
          <p:cNvPr id="5" name="TextBox 4"/>
          <p:cNvSpPr txBox="1"/>
          <p:nvPr/>
        </p:nvSpPr>
        <p:spPr>
          <a:xfrm>
            <a:off x="2357422" y="2643182"/>
            <a:ext cx="1428760" cy="369332"/>
          </a:xfrm>
          <a:prstGeom prst="rect">
            <a:avLst/>
          </a:prstGeom>
          <a:noFill/>
        </p:spPr>
        <p:txBody>
          <a:bodyPr wrap="square" rtlCol="0">
            <a:spAutoFit/>
          </a:bodyPr>
          <a:lstStyle/>
          <a:p>
            <a:pPr algn="l"/>
            <a:r>
              <a:rPr lang="en-US" altLang="zh-CN" sz="1800" smtClean="0">
                <a:latin typeface="Consolas" pitchFamily="49" charset="0"/>
                <a:cs typeface="Consolas" pitchFamily="49" charset="0"/>
              </a:rPr>
              <a:t>int  n;</a:t>
            </a:r>
            <a:endParaRPr lang="zh-CN" altLang="en-US" sz="1800">
              <a:latin typeface="Consolas" pitchFamily="49" charset="0"/>
              <a:cs typeface="Consolas" pitchFamily="49" charset="0"/>
            </a:endParaRPr>
          </a:p>
        </p:txBody>
      </p:sp>
      <p:sp>
        <p:nvSpPr>
          <p:cNvPr id="6" name="TextBox 5"/>
          <p:cNvSpPr txBox="1"/>
          <p:nvPr/>
        </p:nvSpPr>
        <p:spPr>
          <a:xfrm>
            <a:off x="2357422" y="3500438"/>
            <a:ext cx="1428760"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类  对象</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8" name="直接连接符 7"/>
          <p:cNvCxnSpPr/>
          <p:nvPr/>
        </p:nvCxnSpPr>
        <p:spPr bwMode="auto">
          <a:xfrm rot="5400000">
            <a:off x="2321703" y="3250405"/>
            <a:ext cx="50006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bwMode="auto">
          <a:xfrm rot="5400000">
            <a:off x="2893207" y="3250405"/>
            <a:ext cx="50006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285852" y="4357694"/>
            <a:ext cx="4214842" cy="369332"/>
          </a:xfrm>
          <a:prstGeom prst="rect">
            <a:avLst/>
          </a:prstGeom>
          <a:noFill/>
        </p:spPr>
        <p:txBody>
          <a:bodyPr wrap="square" rtlCol="0">
            <a:spAutoFit/>
          </a:bodyPr>
          <a:lstStyle/>
          <a:p>
            <a:pPr algn="l"/>
            <a:r>
              <a:rPr lang="zh-CN" altLang="en-US" sz="1800" smtClean="0">
                <a:latin typeface="方正启体简体" pitchFamily="65" charset="-122"/>
                <a:ea typeface="方正启体简体" pitchFamily="65" charset="-122"/>
              </a:rPr>
              <a:t>可以将类看成定义对象的数据类型。</a:t>
            </a:r>
            <a:endParaRPr lang="zh-CN" altLang="en-US" sz="1800">
              <a:latin typeface="方正启体简体" pitchFamily="65" charset="-122"/>
              <a:ea typeface="方正启体简体" pitchFamily="65" charset="-122"/>
            </a:endParaRPr>
          </a:p>
        </p:txBody>
      </p:sp>
      <p:sp>
        <p:nvSpPr>
          <p:cNvPr id="12" name="灯片编号占位符 11"/>
          <p:cNvSpPr>
            <a:spLocks noGrp="1"/>
          </p:cNvSpPr>
          <p:nvPr>
            <p:ph type="sldNum" sz="quarter" idx="12"/>
          </p:nvPr>
        </p:nvSpPr>
        <p:spPr/>
        <p:txBody>
          <a:bodyPr/>
          <a:lstStyle/>
          <a:p>
            <a:fld id="{27FC3316-1995-4DD2-A06F-374E4AC6E7C9}" type="slidenum">
              <a:rPr lang="en-US" altLang="zh-CN" smtClean="0"/>
              <a:pPr/>
              <a:t>9</a:t>
            </a:fld>
            <a:r>
              <a:rPr lang="en-US" altLang="zh-CN" smtClean="0"/>
              <a:t>/11</a:t>
            </a:r>
          </a:p>
          <a:p>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00108"/>
            <a:ext cx="7572428" cy="2041585"/>
          </a:xfrm>
          <a:prstGeom prst="rect">
            <a:avLst/>
          </a:prstGeom>
          <a:noFill/>
        </p:spPr>
        <p:txBody>
          <a:bodyPr wrap="square" rtlCol="0">
            <a:spAutoFit/>
          </a:bodyPr>
          <a:lstStyle/>
          <a:p>
            <a:pPr marL="342900" indent="-342900" algn="l">
              <a:lnSpc>
                <a:spcPts val="28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map/multimap</a:t>
            </a:r>
            <a:r>
              <a:rPr lang="zh-CN" altLang="zh-CN" sz="1800" smtClean="0">
                <a:solidFill>
                  <a:srgbClr val="0000FF"/>
                </a:solidFill>
                <a:latin typeface="Consolas" pitchFamily="49" charset="0"/>
                <a:ea typeface="仿宋" pitchFamily="49" charset="-122"/>
                <a:cs typeface="Consolas" pitchFamily="49" charset="0"/>
              </a:rPr>
              <a:t>利用</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的</a:t>
            </a:r>
            <a:r>
              <a:rPr lang="en-US" altLang="zh-CN" sz="1800" smtClean="0">
                <a:solidFill>
                  <a:srgbClr val="0000FF"/>
                </a:solidFill>
                <a:latin typeface="Consolas" pitchFamily="49" charset="0"/>
                <a:ea typeface="仿宋" pitchFamily="49" charset="-122"/>
                <a:cs typeface="Consolas" pitchFamily="49" charset="0"/>
              </a:rPr>
              <a:t>&lt;</a:t>
            </a:r>
            <a:r>
              <a:rPr lang="zh-CN" altLang="zh-CN" sz="1800" smtClean="0">
                <a:solidFill>
                  <a:srgbClr val="0000FF"/>
                </a:solidFill>
                <a:latin typeface="Consolas" pitchFamily="49" charset="0"/>
                <a:ea typeface="仿宋" pitchFamily="49" charset="-122"/>
                <a:cs typeface="Consolas" pitchFamily="49" charset="0"/>
              </a:rPr>
              <a:t>运算符将所有元素即</a:t>
            </a:r>
            <a:r>
              <a:rPr lang="en-US" altLang="zh-CN" sz="1800" smtClean="0">
                <a:solidFill>
                  <a:srgbClr val="0000FF"/>
                </a:solidFill>
                <a:latin typeface="Consolas" pitchFamily="49" charset="0"/>
                <a:ea typeface="仿宋" pitchFamily="49" charset="-122"/>
                <a:cs typeface="Consolas" pitchFamily="49" charset="0"/>
              </a:rPr>
              <a:t>key-value</a:t>
            </a:r>
            <a:r>
              <a:rPr lang="zh-CN" altLang="zh-CN" sz="1800" smtClean="0">
                <a:solidFill>
                  <a:srgbClr val="0000FF"/>
                </a:solidFill>
                <a:latin typeface="Consolas" pitchFamily="49" charset="0"/>
                <a:ea typeface="仿宋" pitchFamily="49" charset="-122"/>
                <a:cs typeface="Consolas" pitchFamily="49" charset="0"/>
              </a:rPr>
              <a:t>对按</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的升序排列，以红黑树的形式存储，可以根据</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快速地找到与之对应的</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（查找时间为</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1800" smtClean="0">
                <a:solidFill>
                  <a:srgbClr val="9900FF"/>
                </a:solidFill>
                <a:latin typeface="Consolas" pitchFamily="49" charset="0"/>
                <a:ea typeface="仿宋" pitchFamily="49" charset="-122"/>
                <a:cs typeface="Consolas" pitchFamily="49" charset="0"/>
              </a:rPr>
              <a:t>map</a:t>
            </a:r>
            <a:r>
              <a:rPr lang="zh-CN" altLang="zh-CN" sz="1800" smtClean="0">
                <a:solidFill>
                  <a:srgbClr val="9900FF"/>
                </a:solidFill>
                <a:latin typeface="Consolas" pitchFamily="49" charset="0"/>
                <a:ea typeface="仿宋" pitchFamily="49" charset="-122"/>
                <a:cs typeface="Consolas" pitchFamily="49" charset="0"/>
              </a:rPr>
              <a:t>中不允许关键字重复出现，支持</a:t>
            </a:r>
            <a:r>
              <a:rPr lang="en-US" altLang="zh-CN" sz="1800" smtClean="0">
                <a:solidFill>
                  <a:srgbClr val="9900FF"/>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运算符；而</a:t>
            </a:r>
            <a:r>
              <a:rPr lang="en-US" altLang="zh-CN" sz="1800" smtClean="0">
                <a:solidFill>
                  <a:srgbClr val="9900FF"/>
                </a:solidFill>
                <a:latin typeface="Consolas" pitchFamily="49" charset="0"/>
                <a:ea typeface="仿宋" pitchFamily="49" charset="-122"/>
                <a:cs typeface="Consolas" pitchFamily="49" charset="0"/>
              </a:rPr>
              <a:t>multimap</a:t>
            </a:r>
            <a:r>
              <a:rPr lang="zh-CN" altLang="zh-CN" sz="1800" smtClean="0">
                <a:solidFill>
                  <a:srgbClr val="9900FF"/>
                </a:solidFill>
                <a:latin typeface="Consolas" pitchFamily="49" charset="0"/>
                <a:ea typeface="仿宋" pitchFamily="49" charset="-122"/>
                <a:cs typeface="Consolas" pitchFamily="49" charset="0"/>
              </a:rPr>
              <a:t>中允许关键字重复出现，但不支持</a:t>
            </a:r>
            <a:r>
              <a:rPr lang="en-US" altLang="zh-CN" sz="1800" smtClean="0">
                <a:solidFill>
                  <a:srgbClr val="9900FF"/>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运算符。</a:t>
            </a: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90</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6572296" cy="400110"/>
          </a:xfrm>
          <a:prstGeom prst="rect">
            <a:avLst/>
          </a:prstGeom>
          <a:noFill/>
          <a:ln>
            <a:noFill/>
          </a:ln>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map/multimap</a:t>
            </a:r>
            <a:r>
              <a:rPr lang="zh-CN" altLang="zh-CN" sz="20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214422"/>
            <a:ext cx="7715304" cy="403029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map[key]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返回关键字为</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的元素的引用，如果不存在这样的关键字，则以</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作为关键字插入一个元素（不适合</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并返回该元素的位置。</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删除所有元素。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find()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在容器中查找元素。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count()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容器中指定关键字的元素个数（</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中只有</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91</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961674"/>
          </a:xfrm>
          <a:prstGeom prst="rect">
            <a:avLst/>
          </a:prstGeom>
          <a:noFill/>
        </p:spPr>
        <p:txBody>
          <a:bodyPr wrap="square" rtlCol="0">
            <a:spAutoFit/>
          </a:bodyPr>
          <a:lstStyle/>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中修改元素非常简单，这是因为</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容器已经对</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1000100" y="2571744"/>
            <a:ext cx="7215238" cy="165228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map&lt;char,int&gt; mymap;	</a:t>
            </a: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定义</a:t>
            </a:r>
            <a:r>
              <a:rPr lang="en-US" altLang="zh-CN" sz="1600" smtClean="0">
                <a:solidFill>
                  <a:srgbClr val="00B0F0"/>
                </a:solidFill>
                <a:latin typeface="Consolas" pitchFamily="49" charset="0"/>
                <a:ea typeface="楷体" pitchFamily="49" charset="-122"/>
                <a:cs typeface="Consolas" pitchFamily="49" charset="0"/>
              </a:rPr>
              <a:t>map</a:t>
            </a:r>
            <a:r>
              <a:rPr lang="zh-CN" altLang="zh-CN" sz="1600" smtClean="0">
                <a:solidFill>
                  <a:srgbClr val="00B0F0"/>
                </a:solidFill>
                <a:latin typeface="Consolas" pitchFamily="49" charset="0"/>
                <a:ea typeface="楷体" pitchFamily="49" charset="-122"/>
                <a:cs typeface="Consolas" pitchFamily="49" charset="0"/>
              </a:rPr>
              <a:t>容器</a:t>
            </a:r>
            <a:r>
              <a:rPr lang="en-US" altLang="zh-CN" sz="1600" smtClean="0">
                <a:solidFill>
                  <a:srgbClr val="00B0F0"/>
                </a:solidFill>
                <a:latin typeface="Consolas" pitchFamily="49" charset="0"/>
                <a:ea typeface="楷体" pitchFamily="49" charset="-122"/>
                <a:cs typeface="Consolas" pitchFamily="49" charset="0"/>
              </a:rPr>
              <a:t>mymap</a:t>
            </a:r>
            <a:r>
              <a:rPr lang="zh-CN" altLang="zh-CN" sz="1600" smtClean="0">
                <a:solidFill>
                  <a:srgbClr val="00B0F0"/>
                </a:solidFill>
                <a:latin typeface="Consolas" pitchFamily="49" charset="0"/>
                <a:ea typeface="楷体" pitchFamily="49" charset="-122"/>
                <a:cs typeface="Consolas" pitchFamily="49" charset="0"/>
              </a:rPr>
              <a:t>，其元素类型为</a:t>
            </a:r>
            <a:r>
              <a:rPr lang="en-US" altLang="zh-CN" sz="1600" smtClean="0">
                <a:solidFill>
                  <a:srgbClr val="00B0F0"/>
                </a:solidFill>
                <a:latin typeface="Consolas" pitchFamily="49" charset="0"/>
                <a:ea typeface="楷体" pitchFamily="49" charset="-122"/>
                <a:cs typeface="Consolas" pitchFamily="49" charset="0"/>
              </a:rPr>
              <a:t>pair&lt;char,int&gt;</a:t>
            </a:r>
            <a:endParaRPr lang="zh-CN" altLang="zh-CN" sz="1600" smtClean="0">
              <a:solidFill>
                <a:srgbClr val="00B0F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mymap['a'] = 1;</a:t>
            </a: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或者</a:t>
            </a:r>
            <a:r>
              <a:rPr lang="en-US" altLang="zh-CN" sz="1600" smtClean="0">
                <a:solidFill>
                  <a:srgbClr val="00B0F0"/>
                </a:solidFill>
                <a:latin typeface="Consolas" pitchFamily="49" charset="0"/>
                <a:ea typeface="楷体" pitchFamily="49" charset="-122"/>
                <a:cs typeface="Consolas" pitchFamily="49" charset="0"/>
              </a:rPr>
              <a:t>mymap.insert(pair&lt;char</a:t>
            </a:r>
            <a:r>
              <a:rPr lang="zh-CN" altLang="zh-CN" sz="1600" smtClean="0">
                <a:solidFill>
                  <a:srgbClr val="00B0F0"/>
                </a:solidFill>
                <a:latin typeface="Consolas" pitchFamily="49" charset="0"/>
                <a:ea typeface="楷体" pitchFamily="49" charset="-122"/>
                <a:cs typeface="Consolas" pitchFamily="49" charset="0"/>
              </a:rPr>
              <a:t>，</a:t>
            </a:r>
            <a:r>
              <a:rPr lang="en-US" altLang="zh-CN" sz="1600" smtClean="0">
                <a:solidFill>
                  <a:srgbClr val="00B0F0"/>
                </a:solidFill>
                <a:latin typeface="Consolas" pitchFamily="49" charset="0"/>
                <a:ea typeface="楷体" pitchFamily="49" charset="-122"/>
                <a:cs typeface="Consolas" pitchFamily="49" charset="0"/>
              </a:rPr>
              <a:t>int&gt;('a',1) );</a:t>
            </a:r>
            <a:endParaRPr lang="zh-CN" altLang="zh-CN" sz="1600" smtClean="0">
              <a:solidFill>
                <a:srgbClr val="00B0F0"/>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92</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736"/>
            <a:ext cx="8358246" cy="1904239"/>
          </a:xfrm>
          <a:prstGeom prst="rect">
            <a:avLst/>
          </a:prstGeom>
          <a:noFill/>
        </p:spPr>
        <p:txBody>
          <a:bodyPr wrap="square" rtlCol="0">
            <a:spAutoFit/>
          </a:bodyPr>
          <a:lstStyle/>
          <a:p>
            <a:pPr algn="l">
              <a:lnSpc>
                <a:spcPts val="30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获得</a:t>
            </a: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中一个值的最简单方法如下：</a:t>
            </a:r>
            <a:endParaRPr lang="en-US" altLang="zh-CN" sz="2000" smtClean="0">
              <a:solidFill>
                <a:srgbClr val="0000FF"/>
              </a:solidFill>
              <a:latin typeface="Consolas" pitchFamily="49" charset="0"/>
              <a:ea typeface="仿宋" pitchFamily="49" charset="-122"/>
              <a:cs typeface="Consolas" pitchFamily="49" charset="0"/>
            </a:endParaRPr>
          </a:p>
          <a:p>
            <a:pPr algn="l">
              <a:lnSpc>
                <a:spcPts val="3000"/>
              </a:lnSpc>
              <a:spcBef>
                <a:spcPts val="1200"/>
              </a:spcBef>
            </a:pPr>
            <a:r>
              <a:rPr lang="en-US" altLang="zh-CN" sz="2000" smtClean="0">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int ans = mymap['a'];</a:t>
            </a:r>
            <a:endParaRPr lang="zh-CN" altLang="zh-CN" sz="1800" smtClean="0">
              <a:solidFill>
                <a:srgbClr val="9900FF"/>
              </a:solidFill>
              <a:latin typeface="Consolas" pitchFamily="49" charset="0"/>
              <a:ea typeface="仿宋" pitchFamily="49" charset="-122"/>
              <a:cs typeface="Consolas" pitchFamily="49" charset="0"/>
            </a:endParaRPr>
          </a:p>
          <a:p>
            <a:pPr algn="l">
              <a:lnSpc>
                <a:spcPts val="3000"/>
              </a:lnSpc>
              <a:spcBef>
                <a:spcPts val="1200"/>
              </a:spcBef>
            </a:pPr>
            <a:r>
              <a:rPr lang="zh-CN" altLang="zh-CN" sz="2000" smtClean="0">
                <a:solidFill>
                  <a:srgbClr val="0000FF"/>
                </a:solidFill>
                <a:latin typeface="Consolas" pitchFamily="49" charset="0"/>
                <a:ea typeface="仿宋" pitchFamily="49" charset="-122"/>
                <a:cs typeface="Consolas" pitchFamily="49" charset="0"/>
              </a:rPr>
              <a:t>只有当</a:t>
            </a: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中有这个关键字（</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）时才会成功，否则会自动插入一个元素，值为初始化值。可以使用</a:t>
            </a:r>
            <a:r>
              <a:rPr lang="en-US" altLang="zh-CN" sz="2000" smtClean="0">
                <a:solidFill>
                  <a:srgbClr val="0000FF"/>
                </a:solidFill>
                <a:latin typeface="Consolas" pitchFamily="49" charset="0"/>
                <a:ea typeface="仿宋" pitchFamily="49" charset="-122"/>
                <a:cs typeface="Consolas" pitchFamily="49" charset="0"/>
              </a:rPr>
              <a:t>find() </a:t>
            </a:r>
            <a:r>
              <a:rPr lang="zh-CN" altLang="zh-CN" sz="2000" smtClean="0">
                <a:solidFill>
                  <a:srgbClr val="0000FF"/>
                </a:solidFill>
                <a:latin typeface="Consolas" pitchFamily="49" charset="0"/>
                <a:ea typeface="仿宋" pitchFamily="49" charset="-122"/>
                <a:cs typeface="Consolas" pitchFamily="49" charset="0"/>
              </a:rPr>
              <a:t>方法来发现一个关键字是否存在。</a:t>
            </a: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93</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01056" cy="390876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&lt;map&gt;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 map&lt;char,int&gt; mymap;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map</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mymap</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8000"/>
                </a:solidFill>
                <a:latin typeface="Consolas" pitchFamily="49" charset="0"/>
                <a:ea typeface="仿宋" pitchFamily="49" charset="-122"/>
                <a:cs typeface="Consolas" pitchFamily="49" charset="0"/>
              </a:rPr>
              <a:t>    mymap.insert(pair&lt;char,int&gt;('a',1));</a:t>
            </a:r>
          </a:p>
          <a:p>
            <a:pPr algn="l"/>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1</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mymap.insert(map&lt;char,int&gt;::value_type('b',2));</a:t>
            </a:r>
          </a:p>
          <a:p>
            <a:pPr algn="l"/>
            <a:r>
              <a:rPr lang="en-US" altLang="zh-CN" sz="1600" smtClean="0">
                <a:solidFill>
                  <a:srgbClr val="99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2</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B0F0"/>
                </a:solidFill>
                <a:latin typeface="Consolas" pitchFamily="49" charset="0"/>
                <a:ea typeface="仿宋" pitchFamily="49" charset="-122"/>
                <a:cs typeface="Consolas" pitchFamily="49" charset="0"/>
              </a:rPr>
              <a:t>    mymap['c']=3;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3</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map&lt;char,int&gt;::iterator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for(it=mymap.begin();it!=mymap.end();it++)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printf("[%c,%d] ",it-&gt;first,it-&gt;second);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285984" y="5000636"/>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428992" y="457200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94</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357166"/>
            <a:ext cx="4643470" cy="447609"/>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36000" rtlCol="0">
            <a:spAutoFit/>
          </a:bodyPr>
          <a:lstStyle/>
          <a:p>
            <a:pPr algn="l"/>
            <a:r>
              <a:rPr lang="en-US" altLang="zh-CN" sz="2200" smtClean="0">
                <a:solidFill>
                  <a:srgbClr val="FF0000"/>
                </a:solidFill>
                <a:latin typeface="Consolas" pitchFamily="49" charset="0"/>
                <a:ea typeface="楷体" pitchFamily="49" charset="-122"/>
                <a:cs typeface="Consolas" pitchFamily="49" charset="0"/>
                <a:sym typeface="Wingdings"/>
              </a:rPr>
              <a:t> </a:t>
            </a:r>
            <a:r>
              <a:rPr lang="en-US" altLang="zh-CN" sz="2200" smtClean="0">
                <a:solidFill>
                  <a:srgbClr val="FF0000"/>
                </a:solidFill>
                <a:ea typeface="楷体" pitchFamily="49" charset="-122"/>
                <a:cs typeface="Times New Roman" pitchFamily="18" charset="0"/>
              </a:rPr>
              <a:t>CSP</a:t>
            </a:r>
            <a:r>
              <a:rPr lang="zh-CN" altLang="en-US" sz="2200" smtClean="0">
                <a:solidFill>
                  <a:srgbClr val="FF0000"/>
                </a:solidFill>
                <a:ea typeface="楷体" pitchFamily="49" charset="-122"/>
                <a:cs typeface="Times New Roman" pitchFamily="18" charset="0"/>
              </a:rPr>
              <a:t>：</a:t>
            </a:r>
            <a:r>
              <a:rPr lang="en-US" altLang="zh-CN" sz="2200" smtClean="0">
                <a:solidFill>
                  <a:srgbClr val="FF0000"/>
                </a:solidFill>
                <a:ea typeface="楷体" pitchFamily="49" charset="-122"/>
                <a:cs typeface="Times New Roman" pitchFamily="18" charset="0"/>
              </a:rPr>
              <a:t>201503-2 </a:t>
            </a:r>
            <a:r>
              <a:rPr lang="zh-CN" altLang="en-US" sz="2200" smtClean="0">
                <a:solidFill>
                  <a:srgbClr val="FF0000"/>
                </a:solidFill>
                <a:ea typeface="楷体" pitchFamily="49" charset="-122"/>
                <a:cs typeface="Times New Roman" pitchFamily="18" charset="0"/>
              </a:rPr>
              <a:t>数字排序</a:t>
            </a:r>
          </a:p>
        </p:txBody>
      </p:sp>
      <p:sp>
        <p:nvSpPr>
          <p:cNvPr id="3" name="TextBox 2"/>
          <p:cNvSpPr txBox="1"/>
          <p:nvPr/>
        </p:nvSpPr>
        <p:spPr>
          <a:xfrm>
            <a:off x="1571604" y="1071546"/>
            <a:ext cx="5000660"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时间限制：</a:t>
            </a:r>
            <a:r>
              <a:rPr lang="en-US" altLang="zh-CN" sz="1800" smtClean="0">
                <a:solidFill>
                  <a:srgbClr val="0000FF"/>
                </a:solidFill>
                <a:latin typeface="Consolas" pitchFamily="49" charset="0"/>
                <a:ea typeface="楷体" pitchFamily="49" charset="-122"/>
                <a:cs typeface="Consolas" pitchFamily="49" charset="0"/>
              </a:rPr>
              <a:t>1.0s</a:t>
            </a:r>
            <a:r>
              <a:rPr lang="zh-CN" altLang="en-US" sz="1800" smtClean="0">
                <a:solidFill>
                  <a:srgbClr val="0000FF"/>
                </a:solidFill>
                <a:latin typeface="Consolas" pitchFamily="49" charset="0"/>
                <a:ea typeface="楷体" pitchFamily="49" charset="-122"/>
                <a:cs typeface="Consolas" pitchFamily="49" charset="0"/>
              </a:rPr>
              <a:t>，内存限制：  </a:t>
            </a:r>
            <a:r>
              <a:rPr lang="en-US" altLang="zh-CN" sz="1800" smtClean="0">
                <a:solidFill>
                  <a:srgbClr val="0000FF"/>
                </a:solidFill>
                <a:latin typeface="Consolas" pitchFamily="49" charset="0"/>
                <a:ea typeface="楷体" pitchFamily="49" charset="-122"/>
                <a:cs typeface="Consolas" pitchFamily="49" charset="0"/>
              </a:rPr>
              <a:t>256.0MB</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428596" y="1714488"/>
            <a:ext cx="8358246" cy="3235653"/>
          </a:xfrm>
          <a:prstGeom prst="rect">
            <a:avLst/>
          </a:prstGeom>
          <a:solidFill>
            <a:schemeClr val="accent5">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lIns="180000" tIns="144000" bIns="180000" rtlCol="0">
            <a:spAutoFit/>
          </a:bodyPr>
          <a:lstStyle/>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问题描述：</a:t>
            </a:r>
            <a:r>
              <a:rPr lang="zh-CN" altLang="en-US" sz="1800" smtClean="0">
                <a:solidFill>
                  <a:srgbClr val="0000FF"/>
                </a:solidFill>
                <a:latin typeface="Consolas" pitchFamily="49" charset="0"/>
                <a:ea typeface="楷体" pitchFamily="49" charset="-122"/>
                <a:cs typeface="Consolas" pitchFamily="49" charset="0"/>
              </a:rPr>
              <a:t>给定</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个整数，请统计出每个整数出现的次数，按出现次数从多到少的顺序输出。</a:t>
            </a:r>
          </a:p>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输入格式：</a:t>
            </a:r>
            <a:r>
              <a:rPr lang="zh-CN" altLang="en-US" sz="1800" smtClean="0">
                <a:solidFill>
                  <a:srgbClr val="0000FF"/>
                </a:solidFill>
                <a:latin typeface="Consolas" pitchFamily="49" charset="0"/>
                <a:ea typeface="楷体" pitchFamily="49" charset="-122"/>
                <a:cs typeface="Consolas" pitchFamily="49" charset="0"/>
              </a:rPr>
              <a:t>输入的第一行包含一个整数</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，表示给定数字的个数。第二行包含 </a:t>
            </a:r>
            <a:r>
              <a:rPr lang="en-US" altLang="zh-CN" sz="1800" i="1" smtClean="0">
                <a:solidFill>
                  <a:srgbClr val="0000FF"/>
                </a:solidFill>
                <a:latin typeface="Consolas" pitchFamily="49" charset="0"/>
                <a:ea typeface="楷体" pitchFamily="49" charset="-122"/>
                <a:cs typeface="Consolas" pitchFamily="49" charset="0"/>
              </a:rPr>
              <a:t>n </a:t>
            </a:r>
            <a:r>
              <a:rPr lang="zh-CN" altLang="en-US" sz="1800" smtClean="0">
                <a:solidFill>
                  <a:srgbClr val="0000FF"/>
                </a:solidFill>
                <a:latin typeface="Consolas" pitchFamily="49" charset="0"/>
                <a:ea typeface="楷体" pitchFamily="49" charset="-122"/>
                <a:cs typeface="Consolas" pitchFamily="49" charset="0"/>
              </a:rPr>
              <a:t>个整数，相邻的整数之间用一个空格分隔，表示所给定的整数。</a:t>
            </a:r>
          </a:p>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输出格式：</a:t>
            </a:r>
            <a:r>
              <a:rPr lang="zh-CN" altLang="en-US" sz="1800" smtClean="0">
                <a:solidFill>
                  <a:srgbClr val="0000FF"/>
                </a:solidFill>
                <a:latin typeface="Consolas" pitchFamily="49" charset="0"/>
                <a:ea typeface="楷体" pitchFamily="49" charset="-122"/>
                <a:cs typeface="Consolas" pitchFamily="49" charset="0"/>
              </a:rPr>
              <a:t>输出多行，每行包含两个整数，分别表示一个给定的整数和它出现的次数。按出现次数递减的顺序输出。如果两个整数出现的次数一样多，则先输出值较小的，然后输出值较大的。</a:t>
            </a:r>
          </a:p>
        </p:txBody>
      </p:sp>
      <p:sp>
        <p:nvSpPr>
          <p:cNvPr id="5" name="灯片编号占位符 4"/>
          <p:cNvSpPr>
            <a:spLocks noGrp="1"/>
          </p:cNvSpPr>
          <p:nvPr>
            <p:ph type="sldNum" sz="quarter" idx="12"/>
          </p:nvPr>
        </p:nvSpPr>
        <p:spPr/>
        <p:txBody>
          <a:bodyPr/>
          <a:lstStyle/>
          <a:p>
            <a:fld id="{A534E84C-3113-4352-BB42-D00F22998753}" type="slidenum">
              <a:rPr lang="en-US" altLang="zh-CN" smtClean="0"/>
              <a:pPr/>
              <a:t>95</a:t>
            </a:fld>
            <a:r>
              <a:rPr lang="en-US" altLang="zh-CN" smtClean="0"/>
              <a:t>/16</a:t>
            </a:r>
            <a:endParaRPr lang="en-US" altLang="zh-CN"/>
          </a:p>
        </p:txBody>
      </p:sp>
      <p:grpSp>
        <p:nvGrpSpPr>
          <p:cNvPr id="6" name="组合 5"/>
          <p:cNvGrpSpPr/>
          <p:nvPr/>
        </p:nvGrpSpPr>
        <p:grpSpPr>
          <a:xfrm>
            <a:off x="285720" y="142852"/>
            <a:ext cx="1000100" cy="785817"/>
            <a:chOff x="5703182" y="3835411"/>
            <a:chExt cx="1238250" cy="1236663"/>
          </a:xfrm>
        </p:grpSpPr>
        <p:grpSp>
          <p:nvGrpSpPr>
            <p:cNvPr id="7" name="Group 19"/>
            <p:cNvGrpSpPr>
              <a:grpSpLocks/>
            </p:cNvGrpSpPr>
            <p:nvPr/>
          </p:nvGrpSpPr>
          <p:grpSpPr bwMode="auto">
            <a:xfrm>
              <a:off x="5703182" y="3835411"/>
              <a:ext cx="1238250" cy="1236663"/>
              <a:chOff x="810" y="845"/>
              <a:chExt cx="827" cy="826"/>
            </a:xfrm>
          </p:grpSpPr>
          <p:sp>
            <p:nvSpPr>
              <p:cNvPr id="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4885395"/>
          </a:xfrm>
          <a:prstGeom prst="rect">
            <a:avLst/>
          </a:prstGeom>
          <a:blipFill>
            <a:blip r:embed="rId2" cstate="print"/>
            <a:tile tx="0" ty="0" sx="100000" sy="100000" flip="none" algn="tl"/>
          </a:blipFill>
          <a:ln>
            <a:noFill/>
          </a:ln>
          <a:effectLst/>
          <a:scene3d>
            <a:camera prst="orthographicFront">
              <a:rot lat="0" lon="0" rev="0"/>
            </a:camera>
            <a:lightRig rig="chilly" dir="t">
              <a:rot lat="0" lon="0" rev="18480000"/>
            </a:lightRig>
          </a:scene3d>
          <a:sp3d prstMaterial="clear">
            <a:bevelT h="63500"/>
          </a:sp3d>
        </p:spPr>
        <p:txBody>
          <a:bodyPr wrap="square" lIns="180000" tIns="180000" bIns="180000" rtlCol="0">
            <a:spAutoFit/>
          </a:bodyPr>
          <a:lstStyle/>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样例输入</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12</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5 2 3 3 1 3 4 2 5 2 3 5</a:t>
            </a:r>
          </a:p>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样例输出</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3 4</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2 3</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5 3</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1 1</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4 1</a:t>
            </a:r>
          </a:p>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评测用例规模与约定</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 ≤ n ≤ 1000</a:t>
            </a:r>
            <a:r>
              <a:rPr lang="zh-CN" altLang="en-US" sz="1800" smtClean="0">
                <a:solidFill>
                  <a:srgbClr val="0000FF"/>
                </a:solidFill>
                <a:latin typeface="Consolas" pitchFamily="49" charset="0"/>
                <a:ea typeface="楷体" pitchFamily="49" charset="-122"/>
                <a:cs typeface="Consolas" pitchFamily="49" charset="0"/>
              </a:rPr>
              <a:t>，给出的数都是不超过 </a:t>
            </a:r>
            <a:r>
              <a:rPr lang="en-US" altLang="zh-CN" sz="1800" smtClean="0">
                <a:solidFill>
                  <a:srgbClr val="0000FF"/>
                </a:solidFill>
                <a:latin typeface="Consolas" pitchFamily="49" charset="0"/>
                <a:ea typeface="楷体" pitchFamily="49" charset="-122"/>
                <a:cs typeface="Consolas" pitchFamily="49" charset="0"/>
              </a:rPr>
              <a:t>1000 </a:t>
            </a:r>
            <a:r>
              <a:rPr lang="zh-CN" altLang="en-US" sz="1800" smtClean="0">
                <a:solidFill>
                  <a:srgbClr val="0000FF"/>
                </a:solidFill>
                <a:latin typeface="Consolas" pitchFamily="49" charset="0"/>
                <a:ea typeface="楷体" pitchFamily="49" charset="-122"/>
                <a:cs typeface="Consolas" pitchFamily="49" charset="0"/>
              </a:rPr>
              <a:t>的非负整数。</a:t>
            </a: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96</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85728"/>
            <a:ext cx="228601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sym typeface="Wingdings"/>
              </a:rPr>
              <a:t> </a:t>
            </a:r>
            <a:r>
              <a:rPr lang="zh-CN" altLang="en-US" sz="2000" smtClean="0">
                <a:solidFill>
                  <a:srgbClr val="FF0000"/>
                </a:solidFill>
                <a:latin typeface="微软雅黑" pitchFamily="34" charset="-122"/>
                <a:ea typeface="微软雅黑" pitchFamily="34" charset="-122"/>
                <a:cs typeface="Times New Roman" pitchFamily="18" charset="0"/>
              </a:rPr>
              <a:t>求解思路：</a:t>
            </a:r>
          </a:p>
        </p:txBody>
      </p:sp>
      <p:sp>
        <p:nvSpPr>
          <p:cNvPr id="3" name="TextBox 2"/>
          <p:cNvSpPr txBox="1"/>
          <p:nvPr/>
        </p:nvSpPr>
        <p:spPr>
          <a:xfrm>
            <a:off x="214282" y="420105"/>
            <a:ext cx="3857652" cy="1601849"/>
          </a:xfrm>
          <a:prstGeom prst="rect">
            <a:avLst/>
          </a:prstGeom>
          <a:noFill/>
        </p:spPr>
        <p:txBody>
          <a:bodyPr wrap="square" rtlCol="0">
            <a:spAutoFit/>
          </a:bodyPr>
          <a:lstStyle/>
          <a:p>
            <a:pPr marL="457200" indent="-457200" algn="l">
              <a:lnSpc>
                <a:spcPct val="300000"/>
              </a:lnSpc>
              <a:buBlip>
                <a:blip r:embed="rId2"/>
              </a:buBlip>
            </a:pPr>
            <a:r>
              <a:rPr lang="zh-CN" altLang="en-US" sz="1800" smtClean="0">
                <a:solidFill>
                  <a:srgbClr val="0000FF"/>
                </a:solidFill>
                <a:latin typeface="Consolas" pitchFamily="49" charset="0"/>
                <a:ea typeface="楷体" pitchFamily="49" charset="-122"/>
                <a:cs typeface="Consolas" pitchFamily="49" charset="0"/>
              </a:rPr>
              <a:t>计数：采用</a:t>
            </a:r>
            <a:r>
              <a:rPr lang="en-US" altLang="zh-CN" sz="1800" smtClean="0">
                <a:solidFill>
                  <a:srgbClr val="0000FF"/>
                </a:solidFill>
                <a:latin typeface="Consolas" pitchFamily="49" charset="0"/>
                <a:ea typeface="楷体" pitchFamily="49" charset="-122"/>
                <a:cs typeface="Consolas" pitchFamily="49" charset="0"/>
              </a:rPr>
              <a:t>map</a:t>
            </a:r>
          </a:p>
          <a:p>
            <a:pPr marL="457200" indent="-457200" algn="l">
              <a:lnSpc>
                <a:spcPct val="300000"/>
              </a:lnSpc>
              <a:buBlip>
                <a:blip r:embed="rId2"/>
              </a:buBlip>
            </a:pPr>
            <a:r>
              <a:rPr lang="zh-CN" altLang="en-US" sz="1800" smtClean="0">
                <a:solidFill>
                  <a:srgbClr val="0000FF"/>
                </a:solidFill>
                <a:latin typeface="Consolas" pitchFamily="49" charset="0"/>
                <a:ea typeface="楷体" pitchFamily="49" charset="-122"/>
                <a:cs typeface="Consolas" pitchFamily="49" charset="0"/>
              </a:rPr>
              <a:t>排序：采用</a:t>
            </a:r>
            <a:r>
              <a:rPr lang="en-US" altLang="zh-CN" sz="1800" smtClean="0">
                <a:solidFill>
                  <a:srgbClr val="0000FF"/>
                </a:solidFill>
                <a:latin typeface="Consolas" pitchFamily="49" charset="0"/>
                <a:ea typeface="楷体" pitchFamily="49" charset="-122"/>
                <a:cs typeface="Consolas" pitchFamily="49" charset="0"/>
              </a:rPr>
              <a:t>sort</a:t>
            </a:r>
            <a:r>
              <a:rPr lang="zh-CN" altLang="en-US" sz="1800" smtClean="0">
                <a:solidFill>
                  <a:srgbClr val="0000FF"/>
                </a:solidFill>
                <a:latin typeface="Consolas" pitchFamily="49" charset="0"/>
                <a:ea typeface="楷体" pitchFamily="49" charset="-122"/>
                <a:cs typeface="Consolas" pitchFamily="49" charset="0"/>
              </a:rPr>
              <a:t>通用算法</a:t>
            </a:r>
          </a:p>
        </p:txBody>
      </p:sp>
      <p:grpSp>
        <p:nvGrpSpPr>
          <p:cNvPr id="4" name="组合 3"/>
          <p:cNvGrpSpPr/>
          <p:nvPr/>
        </p:nvGrpSpPr>
        <p:grpSpPr>
          <a:xfrm>
            <a:off x="4000496" y="1134485"/>
            <a:ext cx="2357454" cy="1143008"/>
            <a:chOff x="4643438" y="2000240"/>
            <a:chExt cx="2357454" cy="1143008"/>
          </a:xfrm>
        </p:grpSpPr>
        <p:sp>
          <p:nvSpPr>
            <p:cNvPr id="5" name="右弧形箭头 4"/>
            <p:cNvSpPr/>
            <p:nvPr/>
          </p:nvSpPr>
          <p:spPr bwMode="auto">
            <a:xfrm>
              <a:off x="4643438" y="2000240"/>
              <a:ext cx="285752" cy="1143008"/>
            </a:xfrm>
            <a:prstGeom prst="curvedLeftArrow">
              <a:avLst/>
            </a:prstGeom>
            <a:solidFill>
              <a:srgbClr val="9900FF"/>
            </a:solidFill>
            <a:ln w="9525" cap="flat" cmpd="sng" algn="ctr">
              <a:solidFill>
                <a:schemeClr val="tx1"/>
              </a:solidFill>
              <a:prstDash val="solid"/>
              <a:round/>
              <a:headEnd type="none" w="med" len="med"/>
              <a:tailEnd type="none" w="med" len="med"/>
            </a:ln>
            <a:effectLst/>
          </p:spPr>
          <p:style>
            <a:lnRef idx="0">
              <a:scrgbClr r="0" g="0" b="0"/>
            </a:lnRef>
            <a:fillRef idx="1002">
              <a:schemeClr val="dk1"/>
            </a:fillRef>
            <a:effectRef idx="0">
              <a:scrgbClr r="0" g="0" b="0"/>
            </a:effectRef>
            <a:fontRef idx="major"/>
          </p:style>
          <p:txBody>
            <a:bodyPr vert="horz" wrap="square" lIns="91440" tIns="45720" rIns="91440" bIns="45720" numCol="1" rtlCol="0"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i="0" u="none" strike="noStrike" normalizeH="0" baseline="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楷体_GB2312" pitchFamily="49" charset="-122"/>
                <a:cs typeface="Consolas" pitchFamily="49" charset="0"/>
              </a:endParaRPr>
            </a:p>
          </p:txBody>
        </p:sp>
        <p:sp>
          <p:nvSpPr>
            <p:cNvPr id="6" name="TextBox 5"/>
            <p:cNvSpPr txBox="1"/>
            <p:nvPr/>
          </p:nvSpPr>
          <p:spPr>
            <a:xfrm>
              <a:off x="4929190" y="2136084"/>
              <a:ext cx="2071702" cy="923330"/>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map</a:t>
              </a:r>
              <a:r>
                <a:rPr lang="zh-CN" altLang="en-US" sz="1800" smtClean="0">
                  <a:solidFill>
                    <a:srgbClr val="0000FF"/>
                  </a:solidFill>
                  <a:latin typeface="Consolas" pitchFamily="49" charset="0"/>
                  <a:ea typeface="仿宋" pitchFamily="49" charset="-122"/>
                  <a:cs typeface="Consolas" pitchFamily="49" charset="0"/>
                </a:rPr>
                <a:t>不能直接</a:t>
              </a:r>
              <a:endParaRPr lang="en-US" altLang="zh-CN" sz="1800" smtClean="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排序，采用</a:t>
              </a:r>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vector</a:t>
              </a:r>
              <a:r>
                <a:rPr lang="zh-CN" altLang="en-US" sz="1800" smtClean="0">
                  <a:solidFill>
                    <a:srgbClr val="0000FF"/>
                  </a:solidFill>
                  <a:latin typeface="Consolas" pitchFamily="49" charset="0"/>
                  <a:ea typeface="仿宋" pitchFamily="49" charset="-122"/>
                  <a:cs typeface="Consolas" pitchFamily="49" charset="0"/>
                </a:rPr>
                <a:t>临时存放</a:t>
              </a:r>
            </a:p>
          </p:txBody>
        </p:sp>
      </p:grpSp>
      <p:grpSp>
        <p:nvGrpSpPr>
          <p:cNvPr id="7" name="组合 6"/>
          <p:cNvGrpSpPr/>
          <p:nvPr/>
        </p:nvGrpSpPr>
        <p:grpSpPr>
          <a:xfrm>
            <a:off x="3143240" y="4000504"/>
            <a:ext cx="2214578" cy="1714512"/>
            <a:chOff x="3000364" y="4643446"/>
            <a:chExt cx="2214578" cy="1714512"/>
          </a:xfrm>
        </p:grpSpPr>
        <p:sp>
          <p:nvSpPr>
            <p:cNvPr id="8" name="TextBox 7"/>
            <p:cNvSpPr txBox="1"/>
            <p:nvPr/>
          </p:nvSpPr>
          <p:spPr>
            <a:xfrm>
              <a:off x="3214678" y="4643446"/>
              <a:ext cx="9286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myv</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9" name="TextBox 8"/>
            <p:cNvSpPr txBox="1"/>
            <p:nvPr/>
          </p:nvSpPr>
          <p:spPr>
            <a:xfrm>
              <a:off x="4000496"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0" name="燕尾形箭头 9"/>
            <p:cNvSpPr/>
            <p:nvPr/>
          </p:nvSpPr>
          <p:spPr bwMode="auto">
            <a:xfrm>
              <a:off x="3000364" y="5534562"/>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11" name="TextBox 10"/>
            <p:cNvSpPr txBox="1"/>
            <p:nvPr/>
          </p:nvSpPr>
          <p:spPr>
            <a:xfrm>
              <a:off x="3071802" y="5177372"/>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复制</a:t>
              </a:r>
            </a:p>
          </p:txBody>
        </p:sp>
      </p:grpSp>
      <p:grpSp>
        <p:nvGrpSpPr>
          <p:cNvPr id="12" name="组合 11"/>
          <p:cNvGrpSpPr/>
          <p:nvPr/>
        </p:nvGrpSpPr>
        <p:grpSpPr>
          <a:xfrm>
            <a:off x="5575850" y="4000504"/>
            <a:ext cx="2210860" cy="1714512"/>
            <a:chOff x="5432974" y="4643446"/>
            <a:chExt cx="2210860" cy="1714512"/>
          </a:xfrm>
        </p:grpSpPr>
        <p:sp>
          <p:nvSpPr>
            <p:cNvPr id="13" name="TextBox 12"/>
            <p:cNvSpPr txBox="1"/>
            <p:nvPr/>
          </p:nvSpPr>
          <p:spPr>
            <a:xfrm>
              <a:off x="5643570" y="4643446"/>
              <a:ext cx="9286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myv</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4" name="TextBox 13"/>
            <p:cNvSpPr txBox="1"/>
            <p:nvPr/>
          </p:nvSpPr>
          <p:spPr>
            <a:xfrm>
              <a:off x="6429388"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5" name="燕尾形箭头 14"/>
            <p:cNvSpPr/>
            <p:nvPr/>
          </p:nvSpPr>
          <p:spPr bwMode="auto">
            <a:xfrm>
              <a:off x="5432974" y="5538280"/>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16" name="TextBox 15"/>
            <p:cNvSpPr txBox="1"/>
            <p:nvPr/>
          </p:nvSpPr>
          <p:spPr>
            <a:xfrm>
              <a:off x="5504412" y="5181090"/>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排序</a:t>
              </a:r>
            </a:p>
          </p:txBody>
        </p:sp>
      </p:grpSp>
      <p:grpSp>
        <p:nvGrpSpPr>
          <p:cNvPr id="17" name="组合 16"/>
          <p:cNvGrpSpPr/>
          <p:nvPr/>
        </p:nvGrpSpPr>
        <p:grpSpPr>
          <a:xfrm>
            <a:off x="285720" y="2643182"/>
            <a:ext cx="4500594" cy="3071834"/>
            <a:chOff x="142844" y="3286124"/>
            <a:chExt cx="4500594" cy="3071834"/>
          </a:xfrm>
        </p:grpSpPr>
        <p:sp>
          <p:nvSpPr>
            <p:cNvPr id="18" name="TextBox 17"/>
            <p:cNvSpPr txBox="1"/>
            <p:nvPr/>
          </p:nvSpPr>
          <p:spPr>
            <a:xfrm>
              <a:off x="142844" y="3286124"/>
              <a:ext cx="4500594"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5 2 3 3 1 3 4 2 5 2 3 5</a:t>
              </a:r>
            </a:p>
          </p:txBody>
        </p:sp>
        <p:sp>
          <p:nvSpPr>
            <p:cNvPr id="19" name="下箭头 18"/>
            <p:cNvSpPr/>
            <p:nvPr/>
          </p:nvSpPr>
          <p:spPr bwMode="auto">
            <a:xfrm>
              <a:off x="1857356" y="3929066"/>
              <a:ext cx="285752" cy="500066"/>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20" name="TextBox 19"/>
            <p:cNvSpPr txBox="1"/>
            <p:nvPr/>
          </p:nvSpPr>
          <p:spPr>
            <a:xfrm>
              <a:off x="500034" y="4643446"/>
              <a:ext cx="1214446"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mymap</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21" name="TextBox 20"/>
            <p:cNvSpPr txBox="1"/>
            <p:nvPr/>
          </p:nvSpPr>
          <p:spPr>
            <a:xfrm>
              <a:off x="1571604"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22" name="TextBox 21"/>
            <p:cNvSpPr txBox="1"/>
            <p:nvPr/>
          </p:nvSpPr>
          <p:spPr>
            <a:xfrm>
              <a:off x="2143108" y="3941592"/>
              <a:ext cx="785818" cy="400110"/>
            </a:xfrm>
            <a:prstGeom prst="rect">
              <a:avLst/>
            </a:prstGeom>
            <a:noFill/>
          </p:spPr>
          <p:txBody>
            <a:bodyPr wrap="square" rtlCol="0">
              <a:spAutoFit/>
            </a:bodyPr>
            <a:lstStyle/>
            <a:p>
              <a:pPr algn="l"/>
              <a:r>
                <a:rPr lang="zh-CN" altLang="en-US" sz="2000" smtClean="0">
                  <a:solidFill>
                    <a:srgbClr val="0000FF"/>
                  </a:solidFill>
                  <a:latin typeface="仿宋" pitchFamily="49" charset="-122"/>
                  <a:ea typeface="仿宋" pitchFamily="49" charset="-122"/>
                  <a:cs typeface="Times New Roman" pitchFamily="18" charset="0"/>
                </a:rPr>
                <a:t>计数</a:t>
              </a:r>
            </a:p>
          </p:txBody>
        </p:sp>
      </p:grpSp>
      <p:grpSp>
        <p:nvGrpSpPr>
          <p:cNvPr id="23" name="组合 22"/>
          <p:cNvGrpSpPr/>
          <p:nvPr/>
        </p:nvGrpSpPr>
        <p:grpSpPr>
          <a:xfrm>
            <a:off x="7929586" y="4500570"/>
            <a:ext cx="857256" cy="714380"/>
            <a:chOff x="7786710" y="5143512"/>
            <a:chExt cx="857256" cy="714380"/>
          </a:xfrm>
        </p:grpSpPr>
        <p:sp>
          <p:nvSpPr>
            <p:cNvPr id="24" name="燕尾形箭头 23"/>
            <p:cNvSpPr/>
            <p:nvPr/>
          </p:nvSpPr>
          <p:spPr bwMode="auto">
            <a:xfrm>
              <a:off x="7786710" y="5500702"/>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25" name="TextBox 24"/>
            <p:cNvSpPr txBox="1"/>
            <p:nvPr/>
          </p:nvSpPr>
          <p:spPr>
            <a:xfrm>
              <a:off x="7858148" y="5143512"/>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输出</a:t>
              </a:r>
            </a:p>
          </p:txBody>
        </p:sp>
      </p:grpSp>
      <p:sp>
        <p:nvSpPr>
          <p:cNvPr id="26" name="TextBox 25"/>
          <p:cNvSpPr txBox="1"/>
          <p:nvPr/>
        </p:nvSpPr>
        <p:spPr>
          <a:xfrm>
            <a:off x="6429388" y="152619"/>
            <a:ext cx="2643206" cy="285650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rtlCol="0">
            <a:spAutoFit/>
          </a:bodyPr>
          <a:lstStyle/>
          <a:p>
            <a:pPr algn="l"/>
            <a:r>
              <a:rPr lang="zh-CN" altLang="en-US" sz="1800" spc="300" smtClean="0">
                <a:solidFill>
                  <a:srgbClr val="FF0000"/>
                </a:solidFill>
                <a:latin typeface="微软雅黑" pitchFamily="34" charset="-122"/>
                <a:ea typeface="微软雅黑" pitchFamily="34" charset="-122"/>
                <a:cs typeface="Consolas" pitchFamily="49" charset="0"/>
              </a:rPr>
              <a:t>样例输入</a:t>
            </a:r>
          </a:p>
          <a:p>
            <a:pPr algn="l"/>
            <a:r>
              <a:rPr lang="en-US" altLang="zh-CN" sz="1800" spc="-300" smtClean="0">
                <a:solidFill>
                  <a:srgbClr val="0000FF"/>
                </a:solidFill>
                <a:latin typeface="Consolas" pitchFamily="49" charset="0"/>
                <a:ea typeface="楷体" pitchFamily="49" charset="-122"/>
                <a:cs typeface="Consolas" pitchFamily="49" charset="0"/>
              </a:rPr>
              <a:t>12</a:t>
            </a:r>
          </a:p>
          <a:p>
            <a:pPr algn="l"/>
            <a:r>
              <a:rPr lang="en-US" altLang="zh-CN" sz="1800" spc="-300" smtClean="0">
                <a:solidFill>
                  <a:srgbClr val="0000FF"/>
                </a:solidFill>
                <a:latin typeface="Consolas" pitchFamily="49" charset="0"/>
                <a:ea typeface="楷体" pitchFamily="49" charset="-122"/>
                <a:cs typeface="Consolas" pitchFamily="49" charset="0"/>
              </a:rPr>
              <a:t>5 2 3 3 1 3 4 2 5 2 3 5</a:t>
            </a:r>
          </a:p>
          <a:p>
            <a:pPr algn="l"/>
            <a:r>
              <a:rPr lang="zh-CN" altLang="en-US" sz="1800" spc="300" smtClean="0">
                <a:solidFill>
                  <a:srgbClr val="FF0000"/>
                </a:solidFill>
                <a:latin typeface="微软雅黑" pitchFamily="34" charset="-122"/>
                <a:ea typeface="微软雅黑" pitchFamily="34" charset="-122"/>
                <a:cs typeface="Consolas" pitchFamily="49" charset="0"/>
              </a:rPr>
              <a:t>样例输出</a:t>
            </a:r>
          </a:p>
          <a:p>
            <a:pPr algn="l"/>
            <a:r>
              <a:rPr lang="en-US" altLang="zh-CN" sz="1800" spc="-300" smtClean="0">
                <a:solidFill>
                  <a:srgbClr val="0000FF"/>
                </a:solidFill>
                <a:latin typeface="Consolas" pitchFamily="49" charset="0"/>
                <a:ea typeface="楷体" pitchFamily="49" charset="-122"/>
                <a:cs typeface="Consolas" pitchFamily="49" charset="0"/>
              </a:rPr>
              <a:t>3 4</a:t>
            </a:r>
          </a:p>
          <a:p>
            <a:pPr algn="l"/>
            <a:r>
              <a:rPr lang="en-US" altLang="zh-CN" sz="1800" spc="-300" smtClean="0">
                <a:solidFill>
                  <a:srgbClr val="0000FF"/>
                </a:solidFill>
                <a:latin typeface="Consolas" pitchFamily="49" charset="0"/>
                <a:ea typeface="楷体" pitchFamily="49" charset="-122"/>
                <a:cs typeface="Consolas" pitchFamily="49" charset="0"/>
              </a:rPr>
              <a:t>2 3</a:t>
            </a:r>
          </a:p>
          <a:p>
            <a:pPr algn="l"/>
            <a:r>
              <a:rPr lang="en-US" altLang="zh-CN" sz="1800" spc="-300" smtClean="0">
                <a:solidFill>
                  <a:srgbClr val="0000FF"/>
                </a:solidFill>
                <a:latin typeface="Consolas" pitchFamily="49" charset="0"/>
                <a:ea typeface="楷体" pitchFamily="49" charset="-122"/>
                <a:cs typeface="Consolas" pitchFamily="49" charset="0"/>
              </a:rPr>
              <a:t>5 3</a:t>
            </a:r>
          </a:p>
          <a:p>
            <a:pPr algn="l"/>
            <a:r>
              <a:rPr lang="en-US" altLang="zh-CN" sz="1800" spc="-300" smtClean="0">
                <a:solidFill>
                  <a:srgbClr val="0000FF"/>
                </a:solidFill>
                <a:latin typeface="Consolas" pitchFamily="49" charset="0"/>
                <a:ea typeface="楷体" pitchFamily="49" charset="-122"/>
                <a:cs typeface="Consolas" pitchFamily="49" charset="0"/>
              </a:rPr>
              <a:t>1 1</a:t>
            </a:r>
          </a:p>
          <a:p>
            <a:pPr algn="l"/>
            <a:r>
              <a:rPr lang="en-US" altLang="zh-CN" sz="1800" spc="-300" smtClean="0">
                <a:solidFill>
                  <a:srgbClr val="0000FF"/>
                </a:solidFill>
                <a:latin typeface="Consolas" pitchFamily="49" charset="0"/>
                <a:ea typeface="楷体" pitchFamily="49" charset="-122"/>
                <a:cs typeface="Consolas" pitchFamily="49" charset="0"/>
              </a:rPr>
              <a:t>4 1</a:t>
            </a:r>
          </a:p>
        </p:txBody>
      </p:sp>
      <p:cxnSp>
        <p:nvCxnSpPr>
          <p:cNvPr id="27" name="直接箭头连接符 26"/>
          <p:cNvCxnSpPr/>
          <p:nvPr/>
        </p:nvCxnSpPr>
        <p:spPr bwMode="auto">
          <a:xfrm>
            <a:off x="2214546" y="571480"/>
            <a:ext cx="3960000" cy="1588"/>
          </a:xfrm>
          <a:prstGeom prst="straightConnector1">
            <a:avLst/>
          </a:prstGeom>
          <a:solidFill>
            <a:schemeClr val="accent1"/>
          </a:solidFill>
          <a:ln w="38100" cap="flat" cmpd="sng" algn="ctr">
            <a:solidFill>
              <a:srgbClr val="00B0F0"/>
            </a:solidFill>
            <a:prstDash val="solid"/>
            <a:round/>
            <a:headEnd type="arrow"/>
            <a:tailEnd type="arrow"/>
          </a:ln>
          <a:effectLst/>
        </p:spPr>
      </p:cxnSp>
      <p:sp>
        <p:nvSpPr>
          <p:cNvPr id="28" name="灯片编号占位符 27"/>
          <p:cNvSpPr>
            <a:spLocks noGrp="1"/>
          </p:cNvSpPr>
          <p:nvPr>
            <p:ph type="sldNum" sz="quarter" idx="12"/>
          </p:nvPr>
        </p:nvSpPr>
        <p:spPr/>
        <p:txBody>
          <a:bodyPr/>
          <a:lstStyle/>
          <a:p>
            <a:fld id="{A534E84C-3113-4352-BB42-D00F22998753}" type="slidenum">
              <a:rPr lang="en-US" altLang="zh-CN" smtClean="0"/>
              <a:pPr/>
              <a:t>97</a:t>
            </a:fld>
            <a:r>
              <a:rPr lang="en-US" altLang="zh-CN" smtClean="0"/>
              <a:t>/16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143932" cy="504171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p>
          <a:p>
            <a:pPr algn="l"/>
            <a:r>
              <a:rPr lang="en-US" altLang="zh-CN" sz="1600" smtClean="0">
                <a:solidFill>
                  <a:srgbClr val="0000FF"/>
                </a:solidFill>
                <a:latin typeface="Consolas" pitchFamily="49" charset="0"/>
                <a:ea typeface="仿宋" pitchFamily="49" charset="-122"/>
                <a:cs typeface="Consolas" pitchFamily="49" charset="0"/>
              </a:rPr>
              <a:t>#include &lt;map&gt;</a:t>
            </a:r>
          </a:p>
          <a:p>
            <a:pPr algn="l"/>
            <a:r>
              <a:rPr lang="en-US" altLang="zh-CN" sz="1600" smtClean="0">
                <a:solidFill>
                  <a:srgbClr val="0000FF"/>
                </a:solidFill>
                <a:latin typeface="Consolas" pitchFamily="49" charset="0"/>
                <a:ea typeface="仿宋" pitchFamily="49" charset="-122"/>
                <a:cs typeface="Consolas" pitchFamily="49" charset="0"/>
              </a:rPr>
              <a:t>#include &lt;vector&gt;</a:t>
            </a:r>
          </a:p>
          <a:p>
            <a:pPr algn="l"/>
            <a:r>
              <a:rPr lang="en-US" altLang="zh-CN" sz="1600" smtClean="0">
                <a:solidFill>
                  <a:srgbClr val="0000FF"/>
                </a:solidFill>
                <a:latin typeface="Consolas" pitchFamily="49" charset="0"/>
                <a:ea typeface="仿宋" pitchFamily="49" charset="-122"/>
                <a:cs typeface="Consolas" pitchFamily="49" charset="0"/>
              </a:rPr>
              <a:t>#include &lt;algorithm&gt;</a:t>
            </a:r>
          </a:p>
          <a:p>
            <a:pPr algn="l"/>
            <a:r>
              <a:rPr lang="en-US" altLang="zh-CN" sz="1600" smtClean="0">
                <a:solidFill>
                  <a:srgbClr val="0000FF"/>
                </a:solidFill>
                <a:latin typeface="Consolas" pitchFamily="49" charset="0"/>
                <a:ea typeface="仿宋" pitchFamily="49" charset="-122"/>
                <a:cs typeface="Consolas" pitchFamily="49" charset="0"/>
              </a:rPr>
              <a:t>using namespace std;</a:t>
            </a: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struct </a:t>
            </a:r>
            <a:r>
              <a:rPr lang="en-US" altLang="zh-CN" sz="1600" smtClean="0">
                <a:solidFill>
                  <a:srgbClr val="FF0000"/>
                </a:solidFill>
                <a:latin typeface="Consolas" pitchFamily="49" charset="0"/>
                <a:ea typeface="仿宋" pitchFamily="49" charset="-122"/>
                <a:cs typeface="Consolas" pitchFamily="49" charset="0"/>
              </a:rPr>
              <a:t>Elem</a:t>
            </a:r>
          </a:p>
          <a:p>
            <a:pPr algn="l"/>
            <a:r>
              <a:rPr lang="en-US" altLang="zh-CN" sz="1600" smtClean="0">
                <a:solidFill>
                  <a:srgbClr val="0000FF"/>
                </a:solidFill>
                <a:latin typeface="Consolas" pitchFamily="49" charset="0"/>
                <a:ea typeface="仿宋" pitchFamily="49" charset="-122"/>
                <a:cs typeface="Consolas" pitchFamily="49" charset="0"/>
              </a:rPr>
              <a:t>{  int d;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整数</a:t>
            </a:r>
          </a:p>
          <a:p>
            <a:pPr algn="l"/>
            <a:r>
              <a:rPr lang="en-US" altLang="zh-CN" sz="1600" smtClean="0">
                <a:solidFill>
                  <a:srgbClr val="0000FF"/>
                </a:solidFill>
                <a:latin typeface="Consolas" pitchFamily="49" charset="0"/>
                <a:ea typeface="仿宋" pitchFamily="49" charset="-122"/>
                <a:cs typeface="Consolas" pitchFamily="49" charset="0"/>
              </a:rPr>
              <a:t>   int num;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出现次数</a:t>
            </a:r>
          </a:p>
          <a:p>
            <a:pPr algn="l"/>
            <a:r>
              <a:rPr lang="en-US" altLang="zh-CN" sz="1600" smtClean="0">
                <a:solidFill>
                  <a:srgbClr val="008000"/>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operator&lt;</a:t>
            </a:r>
            <a:r>
              <a:rPr lang="en-US" altLang="zh-CN" sz="1600" smtClean="0">
                <a:solidFill>
                  <a:srgbClr val="008000"/>
                </a:solidFill>
                <a:latin typeface="Consolas" pitchFamily="49" charset="0"/>
                <a:ea typeface="仿宋" pitchFamily="49" charset="-122"/>
                <a:cs typeface="Consolas" pitchFamily="49" charset="0"/>
              </a:rPr>
              <a:t>(const Elem &amp;s)</a:t>
            </a:r>
          </a:p>
          <a:p>
            <a:pPr algn="l"/>
            <a:r>
              <a:rPr lang="en-US" altLang="zh-CN" sz="1600" smtClean="0">
                <a:solidFill>
                  <a:srgbClr val="008000"/>
                </a:solidFill>
                <a:latin typeface="Consolas" pitchFamily="49" charset="0"/>
                <a:ea typeface="仿宋" pitchFamily="49" charset="-122"/>
                <a:cs typeface="Consolas" pitchFamily="49" charset="0"/>
              </a:rPr>
              <a:t>   {</a:t>
            </a:r>
          </a:p>
          <a:p>
            <a:pPr algn="l"/>
            <a:r>
              <a:rPr lang="en-US" altLang="zh-CN" sz="1600" smtClean="0">
                <a:solidFill>
                  <a:srgbClr val="008000"/>
                </a:solidFill>
                <a:latin typeface="Consolas" pitchFamily="49" charset="0"/>
                <a:ea typeface="仿宋" pitchFamily="49" charset="-122"/>
                <a:cs typeface="Consolas" pitchFamily="49" charset="0"/>
              </a:rPr>
              <a:t>      bool result;</a:t>
            </a:r>
          </a:p>
          <a:p>
            <a:pPr algn="l"/>
            <a:r>
              <a:rPr lang="en-US" altLang="zh-CN" sz="1600" smtClean="0">
                <a:solidFill>
                  <a:srgbClr val="008000"/>
                </a:solidFill>
                <a:latin typeface="Consolas" pitchFamily="49" charset="0"/>
                <a:ea typeface="仿宋" pitchFamily="49" charset="-122"/>
                <a:cs typeface="Consolas" pitchFamily="49" charset="0"/>
              </a:rPr>
              <a:t>      if(s.num==num)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次数相同，</a:t>
            </a:r>
            <a:r>
              <a:rPr lang="en-US" altLang="zh-CN" sz="1600" smtClean="0">
                <a:solidFill>
                  <a:srgbClr val="00B0F0"/>
                </a:solidFill>
                <a:latin typeface="Consolas" pitchFamily="49" charset="0"/>
                <a:ea typeface="仿宋" pitchFamily="49" charset="-122"/>
                <a:cs typeface="Consolas" pitchFamily="49" charset="0"/>
              </a:rPr>
              <a:t>d</a:t>
            </a:r>
            <a:r>
              <a:rPr lang="zh-CN" altLang="en-US" sz="1600" smtClean="0">
                <a:solidFill>
                  <a:srgbClr val="00B0F0"/>
                </a:solidFill>
                <a:latin typeface="Consolas" pitchFamily="49" charset="0"/>
                <a:ea typeface="仿宋" pitchFamily="49" charset="-122"/>
                <a:cs typeface="Consolas" pitchFamily="49" charset="0"/>
              </a:rPr>
              <a:t>越小越排列在前面</a:t>
            </a:r>
          </a:p>
          <a:p>
            <a:pPr algn="l"/>
            <a:r>
              <a:rPr lang="zh-CN" altLang="en-US" sz="1600" smtClean="0">
                <a:solidFill>
                  <a:srgbClr val="008000"/>
                </a:solidFill>
                <a:latin typeface="Consolas" pitchFamily="49" charset="0"/>
                <a:ea typeface="仿宋" pitchFamily="49" charset="-122"/>
                <a:cs typeface="Consolas" pitchFamily="49" charset="0"/>
              </a:rPr>
              <a:t>	  </a:t>
            </a:r>
            <a:r>
              <a:rPr lang="en-US" altLang="zh-CN" sz="1600" smtClean="0">
                <a:solidFill>
                  <a:srgbClr val="008000"/>
                </a:solidFill>
                <a:latin typeface="Consolas" pitchFamily="49" charset="0"/>
                <a:ea typeface="仿宋" pitchFamily="49" charset="-122"/>
                <a:cs typeface="Consolas" pitchFamily="49" charset="0"/>
              </a:rPr>
              <a:t>result = s.d&gt;d;</a:t>
            </a:r>
          </a:p>
          <a:p>
            <a:pPr algn="l"/>
            <a:r>
              <a:rPr lang="en-US" altLang="zh-CN" sz="1600" smtClean="0">
                <a:solidFill>
                  <a:srgbClr val="008000"/>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次数不同，</a:t>
            </a:r>
            <a:r>
              <a:rPr lang="en-US" altLang="zh-CN" sz="1600" smtClean="0">
                <a:solidFill>
                  <a:srgbClr val="00B0F0"/>
                </a:solidFill>
                <a:latin typeface="Consolas" pitchFamily="49" charset="0"/>
                <a:ea typeface="仿宋" pitchFamily="49" charset="-122"/>
                <a:cs typeface="Consolas" pitchFamily="49" charset="0"/>
              </a:rPr>
              <a:t>num</a:t>
            </a:r>
            <a:r>
              <a:rPr lang="zh-CN" altLang="en-US" sz="1600" smtClean="0">
                <a:solidFill>
                  <a:srgbClr val="00B0F0"/>
                </a:solidFill>
                <a:latin typeface="Consolas" pitchFamily="49" charset="0"/>
                <a:ea typeface="仿宋" pitchFamily="49" charset="-122"/>
                <a:cs typeface="Consolas" pitchFamily="49" charset="0"/>
              </a:rPr>
              <a:t>越大越排列在前面</a:t>
            </a:r>
          </a:p>
          <a:p>
            <a:pPr algn="l"/>
            <a:r>
              <a:rPr lang="zh-CN" altLang="en-US" sz="1600" smtClean="0">
                <a:solidFill>
                  <a:srgbClr val="008000"/>
                </a:solidFill>
                <a:latin typeface="Consolas" pitchFamily="49" charset="0"/>
                <a:ea typeface="仿宋" pitchFamily="49" charset="-122"/>
                <a:cs typeface="Consolas" pitchFamily="49" charset="0"/>
              </a:rPr>
              <a:t>         </a:t>
            </a:r>
            <a:r>
              <a:rPr lang="en-US" altLang="zh-CN" sz="1600" smtClean="0">
                <a:solidFill>
                  <a:srgbClr val="008000"/>
                </a:solidFill>
                <a:latin typeface="Consolas" pitchFamily="49" charset="0"/>
                <a:ea typeface="仿宋" pitchFamily="49" charset="-122"/>
                <a:cs typeface="Consolas" pitchFamily="49" charset="0"/>
              </a:rPr>
              <a:t>result = s.num&lt;num;</a:t>
            </a:r>
          </a:p>
          <a:p>
            <a:pPr algn="l"/>
            <a:r>
              <a:rPr lang="en-US" altLang="zh-CN" sz="1600" smtClean="0">
                <a:solidFill>
                  <a:srgbClr val="008000"/>
                </a:solidFill>
                <a:latin typeface="Consolas" pitchFamily="49" charset="0"/>
                <a:ea typeface="仿宋" pitchFamily="49" charset="-122"/>
                <a:cs typeface="Consolas" pitchFamily="49" charset="0"/>
              </a:rPr>
              <a:t>      return result;</a:t>
            </a:r>
          </a:p>
          <a:p>
            <a:pPr algn="l"/>
            <a:r>
              <a:rPr lang="en-US" altLang="zh-CN" sz="1600" smtClean="0">
                <a:solidFill>
                  <a:srgbClr val="008000"/>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98</a:t>
            </a:fld>
            <a:r>
              <a:rPr lang="en-US" altLang="zh-CN" smtClean="0"/>
              <a:t>/16</a:t>
            </a:r>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143932" cy="656945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a:lnSpc>
                <a:spcPts val="2000"/>
              </a:lnSpc>
            </a:pPr>
            <a:r>
              <a:rPr lang="en-US" altLang="zh-CN" sz="1600" smtClean="0">
                <a:solidFill>
                  <a:srgbClr val="FF0000"/>
                </a:solidFill>
                <a:latin typeface="Consolas" pitchFamily="49" charset="0"/>
                <a:ea typeface="仿宋" pitchFamily="49" charset="-122"/>
                <a:cs typeface="Consolas" pitchFamily="49" charset="0"/>
              </a:rPr>
              <a:t>int main()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int 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cin &gt;&gt; 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map&lt;int,int&gt; </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00FF"/>
                </a:solidFill>
                <a:latin typeface="Consolas" pitchFamily="49" charset="0"/>
                <a:ea typeface="仿宋" pitchFamily="49" charset="-122"/>
                <a:cs typeface="Consolas" pitchFamily="49" charset="0"/>
              </a:rPr>
              <a:t>;</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map&lt;int,int&gt;::iterator it;</a:t>
            </a:r>
          </a:p>
          <a:p>
            <a:pPr algn="l">
              <a:lnSpc>
                <a:spcPct val="150000"/>
              </a:lnSpc>
            </a:pPr>
            <a:r>
              <a:rPr lang="en-US" altLang="zh-CN" sz="1600" smtClean="0">
                <a:solidFill>
                  <a:srgbClr val="9900CC"/>
                </a:solidFill>
                <a:latin typeface="Consolas" pitchFamily="49" charset="0"/>
                <a:ea typeface="仿宋" pitchFamily="49" charset="-122"/>
                <a:cs typeface="Consolas" pitchFamily="49" charset="0"/>
              </a:rPr>
              <a:t>   for(int i=0;i&lt;n;i++)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累计</a:t>
            </a:r>
            <a:r>
              <a:rPr lang="en-US" altLang="zh-CN" sz="1600" smtClean="0">
                <a:solidFill>
                  <a:srgbClr val="00B0F0"/>
                </a:solidFill>
                <a:latin typeface="Consolas" pitchFamily="49" charset="0"/>
                <a:ea typeface="仿宋" pitchFamily="49" charset="-122"/>
                <a:cs typeface="Consolas" pitchFamily="49" charset="0"/>
              </a:rPr>
              <a:t>x</a:t>
            </a:r>
            <a:r>
              <a:rPr lang="zh-CN" altLang="en-US" sz="1600" smtClean="0">
                <a:solidFill>
                  <a:srgbClr val="00B0F0"/>
                </a:solidFill>
                <a:latin typeface="Consolas" pitchFamily="49" charset="0"/>
                <a:ea typeface="仿宋" pitchFamily="49" charset="-122"/>
                <a:cs typeface="Consolas" pitchFamily="49" charset="0"/>
              </a:rPr>
              <a:t>的次数</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  int 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cin &gt;&gt; 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9900CC"/>
                </a:solidFill>
                <a:latin typeface="Consolas" pitchFamily="49" charset="0"/>
                <a:ea typeface="仿宋" pitchFamily="49" charset="-122"/>
                <a:cs typeface="Consolas" pitchFamily="49" charset="0"/>
              </a:rPr>
              <a:t>[x];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a:t>
            </a:r>
          </a:p>
          <a:p>
            <a:pPr algn="l">
              <a:lnSpc>
                <a:spcPct val="150000"/>
              </a:lnSpc>
            </a:pPr>
            <a:r>
              <a:rPr lang="en-US" altLang="zh-CN" sz="1600" smtClean="0">
                <a:solidFill>
                  <a:srgbClr val="008000"/>
                </a:solidFill>
                <a:latin typeface="Consolas" pitchFamily="49" charset="0"/>
                <a:ea typeface="仿宋" pitchFamily="49" charset="-122"/>
                <a:cs typeface="Consolas" pitchFamily="49" charset="0"/>
              </a:rPr>
              <a:t>   vector&lt;Elem&gt;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008000"/>
                </a:solidFill>
                <a:latin typeface="Consolas" pitchFamily="49" charset="0"/>
                <a:ea typeface="仿宋" pitchFamily="49" charset="-122"/>
                <a:cs typeface="Consolas" pitchFamily="49" charset="0"/>
              </a:rPr>
              <a: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for (it=</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8000"/>
                </a:solidFill>
                <a:latin typeface="Consolas" pitchFamily="49" charset="0"/>
                <a:ea typeface="仿宋" pitchFamily="49" charset="-122"/>
                <a:cs typeface="Consolas" pitchFamily="49" charset="0"/>
              </a:rPr>
              <a:t>.begin();it!=</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8000"/>
                </a:solidFill>
                <a:latin typeface="Consolas" pitchFamily="49" charset="0"/>
                <a:ea typeface="仿宋" pitchFamily="49" charset="-122"/>
                <a:cs typeface="Consolas" pitchFamily="49" charset="0"/>
              </a:rPr>
              <a:t>.end();++it)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  Elem e;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由</a:t>
            </a:r>
            <a:r>
              <a:rPr lang="en-US" altLang="zh-CN" sz="1600" smtClean="0">
                <a:solidFill>
                  <a:srgbClr val="00B0F0"/>
                </a:solidFill>
                <a:latin typeface="Consolas" pitchFamily="49" charset="0"/>
                <a:ea typeface="仿宋" pitchFamily="49" charset="-122"/>
                <a:cs typeface="Consolas" pitchFamily="49" charset="0"/>
              </a:rPr>
              <a:t>mymap</a:t>
            </a:r>
            <a:r>
              <a:rPr lang="zh-CN" altLang="en-US" sz="1600" smtClean="0">
                <a:solidFill>
                  <a:srgbClr val="00B0F0"/>
                </a:solidFill>
                <a:latin typeface="Consolas" pitchFamily="49" charset="0"/>
                <a:ea typeface="仿宋" pitchFamily="49" charset="-122"/>
                <a:cs typeface="Consolas" pitchFamily="49" charset="0"/>
              </a:rPr>
              <a:t>产生</a:t>
            </a:r>
            <a:r>
              <a:rPr lang="en-US" altLang="zh-CN" sz="1600" smtClean="0">
                <a:solidFill>
                  <a:srgbClr val="00B0F0"/>
                </a:solidFill>
                <a:latin typeface="Consolas" pitchFamily="49" charset="0"/>
                <a:ea typeface="仿宋" pitchFamily="49" charset="-122"/>
                <a:cs typeface="Consolas" pitchFamily="49" charset="0"/>
              </a:rPr>
              <a:t>myv</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e.d=it-&gt;first;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e.num=it-&gt;second;</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008000"/>
                </a:solidFill>
                <a:latin typeface="Consolas" pitchFamily="49" charset="0"/>
                <a:ea typeface="仿宋" pitchFamily="49" charset="-122"/>
                <a:cs typeface="Consolas" pitchFamily="49" charset="0"/>
              </a:rPr>
              <a:t>.push_back(e);</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a:t>
            </a:r>
          </a:p>
          <a:p>
            <a:pPr algn="l">
              <a:lnSpc>
                <a:spcPct val="150000"/>
              </a:lnSpc>
            </a:pPr>
            <a:r>
              <a:rPr lang="en-US" altLang="zh-CN" sz="1600" smtClean="0">
                <a:solidFill>
                  <a:srgbClr val="FF0000"/>
                </a:solidFill>
                <a:latin typeface="Consolas" pitchFamily="49" charset="0"/>
                <a:ea typeface="仿宋" pitchFamily="49" charset="-122"/>
                <a:cs typeface="Consolas" pitchFamily="49" charset="0"/>
              </a:rPr>
              <a:t>   sort(myv.begin(),myv.end());	</a:t>
            </a: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//myv</a:t>
            </a:r>
            <a:r>
              <a:rPr lang="zh-CN" altLang="en-US" sz="1600" smtClean="0">
                <a:solidFill>
                  <a:srgbClr val="00B0F0"/>
                </a:solidFill>
                <a:latin typeface="Consolas" pitchFamily="49" charset="0"/>
                <a:ea typeface="仿宋" pitchFamily="49" charset="-122"/>
                <a:cs typeface="Consolas" pitchFamily="49" charset="0"/>
              </a:rPr>
              <a:t>元素排序</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FF00FF"/>
                </a:solidFill>
                <a:latin typeface="Consolas" pitchFamily="49" charset="0"/>
                <a:ea typeface="仿宋" pitchFamily="49" charset="-122"/>
                <a:cs typeface="Consolas" pitchFamily="49" charset="0"/>
              </a:rPr>
              <a:t>   for (int j=0; j&lt;</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.size(); j++)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	</a:t>
            </a:r>
          </a:p>
          <a:p>
            <a:pPr algn="l">
              <a:lnSpc>
                <a:spcPts val="2000"/>
              </a:lnSpc>
            </a:pPr>
            <a:r>
              <a:rPr lang="en-US" altLang="zh-CN" sz="1600" smtClean="0">
                <a:solidFill>
                  <a:srgbClr val="FF00FF"/>
                </a:solidFill>
                <a:latin typeface="Consolas" pitchFamily="49" charset="0"/>
                <a:ea typeface="仿宋" pitchFamily="49" charset="-122"/>
                <a:cs typeface="Consolas" pitchFamily="49" charset="0"/>
              </a:rPr>
              <a:t>      cout &lt;&lt;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[j].d &lt;&lt; " "&lt;&lt;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[j].num &lt;&lt; endl;</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return 0;</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fld id="{A534E84C-3113-4352-BB42-D00F22998753}" type="slidenum">
              <a:rPr lang="en-US" altLang="zh-CN" smtClean="0"/>
              <a:pPr/>
              <a:t>99</a:t>
            </a:fld>
            <a:r>
              <a:rPr lang="en-US" altLang="zh-CN" smtClean="0"/>
              <a:t>/16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436</TotalTime>
  <Words>8842</Words>
  <Application>Microsoft Office PowerPoint</Application>
  <PresentationFormat>全屏显示(4:3)</PresentationFormat>
  <Paragraphs>1390</Paragraphs>
  <Slides>120</Slides>
  <Notes>36</Notes>
  <HiddenSlides>0</HiddenSlides>
  <MMClips>0</MMClips>
  <ScaleCrop>false</ScaleCrop>
  <HeadingPairs>
    <vt:vector size="4" baseType="variant">
      <vt:variant>
        <vt:lpstr>主题</vt:lpstr>
      </vt:variant>
      <vt:variant>
        <vt:i4>1</vt:i4>
      </vt:variant>
      <vt:variant>
        <vt:lpstr>幻灯片标题</vt:lpstr>
      </vt:variant>
      <vt:variant>
        <vt:i4>120</vt:i4>
      </vt:variant>
    </vt:vector>
  </HeadingPairs>
  <TitlesOfParts>
    <vt:vector size="121" baseType="lpstr">
      <vt:lpstr>Balloons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wbh</dc:creator>
  <cp:lastModifiedBy>Administrator</cp:lastModifiedBy>
  <cp:revision>164</cp:revision>
  <dcterms:created xsi:type="dcterms:W3CDTF">2005-02-18T01:26:47Z</dcterms:created>
  <dcterms:modified xsi:type="dcterms:W3CDTF">2019-09-11T10:33:39Z</dcterms:modified>
</cp:coreProperties>
</file>