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368" r:id="rId2"/>
    <p:sldId id="483" r:id="rId3"/>
    <p:sldId id="442" r:id="rId4"/>
    <p:sldId id="406" r:id="rId5"/>
    <p:sldId id="398" r:id="rId6"/>
    <p:sldId id="407" r:id="rId7"/>
    <p:sldId id="401" r:id="rId8"/>
    <p:sldId id="443" r:id="rId9"/>
    <p:sldId id="444" r:id="rId10"/>
    <p:sldId id="445" r:id="rId11"/>
    <p:sldId id="446" r:id="rId12"/>
    <p:sldId id="474" r:id="rId13"/>
    <p:sldId id="484" r:id="rId14"/>
    <p:sldId id="486" r:id="rId15"/>
    <p:sldId id="487" r:id="rId16"/>
    <p:sldId id="485" r:id="rId17"/>
    <p:sldId id="481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6600CC"/>
    <a:srgbClr val="339933"/>
    <a:srgbClr val="00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1" autoAdjust="0"/>
    <p:restoredTop sz="94632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3C33D-80AA-4E16-8223-DAC2673FE1BB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FE1E2-FBAA-4B85-A24D-E5545E8D52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A744-8E81-4450-8ECA-9A276A2F5F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26D7-2E8F-4B30-BC7F-789557EDC7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B7-78DB-444E-A7E9-2EB8E6A67B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A960-5DA0-42A4-B587-AEA4A5C584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1915-1B4A-45D7-8EAD-2423D0EEE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9F2C-4E2D-48EC-9BB2-37FC42059E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8958-7833-4921-AF0B-AA3F874EDB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6BFB-94E1-4D20-ABAD-AB6CB326C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142C3D9-3633-454A-831D-43F2B383B8EF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A3C-42D8-4534-BB36-A78EC51B2B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C943-4ABE-41D2-B624-8765F1B529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A5E7-4ADD-4F16-AE0B-56E0F3DF01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71472" y="2000240"/>
            <a:ext cx="80772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所谓</a:t>
            </a:r>
            <a:r>
              <a:rPr kumimoji="1" lang="zh-CN" altLang="en-US" sz="2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</a:t>
            </a:r>
            <a:r>
              <a:rPr kumimoji="1"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，是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指这样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线性表，其中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所有元素以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方式有序排列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395288" y="1214422"/>
            <a:ext cx="3105142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、什么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是有序表</a:t>
            </a:r>
          </a:p>
        </p:txBody>
      </p:sp>
      <p:sp>
        <p:nvSpPr>
          <p:cNvPr id="12" name="Text Box 1028" descr="蓝色面巾纸"/>
          <p:cNvSpPr txBox="1">
            <a:spLocks noChangeArrowheads="1"/>
          </p:cNvSpPr>
          <p:nvPr/>
        </p:nvSpPr>
        <p:spPr bwMode="auto">
          <a:xfrm>
            <a:off x="2643174" y="277795"/>
            <a:ext cx="35052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472" y="4071942"/>
            <a:ext cx="8072494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为了简单，假设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有序表元素是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以递增方式排列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从中看到，有序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表和线性表中元素之间的逻辑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关系相同，其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区别是运算实现的不同。</a:t>
            </a:r>
            <a:endParaRPr lang="zh-CN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85918" y="3214686"/>
            <a:ext cx="300039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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0580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采用单链表存放有序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28596" y="642918"/>
            <a:ext cx="8286808" cy="507831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UnionList1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*&amp;LC)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*pa=LA-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=LB-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r=LC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pa-&gt;data&lt;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&gt;data=pa-&gt;data;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pa=pa-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pb=pb-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793008" y="432242"/>
            <a:ext cx="7927969" cy="455485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&gt;data=pa-&gt;data;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pa=pa-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-&gt;data;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pb=pb-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 rot="21345694">
            <a:off x="648483" y="5193041"/>
            <a:ext cx="8280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本算法的时间复杂度为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77111" y="2508186"/>
            <a:ext cx="7286676" cy="3135392"/>
            <a:chOff x="714348" y="2265354"/>
            <a:chExt cx="7286676" cy="3135392"/>
          </a:xfrm>
        </p:grpSpPr>
        <p:sp>
          <p:nvSpPr>
            <p:cNvPr id="4" name="矩形 3"/>
            <p:cNvSpPr/>
            <p:nvPr/>
          </p:nvSpPr>
          <p:spPr>
            <a:xfrm>
              <a:off x="714348" y="2265354"/>
              <a:ext cx="7286676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  <a:scene3d>
              <a:camera prst="perspective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2746116" y="4540504"/>
              <a:ext cx="1080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5786" y="5000636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LB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扫描完，将余下结点复制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7111" y="516380"/>
            <a:ext cx="7286676" cy="3358380"/>
            <a:chOff x="3000364" y="2213760"/>
            <a:chExt cx="7286676" cy="3358380"/>
          </a:xfrm>
          <a:scene3d>
            <a:camera prst="perspectiveRigh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3000364" y="2213760"/>
              <a:ext cx="7286676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5172030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LA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扫描完，将余下结点复制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4536281" y="4607727"/>
              <a:ext cx="121444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0" y="571480"/>
            <a:ext cx="8462992" cy="151634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假设两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个有序表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链表存储，设计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算法，将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它们合并成一个有序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表单链表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。要求算法的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686067"/>
            <a:ext cx="3200400" cy="31718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179388" y="400050"/>
            <a:ext cx="88201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2-17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p70】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dirty="0" err="1"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）的升序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，处在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L/2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个位置的数称为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中位数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：若序列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的中位数是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个序列的中位数是含它们所有元素的升序序列的中位数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例如，若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的中位数是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现有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两个等长的升序序列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，试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设计一个在时间和空间两方面都尽可能高效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算法，找出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两个序列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的中位数。要求：</a:t>
            </a:r>
          </a:p>
          <a:p>
            <a:pPr algn="l">
              <a:lnSpc>
                <a:spcPts val="36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）给出算法的基本设计思想。</a:t>
            </a:r>
          </a:p>
          <a:p>
            <a:pPr algn="l">
              <a:lnSpc>
                <a:spcPts val="36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）根据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思想，采用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Java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语言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算法，关键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之处给出注释。</a:t>
            </a:r>
          </a:p>
          <a:p>
            <a:pPr algn="l">
              <a:lnSpc>
                <a:spcPts val="36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）说明你所设计算法的时间复杂度和空间复杂度。　　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714480" y="5857892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注：本题为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2011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2" y="1142984"/>
            <a:ext cx="392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0562" y="114298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81253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7554" y="2071678"/>
            <a:ext cx="1714512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3143240" y="1714488"/>
            <a:ext cx="428628" cy="28575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50595" y="1750207"/>
            <a:ext cx="428628" cy="214314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rot="5400000">
            <a:off x="4000496" y="4000504"/>
            <a:ext cx="428628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2962" y="4214818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896514" y="4839446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681319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=5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27378" y="502915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中位数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348" y="5500702"/>
            <a:ext cx="7715304" cy="9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实际上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，不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需要求出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全部元素，用</a:t>
            </a:r>
            <a:r>
              <a:rPr lang="en-US" altLang="zh-CN" sz="2000" i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记录当前归并的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元素个数，当</a:t>
            </a:r>
            <a:r>
              <a:rPr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时，归并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的那个元素就是中位数。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710" y="1445112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17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710" y="223093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85852" y="835207"/>
            <a:ext cx="285752" cy="643736"/>
            <a:chOff x="1142976" y="571480"/>
            <a:chExt cx="285752" cy="643736"/>
          </a:xfrm>
        </p:grpSpPr>
        <p:cxnSp>
          <p:nvCxnSpPr>
            <p:cNvPr id="8" name="直接箭头连接符 7"/>
            <p:cNvCxnSpPr/>
            <p:nvPr/>
          </p:nvCxnSpPr>
          <p:spPr>
            <a:xfrm rot="5400000">
              <a:off x="1107257" y="1035827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2976" y="5714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14414" y="2693389"/>
            <a:ext cx="285752" cy="735611"/>
            <a:chOff x="1071538" y="2429662"/>
            <a:chExt cx="285752" cy="735611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035819" y="2607463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8" y="2857496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29124" y="1835339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58" y="37354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=5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85984" y="3395963"/>
            <a:ext cx="6143668" cy="1318921"/>
            <a:chOff x="2285984" y="3395963"/>
            <a:chExt cx="6143668" cy="1318921"/>
          </a:xfrm>
        </p:grpSpPr>
        <p:grpSp>
          <p:nvGrpSpPr>
            <p:cNvPr id="25" name="组合 24"/>
            <p:cNvGrpSpPr/>
            <p:nvPr/>
          </p:nvGrpSpPr>
          <p:grpSpPr>
            <a:xfrm>
              <a:off x="2285984" y="3395963"/>
              <a:ext cx="3286148" cy="1318921"/>
              <a:chOff x="2000232" y="3000372"/>
              <a:chExt cx="3286148" cy="1318921"/>
            </a:xfrm>
          </p:grpSpPr>
          <p:sp>
            <p:nvSpPr>
              <p:cNvPr id="23" name="下箭头 22"/>
              <p:cNvSpPr/>
              <p:nvPr/>
            </p:nvSpPr>
            <p:spPr>
              <a:xfrm>
                <a:off x="3357554" y="3000372"/>
                <a:ext cx="428628" cy="642942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00232" y="3857628"/>
                <a:ext cx="3286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中位数</a:t>
                </a:r>
                <a:r>
                  <a:rPr lang="zh-CN" altLang="en-US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为</a:t>
                </a:r>
                <a:r>
                  <a:rPr lang="en-US" altLang="zh-CN" i="1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S</a:t>
                </a:r>
                <a:r>
                  <a:rPr lang="en-US" altLang="zh-CN" baseline="-2500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1</a:t>
                </a:r>
                <a:r>
                  <a:rPr lang="en-US" altLang="zh-CN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[</a:t>
                </a:r>
                <a:r>
                  <a:rPr lang="en-US" altLang="zh-CN" i="1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r>
                  <a:rPr lang="en-US" altLang="zh-CN" dirty="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]=11</a:t>
                </a:r>
                <a:endParaRPr lang="zh-CN" altLang="en-US" dirty="0"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4810" y="3500438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，结果为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所指较小的元素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00115 L 0.06024 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32 0.00115 L 0.11892 0.001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89 0.00115 L 0.1783 0.001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89 0.00115 L 0.24913 0.00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642910" y="533357"/>
            <a:ext cx="6140494" cy="485438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72000" rIns="288000" bIns="72000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M_Search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i=j=k=0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 &amp;&amp; j&lt;n)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]&lt;B[j]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k==n)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A[i];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]&gt;=B[j]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k==n)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B[j];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28813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对应的算法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5786" y="5715016"/>
            <a:ext cx="67866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2124075" y="29972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71364" name="AutoShape 4" descr="u=354810576,200618740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42910" y="571480"/>
            <a:ext cx="80772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既然有序表中元素逻辑关系与线性表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的相同，有序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表可以采用与线性表相同的存储结构。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579667" y="2061490"/>
            <a:ext cx="18716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24934" name="Freeform 6"/>
          <p:cNvSpPr>
            <a:spLocks/>
          </p:cNvSpPr>
          <p:nvPr/>
        </p:nvSpPr>
        <p:spPr bwMode="auto">
          <a:xfrm>
            <a:off x="2444729" y="2564727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3371829" y="2564727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643043" y="3212427"/>
            <a:ext cx="1214446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514704" y="3212427"/>
            <a:ext cx="985858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00628" y="2061490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5027592" y="3212427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5603854" y="2493290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81359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发现基本运算算法中只有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算法与前面的顺序表对应的运算有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差异，其余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都是相同的。有序顺序表的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算法如下：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785786" y="1457325"/>
            <a:ext cx="7929618" cy="2783803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&lt;L-&gt;length &amp;&amp; L-&gt;data[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查找值为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j&gt;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i;j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data[i..n]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后移一个位置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&gt;data[j]=L-&gt;data[j-1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&gt;length++;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有序顺序表长度增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27088" y="4508500"/>
            <a:ext cx="2816218" cy="1816160"/>
            <a:chOff x="827088" y="4508500"/>
            <a:chExt cx="2816218" cy="1816160"/>
          </a:xfrm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8270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359" name="Rectangle 7"/>
            <p:cNvSpPr>
              <a:spLocks noChangeArrowheads="1"/>
            </p:cNvSpPr>
            <p:nvPr/>
          </p:nvSpPr>
          <p:spPr bwMode="auto">
            <a:xfrm>
              <a:off x="12588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28360" name="Rectangle 8"/>
            <p:cNvSpPr>
              <a:spLocks noChangeArrowheads="1"/>
            </p:cNvSpPr>
            <p:nvPr/>
          </p:nvSpPr>
          <p:spPr bwMode="auto">
            <a:xfrm>
              <a:off x="16906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361" name="Rectangle 9"/>
            <p:cNvSpPr>
              <a:spLocks noChangeArrowheads="1"/>
            </p:cNvSpPr>
            <p:nvPr/>
          </p:nvSpPr>
          <p:spPr bwMode="auto">
            <a:xfrm>
              <a:off x="21224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228362" name="Rectangle 10"/>
            <p:cNvSpPr>
              <a:spLocks noChangeArrowheads="1"/>
            </p:cNvSpPr>
            <p:nvPr/>
          </p:nvSpPr>
          <p:spPr bwMode="auto">
            <a:xfrm>
              <a:off x="25558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363" name="Rectangle 11"/>
            <p:cNvSpPr>
              <a:spLocks noChangeArrowheads="1"/>
            </p:cNvSpPr>
            <p:nvPr/>
          </p:nvSpPr>
          <p:spPr bwMode="auto">
            <a:xfrm>
              <a:off x="29876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28364" name="Text Box 12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26717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ListInsert(L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1906588" y="5011738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1403350" y="5924550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线性表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2000" y="4357694"/>
            <a:ext cx="2592388" cy="1966966"/>
            <a:chOff x="4572000" y="4357694"/>
            <a:chExt cx="2592388" cy="1966966"/>
          </a:xfrm>
        </p:grpSpPr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45720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50038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54356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58674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63007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67325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4572000" y="4508500"/>
              <a:ext cx="2374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ListInsert(L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5651500" y="5011738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5148263" y="5924550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有序表</a:t>
              </a:r>
            </a:p>
          </p:txBody>
        </p:sp>
        <p:sp>
          <p:nvSpPr>
            <p:cNvPr id="22" name="右弧形箭头 21"/>
            <p:cNvSpPr/>
            <p:nvPr/>
          </p:nvSpPr>
          <p:spPr>
            <a:xfrm>
              <a:off x="6858016" y="4357694"/>
              <a:ext cx="214314" cy="714380"/>
            </a:xfrm>
            <a:prstGeom prst="curved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468313" y="214290"/>
            <a:ext cx="8280400" cy="117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 若以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表，同样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发现基本运算算法中只有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算法与前面的单链表对应的运算有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差异，其余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都是相同的。有序单链表的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785786" y="1595404"/>
            <a:ext cx="7215238" cy="34163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pre=L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(pre-&gt;next!=NULL &amp;&amp; pre-&gt;next-&gt;data&lt;e)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pre=pre-&gt;next;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插入结点的前驱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malloc(sizeof(LinkNode));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&gt;data=e;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创建存放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&gt;next=pre-&gt;next;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结点之后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42976" y="2357430"/>
            <a:ext cx="6715172" cy="3298290"/>
            <a:chOff x="1142976" y="2500306"/>
            <a:chExt cx="6715172" cy="3298290"/>
          </a:xfrm>
        </p:grpSpPr>
        <p:sp>
          <p:nvSpPr>
            <p:cNvPr id="4" name="矩形 3"/>
            <p:cNvSpPr/>
            <p:nvPr/>
          </p:nvSpPr>
          <p:spPr>
            <a:xfrm>
              <a:off x="1142976" y="2500306"/>
              <a:ext cx="6715172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>
              <a:stCxn id="4" idx="2"/>
              <a:endCxn id="7" idx="0"/>
            </p:cNvCxnSpPr>
            <p:nvPr/>
          </p:nvCxnSpPr>
          <p:spPr>
            <a:xfrm rot="16200000" flipH="1">
              <a:off x="3446851" y="4339834"/>
              <a:ext cx="2143140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28992" y="5429264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查找插入</a:t>
              </a:r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的位置</a:t>
              </a:r>
              <a:r>
                <a:rPr lang="en-US" altLang="zh-CN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pre</a:t>
              </a:r>
              <a:endParaRPr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57224" y="3214686"/>
            <a:ext cx="6786610" cy="2524614"/>
            <a:chOff x="857224" y="3429000"/>
            <a:chExt cx="6786610" cy="2524614"/>
          </a:xfrm>
        </p:grpSpPr>
        <p:sp>
          <p:nvSpPr>
            <p:cNvPr id="8" name="矩形 7"/>
            <p:cNvSpPr/>
            <p:nvPr/>
          </p:nvSpPr>
          <p:spPr>
            <a:xfrm>
              <a:off x="1142976" y="3429000"/>
              <a:ext cx="6500858" cy="14287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1423451" y="5221021"/>
              <a:ext cx="725728" cy="7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57224" y="5584282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pre</a:t>
              </a:r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之后插入</a:t>
              </a:r>
              <a:r>
                <a:rPr lang="en-US" altLang="zh-CN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endParaRPr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6175390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有序表和线性表有什么异同？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有序表和顺序表有什么不同？</a:t>
            </a:r>
          </a:p>
        </p:txBody>
      </p:sp>
      <p:pic>
        <p:nvPicPr>
          <p:cNvPr id="181252" name="Picture 4" descr="u=3341473286,325908422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28868"/>
            <a:ext cx="4108193" cy="2722574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23850" y="404813"/>
            <a:ext cx="3676646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、有序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表的归并算法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539750" y="1196975"/>
            <a:ext cx="8424863" cy="91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2-14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p66】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假设有两个有序表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。设计一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算法，将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它们合并成一个有序表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LC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878108" y="4032257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二路归并示意图 </a:t>
            </a:r>
          </a:p>
        </p:txBody>
      </p:sp>
      <p:sp>
        <p:nvSpPr>
          <p:cNvPr id="190502" name="Rectangle 38"/>
          <p:cNvSpPr>
            <a:spLocks noChangeArrowheads="1"/>
          </p:cNvSpPr>
          <p:nvPr/>
        </p:nvSpPr>
        <p:spPr bwMode="auto">
          <a:xfrm>
            <a:off x="3154344" y="2595566"/>
            <a:ext cx="216058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</a:t>
            </a:r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>
            <a:off x="2506644" y="28844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7356" y="2643191"/>
            <a:ext cx="9366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LA</a:t>
            </a:r>
          </a:p>
        </p:txBody>
      </p:sp>
      <p:sp>
        <p:nvSpPr>
          <p:cNvPr id="190505" name="Line 41"/>
          <p:cNvSpPr>
            <a:spLocks noChangeShapeType="1"/>
          </p:cNvSpPr>
          <p:nvPr/>
        </p:nvSpPr>
        <p:spPr bwMode="auto">
          <a:xfrm>
            <a:off x="2506644" y="33162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1857356" y="3074991"/>
            <a:ext cx="9366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LB</a:t>
            </a:r>
          </a:p>
        </p:txBody>
      </p:sp>
      <p:sp>
        <p:nvSpPr>
          <p:cNvPr id="190507" name="Line 43"/>
          <p:cNvSpPr>
            <a:spLocks noChangeShapeType="1"/>
          </p:cNvSpPr>
          <p:nvPr/>
        </p:nvSpPr>
        <p:spPr bwMode="auto">
          <a:xfrm>
            <a:off x="5314931" y="31003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6034069" y="2859091"/>
            <a:ext cx="9366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LC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24161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23850" y="1100138"/>
            <a:ext cx="8135938" cy="73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＝（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其二路归并过程如下： 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79388" y="2684463"/>
            <a:ext cx="23034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LA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1  3  5</a:t>
            </a:r>
            <a:endParaRPr lang="en-US" altLang="zh-CN" sz="22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179388" y="3405188"/>
            <a:ext cx="26638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LB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2  4  6  8</a:t>
            </a:r>
            <a:endParaRPr lang="en-US" altLang="zh-CN" sz="22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4347" name="Group 27"/>
          <p:cNvGrpSpPr>
            <a:grpSpLocks/>
          </p:cNvGrpSpPr>
          <p:nvPr/>
        </p:nvGrpSpPr>
        <p:grpSpPr bwMode="auto">
          <a:xfrm>
            <a:off x="725488" y="1938338"/>
            <a:ext cx="647700" cy="796925"/>
            <a:chOff x="545" y="1055"/>
            <a:chExt cx="408" cy="502"/>
          </a:xfrm>
        </p:grpSpPr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681" y="128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545" y="105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84348" name="Group 28"/>
          <p:cNvGrpSpPr>
            <a:grpSpLocks/>
          </p:cNvGrpSpPr>
          <p:nvPr/>
        </p:nvGrpSpPr>
        <p:grpSpPr bwMode="auto">
          <a:xfrm>
            <a:off x="785786" y="3802063"/>
            <a:ext cx="647700" cy="1042987"/>
            <a:chOff x="567" y="2229"/>
            <a:chExt cx="408" cy="657"/>
          </a:xfrm>
        </p:grpSpPr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 flipV="1">
              <a:off x="673" y="222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567" y="259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2916238" y="3260725"/>
            <a:ext cx="2232025" cy="360363"/>
          </a:xfrm>
          <a:prstGeom prst="rightArrow">
            <a:avLst>
              <a:gd name="adj1" fmla="val 50000"/>
              <a:gd name="adj2" fmla="val 154846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2771775" y="2755900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较小者复制到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5364163" y="3187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LC</a:t>
            </a:r>
            <a:r>
              <a:rPr lang="zh-CN" altLang="en-US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323850" y="188913"/>
            <a:ext cx="4679950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顺序表二路归并示例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6180138" y="3230563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6611938" y="3230563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6970713" y="3230563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402513" y="3230563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762875" y="3230563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8194675" y="3230563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553450" y="3230563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574675" y="5348288"/>
            <a:ext cx="8174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LA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LB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中每个元素恰好遍历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一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次，时间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7.40741E-7 L 0.04705 -7.40741E-7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44 L 0.04514 -4.07407E-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1.85185E-6 L 0.10105 1.85185E-6 " pathEditMode="relative" ptsTypes="AA">
                                      <p:cBhvr>
                                        <p:cTn id="37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-4.07407E-6 L 0.09323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4 1.85185E-6 L 0.14826 1.85185E-6 " pathEditMode="relative" ptsTypes="AA">
                                      <p:cBhvr>
                                        <p:cTn id="55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7 -4.07407E-6 L 0.14757 -4.07407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4 -4.07407E-6 L 0.17987 -4.07407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9" grpId="0"/>
      <p:bldP spid="184340" grpId="0"/>
      <p:bldP spid="184341" grpId="0"/>
      <p:bldP spid="184342" grpId="0"/>
      <p:bldP spid="184343" grpId="0"/>
      <p:bldP spid="184344" grpId="0"/>
      <p:bldP spid="184345" grpId="0"/>
      <p:bldP spid="1843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6985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采用顺序表存放有序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608047" y="1035683"/>
            <a:ext cx="8893175" cy="438453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UnionList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*&amp;LC)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中元素个数</a:t>
            </a:r>
          </a:p>
          <a:p>
            <a:pPr algn="l">
              <a:lnSpc>
                <a:spcPct val="12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建立有序顺序表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&lt;LA-&gt;length &amp;&amp; j&lt;LB-&gt;length)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LA-&gt;data[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]&lt;LB-&gt;data[j]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&gt;data[k]=LA-&gt;data[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//LA-&gt;data[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]&gt;LB-&gt;data[j]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&gt;data[k]=LB-&gt;data[j];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86446" y="2274889"/>
            <a:ext cx="1643074" cy="3011499"/>
            <a:chOff x="6443663" y="2060575"/>
            <a:chExt cx="1643074" cy="3011499"/>
          </a:xfrm>
        </p:grpSpPr>
        <p:sp>
          <p:nvSpPr>
            <p:cNvPr id="229382" name="AutoShape 6"/>
            <p:cNvSpPr>
              <a:spLocks/>
            </p:cNvSpPr>
            <p:nvPr/>
          </p:nvSpPr>
          <p:spPr bwMode="auto">
            <a:xfrm>
              <a:off x="6443663" y="2060575"/>
              <a:ext cx="128601" cy="3011499"/>
            </a:xfrm>
            <a:prstGeom prst="rightBrace">
              <a:avLst>
                <a:gd name="adj1" fmla="val 191118"/>
                <a:gd name="adj2" fmla="val 50000"/>
              </a:avLst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6732588" y="3214688"/>
              <a:ext cx="1354149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两个有序表均没有遍历完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00034" y="333375"/>
            <a:ext cx="8321703" cy="298809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&lt;LA-&gt;length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完，将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其余元素插入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LC-&gt;data[k]=LA-&gt;data[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j&lt;LB-&gt;length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完，将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其余元素插入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LC-&gt;data[k]=LB-&gt;data[j];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j++;k++;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LC-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&gt;length=k;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395288" y="3789363"/>
            <a:ext cx="828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本算法的时间复杂度为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2000" i="1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en-US" altLang="zh-CN" sz="200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en-US" altLang="zh-CN" sz="2000" i="1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，空间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891</Words>
  <Application>Microsoft PowerPoint</Application>
  <PresentationFormat>全屏显示(4:3)</PresentationFormat>
  <Paragraphs>210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793</cp:revision>
  <dcterms:created xsi:type="dcterms:W3CDTF">2004-04-02T09:54:37Z</dcterms:created>
  <dcterms:modified xsi:type="dcterms:W3CDTF">2017-11-28T06:27:46Z</dcterms:modified>
</cp:coreProperties>
</file>