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sldIdLst>
    <p:sldId id="401" r:id="rId2"/>
    <p:sldId id="402" r:id="rId3"/>
    <p:sldId id="406" r:id="rId4"/>
    <p:sldId id="409" r:id="rId5"/>
    <p:sldId id="446" r:id="rId6"/>
    <p:sldId id="408" r:id="rId7"/>
    <p:sldId id="411" r:id="rId8"/>
    <p:sldId id="415" r:id="rId9"/>
    <p:sldId id="416" r:id="rId10"/>
    <p:sldId id="417" r:id="rId11"/>
    <p:sldId id="418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29" r:id="rId20"/>
    <p:sldId id="430" r:id="rId21"/>
    <p:sldId id="431" r:id="rId22"/>
    <p:sldId id="447" r:id="rId23"/>
    <p:sldId id="44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FF99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3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线性表的顺序存储结构：把线性表中的所有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按照顺序存储方法进行存储。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642942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</a:t>
            </a: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—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60960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64633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按逻辑顺序依次存储到存储器中</a:t>
            </a:r>
            <a:r>
              <a:rPr kumimoji="1" lang="zh-CN" altLang="en-US" sz="24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一片连续的存储空间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14480" y="2428868"/>
            <a:ext cx="4535487" cy="157540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ListLength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return(L-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）求线性表的长度</a:t>
            </a:r>
            <a:r>
              <a:rPr kumimoji="1" lang="en-US" altLang="zh-CN" sz="24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ListLength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4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运算返回顺序表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的长度。实际上只需返回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成员的值即可。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627063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）输出线性表</a:t>
            </a:r>
            <a:r>
              <a:rPr kumimoji="1" lang="en-US" altLang="zh-CN" sz="24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DispList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该运算当线性表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时，顺序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中各元素的值。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4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5975350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*L)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ListEmpty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(L)) return;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&lt;L-&gt;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length;i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("\n");</a:t>
            </a: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28662" y="1428736"/>
            <a:ext cx="5805480" cy="2434101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GetElem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&lt;1 ||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&gt;L-&gt;length)  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e=L-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1" lang="en-US" altLang="zh-CN" sz="1800" dirty="0">
                <a:solidFill>
                  <a:srgbClr val="7030A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7030A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7030A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23850" y="188913"/>
            <a:ext cx="8462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）求某个数据元素</a:t>
            </a:r>
            <a:r>
              <a:rPr kumimoji="1" lang="zh-CN" altLang="en-US" sz="24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值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GetElem(L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运算返回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 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）个元素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值，存放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852" y="4357694"/>
            <a:ext cx="4968875" cy="1431019"/>
            <a:chOff x="1285852" y="4286256"/>
            <a:chExt cx="4968875" cy="1431019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体现顺序表的</a:t>
              </a:r>
              <a:r>
                <a:rPr lang="zh-CN" altLang="en-US" sz="22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本算法的时间复杂度为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r>
                <a:rPr kumimoji="1" lang="zh-CN" altLang="en-US" sz="22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214678" y="478632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0100" y="1928802"/>
            <a:ext cx="5786478" cy="26557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LocateElem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&lt;L-&gt;length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&amp;&amp;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L-&gt;data[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]!=e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&gt;=L-&gt;length)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else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1359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）按元素值</a:t>
            </a:r>
            <a:r>
              <a:rPr kumimoji="1" lang="zh-CN" altLang="en-US" sz="24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LocateElem(L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运算顺序查找第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个值域与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相等的元素的逻辑位序。若这样的元素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存在，则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返回值为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）插入数据</a:t>
            </a:r>
            <a:r>
              <a:rPr kumimoji="1" lang="zh-CN" altLang="en-US" sz="24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ListInsert(L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468313" y="1052513"/>
            <a:ext cx="7991475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该运算在顺序表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(L)+1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）个位置上插入新的元素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endParaRPr lang="en-US" altLang="zh-CN" baseline="-250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endParaRPr lang="en-US" altLang="zh-CN" baseline="-250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90787" y="424496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755774" y="2428868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8747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85 L -0.00382 -0.1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8596" y="631001"/>
            <a:ext cx="8215338" cy="40421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(j=L-&gt;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..n]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元素后移一个位置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L-&gt;data[j]=L-&gt;data[j-1];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kumimoji="1" lang="en-US" altLang="zh-CN" sz="1800" i="1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成功插入返回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0935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插入算法如下：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135709"/>
            <a:ext cx="2133600" cy="365125"/>
          </a:xfrm>
        </p:spPr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57290" y="4786322"/>
            <a:ext cx="5857916" cy="857256"/>
            <a:chOff x="1357290" y="5143512"/>
            <a:chExt cx="5857916" cy="85725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802" y="51435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下弧形箭头 17"/>
          <p:cNvSpPr/>
          <p:nvPr/>
        </p:nvSpPr>
        <p:spPr>
          <a:xfrm>
            <a:off x="5715008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0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弧形箭头 19"/>
          <p:cNvSpPr/>
          <p:nvPr/>
        </p:nvSpPr>
        <p:spPr>
          <a:xfrm>
            <a:off x="3286116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28638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1820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024636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944692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altLang="zh-CN" i="1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50043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75688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来说，元素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移动的次数不仅与表长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22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length=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有关，而且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与插入位置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720" y="185736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最好时间复杂度为</a:t>
              </a:r>
              <a:r>
                <a:rPr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57620" y="2428868"/>
            <a:ext cx="4319588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最坏时间复杂度为</a:t>
              </a:r>
              <a:r>
                <a:rPr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，达到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最大值。　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75688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16013" y="1195388"/>
            <a:ext cx="6048375" cy="1189037"/>
            <a:chOff x="703" y="890"/>
            <a:chExt cx="3810" cy="749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655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381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88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47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96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3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1156" y="1389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在线性表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中共有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426" y="-606"/>
              <a:ext cx="227" cy="3674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250825" y="3355303"/>
            <a:ext cx="849788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此时需要将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的元素均后移一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位置，共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684213" y="5949950"/>
            <a:ext cx="5959489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因此插入算法的平均时间复杂度为</a:t>
            </a:r>
            <a:r>
              <a:rPr kumimoji="1"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kumimoji="1" lang="en-US" altLang="zh-CN" sz="22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0900" y="2500306"/>
            <a:ext cx="6048375" cy="714375"/>
            <a:chOff x="850900" y="2500306"/>
            <a:chExt cx="6048375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850900" y="2676525"/>
              <a:ext cx="6048375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在插入元素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2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情况，则</a:t>
              </a:r>
              <a:r>
                <a:rPr kumimoji="1" lang="en-US" altLang="zh-CN" sz="22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kumimoji="1" lang="en-US" altLang="zh-CN" sz="2200" i="1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286512" y="2500306"/>
            <a:ext cx="587375" cy="714375"/>
          </p:xfrm>
          <a:graphic>
            <a:graphicData uri="http://schemas.openxmlformats.org/presentationml/2006/ole">
              <p:oleObj spid="_x0000_s1028" name="Equation" r:id="rId3" imgW="291960" imgH="355320" progId="Equation.3">
                <p:embed/>
              </p:oleObj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3850" y="4046538"/>
            <a:ext cx="8135938" cy="1790700"/>
            <a:chOff x="323850" y="4046538"/>
            <a:chExt cx="8135938" cy="1790700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323850" y="4046538"/>
              <a:ext cx="8135938" cy="76944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所以在长度为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的线性表中插入一个元素时所需移动元素的平均次数为：  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981200" y="4846638"/>
            <a:ext cx="4318000" cy="990600"/>
          </p:xfrm>
          <a:graphic>
            <a:graphicData uri="http://schemas.openxmlformats.org/presentationml/2006/ole">
              <p:oleObj spid="_x0000_s1029" name="Equation" r:id="rId4" imgW="2158920" imgH="495000" progId="Equation.3">
                <p:embed/>
              </p:oleObj>
            </a:graphicData>
          </a:graphic>
        </p:graphicFrame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）删除数据</a:t>
            </a:r>
            <a:r>
              <a:rPr kumimoji="1" lang="zh-CN" altLang="en-US" sz="24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ListDelete(L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84963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该运算删除顺序表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3933062"/>
            <a:ext cx="6477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endParaRPr lang="en-US" altLang="zh-CN" baseline="-250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endParaRPr lang="en-US" altLang="zh-CN" baseline="-250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i="1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n-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9049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7159" y="714356"/>
            <a:ext cx="8572560" cy="414137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&gt;L-&gt;length)	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&lt;L-&gt;length-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..n-1]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元素前移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&gt;length--;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顺序表长度减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42852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删除算法如下：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5000636"/>
            <a:ext cx="5857916" cy="857256"/>
            <a:chOff x="1357290" y="5143512"/>
            <a:chExt cx="5857916" cy="85725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1802" y="51435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上弧形箭头 15"/>
          <p:cNvSpPr/>
          <p:nvPr/>
        </p:nvSpPr>
        <p:spPr>
          <a:xfrm rot="10800000">
            <a:off x="3000364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580374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754518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293730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上弧形箭头 20"/>
          <p:cNvSpPr/>
          <p:nvPr/>
        </p:nvSpPr>
        <p:spPr>
          <a:xfrm rot="10800000">
            <a:off x="3571868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上弧形箭头 21"/>
          <p:cNvSpPr/>
          <p:nvPr/>
        </p:nvSpPr>
        <p:spPr>
          <a:xfrm rot="10800000">
            <a:off x="4929191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0713"/>
            <a:ext cx="2738438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>
              <a:solidFill>
                <a:srgbClr val="660066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MaxSize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218488" cy="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来说，元素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移动的次数也与表长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和删除元素的位置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kumimoji="1" lang="en-US" altLang="zh-CN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2910" y="2214554"/>
            <a:ext cx="4319588" cy="1468445"/>
            <a:chOff x="785786" y="2357430"/>
            <a:chExt cx="4319588" cy="1468445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删除算法最好时间复杂度为</a:t>
              </a:r>
              <a:r>
                <a:rPr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38693" y="2674935"/>
            <a:ext cx="4319587" cy="1039817"/>
            <a:chOff x="4572000" y="2786058"/>
            <a:chExt cx="4319587" cy="103981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删除算法最坏时间复杂度为</a:t>
              </a:r>
              <a:r>
                <a:rPr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572000" y="2786058"/>
              <a:ext cx="1500198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60363" y="117475"/>
            <a:ext cx="8675687" cy="109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0900" y="2533650"/>
            <a:ext cx="6048375" cy="603250"/>
            <a:chOff x="536" y="1596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3960" y="1596"/>
            <a:ext cx="143" cy="380"/>
          </p:xfrm>
          <a:graphic>
            <a:graphicData uri="http://schemas.openxmlformats.org/presentationml/2006/ole">
              <p:oleObj spid="_x0000_s2051" name="Equation" r:id="rId3" imgW="152280" imgH="406080" progId="Equation.3">
                <p:embed/>
              </p:oleObj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536" y="1638"/>
              <a:ext cx="3810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在删除元素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2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情况，则</a:t>
              </a:r>
              <a:r>
                <a:rPr kumimoji="1" lang="en-US" altLang="zh-CN" sz="22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kumimoji="1" lang="en-US" altLang="zh-CN" sz="2200" i="1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57313" y="1320800"/>
            <a:ext cx="5472113" cy="1076325"/>
            <a:chOff x="855" y="832"/>
            <a:chExt cx="3447" cy="678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855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395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385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270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3915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945" y="1260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在线性表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中共有</a:t>
              </a:r>
              <a:r>
                <a:rPr kumimoji="1"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295" y="-399"/>
              <a:ext cx="231" cy="3099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14315" y="3213100"/>
            <a:ext cx="8501089" cy="8331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此时需要将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的元素均前移一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位置，共移动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5288" y="4149726"/>
            <a:ext cx="8135937" cy="1651001"/>
            <a:chOff x="249" y="2614"/>
            <a:chExt cx="5125" cy="1040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/>
          </p:nvGraphicFramePr>
          <p:xfrm>
            <a:off x="1647" y="3076"/>
            <a:ext cx="2148" cy="578"/>
          </p:xfrm>
          <a:graphic>
            <a:graphicData uri="http://schemas.openxmlformats.org/presentationml/2006/ole">
              <p:oleObj spid="_x0000_s2050" name="Equation" r:id="rId4" imgW="1841400" imgH="495000" progId="Equation.3">
                <p:embed/>
              </p:oleObj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48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所以在长度为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的线性表中删除一个元素时所需移动元素的平均次数为：  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84213" y="5949950"/>
            <a:ext cx="78486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因此删除算法的平均时间复杂度为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143932" cy="288728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假如有一个学生表，每个学生包含学号、姓名和分数。你如何设计相应的学生顺序表？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如果需要对该学生表进行插入、修改和删除运算，你如何实现相关算法？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928670"/>
            <a:ext cx="4643470" cy="1741603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71472" y="3286124"/>
            <a:ext cx="8072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成员存放线性表的实际长度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214290"/>
            <a:ext cx="2643206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表类型定义：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4143380"/>
            <a:ext cx="5929354" cy="54078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注意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逻辑位序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物理位序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相差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4786314" y="142852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这里，假设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571736" y="496794"/>
            <a:ext cx="2214578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42910" y="2214554"/>
            <a:ext cx="6357982" cy="4108817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 &amp;L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 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整体建立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i=0,k=0;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(i&lt;n)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data[k]=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 i++;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记录插入到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2" y="1038509"/>
            <a:ext cx="288924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1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、建立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71517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─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整体创建顺序表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6644" y="3286124"/>
            <a:ext cx="11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传递顺序表指针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9" name="Text Box 2" descr="信纸"/>
          <p:cNvSpPr txBox="1">
            <a:spLocks noChangeArrowheads="1"/>
          </p:cNvSpPr>
          <p:nvPr/>
        </p:nvSpPr>
        <p:spPr bwMode="auto">
          <a:xfrm>
            <a:off x="285720" y="214290"/>
            <a:ext cx="492922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2.2.2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表运算的实现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188618" y="2571744"/>
            <a:ext cx="4092742" cy="1034716"/>
          </a:xfrm>
          <a:custGeom>
            <a:avLst/>
            <a:gdLst>
              <a:gd name="connsiteX0" fmla="*/ 471236 w 4092742"/>
              <a:gd name="connsiteY0" fmla="*/ 0 h 1034716"/>
              <a:gd name="connsiteX1" fmla="*/ 603584 w 4092742"/>
              <a:gd name="connsiteY1" fmla="*/ 469232 h 1034716"/>
              <a:gd name="connsiteX2" fmla="*/ 4092742 w 4092742"/>
              <a:gd name="connsiteY2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2742" h="1034716">
                <a:moveTo>
                  <a:pt x="471236" y="0"/>
                </a:moveTo>
                <a:cubicBezTo>
                  <a:pt x="235618" y="148389"/>
                  <a:pt x="0" y="296779"/>
                  <a:pt x="603584" y="469232"/>
                </a:cubicBezTo>
                <a:cubicBezTo>
                  <a:pt x="1207168" y="641685"/>
                  <a:pt x="2649955" y="838200"/>
                  <a:pt x="4092742" y="103471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2928934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500306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？？？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50030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L</a:t>
            </a:r>
            <a:endParaRPr lang="zh-CN" alt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250030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1010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681319"/>
            <a:ext cx="335758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4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顺序表指针的含义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4573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顺序表的空间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4214818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246003"/>
            <a:ext cx="4929222" cy="8617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L=(SqList *)malloc(sizeof(SqList));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559044"/>
            <a:ext cx="928694" cy="40011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1010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143116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5445641"/>
            <a:ext cx="207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通过顺序表指针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操作顺序表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10981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算法参数说明</a:t>
            </a:r>
            <a:endParaRPr lang="zh-CN" altLang="en-US" sz="24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4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顺序表指针引用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 *&amp;L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ElemType a[]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n)  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21162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引用参数：将执行结果回传给实参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7572428" cy="93871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引用符号“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”放在形参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的前面。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输出型参数均为使用“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”，不论参数值是否改变。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976313"/>
            <a:ext cx="8686800" cy="160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）初始化线性表</a:t>
            </a:r>
            <a:r>
              <a:rPr kumimoji="1" lang="en-US" altLang="zh-CN" sz="24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InitList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运算的结果是构造一个空的线性表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。实际上只需将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成员设置为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即可。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464051" cy="5386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2</a:t>
            </a:r>
            <a:r>
              <a:rPr lang="zh-CN" altLang="en-US" sz="28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、顺序</a:t>
            </a:r>
            <a:r>
              <a:rPr lang="zh-CN" altLang="en-US" sz="28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表基本运算算法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57290" y="3071810"/>
            <a:ext cx="6480175" cy="215710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分配存放线性表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的顺序表空间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&gt;length=0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9092" y="1928802"/>
            <a:ext cx="4535487" cy="15754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DestroyList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free(L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）销毁线性表</a:t>
            </a:r>
            <a:r>
              <a:rPr kumimoji="1" lang="en-US" altLang="zh-CN" sz="24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DestroyList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运算的结果是释放线性表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71470" y="3254592"/>
            <a:ext cx="4503966" cy="2860534"/>
            <a:chOff x="710976" y="3254592"/>
            <a:chExt cx="4503966" cy="2860534"/>
          </a:xfrm>
        </p:grpSpPr>
        <p:sp>
          <p:nvSpPr>
            <p:cNvPr id="10" name="TextBox 9"/>
            <p:cNvSpPr txBox="1"/>
            <p:nvPr/>
          </p:nvSpPr>
          <p:spPr>
            <a:xfrm>
              <a:off x="71097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free(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释放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所指向的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139604" y="4286256"/>
              <a:ext cx="432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2000232" y="3254592"/>
              <a:ext cx="142876" cy="78581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4786314" y="2171634"/>
            <a:ext cx="4286280" cy="2978204"/>
            <a:chOff x="4786314" y="2171634"/>
            <a:chExt cx="4286280" cy="2978204"/>
          </a:xfrm>
        </p:grpSpPr>
        <p:sp>
          <p:nvSpPr>
            <p:cNvPr id="12" name="TextBox 11"/>
            <p:cNvSpPr txBox="1"/>
            <p:nvPr/>
          </p:nvSpPr>
          <p:spPr>
            <a:xfrm>
              <a:off x="4786314" y="217163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顺序表采用指针传递，有两个</a:t>
              </a:r>
              <a:r>
                <a:rPr lang="zh-CN" altLang="en-US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857752" y="2714620"/>
              <a:ext cx="4071966" cy="2435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l">
                <a:lnSpc>
                  <a:spcPts val="3500"/>
                </a:lnSpc>
                <a:buFontTx/>
                <a:buBlip>
                  <a:blip r:embed="rId2"/>
                </a:buBlip>
              </a:pP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更清楚看到顺序表创建和销毁过程（</a:t>
              </a:r>
              <a:r>
                <a:rPr kumimoji="1" lang="en-US" altLang="zh-CN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malloc/free</a:t>
              </a: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）；</a:t>
              </a:r>
              <a:endPara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500"/>
                </a:lnSpc>
                <a:buFontTx/>
                <a:buBlip>
                  <a:blip r:embed="rId2"/>
                </a:buBlip>
              </a:pP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在算法的函数之间传递更加节省空间（在函数体内不必创建值形参即整个顺序表的副本）。</a:t>
              </a:r>
              <a:endPara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 rot="432643">
            <a:off x="1000100" y="2650227"/>
            <a:ext cx="4752975" cy="163080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600000" scaled="0"/>
            <a:tileRect/>
          </a:gradFill>
          <a:ln>
            <a:headEnd/>
            <a:tailEnd/>
          </a:ln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ListEmpty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SqList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return(L-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&gt;length==0);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）判定是否为空表</a:t>
            </a:r>
            <a:r>
              <a:rPr kumimoji="1" lang="en-US" altLang="zh-CN" sz="24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ListEmpty</a:t>
            </a:r>
            <a:r>
              <a:rPr kumimoji="1" lang="en-US" altLang="zh-CN" sz="24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运算返回一个值表示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是否为空表。若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表，则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1203</Words>
  <Application>Microsoft Office PowerPoint</Application>
  <PresentationFormat>全屏显示(4:3)</PresentationFormat>
  <Paragraphs>275</Paragraphs>
  <Slides>23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895</cp:revision>
  <dcterms:created xsi:type="dcterms:W3CDTF">2004-04-02T09:54:37Z</dcterms:created>
  <dcterms:modified xsi:type="dcterms:W3CDTF">2017-12-07T09:22:28Z</dcterms:modified>
</cp:coreProperties>
</file>