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handoutMasterIdLst>
    <p:handoutMasterId r:id="rId27"/>
  </p:handoutMasterIdLst>
  <p:sldIdLst>
    <p:sldId id="432" r:id="rId2"/>
    <p:sldId id="450" r:id="rId3"/>
    <p:sldId id="433" r:id="rId4"/>
    <p:sldId id="434" r:id="rId5"/>
    <p:sldId id="435" r:id="rId6"/>
    <p:sldId id="436" r:id="rId7"/>
    <p:sldId id="437" r:id="rId8"/>
    <p:sldId id="438" r:id="rId9"/>
    <p:sldId id="451" r:id="rId10"/>
    <p:sldId id="454" r:id="rId11"/>
    <p:sldId id="453" r:id="rId12"/>
    <p:sldId id="455" r:id="rId13"/>
    <p:sldId id="456" r:id="rId14"/>
    <p:sldId id="457" r:id="rId15"/>
    <p:sldId id="458" r:id="rId16"/>
    <p:sldId id="452" r:id="rId17"/>
    <p:sldId id="449" r:id="rId18"/>
    <p:sldId id="439" r:id="rId19"/>
    <p:sldId id="446" r:id="rId20"/>
    <p:sldId id="447" r:id="rId21"/>
    <p:sldId id="442" r:id="rId22"/>
    <p:sldId id="443" r:id="rId23"/>
    <p:sldId id="448" r:id="rId24"/>
    <p:sldId id="445" r:id="rId2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6600CC"/>
    <a:srgbClr val="CCFF99"/>
    <a:srgbClr val="FF3300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32" autoAdjust="0"/>
  </p:normalViewPr>
  <p:slideViewPr>
    <p:cSldViewPr>
      <p:cViewPr varScale="1">
        <p:scale>
          <a:sx n="73" d="100"/>
          <a:sy n="73" d="100"/>
        </p:scale>
        <p:origin x="-114" y="-15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E78AB-0B06-44C3-9873-E09F42787F2C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3221F-9D20-49B8-88B8-144ECA9408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5F527-C4C2-4523-9D48-AB0EF134BBF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56B8-1F7C-4CE7-BE21-BB32B99FE1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A533-255C-47FE-BFCA-C208CB159F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B560-F0D9-4085-B687-5A289DCDD4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37F-4C85-4147-9379-5F2D9AC14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31EE-89FE-474B-B74E-E02246A971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D02A-EA52-46EB-B2B6-AE3E5F4FAD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94D5-556E-47A9-B232-3A7ADC8376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8513-78EB-4EF6-81C0-69D230F218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26A-AACB-4360-B173-71FD434BCD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 descr="蓝色面巾纸"/>
          <p:cNvSpPr txBox="1">
            <a:spLocks noChangeArrowheads="1"/>
          </p:cNvSpPr>
          <p:nvPr/>
        </p:nvSpPr>
        <p:spPr bwMode="auto">
          <a:xfrm>
            <a:off x="500034" y="571480"/>
            <a:ext cx="5072098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2.2.3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顺序表算法设计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643050"/>
            <a:ext cx="8001056" cy="102868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顺序表算法设计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：数据采用顺序表存储，利用顺序表的基本操作来完成求解任务。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5786" y="1630524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0166" y="1630524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186322" y="1630524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882540" y="1630524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68696" y="1630524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80944" y="1630524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428596" y="142852"/>
            <a:ext cx="60722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删除所有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初始时：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i=-1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j=0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916136" y="2512832"/>
            <a:ext cx="285752" cy="620704"/>
            <a:chOff x="1025152" y="2951172"/>
            <a:chExt cx="285752" cy="620704"/>
          </a:xfrm>
        </p:grpSpPr>
        <p:cxnSp>
          <p:nvCxnSpPr>
            <p:cNvPr id="31" name="直接箭头连接符 30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714348" y="2059152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39"/>
          <p:cNvGrpSpPr/>
          <p:nvPr/>
        </p:nvGrpSpPr>
        <p:grpSpPr>
          <a:xfrm>
            <a:off x="500034" y="928670"/>
            <a:ext cx="285752" cy="715174"/>
            <a:chOff x="500034" y="714356"/>
            <a:chExt cx="285752" cy="715174"/>
          </a:xfrm>
        </p:grpSpPr>
        <p:cxnSp>
          <p:nvCxnSpPr>
            <p:cNvPr id="38" name="直接箭头连接符 37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5799" y="3159240"/>
            <a:ext cx="7243787" cy="2841528"/>
            <a:chOff x="685799" y="3159240"/>
            <a:chExt cx="7243787" cy="2841528"/>
          </a:xfrm>
        </p:grpSpPr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685799" y="3159240"/>
              <a:ext cx="7243787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j=0,data[0]</a:t>
              </a:r>
              <a:r>
                <a:rPr lang="zh-CN" alt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≠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i++ 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i=0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swap(1,1)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j=1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4071934" y="3773664"/>
              <a:ext cx="285752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 Box 3"/>
            <p:cNvSpPr txBox="1">
              <a:spLocks noChangeArrowheads="1"/>
            </p:cNvSpPr>
            <p:nvPr/>
          </p:nvSpPr>
          <p:spPr bwMode="auto">
            <a:xfrm>
              <a:off x="857224" y="4485230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1571604" y="4485230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257760" y="4485230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953978" y="4485230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3640134" y="4485230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4352382" y="4485230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47"/>
            <p:cNvGrpSpPr/>
            <p:nvPr/>
          </p:nvGrpSpPr>
          <p:grpSpPr>
            <a:xfrm>
              <a:off x="1643042" y="5380064"/>
              <a:ext cx="285752" cy="620704"/>
              <a:chOff x="1025152" y="2951172"/>
              <a:chExt cx="285752" cy="620704"/>
            </a:xfrm>
          </p:grpSpPr>
          <p:cxnSp>
            <p:nvCxnSpPr>
              <p:cNvPr id="49" name="直接箭头连接符 48"/>
              <p:cNvCxnSpPr/>
              <p:nvPr/>
            </p:nvCxnSpPr>
            <p:spPr bwMode="auto">
              <a:xfrm rot="5400000" flipH="1" flipV="1">
                <a:off x="10420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10251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 bwMode="auto">
            <a:xfrm>
              <a:off x="785786" y="4913858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8" name="组合 51"/>
            <p:cNvGrpSpPr/>
            <p:nvPr/>
          </p:nvGrpSpPr>
          <p:grpSpPr>
            <a:xfrm>
              <a:off x="949996" y="3820050"/>
              <a:ext cx="285752" cy="715174"/>
              <a:chOff x="500034" y="714356"/>
              <a:chExt cx="285752" cy="715174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 rot="5400000">
                <a:off x="46431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0003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1357290" y="984768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071670" y="984768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2757826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3454044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4140200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4852448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143108" y="1879602"/>
            <a:ext cx="285752" cy="620704"/>
            <a:chOff x="1025152" y="2951172"/>
            <a:chExt cx="285752" cy="620704"/>
          </a:xfrm>
        </p:grpSpPr>
        <p:cxnSp>
          <p:nvCxnSpPr>
            <p:cNvPr id="49" name="直接箭头连接符 48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1285852" y="1413396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450062" y="319588"/>
            <a:ext cx="285752" cy="715174"/>
            <a:chOff x="500034" y="714356"/>
            <a:chExt cx="285752" cy="715174"/>
          </a:xfrm>
        </p:grpSpPr>
        <p:cxnSp>
          <p:nvCxnSpPr>
            <p:cNvPr id="53" name="直接箭头连接符 52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185865" y="2600262"/>
            <a:ext cx="4243391" cy="2795142"/>
            <a:chOff x="1185865" y="2600262"/>
            <a:chExt cx="4243391" cy="2795142"/>
          </a:xfrm>
        </p:grpSpPr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1185865" y="2600262"/>
              <a:ext cx="4243391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j=1,data[1]=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j=2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4572000" y="3214686"/>
              <a:ext cx="285752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1357290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2071670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757826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3454044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4140200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4852448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2857488" y="4774700"/>
              <a:ext cx="285752" cy="620704"/>
              <a:chOff x="1025152" y="2951172"/>
              <a:chExt cx="285752" cy="620704"/>
            </a:xfrm>
          </p:grpSpPr>
          <p:cxnSp>
            <p:nvCxnSpPr>
              <p:cNvPr id="62" name="直接箭头连接符 61"/>
              <p:cNvCxnSpPr/>
              <p:nvPr/>
            </p:nvCxnSpPr>
            <p:spPr bwMode="auto">
              <a:xfrm rot="5400000" flipH="1" flipV="1">
                <a:off x="10420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3" name="TextBox 62"/>
              <p:cNvSpPr txBox="1"/>
              <p:nvPr/>
            </p:nvSpPr>
            <p:spPr>
              <a:xfrm>
                <a:off x="10251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 bwMode="auto">
            <a:xfrm>
              <a:off x="1285852" y="4308494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450062" y="3214686"/>
              <a:ext cx="285752" cy="715174"/>
              <a:chOff x="500034" y="714356"/>
              <a:chExt cx="285752" cy="715174"/>
            </a:xfrm>
          </p:grpSpPr>
          <p:cxnSp>
            <p:nvCxnSpPr>
              <p:cNvPr id="66" name="直接箭头连接符 65"/>
              <p:cNvCxnSpPr/>
              <p:nvPr/>
            </p:nvCxnSpPr>
            <p:spPr>
              <a:xfrm rot="5400000">
                <a:off x="46431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0003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857224" y="984768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571604" y="984768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2257760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953978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3640134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4352382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47"/>
          <p:cNvGrpSpPr/>
          <p:nvPr/>
        </p:nvGrpSpPr>
        <p:grpSpPr>
          <a:xfrm>
            <a:off x="2357422" y="1879602"/>
            <a:ext cx="285752" cy="620704"/>
            <a:chOff x="1025152" y="2951172"/>
            <a:chExt cx="285752" cy="620704"/>
          </a:xfrm>
        </p:grpSpPr>
        <p:cxnSp>
          <p:nvCxnSpPr>
            <p:cNvPr id="49" name="直接箭头连接符 48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785786" y="1413396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51"/>
          <p:cNvGrpSpPr/>
          <p:nvPr/>
        </p:nvGrpSpPr>
        <p:grpSpPr>
          <a:xfrm>
            <a:off x="949996" y="319588"/>
            <a:ext cx="285752" cy="715174"/>
            <a:chOff x="500034" y="714356"/>
            <a:chExt cx="285752" cy="715174"/>
          </a:xfrm>
        </p:grpSpPr>
        <p:cxnSp>
          <p:nvCxnSpPr>
            <p:cNvPr id="53" name="直接箭头连接符 52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799" y="2571744"/>
            <a:ext cx="7243787" cy="2823660"/>
            <a:chOff x="685799" y="2571744"/>
            <a:chExt cx="7243787" cy="2823660"/>
          </a:xfrm>
        </p:grpSpPr>
        <p:sp>
          <p:nvSpPr>
            <p:cNvPr id="41" name="下箭头 40"/>
            <p:cNvSpPr/>
            <p:nvPr/>
          </p:nvSpPr>
          <p:spPr>
            <a:xfrm>
              <a:off x="4071934" y="3214686"/>
              <a:ext cx="285752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857224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1571604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257760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2953978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3640134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4352382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3071802" y="4774700"/>
              <a:ext cx="285752" cy="620704"/>
              <a:chOff x="1025152" y="2951172"/>
              <a:chExt cx="285752" cy="620704"/>
            </a:xfrm>
          </p:grpSpPr>
          <p:cxnSp>
            <p:nvCxnSpPr>
              <p:cNvPr id="62" name="直接箭头连接符 61"/>
              <p:cNvCxnSpPr/>
              <p:nvPr/>
            </p:nvCxnSpPr>
            <p:spPr bwMode="auto">
              <a:xfrm rot="5400000" flipH="1" flipV="1">
                <a:off x="10420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3" name="TextBox 62"/>
              <p:cNvSpPr txBox="1"/>
              <p:nvPr/>
            </p:nvSpPr>
            <p:spPr>
              <a:xfrm>
                <a:off x="10251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 bwMode="auto">
            <a:xfrm>
              <a:off x="785786" y="4308494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1655568" y="3214686"/>
              <a:ext cx="285752" cy="715174"/>
              <a:chOff x="500034" y="714356"/>
              <a:chExt cx="285752" cy="715174"/>
            </a:xfrm>
          </p:grpSpPr>
          <p:cxnSp>
            <p:nvCxnSpPr>
              <p:cNvPr id="66" name="直接箭头连接符 65"/>
              <p:cNvCxnSpPr/>
              <p:nvPr/>
            </p:nvCxnSpPr>
            <p:spPr>
              <a:xfrm rot="5400000">
                <a:off x="46431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0003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85799" y="2571744"/>
              <a:ext cx="7243787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j=2,data[2]</a:t>
              </a:r>
              <a:r>
                <a:rPr lang="zh-CN" alt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≠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i++ 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i=1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swap(2,1)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j=3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1400179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2114559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2800715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3496933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4183089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4895337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5" name="组合 60"/>
          <p:cNvGrpSpPr/>
          <p:nvPr/>
        </p:nvGrpSpPr>
        <p:grpSpPr>
          <a:xfrm>
            <a:off x="3614757" y="1736726"/>
            <a:ext cx="285752" cy="620704"/>
            <a:chOff x="1025152" y="2951172"/>
            <a:chExt cx="285752" cy="620704"/>
          </a:xfrm>
        </p:grpSpPr>
        <p:cxnSp>
          <p:nvCxnSpPr>
            <p:cNvPr id="62" name="直接箭头连接符 61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1328741" y="1270520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6" name="组合 64"/>
          <p:cNvGrpSpPr/>
          <p:nvPr/>
        </p:nvGrpSpPr>
        <p:grpSpPr>
          <a:xfrm>
            <a:off x="2198523" y="176712"/>
            <a:ext cx="285752" cy="715174"/>
            <a:chOff x="500034" y="714356"/>
            <a:chExt cx="285752" cy="715174"/>
          </a:xfrm>
        </p:grpSpPr>
        <p:cxnSp>
          <p:nvCxnSpPr>
            <p:cNvPr id="66" name="直接箭头连接符 65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114427" y="2500306"/>
            <a:ext cx="4357718" cy="2895098"/>
            <a:chOff x="1114427" y="2500306"/>
            <a:chExt cx="4357718" cy="2895098"/>
          </a:xfrm>
        </p:grpSpPr>
        <p:sp>
          <p:nvSpPr>
            <p:cNvPr id="41" name="下箭头 40"/>
            <p:cNvSpPr/>
            <p:nvPr/>
          </p:nvSpPr>
          <p:spPr>
            <a:xfrm>
              <a:off x="3357554" y="3143248"/>
              <a:ext cx="285752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1114427" y="2500306"/>
              <a:ext cx="4314829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j=3,data[3]=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j=4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1400179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2114559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800715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496933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4183089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4895337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48" name="组合 60"/>
            <p:cNvGrpSpPr/>
            <p:nvPr/>
          </p:nvGrpSpPr>
          <p:grpSpPr>
            <a:xfrm>
              <a:off x="4329137" y="4774700"/>
              <a:ext cx="285752" cy="620704"/>
              <a:chOff x="1025152" y="2951172"/>
              <a:chExt cx="285752" cy="620704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 rot="5400000" flipH="1" flipV="1">
                <a:off x="10420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1" name="TextBox 60"/>
              <p:cNvSpPr txBox="1"/>
              <p:nvPr/>
            </p:nvSpPr>
            <p:spPr>
              <a:xfrm>
                <a:off x="10251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 bwMode="auto">
            <a:xfrm>
              <a:off x="1328741" y="4308494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8" name="组合 64"/>
            <p:cNvGrpSpPr/>
            <p:nvPr/>
          </p:nvGrpSpPr>
          <p:grpSpPr>
            <a:xfrm>
              <a:off x="2198523" y="3214686"/>
              <a:ext cx="285752" cy="715174"/>
              <a:chOff x="500034" y="714356"/>
              <a:chExt cx="285752" cy="715174"/>
            </a:xfrm>
          </p:grpSpPr>
          <p:cxnSp>
            <p:nvCxnSpPr>
              <p:cNvPr id="69" name="直接箭头连接符 68"/>
              <p:cNvCxnSpPr/>
              <p:nvPr/>
            </p:nvCxnSpPr>
            <p:spPr>
              <a:xfrm rot="5400000">
                <a:off x="46431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0003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857224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1571604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2257760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2953978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3640134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4352382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60"/>
          <p:cNvGrpSpPr/>
          <p:nvPr/>
        </p:nvGrpSpPr>
        <p:grpSpPr>
          <a:xfrm>
            <a:off x="3786182" y="1736726"/>
            <a:ext cx="285752" cy="620704"/>
            <a:chOff x="1025152" y="2951172"/>
            <a:chExt cx="285752" cy="620704"/>
          </a:xfrm>
        </p:grpSpPr>
        <p:cxnSp>
          <p:nvCxnSpPr>
            <p:cNvPr id="62" name="直接箭头连接符 61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785786" y="1270520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64"/>
          <p:cNvGrpSpPr/>
          <p:nvPr/>
        </p:nvGrpSpPr>
        <p:grpSpPr>
          <a:xfrm>
            <a:off x="1655568" y="176712"/>
            <a:ext cx="285752" cy="715174"/>
            <a:chOff x="500034" y="714356"/>
            <a:chExt cx="285752" cy="715174"/>
          </a:xfrm>
        </p:grpSpPr>
        <p:cxnSp>
          <p:nvCxnSpPr>
            <p:cNvPr id="66" name="直接箭头连接符 65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85799" y="2500306"/>
            <a:ext cx="7243787" cy="2895098"/>
            <a:chOff x="685799" y="2500306"/>
            <a:chExt cx="7243787" cy="2895098"/>
          </a:xfrm>
        </p:grpSpPr>
        <p:sp>
          <p:nvSpPr>
            <p:cNvPr id="41" name="下箭头 40"/>
            <p:cNvSpPr/>
            <p:nvPr/>
          </p:nvSpPr>
          <p:spPr>
            <a:xfrm>
              <a:off x="4071934" y="3214686"/>
              <a:ext cx="285752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857224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1571604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257760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2953978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640134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4352382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4454176" y="4774700"/>
              <a:ext cx="285752" cy="620704"/>
              <a:chOff x="1025152" y="2951172"/>
              <a:chExt cx="285752" cy="620704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 rot="5400000" flipH="1" flipV="1">
                <a:off x="10420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1" name="TextBox 60"/>
              <p:cNvSpPr txBox="1"/>
              <p:nvPr/>
            </p:nvSpPr>
            <p:spPr>
              <a:xfrm>
                <a:off x="10251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 bwMode="auto">
            <a:xfrm>
              <a:off x="785786" y="4308494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1       1       3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2357422" y="3214686"/>
              <a:ext cx="285752" cy="715174"/>
              <a:chOff x="500034" y="714356"/>
              <a:chExt cx="285752" cy="715174"/>
            </a:xfrm>
          </p:grpSpPr>
          <p:cxnSp>
            <p:nvCxnSpPr>
              <p:cNvPr id="69" name="直接箭头连接符 68"/>
              <p:cNvCxnSpPr/>
              <p:nvPr/>
            </p:nvCxnSpPr>
            <p:spPr>
              <a:xfrm rot="5400000">
                <a:off x="46431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0003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85799" y="2500306"/>
              <a:ext cx="7243787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j=4,data[4]</a:t>
              </a:r>
              <a:r>
                <a:rPr lang="zh-CN" alt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≠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i++ 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i=2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swap(2,3)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j=5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1071538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1785918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2472074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3168292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3854448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4566696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60"/>
          <p:cNvGrpSpPr/>
          <p:nvPr/>
        </p:nvGrpSpPr>
        <p:grpSpPr>
          <a:xfrm>
            <a:off x="4643438" y="1736726"/>
            <a:ext cx="285752" cy="620704"/>
            <a:chOff x="1025152" y="2951172"/>
            <a:chExt cx="285752" cy="620704"/>
          </a:xfrm>
        </p:grpSpPr>
        <p:cxnSp>
          <p:nvCxnSpPr>
            <p:cNvPr id="62" name="直接箭头连接符 61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1000100" y="1270520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64"/>
          <p:cNvGrpSpPr/>
          <p:nvPr/>
        </p:nvGrpSpPr>
        <p:grpSpPr>
          <a:xfrm>
            <a:off x="1869882" y="176712"/>
            <a:ext cx="285752" cy="715174"/>
            <a:chOff x="500034" y="714356"/>
            <a:chExt cx="285752" cy="715174"/>
          </a:xfrm>
        </p:grpSpPr>
        <p:cxnSp>
          <p:nvCxnSpPr>
            <p:cNvPr id="66" name="直接箭头连接符 65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00100" y="2357430"/>
            <a:ext cx="5143536" cy="3037974"/>
            <a:chOff x="1000100" y="2357430"/>
            <a:chExt cx="5143536" cy="3037974"/>
          </a:xfrm>
        </p:grpSpPr>
        <p:sp>
          <p:nvSpPr>
            <p:cNvPr id="41" name="下箭头 40"/>
            <p:cNvSpPr/>
            <p:nvPr/>
          </p:nvSpPr>
          <p:spPr>
            <a:xfrm>
              <a:off x="4286248" y="3214686"/>
              <a:ext cx="285752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1071538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1785918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472074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168292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854448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4566696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5357818" y="4774700"/>
              <a:ext cx="285752" cy="620704"/>
              <a:chOff x="1025152" y="2951172"/>
              <a:chExt cx="285752" cy="620704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 rot="5400000" flipH="1" flipV="1">
                <a:off x="10420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1" name="TextBox 60"/>
              <p:cNvSpPr txBox="1"/>
              <p:nvPr/>
            </p:nvSpPr>
            <p:spPr>
              <a:xfrm>
                <a:off x="10251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 bwMode="auto">
            <a:xfrm>
              <a:off x="1000100" y="4308494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1       1       3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2571736" y="3214686"/>
              <a:ext cx="285752" cy="715174"/>
              <a:chOff x="500034" y="714356"/>
              <a:chExt cx="285752" cy="715174"/>
            </a:xfrm>
          </p:grpSpPr>
          <p:cxnSp>
            <p:nvCxnSpPr>
              <p:cNvPr id="69" name="直接箭头连接符 68"/>
              <p:cNvCxnSpPr/>
              <p:nvPr/>
            </p:nvCxnSpPr>
            <p:spPr>
              <a:xfrm rot="5400000">
                <a:off x="46431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0003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ea typeface="微软雅黑" pitchFamily="34" charset="-122"/>
                    <a:cs typeface="Times New Roman" pitchFamily="18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1857356" y="2357430"/>
              <a:ext cx="4286280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j=5,data[5]=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j=6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857884" y="4121355"/>
            <a:ext cx="2587629" cy="950719"/>
            <a:chOff x="5857884" y="4121355"/>
            <a:chExt cx="2587629" cy="950719"/>
          </a:xfrm>
        </p:grpSpPr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572264" y="4764297"/>
              <a:ext cx="18573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length=i+1=3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6500826" y="4121355"/>
              <a:ext cx="19446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删除完成</a:t>
              </a: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5857884" y="4429132"/>
              <a:ext cx="428628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15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7715304" cy="455485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216000" bIns="180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delnode3(SqList *&amp;L,ElemType x)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i=-1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j&lt;L-&gt;length)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扫描所有元素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if (L-&gt;data[j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]!=x)	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找到不为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扩大不为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</a:t>
            </a:r>
            <a:endParaRPr lang="en-US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(i!=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j)</a:t>
            </a:r>
            <a:endParaRPr 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 swap(L-&gt;data[i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L-&gt;data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[j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]); 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L-&gt;length=i+1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实际元素个数</a:t>
            </a:r>
            <a:endParaRPr lang="en-US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16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71472" y="928670"/>
            <a:ext cx="8175653" cy="133256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4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z="2400" smtClean="0">
              <a:solidFill>
                <a:srgbClr val="FF33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为什么说上述两个算法都能够满足题目的要求？</a:t>
            </a:r>
            <a:endParaRPr kumimoji="1"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17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8458200" cy="145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2-4】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个整数。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第一个元素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分界线（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），将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小于等于它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的元素移到该元素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前面，将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所有大于它的元素移到该元素的后面。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35150" y="2924175"/>
            <a:ext cx="4752976" cy="504825"/>
            <a:chOff x="1835150" y="2924175"/>
            <a:chExt cx="4752976" cy="504825"/>
          </a:xfrm>
        </p:grpSpPr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835150" y="2997200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2411413" y="2924175"/>
              <a:ext cx="417671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无序整数序列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58279" y="3644900"/>
            <a:ext cx="4654550" cy="1296988"/>
            <a:chOff x="1958279" y="3644900"/>
            <a:chExt cx="4654550" cy="1296988"/>
          </a:xfrm>
        </p:grpSpPr>
        <p:sp>
          <p:nvSpPr>
            <p:cNvPr id="165896" name="AutoShape 8"/>
            <p:cNvSpPr>
              <a:spLocks noChangeArrowheads="1"/>
            </p:cNvSpPr>
            <p:nvPr/>
          </p:nvSpPr>
          <p:spPr bwMode="auto">
            <a:xfrm>
              <a:off x="3851275" y="3644900"/>
              <a:ext cx="363535" cy="49848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1958279" y="4437063"/>
              <a:ext cx="165576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≤</a:t>
              </a:r>
              <a:r>
                <a:rPr lang="en-US" altLang="zh-CN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3829942" y="4437063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4380804" y="4429125"/>
              <a:ext cx="22320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18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792163" y="3168650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23043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73526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73526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16706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316706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36718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367188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41036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410368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460851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460851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504031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504031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554513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554513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5975350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5975350" y="28082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6480175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6480175" y="28082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571472" y="2659063"/>
            <a:ext cx="10842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pivot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32025" y="3663950"/>
            <a:ext cx="360363" cy="765175"/>
            <a:chOff x="1746" y="1174"/>
            <a:chExt cx="227" cy="482"/>
          </a:xfrm>
        </p:grpSpPr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480175" y="3671888"/>
            <a:ext cx="360363" cy="765175"/>
            <a:chOff x="4422" y="1179"/>
            <a:chExt cx="227" cy="482"/>
          </a:xfrm>
        </p:grpSpPr>
        <p:sp>
          <p:nvSpPr>
            <p:cNvPr id="166943" name="Text Box 31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1533538" y="982318"/>
            <a:ext cx="48958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pivot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=L</a:t>
            </a:r>
            <a:r>
              <a:rPr lang="en-US" altLang="zh-CN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&gt;data[0]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（基准）</a:t>
            </a:r>
            <a:endParaRPr lang="en-US" altLang="zh-CN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从后向前找</a:t>
            </a:r>
            <a:r>
              <a:rPr lang="zh-CN" altLang="en-US" smtClean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pivot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从前向后找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&gt;pivot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21605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5643570" y="1571612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952" name="Text Box 40"/>
          <p:cNvSpPr txBox="1">
            <a:spLocks noChangeArrowheads="1"/>
          </p:cNvSpPr>
          <p:nvPr/>
        </p:nvSpPr>
        <p:spPr bwMode="auto">
          <a:xfrm>
            <a:off x="6357950" y="1500174"/>
            <a:ext cx="1800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两者交换</a:t>
            </a:r>
          </a:p>
        </p:txBody>
      </p:sp>
      <p:sp>
        <p:nvSpPr>
          <p:cNvPr id="166953" name="Text Box 41"/>
          <p:cNvSpPr txBox="1">
            <a:spLocks noChangeArrowheads="1"/>
          </p:cNvSpPr>
          <p:nvPr/>
        </p:nvSpPr>
        <p:spPr bwMode="auto">
          <a:xfrm>
            <a:off x="2155825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195513" y="4508500"/>
            <a:ext cx="4376738" cy="1239838"/>
            <a:chOff x="1383" y="2840"/>
            <a:chExt cx="2757" cy="781"/>
          </a:xfrm>
        </p:grpSpPr>
        <p:sp>
          <p:nvSpPr>
            <p:cNvPr id="166955" name="AutoShape 43"/>
            <p:cNvSpPr>
              <a:spLocks noChangeArrowheads="1"/>
            </p:cNvSpPr>
            <p:nvPr/>
          </p:nvSpPr>
          <p:spPr bwMode="auto">
            <a:xfrm>
              <a:off x="2585" y="2840"/>
              <a:ext cx="227" cy="363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956" name="Text Box 44"/>
            <p:cNvSpPr txBox="1">
              <a:spLocks noChangeArrowheads="1"/>
            </p:cNvSpPr>
            <p:nvPr/>
          </p:nvSpPr>
          <p:spPr bwMode="auto">
            <a:xfrm>
              <a:off x="1383" y="3294"/>
              <a:ext cx="27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8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5720" y="142852"/>
            <a:ext cx="3714776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（前后交换法）：</a:t>
            </a:r>
            <a:endParaRPr lang="zh-CN" altLang="en-US" sz="24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19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4.44444E-6 L -0.1220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6.93889E-18 L 0.05521 -6.93889E-18 " pathEditMode="relative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C -0.00243 -0.02153 -0.00469 -0.04283 0.02083 -0.05741 C 0.04635 -0.07199 0.10139 -0.08357 0.15278 -0.08704 C 0.20416 -0.09051 0.28698 -0.0926 0.32916 -0.07778 C 0.37135 -0.06297 0.38958 -0.01482 0.40555 0.00162 " pathEditMode="fixed" rAng="0" ptsTypes="aaaaa">
                                      <p:cBhvr>
                                        <p:cTn id="22" dur="20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0.01852 C -0.01459 0.03657 -0.02205 0.05463 -0.04723 0.06666 C -0.0724 0.0787 -0.11302 0.08981 -0.15834 0.09074 C -0.20365 0.09166 -0.27709 0.08703 -0.31945 0.07222 C -0.36181 0.0574 -0.39705 0.01389 -0.4125 0.00185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-0.15677 -0.0004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1.48148E-6 L 0.15764 -1.48148E-6 " pathEditMode="relative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4 C 0.0026 -0.01343 0.00538 -0.04861 0.02083 -0.05926 C 0.03628 -0.06991 0.07361 -0.07107 0.09167 -0.06852 C 0.10972 -0.06598 0.11979 -0.05648 0.12917 -0.04445 C 0.13854 -0.03241 0.14375 -0.00648 0.14757 0.00347 " pathEditMode="fixed" rAng="0" ptsTypes="aaaaa">
                                      <p:cBhvr>
                                        <p:cTn id="38" dur="2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0555 C -0.00104 0.02361 0.0007 0.0419 -0.01805 0.05 C -0.0368 0.0581 -0.09323 0.06157 -0.11527 0.0537 C -0.13732 0.04583 -0.1427 0.01296 -0.15 0.00231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43 -0.00046 L -0.24844 -0.00231 " pathEditMode="fixed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3.7037E-6 L 0.20643 0.000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C 0.00139 -0.02871 0.00278 -0.05718 0.025 -0.07037 C 0.04722 -0.08357 0.10538 -0.08496 0.13333 -0.07963 C 0.16128 -0.07431 0.18003 -0.05255 0.19306 -0.03889 C 0.20608 -0.02524 0.20799 -0.00672 0.21198 0.00185 " pathEditMode="fixed" rAng="0" ptsTypes="aaaaa">
                                      <p:cBhvr>
                                        <p:cTn id="54" dur="2000" fill="hold"/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-0.01545 0.01805 -0.03073 0.03634 -0.0625 0.03703 C -0.09427 0.03773 -0.1651 0.01018 -0.19028 0.0037 C -0.21545 -0.00278 -0.20868 -0.00093 -0.21354 -0.00209 " pathEditMode="fixed" rAng="0" ptsTypes="aaaa">
                                      <p:cBhvr>
                                        <p:cTn id="58" dur="2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animBg="1"/>
      <p:bldP spid="166924" grpId="0" animBg="1"/>
      <p:bldP spid="166926" grpId="0" animBg="1"/>
      <p:bldP spid="166930" grpId="0" animBg="1"/>
      <p:bldP spid="166936" grpId="0" animBg="1"/>
      <p:bldP spid="166949" grpId="0" animBg="1"/>
      <p:bldP spid="1669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68313" y="500042"/>
            <a:ext cx="8153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2-3】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已知长度为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结构。设计一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、空间复杂度为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算法删除线性表中所有值为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的数据元素。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611188" y="2415660"/>
            <a:ext cx="8137525" cy="2584976"/>
            <a:chOff x="611188" y="3624542"/>
            <a:chExt cx="8137525" cy="2584976"/>
          </a:xfrm>
        </p:grpSpPr>
        <p:sp>
          <p:nvSpPr>
            <p:cNvPr id="144386" name="Text Box 2"/>
            <p:cNvSpPr txBox="1">
              <a:spLocks noChangeArrowheads="1"/>
            </p:cNvSpPr>
            <p:nvPr/>
          </p:nvSpPr>
          <p:spPr bwMode="auto">
            <a:xfrm>
              <a:off x="611188" y="4170627"/>
              <a:ext cx="8137525" cy="20388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如果每删除一个值为</a:t>
              </a: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的元素都</a:t>
              </a:r>
              <a:r>
                <a: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进行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移动，其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时间复杂度为</a:t>
              </a:r>
              <a:r>
                <a:rPr lang="en-US" altLang="zh-CN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baseline="30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，空间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复杂度为</a:t>
              </a: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  <a:p>
              <a:pPr marL="457200" indent="-457200" algn="l">
                <a:lnSpc>
                  <a:spcPct val="15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如果借助一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个新的</a:t>
              </a:r>
              <a:r>
                <a: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表，存放将</a:t>
              </a:r>
              <a:r>
                <a:rPr lang="en-US" altLang="zh-CN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中所有不为</a:t>
              </a:r>
              <a:r>
                <a:rPr lang="en-US" altLang="zh-CN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的元素，其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时间复杂度为</a:t>
              </a:r>
              <a:r>
                <a:rPr lang="en-US" altLang="zh-CN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，空间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复杂度为</a:t>
              </a: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144387" name="Text Box 3"/>
            <p:cNvSpPr txBox="1">
              <a:spLocks noChangeArrowheads="1"/>
            </p:cNvSpPr>
            <p:nvPr/>
          </p:nvSpPr>
          <p:spPr bwMode="auto">
            <a:xfrm>
              <a:off x="611188" y="3624542"/>
              <a:ext cx="5616575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以下两种方法都</a:t>
              </a:r>
              <a:r>
                <a:rPr lang="zh-CN" altLang="en-US" sz="22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不满足要求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14282" y="71414"/>
            <a:ext cx="8642350" cy="64309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rIns="144000" bIns="14400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*&amp;L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ElemType tmp;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pivot=L-&gt;data[0];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data[0]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(i&lt;j &amp;&amp; L-&gt;data[j]&gt;pivot)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j--;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从后向前扫描，找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个≤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pivot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>
              <a:lnSpc>
                <a:spcPts val="1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(i&lt;j &amp;&amp; L-&gt;data[i]&lt;=pivot)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i++;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从前向后扫描，找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&gt;pivot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i&lt;j)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tmp=L-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&gt;data[i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//L-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&gt;data[i]=L-&gt;data[j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&gt;data[j]=tmp;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tmp=L-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&gt;data[0];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//L-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&gt;data[0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 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&gt;data[0]=L-&gt;data[j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&gt;data[j]=tmp;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20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331913" y="3183240"/>
            <a:ext cx="863600" cy="576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7701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7701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2750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32750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37068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37068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42116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42116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46434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46434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51482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51482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55800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50" name="Text Box 18"/>
          <p:cNvSpPr txBox="1">
            <a:spLocks noChangeArrowheads="1"/>
          </p:cNvSpPr>
          <p:nvPr/>
        </p:nvSpPr>
        <p:spPr bwMode="auto">
          <a:xfrm>
            <a:off x="55800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60848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60848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6515100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6515100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7019925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4456" name="Text Box 24"/>
          <p:cNvSpPr txBox="1">
            <a:spLocks noChangeArrowheads="1"/>
          </p:cNvSpPr>
          <p:nvPr/>
        </p:nvSpPr>
        <p:spPr bwMode="auto">
          <a:xfrm>
            <a:off x="7019925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714348" y="2673653"/>
            <a:ext cx="1714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pivot</a:t>
            </a:r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）</a:t>
            </a:r>
            <a:endParaRPr lang="en-US" altLang="zh-CN" sz="200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771775" y="3678540"/>
            <a:ext cx="360363" cy="765175"/>
            <a:chOff x="1746" y="1174"/>
            <a:chExt cx="227" cy="482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274460" name="Line 28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019925" y="3686478"/>
            <a:ext cx="360363" cy="765175"/>
            <a:chOff x="4422" y="1179"/>
            <a:chExt cx="227" cy="482"/>
          </a:xfrm>
        </p:grpSpPr>
        <p:sp>
          <p:nvSpPr>
            <p:cNvPr id="274462" name="Text Box 30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274463" name="Line 31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4464" name="Text Box 32"/>
          <p:cNvSpPr txBox="1">
            <a:spLocks noChangeArrowheads="1"/>
          </p:cNvSpPr>
          <p:nvPr/>
        </p:nvSpPr>
        <p:spPr bwMode="auto">
          <a:xfrm>
            <a:off x="1428728" y="910880"/>
            <a:ext cx="555148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pivot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=L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&gt;data[0]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（基准）</a:t>
            </a:r>
            <a:endParaRPr lang="en-US" altLang="zh-CN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从后向前找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小于等于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pivot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的元素：前移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从前向后找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大于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pivot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的元素：后移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747961" y="4545315"/>
            <a:ext cx="4824412" cy="1311275"/>
            <a:chOff x="1958" y="2704"/>
            <a:chExt cx="3039" cy="826"/>
          </a:xfrm>
        </p:grpSpPr>
        <p:sp>
          <p:nvSpPr>
            <p:cNvPr id="274468" name="AutoShape 36"/>
            <p:cNvSpPr>
              <a:spLocks noChangeArrowheads="1"/>
            </p:cNvSpPr>
            <p:nvPr/>
          </p:nvSpPr>
          <p:spPr bwMode="auto">
            <a:xfrm>
              <a:off x="3107" y="2704"/>
              <a:ext cx="227" cy="408"/>
            </a:xfrm>
            <a:prstGeom prst="downArrow">
              <a:avLst>
                <a:gd name="adj1" fmla="val 50000"/>
                <a:gd name="adj2" fmla="val 32075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4469" name="Text Box 37"/>
            <p:cNvSpPr txBox="1">
              <a:spLocks noChangeArrowheads="1"/>
            </p:cNvSpPr>
            <p:nvPr/>
          </p:nvSpPr>
          <p:spPr bwMode="auto">
            <a:xfrm>
              <a:off x="1958" y="3203"/>
              <a:ext cx="30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142844" y="71414"/>
            <a:ext cx="3929090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（前后交换法） ：</a:t>
            </a:r>
            <a:endParaRPr lang="zh-CN" altLang="en-US" sz="24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4414" y="6110607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算法时间复杂度为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12604 3.7037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3518 C -0.01789 -0.05763 -0.0342 -0.07986 -0.06945 -0.09074 C -0.10469 -0.10162 -0.15816 -0.09814 -0.2125 -0.1 C -0.26684 -0.10185 -0.3533 -0.11828 -0.39584 -0.10185 C -0.43837 -0.08541 -0.4533 -0.04375 -0.46806 -0.0018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92593E-6 L 0.05521 5.92593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C 0.00555 0.01227 0.01111 0.02477 0.03055 0.03149 C 0.05 0.0382 0.06962 0.03774 0.11666 0.04075 C 0.16371 0.04375 0.26389 0.05695 0.3125 0.05 C 0.36111 0.04306 0.38837 0.00996 0.40833 -0.00069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5.18519E-6 L -0.15764 5.18519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37 C -0.00208 -0.01527 -0.00399 -0.02685 -0.01944 -0.03703 C -0.03489 -0.04722 -0.06337 -0.05995 -0.09305 -0.06481 C -0.12274 -0.06967 -0.17031 -0.07754 -0.19722 -0.06666 C -0.22413 -0.05578 -0.24288 -0.01296 -0.25486 0.00116 " pathEditMode="fixed" rAng="0" ptsTypes="aaaaa">
                                      <p:cBhvr>
                                        <p:cTn id="34" dur="20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7.77778E-6 L 0.16545 7.77778E-6 " pathEditMode="relative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1667 C 0.00243 0.03635 0.00503 0.05625 0.025 0.06297 C 0.04496 0.06968 0.09844 0.06783 0.11944 0.05741 C 0.14045 0.047 0.14583 0.02338 0.15139 -4.81481E-6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7 -1.48148E-6 L -0.25261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255 L -0.04722 -4.81481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7.77778E-6 L 0.19705 7.77778E-6 " pathEditMode="relative" ptsTypes="AA"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44 -4.81481E-6 C -0.11354 -0.04884 -0.10747 -0.09745 -0.07222 -0.11851 C -0.03698 -0.13958 0.05069 -0.13032 0.09167 -0.12592 C 0.13264 -0.12152 0.15486 -0.11412 0.17361 -0.09259 C 0.19236 -0.07106 0.19757 -0.01689 0.20382 0.00301 " pathEditMode="fixed" rAng="0" ptsTypes="aaaaa">
                                      <p:cBhvr>
                                        <p:cTn id="58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/>
      <p:bldP spid="274437" grpId="1" animBg="1"/>
      <p:bldP spid="274439" grpId="0" animBg="1"/>
      <p:bldP spid="274443" grpId="0" animBg="1"/>
      <p:bldP spid="274445" grpId="0" animBg="1"/>
      <p:bldP spid="274449" grpId="0" animBg="1"/>
      <p:bldP spid="274455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69325" cy="554397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&gt;length-1;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pivot=L-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&gt;data[0];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L-&gt;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]&gt;pivot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向左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扫描，找≤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pivot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data[j]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]=L-&gt;data[j];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将其放入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L-&gt;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]&lt;=pivot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向右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扫描，找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&gt;pivot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的记录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&gt;data[j]=L-&gt;data[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将其放入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]=pivot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放置基准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57290" y="1785926"/>
            <a:ext cx="6786610" cy="12868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思考题：</a:t>
            </a:r>
            <a:endParaRPr lang="en-US" altLang="zh-CN" sz="24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algn="l"/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为什么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解法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比解法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更好？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280400" cy="168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一（重建法）：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所有值等于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元素后的顺序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为此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重用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空间。</a:t>
            </a:r>
          </a:p>
          <a:p>
            <a:pPr algn="l">
              <a:lnSpc>
                <a:spcPct val="14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，重建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包含不等于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00113" y="2636838"/>
            <a:ext cx="4679950" cy="827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978552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643042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042988" y="2789238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714480" y="282733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3059113" y="282733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4465638" y="282733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900112" y="1484313"/>
            <a:ext cx="79581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删除所有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元素（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记录保留的元素个数，初值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2339975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29464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3686172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43561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1403351" y="4303671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zh-CN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&gt;length=</a:t>
            </a:r>
            <a:r>
              <a:rPr lang="en-US" altLang="zh-CN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=3</a:t>
            </a:r>
            <a:endParaRPr lang="en-US" altLang="zh-CN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2414588" y="27892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1</a:t>
            </a:r>
            <a:endParaRPr lang="en-US" altLang="zh-CN" sz="2800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ea typeface="+mj-ea"/>
              <a:cs typeface="Consolas" pitchFamily="49" charset="0"/>
            </a:endParaRPr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179388" y="476250"/>
            <a:ext cx="7129462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lIns="162000" tIns="108000" rIns="162000" bIns="10800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删除顺序表中所有值为</a:t>
            </a:r>
            <a:r>
              <a:rPr lang="en-US" altLang="zh-CN" sz="2400" i="1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的元素（方法</a:t>
            </a:r>
            <a:r>
              <a:rPr lang="en-US" altLang="zh-CN" sz="24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）演示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6227763" y="2636838"/>
            <a:ext cx="1441450" cy="792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72" name="Text Box 20"/>
          <p:cNvSpPr txBox="1">
            <a:spLocks noChangeArrowheads="1"/>
          </p:cNvSpPr>
          <p:nvPr/>
        </p:nvSpPr>
        <p:spPr bwMode="auto">
          <a:xfrm>
            <a:off x="6516688" y="2205038"/>
            <a:ext cx="1055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79573" name="Text Box 21"/>
          <p:cNvSpPr txBox="1">
            <a:spLocks noChangeArrowheads="1"/>
          </p:cNvSpPr>
          <p:nvPr/>
        </p:nvSpPr>
        <p:spPr bwMode="auto">
          <a:xfrm>
            <a:off x="6588125" y="2857500"/>
            <a:ext cx="719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6588125" y="2857496"/>
            <a:ext cx="7191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3348038" y="4857760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删除完成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3744913" y="28019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=0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=1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=2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=3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910" y="557214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以整体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建立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顺序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表算法为基础！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95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879 C 0.00364 0.00555 0.0118 0.00231 0.01527 -0.01297 C 0.01875 -0.02824 0.02691 -0.0706 0.02222 -0.08334 C 0.01753 -0.09607 -0.00886 -0.10324 -0.0125 -0.08889 C -0.01615 -0.07454 -0.00261 -0.01597 3.33333E-6 0.00324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795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795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0833 -0.03333 0.01684 -0.06643 0.00694 -0.08148 C -0.00295 -0.09652 -0.04462 -0.10463 -0.05973 -0.09074 C -0.07483 -0.07685 -0.07848 -0.01736 -0.08334 0.00186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795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795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6 -0.02454 0.01111 -0.04907 0.00417 -0.06667 C -0.00278 -0.08426 -0.02135 -0.10301 -0.04167 -0.10555 C -0.06198 -0.1081 -0.10017 -0.09907 -0.11806 -0.08148 C -0.13594 -0.06389 -0.14236 -0.03194 -0.14861 0 " pathEditMode="relative" ptsTypes="aaaaA">
                                      <p:cBhvr>
                                        <p:cTn id="47" dur="2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79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279558" grpId="1"/>
      <p:bldP spid="279559" grpId="1"/>
      <p:bldP spid="279560" grpId="0"/>
      <p:bldP spid="279562" grpId="0"/>
      <p:bldP spid="279568" grpId="0"/>
      <p:bldP spid="279569" grpId="0" animBg="1"/>
      <p:bldP spid="279569" grpId="1" animBg="1"/>
      <p:bldP spid="279574" grpId="0" animBg="1"/>
      <p:bldP spid="279575" grpId="0"/>
      <p:bldP spid="279561" grpId="0" animBg="1"/>
      <p:bldP spid="279561" grpId="1" animBg="1"/>
      <p:bldP spid="23" grpId="0" animBg="1"/>
      <p:bldP spid="24" grpId="0" animBg="1"/>
      <p:bldP spid="25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064500" cy="369331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记录值不等于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的元素个数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i=0;i&lt;L-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若当前元素不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lang="en-US" altLang="zh-CN" sz="180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不等于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length=k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长度等于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458200" cy="153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二（前移法）：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个数，一边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一边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统计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值。</a:t>
            </a:r>
          </a:p>
          <a:p>
            <a:pPr algn="l">
              <a:lnSpc>
                <a:spcPct val="13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思路：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的元素前移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位置，最后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修改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00113" y="2447901"/>
            <a:ext cx="6118225" cy="827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928662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620838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928662" y="2600301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1700213" y="2638401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138481" y="2638401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3744913" y="2613001"/>
            <a:ext cx="504825" cy="519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4465638" y="2638401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900112" y="1295376"/>
            <a:ext cx="74581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删除所有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元素（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记录删除的元素个数，初值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2339975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30607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3711572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43561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，前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endParaRPr lang="zh-CN" altLang="en-US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2414588" y="2613001"/>
            <a:ext cx="5048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=1</a:t>
            </a:r>
            <a:endParaRPr lang="en-US" altLang="zh-CN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，前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endParaRPr lang="zh-CN" altLang="en-US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=2</a:t>
            </a:r>
            <a:endParaRPr lang="en-US" altLang="zh-CN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，前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endParaRPr lang="zh-CN" altLang="en-US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21" name="Text Box 21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=3</a:t>
            </a:r>
            <a:endParaRPr lang="en-US" altLang="zh-CN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429124" y="3743270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顺序表长度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en-US" altLang="zh-CN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endParaRPr lang="en-US" altLang="zh-CN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250825" y="341229"/>
            <a:ext cx="7129463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lIns="162000" tIns="108000" rIns="162000" bIns="10800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删除顺序表中所有值为</a:t>
            </a:r>
            <a:r>
              <a:rPr lang="en-US" altLang="zh-CN" sz="2400" i="1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的元素（方法</a:t>
            </a:r>
            <a:r>
              <a:rPr lang="en-US" altLang="zh-CN" sz="24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）演示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4238" y="2447901"/>
            <a:ext cx="1441450" cy="792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25" name="Text Box 25"/>
          <p:cNvSpPr txBox="1">
            <a:spLocks noChangeArrowheads="1"/>
          </p:cNvSpPr>
          <p:nvPr/>
        </p:nvSpPr>
        <p:spPr bwMode="auto">
          <a:xfrm>
            <a:off x="7523163" y="2016101"/>
            <a:ext cx="97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7594600" y="2668564"/>
            <a:ext cx="719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7594600" y="2663801"/>
            <a:ext cx="7191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4000496" y="4572008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删除完成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16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185 L -0.07795 -0.000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-0.00301 L -0.14549 -0.00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/>
      <p:bldP spid="281606" grpId="0"/>
      <p:bldP spid="281607" grpId="0"/>
      <p:bldP spid="281608" grpId="0" animBg="1"/>
      <p:bldP spid="281608" grpId="1" animBg="1"/>
      <p:bldP spid="281609" grpId="0"/>
      <p:bldP spid="281615" grpId="0" animBg="1"/>
      <p:bldP spid="281616" grpId="0" animBg="1"/>
      <p:bldP spid="281616" grpId="1" animBg="1"/>
      <p:bldP spid="281617" grpId="0" animBg="1"/>
      <p:bldP spid="281618" grpId="0" animBg="1"/>
      <p:bldP spid="281619" grpId="0" animBg="1"/>
      <p:bldP spid="281620" grpId="0" animBg="1"/>
      <p:bldP spid="281621" grpId="0" animBg="1"/>
      <p:bldP spid="281622" grpId="0"/>
      <p:bldP spid="281627" grpId="0" animBg="1"/>
      <p:bldP spid="2816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474720" y="142852"/>
            <a:ext cx="41767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500034" y="841134"/>
            <a:ext cx="7920037" cy="479549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delnode2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记录值等于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的元素个数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]==x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当前元素值为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k++;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当前元素不为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时将其前移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-k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=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&gt;length-=k;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长度递减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428604"/>
            <a:ext cx="6786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补充解法三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: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区间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划分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法。</a:t>
            </a:r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资源来源第七届软件设计课程论坛报告，</a:t>
            </a:r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2017.5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，广州，李春葆</a:t>
            </a:r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571604" y="2714620"/>
            <a:ext cx="5357850" cy="642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1          2         1         2         3         2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左大括号 3"/>
          <p:cNvSpPr/>
          <p:nvPr/>
        </p:nvSpPr>
        <p:spPr bwMode="auto">
          <a:xfrm rot="5400000">
            <a:off x="1428728" y="2000240"/>
            <a:ext cx="285752" cy="1000132"/>
          </a:xfrm>
          <a:prstGeom prst="leftBrace">
            <a:avLst/>
          </a:prstGeom>
          <a:noFill/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571612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...i]</a:t>
            </a:r>
          </a:p>
          <a:p>
            <a:pPr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的区间</a:t>
            </a:r>
          </a:p>
        </p:txBody>
      </p:sp>
      <p:sp>
        <p:nvSpPr>
          <p:cNvPr id="6" name="左大括号 5"/>
          <p:cNvSpPr/>
          <p:nvPr/>
        </p:nvSpPr>
        <p:spPr bwMode="auto">
          <a:xfrm rot="5400000">
            <a:off x="2829790" y="2099376"/>
            <a:ext cx="285752" cy="801860"/>
          </a:xfrm>
          <a:prstGeom prst="leftBrace">
            <a:avLst/>
          </a:prstGeom>
          <a:noFill/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14546" y="185736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的区间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571868" y="3214686"/>
            <a:ext cx="5072098" cy="2168889"/>
            <a:chOff x="3929058" y="3429794"/>
            <a:chExt cx="5072098" cy="2168889"/>
          </a:xfrm>
        </p:grpSpPr>
        <p:cxnSp>
          <p:nvCxnSpPr>
            <p:cNvPr id="9" name="直接箭头连接符 8"/>
            <p:cNvCxnSpPr/>
            <p:nvPr/>
          </p:nvCxnSpPr>
          <p:spPr bwMode="auto">
            <a:xfrm rot="5400000" flipH="1" flipV="1">
              <a:off x="3964777" y="3679033"/>
              <a:ext cx="500066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71934" y="4000504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9058" y="4429132"/>
              <a:ext cx="507209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data[j]=x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j++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endPara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buBlip>
                  <a:blip r:embed="rId2"/>
                </a:buBlip>
              </a:pP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data[j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≠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增加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扩大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“不为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的区间”，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[i]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[j]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交换</a:t>
              </a:r>
            </a:p>
          </p:txBody>
        </p:sp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04085"/>
            <a:ext cx="714380" cy="86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9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1012</Words>
  <Application>Microsoft Office PowerPoint</Application>
  <PresentationFormat>全屏显示(4:3)</PresentationFormat>
  <Paragraphs>347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945</cp:revision>
  <dcterms:created xsi:type="dcterms:W3CDTF">2004-04-02T09:54:37Z</dcterms:created>
  <dcterms:modified xsi:type="dcterms:W3CDTF">2017-11-28T02:53:59Z</dcterms:modified>
</cp:coreProperties>
</file>