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22"/>
  </p:notesMasterIdLst>
  <p:sldIdLst>
    <p:sldId id="295" r:id="rId2"/>
    <p:sldId id="414" r:id="rId3"/>
    <p:sldId id="404" r:id="rId4"/>
    <p:sldId id="405" r:id="rId5"/>
    <p:sldId id="403" r:id="rId6"/>
    <p:sldId id="406" r:id="rId7"/>
    <p:sldId id="407" r:id="rId8"/>
    <p:sldId id="410" r:id="rId9"/>
    <p:sldId id="386" r:id="rId10"/>
    <p:sldId id="387" r:id="rId11"/>
    <p:sldId id="409" r:id="rId12"/>
    <p:sldId id="388" r:id="rId13"/>
    <p:sldId id="394" r:id="rId14"/>
    <p:sldId id="396" r:id="rId15"/>
    <p:sldId id="411" r:id="rId16"/>
    <p:sldId id="395" r:id="rId17"/>
    <p:sldId id="402" r:id="rId18"/>
    <p:sldId id="412" r:id="rId19"/>
    <p:sldId id="413" r:id="rId20"/>
    <p:sldId id="415" r:id="rId21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00FF"/>
    <a:srgbClr val="FF00FF"/>
    <a:srgbClr val="6600CC"/>
    <a:srgbClr val="FF3300"/>
    <a:srgbClr val="000000"/>
    <a:srgbClr val="669900"/>
    <a:srgbClr val="808000"/>
    <a:srgbClr val="0033CC"/>
    <a:srgbClr val="3366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7" autoAdjust="0"/>
    <p:restoredTop sz="94581" autoAdjust="0"/>
  </p:normalViewPr>
  <p:slideViewPr>
    <p:cSldViewPr>
      <p:cViewPr varScale="1">
        <p:scale>
          <a:sx n="100" d="100"/>
          <a:sy n="100" d="100"/>
        </p:scale>
        <p:origin x="-49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8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18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D6836A47-F2A7-406E-887D-DAE0E45A0A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0754-95A5-4CAA-868A-E72F053637E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8F08-44BF-4642-A499-5689B8C3727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DFA0-0457-4024-9E69-BF8CD5EB984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12CA-D34A-40E3-AFE0-26915C4FE1F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E54D-1897-4669-84E7-A56C8EBBAB0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A6A8-3A22-4C70-A2DB-AF31AD5E896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21CE-6942-4A43-A0A0-A8C59F95609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4865-7BA5-48C5-94C2-CF738209C47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36E68863-33C2-4D6D-B9FA-F4917E910219}" type="slidenum">
              <a:rPr lang="en-US" altLang="zh-CN" smtClean="0"/>
              <a:pPr/>
              <a:t>‹#›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99BF-7BD1-46F9-A3C3-BD773687F5C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4371-229B-4F0D-9E69-97C7B50F0F5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AE2A1-5EAD-411B-8D38-DF501AA1BDA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gif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050" descr="纸莎草纸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500298" y="666731"/>
            <a:ext cx="3429024" cy="707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第</a:t>
            </a:r>
            <a:r>
              <a:rPr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</a:t>
            </a: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章小结（</a:t>
            </a:r>
            <a:r>
              <a:rPr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</a:t>
            </a: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）</a:t>
            </a:r>
            <a:r>
              <a:rPr lang="zh-CN" altLang="en-US" sz="4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endParaRPr lang="zh-CN" altLang="en-US" sz="4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58" y="380979"/>
            <a:ext cx="1799630" cy="152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1428728" y="2476494"/>
            <a:ext cx="1571636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知识点：</a:t>
            </a:r>
            <a:endParaRPr lang="zh-CN" altLang="en-US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14612" y="2762246"/>
            <a:ext cx="39290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5"/>
              </a:buBlip>
            </a:pPr>
            <a:r>
              <a:rPr lang="zh-CN" altLang="en-US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线性表概念</a:t>
            </a:r>
            <a:endParaRPr lang="en-US" altLang="zh-CN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5"/>
              </a:buBlip>
            </a:pPr>
            <a:r>
              <a:rPr lang="zh-CN" altLang="en-US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顺序表及算法设计</a:t>
            </a:r>
            <a:endParaRPr lang="en-US" altLang="zh-CN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5"/>
              </a:buBlip>
            </a:pPr>
            <a:r>
              <a:rPr lang="zh-CN" altLang="en-US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单链表及算法设计</a:t>
            </a:r>
            <a:endParaRPr lang="zh-CN" altLang="en-US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5786" y="571481"/>
            <a:ext cx="714380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解：</a:t>
            </a:r>
            <a:endParaRPr lang="zh-CN" altLang="en-US" sz="22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214414" y="2845994"/>
            <a:ext cx="5715040" cy="2123047"/>
            <a:chOff x="1214414" y="2134495"/>
            <a:chExt cx="5715040" cy="1592285"/>
          </a:xfrm>
        </p:grpSpPr>
        <p:sp>
          <p:nvSpPr>
            <p:cNvPr id="8" name="矩形 7"/>
            <p:cNvSpPr/>
            <p:nvPr/>
          </p:nvSpPr>
          <p:spPr>
            <a:xfrm>
              <a:off x="1928794" y="2753674"/>
              <a:ext cx="428628" cy="357190"/>
            </a:xfrm>
            <a:prstGeom prst="rect">
              <a:avLst/>
            </a:prstGeom>
            <a:solidFill>
              <a:srgbClr val="FF330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500166" y="2753674"/>
              <a:ext cx="428628" cy="3571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357422" y="2753674"/>
              <a:ext cx="428628" cy="357190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214678" y="2753674"/>
              <a:ext cx="428628" cy="357190"/>
            </a:xfrm>
            <a:prstGeom prst="rect">
              <a:avLst/>
            </a:prstGeom>
            <a:solidFill>
              <a:srgbClr val="FF330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786050" y="2753674"/>
              <a:ext cx="428628" cy="3571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643306" y="2753674"/>
              <a:ext cx="428628" cy="357190"/>
            </a:xfrm>
            <a:prstGeom prst="rect">
              <a:avLst/>
            </a:prstGeom>
            <a:solidFill>
              <a:srgbClr val="FF330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071934" y="2753674"/>
              <a:ext cx="428628" cy="3571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500562" y="2753674"/>
              <a:ext cx="428628" cy="357190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929190" y="2753674"/>
              <a:ext cx="428628" cy="357190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786446" y="2753674"/>
              <a:ext cx="428628" cy="357190"/>
            </a:xfrm>
            <a:prstGeom prst="rect">
              <a:avLst/>
            </a:prstGeom>
            <a:solidFill>
              <a:srgbClr val="FF330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357818" y="2753674"/>
              <a:ext cx="428628" cy="3571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215074" y="2753674"/>
              <a:ext cx="428628" cy="357190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1214414" y="2153131"/>
              <a:ext cx="285752" cy="600543"/>
              <a:chOff x="1214414" y="1161626"/>
              <a:chExt cx="285752" cy="600543"/>
            </a:xfrm>
          </p:grpSpPr>
          <p:cxnSp>
            <p:nvCxnSpPr>
              <p:cNvPr id="20" name="直接箭头连接符 19"/>
              <p:cNvCxnSpPr/>
              <p:nvPr/>
            </p:nvCxnSpPr>
            <p:spPr>
              <a:xfrm rot="5400000">
                <a:off x="1250133" y="1654218"/>
                <a:ext cx="214314" cy="1588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1214414" y="1161626"/>
                <a:ext cx="285752" cy="2539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000" i="1" smtClean="0">
                    <a:solidFill>
                      <a:srgbClr val="FF00FF"/>
                    </a:solidFill>
                    <a:latin typeface="Consolas" pitchFamily="49" charset="0"/>
                    <a:cs typeface="Consolas" pitchFamily="49" charset="0"/>
                  </a:rPr>
                  <a:t>i</a:t>
                </a:r>
                <a:endParaRPr lang="zh-CN" altLang="en-US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6643702" y="2134495"/>
              <a:ext cx="285752" cy="600543"/>
              <a:chOff x="6643702" y="1142990"/>
              <a:chExt cx="285752" cy="600543"/>
            </a:xfrm>
          </p:grpSpPr>
          <p:cxnSp>
            <p:nvCxnSpPr>
              <p:cNvPr id="22" name="直接箭头连接符 21"/>
              <p:cNvCxnSpPr/>
              <p:nvPr/>
            </p:nvCxnSpPr>
            <p:spPr>
              <a:xfrm rot="5400000">
                <a:off x="6679421" y="1635582"/>
                <a:ext cx="214314" cy="1588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6643702" y="1142990"/>
                <a:ext cx="285752" cy="2539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000" i="1" smtClean="0">
                    <a:solidFill>
                      <a:srgbClr val="FF00FF"/>
                    </a:solidFill>
                    <a:latin typeface="Consolas" pitchFamily="49" charset="0"/>
                    <a:cs typeface="Consolas" pitchFamily="49" charset="0"/>
                  </a:rPr>
                  <a:t>k</a:t>
                </a:r>
                <a:endParaRPr lang="zh-CN" altLang="en-US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1571604" y="3143254"/>
              <a:ext cx="285752" cy="582861"/>
              <a:chOff x="1571604" y="2151749"/>
              <a:chExt cx="285752" cy="582861"/>
            </a:xfrm>
          </p:grpSpPr>
          <p:cxnSp>
            <p:nvCxnSpPr>
              <p:cNvPr id="24" name="直接箭头连接符 23"/>
              <p:cNvCxnSpPr/>
              <p:nvPr/>
            </p:nvCxnSpPr>
            <p:spPr>
              <a:xfrm rot="5400000" flipH="1" flipV="1">
                <a:off x="1607323" y="2258112"/>
                <a:ext cx="214314" cy="1588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1571604" y="2480694"/>
                <a:ext cx="285752" cy="2539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000" i="1" smtClean="0">
                    <a:solidFill>
                      <a:srgbClr val="FF00FF"/>
                    </a:solidFill>
                    <a:latin typeface="Consolas" pitchFamily="49" charset="0"/>
                    <a:cs typeface="Consolas" pitchFamily="49" charset="0"/>
                  </a:rPr>
                  <a:t>j</a:t>
                </a:r>
                <a:endParaRPr lang="zh-CN" altLang="en-US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2571736" y="3429006"/>
              <a:ext cx="3643338" cy="297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初始状态（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=-1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，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k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=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n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，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j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=0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）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500166" y="571480"/>
            <a:ext cx="66437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元素区间。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元素区间。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中间部分为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元素区间。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从头开始扫描顺序表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中部的所有元素。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10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/20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714356"/>
            <a:ext cx="835824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指向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</a:t>
            </a:r>
            <a:r>
              <a:rPr lang="en-US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：说明它属于中部，保持不动，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j++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指向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</a:t>
            </a:r>
            <a:r>
              <a:rPr lang="en-US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：说明它属于前部，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增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（扩大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元素区间），将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位置的元素交换，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++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指向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</a:t>
            </a:r>
            <a:r>
              <a:rPr lang="en-US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：说明它属于后部，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减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（扩大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元素区间），将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位置的元素交换，此时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位置的元素可能还要交换到前部，所以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不前进。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14546" y="3968819"/>
            <a:ext cx="428628" cy="476253"/>
          </a:xfrm>
          <a:prstGeom prst="rect">
            <a:avLst/>
          </a:prstGeom>
          <a:solidFill>
            <a:srgbClr val="FF33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85918" y="3968819"/>
            <a:ext cx="428628" cy="47625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43174" y="3968819"/>
            <a:ext cx="428628" cy="476253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00430" y="3968819"/>
            <a:ext cx="428628" cy="476253"/>
          </a:xfrm>
          <a:prstGeom prst="rect">
            <a:avLst/>
          </a:prstGeom>
          <a:solidFill>
            <a:srgbClr val="FF33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71802" y="3968819"/>
            <a:ext cx="428628" cy="47625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29058" y="3968819"/>
            <a:ext cx="428628" cy="476253"/>
          </a:xfrm>
          <a:prstGeom prst="rect">
            <a:avLst/>
          </a:prstGeom>
          <a:solidFill>
            <a:srgbClr val="FF33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57686" y="3968819"/>
            <a:ext cx="428628" cy="47625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86314" y="3968819"/>
            <a:ext cx="428628" cy="476253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14942" y="3968819"/>
            <a:ext cx="428628" cy="476253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72198" y="3968819"/>
            <a:ext cx="428628" cy="476253"/>
          </a:xfrm>
          <a:prstGeom prst="rect">
            <a:avLst/>
          </a:prstGeom>
          <a:solidFill>
            <a:srgbClr val="FF33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643570" y="3968819"/>
            <a:ext cx="428628" cy="47625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500826" y="3968819"/>
            <a:ext cx="428628" cy="476253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500166" y="3304760"/>
            <a:ext cx="285752" cy="664062"/>
            <a:chOff x="1214414" y="1264123"/>
            <a:chExt cx="285752" cy="498046"/>
          </a:xfrm>
        </p:grpSpPr>
        <p:cxnSp>
          <p:nvCxnSpPr>
            <p:cNvPr id="17" name="直接箭头连接符 16"/>
            <p:cNvCxnSpPr/>
            <p:nvPr/>
          </p:nvCxnSpPr>
          <p:spPr>
            <a:xfrm rot="5400000">
              <a:off x="1250133" y="1654218"/>
              <a:ext cx="214314" cy="1588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214414" y="1264123"/>
              <a:ext cx="285752" cy="2539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i="1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929454" y="3304758"/>
            <a:ext cx="285752" cy="639211"/>
            <a:chOff x="6643702" y="1264124"/>
            <a:chExt cx="285752" cy="479409"/>
          </a:xfrm>
        </p:grpSpPr>
        <p:cxnSp>
          <p:nvCxnSpPr>
            <p:cNvPr id="20" name="直接箭头连接符 19"/>
            <p:cNvCxnSpPr/>
            <p:nvPr/>
          </p:nvCxnSpPr>
          <p:spPr>
            <a:xfrm rot="5400000">
              <a:off x="6679421" y="1635582"/>
              <a:ext cx="214314" cy="1588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643702" y="1264124"/>
              <a:ext cx="285752" cy="2539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endParaRPr lang="zh-CN" altLang="en-US" sz="2000" i="1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857356" y="4488260"/>
            <a:ext cx="285752" cy="581120"/>
            <a:chOff x="1857356" y="3357568"/>
            <a:chExt cx="285752" cy="435840"/>
          </a:xfrm>
        </p:grpSpPr>
        <p:cxnSp>
          <p:nvCxnSpPr>
            <p:cNvPr id="23" name="直接箭头连接符 22"/>
            <p:cNvCxnSpPr/>
            <p:nvPr/>
          </p:nvCxnSpPr>
          <p:spPr>
            <a:xfrm rot="5400000" flipH="1" flipV="1">
              <a:off x="1893869" y="3463931"/>
              <a:ext cx="214314" cy="1588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857356" y="3539492"/>
              <a:ext cx="285752" cy="2539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2000" i="1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643174" y="5197142"/>
            <a:ext cx="42148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spc="6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j</a:t>
            </a:r>
            <a:r>
              <a:rPr lang="zh-CN" altLang="en-US" sz="2000" spc="6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指向</a:t>
            </a:r>
            <a:r>
              <a:rPr lang="en-US" altLang="zh-CN" sz="2000" spc="6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0</a:t>
            </a:r>
            <a:r>
              <a:rPr lang="zh-CN" altLang="en-US" sz="2000" spc="6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，交换到前面 </a:t>
            </a:r>
            <a:r>
              <a:rPr lang="en-US" altLang="zh-CN" sz="2000" spc="6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…</a:t>
            </a:r>
            <a:endParaRPr lang="zh-CN" altLang="en-US" sz="2000" spc="60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4282" y="285729"/>
            <a:ext cx="2000264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每一次循环：</a:t>
            </a:r>
            <a:endParaRPr lang="zh-CN" altLang="en-US" sz="22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11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/20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135 0.00061 L 0.04497 0.0006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1 -0.00463 L 0.04462 -0.00463 " pathEditMode="relative" ptsTypes="AA">
                                      <p:cBhvr>
                                        <p:cTn id="4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94 -0.00493 C -0.00694 -0.01635 0.00087 -0.05956 -0.0059 -0.07284 C -0.01268 -0.08611 -0.04063 -0.09598 -0.04757 -0.08395 C -0.05452 -0.07191 -0.04757 -0.01851 -0.04757 -0.00123 " pathEditMode="relative" rAng="0" ptsTypes="aaaa">
                                      <p:cBhvr>
                                        <p:cTn id="4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" y="-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38 -0.00061 C -0.00347 -0.00617 -0.00156 -0.01142 -0.00017 -0.01728 C 0.00122 -0.02314 -0.00139 -0.0253 0.00295 -0.0358 C 0.00729 -0.04629 0.0184 -0.07777 0.02587 -0.08024 C 0.03333 -0.08271 0.04427 -0.06419 0.04774 -0.05061 C 0.05122 -0.03703 0.04896 -0.0179 0.0467 0.00124 " pathEditMode="relative" rAng="0" ptsTypes="aaaaaA">
                                      <p:cBhvr>
                                        <p:cTn id="5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" y="-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226 0.00061 L 0.09167 0.00061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153 -0.00123 L -0.04514 -0.00123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0.00246 C 0.00087 -0.02561 0.00382 -0.04845 0.0625 -0.06172 C 0.12118 -0.075 0.2901 -0.09228 0.35 -0.08209 C 0.4099 -0.07191 0.4158 -0.03642 0.42188 -0.00061 " pathEditMode="relative" rAng="0" ptsTypes="aaaA">
                                      <p:cBhvr>
                                        <p:cTn id="6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" y="-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21 -0.00186 C -0.0217 -0.03182 -0.04843 -0.06179 -0.08958 -0.07971 C -0.13073 -0.09763 -0.18907 -0.10813 -0.24167 -0.10937 C -0.29428 -0.1106 -0.375 -0.10566 -0.40521 -0.08712 C -0.43542 -0.06859 -0.42917 -0.03337 -0.42292 0.00185 " pathEditMode="relative" rAng="0" ptsTypes="aaaaA">
                                      <p:cBhvr>
                                        <p:cTn id="6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" y="-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139 -0.00123 L -0.08281 -0.00123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2292 -0.00061 C -0.42518 -0.00185 -0.42726 -0.00277 -0.41875 -0.01728 C -0.41025 -0.03179 -0.41893 -0.06666 -0.37188 -0.08765 C -0.32483 -0.10864 -0.1908 -0.15771 -0.13646 -0.14321 C -0.08211 -0.1287 -0.06406 -0.06481 -0.04583 -0.00061 " pathEditMode="relative" rAng="0" ptsTypes="aaaaA">
                                      <p:cBhvr>
                                        <p:cTn id="7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" y="-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2 -0.00185 C -0.00642 0.01852 -0.00972 0.03889 -0.01875 0.05185 C -0.02778 0.06481 -0.00278 0.07099 -0.05729 0.07592 C -0.11181 0.08086 -0.29288 0.09383 -0.34583 0.08148 C -0.39878 0.06913 -0.38698 0.03549 -0.375 0.00185 " pathEditMode="relative" rAng="0" ptsTypes="aaaaA">
                                      <p:cBhvr>
                                        <p:cTn id="7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" y="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3" grpId="1" animBg="1"/>
      <p:bldP spid="14" grpId="0" animBg="1"/>
      <p:bldP spid="15" grpId="0" animBg="1"/>
      <p:bldP spid="15" grpId="1" animBg="1"/>
      <p:bldP spid="15" grpId="2" animBg="1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42910" y="857233"/>
            <a:ext cx="6357982" cy="4174371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44000" bIns="180000" rtlCol="0">
            <a:sp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move1(SqList *&amp;L)</a:t>
            </a:r>
            <a:endParaRPr lang="zh-CN" altLang="en-US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i=-1，j=0，k=L-&gt;length;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(j&lt;k)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(L-&gt;data[j]==0)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i++;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swap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(L-&gt;data[i]，L-&gt;data[j]);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j++;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 if (L-&gt;data[j]==2)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k--;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swap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(L-&gt;data[k]，L-&gt;data[j]);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 j++;	  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//L-&gt;data[j==1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的情况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348" y="190477"/>
            <a:ext cx="2071702" cy="419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算法如下：</a:t>
            </a:r>
            <a:endParaRPr lang="zh-CN" altLang="en-US" sz="220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12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14414" y="3238499"/>
            <a:ext cx="3643338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14348" y="476230"/>
            <a:ext cx="3214710" cy="4985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（</a:t>
            </a:r>
            <a:r>
              <a:rPr lang="en-US" altLang="zh-CN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）单链表算法设计</a:t>
            </a:r>
            <a:endParaRPr lang="zh-CN" altLang="en-US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28662" y="1571085"/>
            <a:ext cx="5143536" cy="46474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latin typeface="黑体" pitchFamily="49" charset="-122"/>
                <a:ea typeface="黑体" pitchFamily="49" charset="-122"/>
                <a:sym typeface="Wingdings"/>
              </a:rPr>
              <a:t> 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基于单链表基本操作的算法设计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14414" y="2571745"/>
            <a:ext cx="221457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查找结点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插入结点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删除结点</a:t>
            </a:r>
            <a:endParaRPr lang="zh-CN" altLang="en-US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214678" y="3024185"/>
            <a:ext cx="2786082" cy="762005"/>
            <a:chOff x="3000364" y="2428874"/>
            <a:chExt cx="2786082" cy="571504"/>
          </a:xfrm>
        </p:grpSpPr>
        <p:sp>
          <p:nvSpPr>
            <p:cNvPr id="23" name="TextBox 22"/>
            <p:cNvSpPr txBox="1"/>
            <p:nvPr/>
          </p:nvSpPr>
          <p:spPr>
            <a:xfrm>
              <a:off x="3286116" y="2528887"/>
              <a:ext cx="2500330" cy="305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需要查找前驱结点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右大括号 23"/>
            <p:cNvSpPr/>
            <p:nvPr/>
          </p:nvSpPr>
          <p:spPr>
            <a:xfrm>
              <a:off x="3000364" y="2428874"/>
              <a:ext cx="214314" cy="571504"/>
            </a:xfrm>
            <a:prstGeom prst="rightBrace">
              <a:avLst/>
            </a:prstGeom>
            <a:ln>
              <a:tailEnd type="non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</a:endParaRP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13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00034" y="904330"/>
            <a:ext cx="5715040" cy="49859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latin typeface="黑体" pitchFamily="49" charset="-122"/>
                <a:ea typeface="黑体" pitchFamily="49" charset="-122"/>
                <a:sym typeface="Wingdings"/>
              </a:rPr>
              <a:t> 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基于两个建表方法的单链表算法设计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71604" y="2071678"/>
            <a:ext cx="3643338" cy="828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头插法：相对次序相反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尾插法：相对次序相同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2000240"/>
            <a:ext cx="803874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14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57224" y="1000108"/>
            <a:ext cx="7715304" cy="2059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   荷兰国旗问题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：设有一个仅由红（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）、白（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）、兰（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）这三种颜色的条块组成的条块序列。假设该序列采用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单链表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存储，设计一个时间复杂度为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的算法，使得这些条块按红、白、兰的顺序排好，即排成荷兰国旗图案。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666731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15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85720" y="377270"/>
            <a:ext cx="8572560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   解：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指针扫描结点，根据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-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&gt;data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值将该结点插入到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个单链表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L1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L2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L1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L2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不带头结点的）中。最后将它们链接起来。</a:t>
            </a:r>
            <a:endParaRPr lang="en-US" altLang="zh-CN" sz="22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357158" y="1619237"/>
            <a:ext cx="7643866" cy="1047759"/>
            <a:chOff x="357158" y="1214427"/>
            <a:chExt cx="7643866" cy="785819"/>
          </a:xfrm>
        </p:grpSpPr>
        <p:sp>
          <p:nvSpPr>
            <p:cNvPr id="22" name="矩形 21"/>
            <p:cNvSpPr/>
            <p:nvPr/>
          </p:nvSpPr>
          <p:spPr>
            <a:xfrm>
              <a:off x="2643174" y="1628542"/>
              <a:ext cx="428628" cy="360000"/>
            </a:xfrm>
            <a:prstGeom prst="rect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714480" y="1640246"/>
              <a:ext cx="428628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571868" y="1628542"/>
              <a:ext cx="428628" cy="36000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429256" y="1628542"/>
              <a:ext cx="428628" cy="360000"/>
            </a:xfrm>
            <a:prstGeom prst="rect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500562" y="1628542"/>
              <a:ext cx="428628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7286644" y="1628542"/>
              <a:ext cx="428628" cy="36000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143108" y="1640246"/>
              <a:ext cx="285752" cy="352800"/>
            </a:xfrm>
            <a:prstGeom prst="rect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6" name="直接箭头连接符 45"/>
            <p:cNvCxnSpPr/>
            <p:nvPr/>
          </p:nvCxnSpPr>
          <p:spPr>
            <a:xfrm flipV="1">
              <a:off x="2285984" y="1772926"/>
              <a:ext cx="357190" cy="209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7" name="矩形 46"/>
            <p:cNvSpPr/>
            <p:nvPr/>
          </p:nvSpPr>
          <p:spPr>
            <a:xfrm>
              <a:off x="3071802" y="1628542"/>
              <a:ext cx="285752" cy="352800"/>
            </a:xfrm>
            <a:prstGeom prst="rect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V="1">
              <a:off x="3214678" y="1772926"/>
              <a:ext cx="3571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4000496" y="1628542"/>
              <a:ext cx="285752" cy="352800"/>
            </a:xfrm>
            <a:prstGeom prst="rect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0" name="直接箭头连接符 49"/>
            <p:cNvCxnSpPr/>
            <p:nvPr/>
          </p:nvCxnSpPr>
          <p:spPr>
            <a:xfrm flipV="1">
              <a:off x="4143372" y="1772926"/>
              <a:ext cx="3571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1" name="矩形 50"/>
            <p:cNvSpPr/>
            <p:nvPr/>
          </p:nvSpPr>
          <p:spPr>
            <a:xfrm>
              <a:off x="4929190" y="1628542"/>
              <a:ext cx="285752" cy="352800"/>
            </a:xfrm>
            <a:prstGeom prst="rect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2" name="直接箭头连接符 51"/>
            <p:cNvCxnSpPr/>
            <p:nvPr/>
          </p:nvCxnSpPr>
          <p:spPr>
            <a:xfrm flipV="1">
              <a:off x="5072066" y="1772926"/>
              <a:ext cx="3571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3" name="矩形 52"/>
            <p:cNvSpPr/>
            <p:nvPr/>
          </p:nvSpPr>
          <p:spPr>
            <a:xfrm>
              <a:off x="5857884" y="1628542"/>
              <a:ext cx="285752" cy="352800"/>
            </a:xfrm>
            <a:prstGeom prst="rect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4" name="直接箭头连接符 53"/>
            <p:cNvCxnSpPr/>
            <p:nvPr/>
          </p:nvCxnSpPr>
          <p:spPr>
            <a:xfrm flipV="1">
              <a:off x="6000760" y="1772926"/>
              <a:ext cx="3571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5" name="矩形 54"/>
            <p:cNvSpPr/>
            <p:nvPr/>
          </p:nvSpPr>
          <p:spPr>
            <a:xfrm>
              <a:off x="714348" y="1628542"/>
              <a:ext cx="428628" cy="36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1142976" y="1628542"/>
              <a:ext cx="285752" cy="3528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7" name="直接箭头连接符 56"/>
            <p:cNvCxnSpPr/>
            <p:nvPr/>
          </p:nvCxnSpPr>
          <p:spPr>
            <a:xfrm flipV="1">
              <a:off x="1357290" y="1772926"/>
              <a:ext cx="3571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60" name="弧形 59"/>
            <p:cNvSpPr/>
            <p:nvPr/>
          </p:nvSpPr>
          <p:spPr>
            <a:xfrm>
              <a:off x="357158" y="1428742"/>
              <a:ext cx="714380" cy="428628"/>
            </a:xfrm>
            <a:prstGeom prst="arc">
              <a:avLst/>
            </a:prstGeom>
            <a:ln w="28575">
              <a:solidFill>
                <a:srgbClr val="0000FF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57158" y="1214428"/>
              <a:ext cx="357190" cy="25391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L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7715272" y="1628542"/>
              <a:ext cx="285752" cy="352800"/>
            </a:xfrm>
            <a:prstGeom prst="rect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mtClean="0">
                  <a:solidFill>
                    <a:schemeClr val="tx1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∧</a:t>
              </a:r>
              <a:endParaRPr lang="zh-CN" altLang="en-US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3" name="直接箭头连接符 62"/>
            <p:cNvCxnSpPr/>
            <p:nvPr/>
          </p:nvCxnSpPr>
          <p:spPr>
            <a:xfrm flipV="1">
              <a:off x="6929454" y="1772926"/>
              <a:ext cx="3571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6329375" y="1628542"/>
              <a:ext cx="642942" cy="3046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mtClean="0">
                  <a:latin typeface="Consolas" pitchFamily="49" charset="0"/>
                  <a:ea typeface="宋体"/>
                  <a:cs typeface="Consolas" pitchFamily="49" charset="0"/>
                </a:rPr>
                <a:t>…</a:t>
              </a:r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7" name="直接箭头连接符 66"/>
            <p:cNvCxnSpPr>
              <a:endCxn id="23" idx="0"/>
            </p:cNvCxnSpPr>
            <p:nvPr/>
          </p:nvCxnSpPr>
          <p:spPr>
            <a:xfrm rot="5400000">
              <a:off x="1793978" y="1504618"/>
              <a:ext cx="270445" cy="811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1581129" y="1214427"/>
              <a:ext cx="357190" cy="25391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285720" y="2952747"/>
            <a:ext cx="7715304" cy="3253665"/>
            <a:chOff x="285720" y="2214560"/>
            <a:chExt cx="7715304" cy="2440249"/>
          </a:xfrm>
        </p:grpSpPr>
        <p:sp>
          <p:nvSpPr>
            <p:cNvPr id="97" name="下箭头 96"/>
            <p:cNvSpPr/>
            <p:nvPr/>
          </p:nvSpPr>
          <p:spPr>
            <a:xfrm>
              <a:off x="3929058" y="2214560"/>
              <a:ext cx="214314" cy="500066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2643174" y="3000378"/>
              <a:ext cx="428628" cy="360000"/>
            </a:xfrm>
            <a:prstGeom prst="rect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1714480" y="3000378"/>
              <a:ext cx="428628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3571868" y="3000378"/>
              <a:ext cx="428628" cy="36000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5429256" y="3000378"/>
              <a:ext cx="428628" cy="360000"/>
            </a:xfrm>
            <a:prstGeom prst="rect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4500562" y="3000378"/>
              <a:ext cx="428628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7286644" y="3000378"/>
              <a:ext cx="428628" cy="36000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2143108" y="3000378"/>
              <a:ext cx="285752" cy="3528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6" name="直接箭头连接符 75"/>
            <p:cNvCxnSpPr/>
            <p:nvPr/>
          </p:nvCxnSpPr>
          <p:spPr>
            <a:xfrm flipV="1">
              <a:off x="2285984" y="3143254"/>
              <a:ext cx="357190" cy="64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7" name="矩形 76"/>
            <p:cNvSpPr/>
            <p:nvPr/>
          </p:nvSpPr>
          <p:spPr>
            <a:xfrm>
              <a:off x="3071802" y="3000378"/>
              <a:ext cx="285752" cy="3528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8" name="直接箭头连接符 77"/>
            <p:cNvCxnSpPr/>
            <p:nvPr/>
          </p:nvCxnSpPr>
          <p:spPr>
            <a:xfrm flipV="1">
              <a:off x="3214678" y="3143254"/>
              <a:ext cx="3571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9" name="矩形 78"/>
            <p:cNvSpPr/>
            <p:nvPr/>
          </p:nvSpPr>
          <p:spPr>
            <a:xfrm>
              <a:off x="4000496" y="3000378"/>
              <a:ext cx="285752" cy="3528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0" name="直接箭头连接符 79"/>
            <p:cNvCxnSpPr/>
            <p:nvPr/>
          </p:nvCxnSpPr>
          <p:spPr>
            <a:xfrm flipV="1">
              <a:off x="4143372" y="3143254"/>
              <a:ext cx="3571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81" name="矩形 80"/>
            <p:cNvSpPr/>
            <p:nvPr/>
          </p:nvSpPr>
          <p:spPr>
            <a:xfrm>
              <a:off x="4929190" y="3000378"/>
              <a:ext cx="285752" cy="3528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2" name="直接箭头连接符 81"/>
            <p:cNvCxnSpPr/>
            <p:nvPr/>
          </p:nvCxnSpPr>
          <p:spPr>
            <a:xfrm flipV="1">
              <a:off x="5072066" y="3143254"/>
              <a:ext cx="3571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83" name="矩形 82"/>
            <p:cNvSpPr/>
            <p:nvPr/>
          </p:nvSpPr>
          <p:spPr>
            <a:xfrm>
              <a:off x="5857884" y="3000378"/>
              <a:ext cx="285752" cy="3528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4" name="直接箭头连接符 83"/>
            <p:cNvCxnSpPr/>
            <p:nvPr/>
          </p:nvCxnSpPr>
          <p:spPr>
            <a:xfrm flipV="1">
              <a:off x="6000760" y="3143254"/>
              <a:ext cx="3571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85" name="矩形 84"/>
            <p:cNvSpPr/>
            <p:nvPr/>
          </p:nvSpPr>
          <p:spPr>
            <a:xfrm>
              <a:off x="714348" y="3409956"/>
              <a:ext cx="428628" cy="36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1142976" y="3409956"/>
              <a:ext cx="285752" cy="36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弧形 87"/>
            <p:cNvSpPr/>
            <p:nvPr/>
          </p:nvSpPr>
          <p:spPr>
            <a:xfrm>
              <a:off x="285720" y="3195642"/>
              <a:ext cx="714380" cy="428628"/>
            </a:xfrm>
            <a:prstGeom prst="arc">
              <a:avLst/>
            </a:prstGeom>
            <a:ln w="28575">
              <a:solidFill>
                <a:srgbClr val="0000FF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57158" y="2981328"/>
              <a:ext cx="357190" cy="2539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L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7715272" y="3000378"/>
              <a:ext cx="285752" cy="3528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mtClean="0">
                  <a:solidFill>
                    <a:schemeClr val="tx1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∧</a:t>
              </a:r>
              <a:endParaRPr lang="zh-CN" altLang="en-US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1" name="直接箭头连接符 90"/>
            <p:cNvCxnSpPr/>
            <p:nvPr/>
          </p:nvCxnSpPr>
          <p:spPr>
            <a:xfrm flipV="1">
              <a:off x="6929454" y="3143254"/>
              <a:ext cx="3571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6329375" y="3003691"/>
              <a:ext cx="642942" cy="3046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mtClean="0">
                  <a:latin typeface="Consolas" pitchFamily="49" charset="0"/>
                  <a:ea typeface="宋体"/>
                  <a:cs typeface="Consolas" pitchFamily="49" charset="0"/>
                </a:rPr>
                <a:t>…</a:t>
              </a:r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3" name="直接箭头连接符 92"/>
            <p:cNvCxnSpPr>
              <a:endCxn id="70" idx="0"/>
            </p:cNvCxnSpPr>
            <p:nvPr/>
          </p:nvCxnSpPr>
          <p:spPr>
            <a:xfrm rot="5400000">
              <a:off x="1786715" y="2857499"/>
              <a:ext cx="284959" cy="799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1581129" y="2571750"/>
              <a:ext cx="357190" cy="2539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57224" y="4019146"/>
              <a:ext cx="357190" cy="2539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L1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57224" y="4400893"/>
              <a:ext cx="357190" cy="2539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L2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1" name="直接箭头连接符 100"/>
            <p:cNvCxnSpPr>
              <a:stCxn id="70" idx="2"/>
            </p:cNvCxnSpPr>
            <p:nvPr/>
          </p:nvCxnSpPr>
          <p:spPr>
            <a:xfrm rot="5400000">
              <a:off x="1215823" y="3430413"/>
              <a:ext cx="783007" cy="6429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>
              <a:endCxn id="86" idx="3"/>
            </p:cNvCxnSpPr>
            <p:nvPr/>
          </p:nvCxnSpPr>
          <p:spPr>
            <a:xfrm rot="10800000" flipV="1">
              <a:off x="1428728" y="3357566"/>
              <a:ext cx="1214446" cy="2323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>
              <a:stCxn id="71" idx="2"/>
              <a:endCxn id="99" idx="3"/>
            </p:cNvCxnSpPr>
            <p:nvPr/>
          </p:nvCxnSpPr>
          <p:spPr>
            <a:xfrm rot="5400000">
              <a:off x="1916562" y="2658230"/>
              <a:ext cx="1167473" cy="25717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09" name="TextBox 108"/>
          <p:cNvSpPr txBox="1"/>
          <p:nvPr/>
        </p:nvSpPr>
        <p:spPr>
          <a:xfrm>
            <a:off x="3000364" y="5524515"/>
            <a:ext cx="37862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最后将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L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L1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L2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链接起来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95" name="灯片编号占位符 9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16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/20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42910" y="285728"/>
            <a:ext cx="1643074" cy="419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算法如下：</a:t>
            </a:r>
            <a:endParaRPr lang="zh-CN" altLang="en-US" sz="220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472" y="952484"/>
            <a:ext cx="5214974" cy="240041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80000" bIns="216000" rtlCol="0">
            <a:spAutoFit/>
          </a:bodyPr>
          <a:lstStyle/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move2(LinkList  *&amp;L)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LinkList *L1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*r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*r1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*r2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*p;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L1=NULL;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L2=NULL;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p=L-&gt;next;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r=L;</a:t>
            </a:r>
          </a:p>
        </p:txBody>
      </p:sp>
      <p:sp>
        <p:nvSpPr>
          <p:cNvPr id="9" name="右大括号 8"/>
          <p:cNvSpPr/>
          <p:nvPr/>
        </p:nvSpPr>
        <p:spPr>
          <a:xfrm>
            <a:off x="5857884" y="1428737"/>
            <a:ext cx="214314" cy="1857388"/>
          </a:xfrm>
          <a:prstGeom prst="rightBrac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215517" y="1404923"/>
            <a:ext cx="499624" cy="18097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spc="6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做准备工作</a:t>
            </a:r>
            <a:endParaRPr lang="zh-CN" altLang="en-US" sz="2000" spc="60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17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437285"/>
            <a:ext cx="4143404" cy="5347719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(p!=NULL)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p-&gt;data==0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r-&gt;next=p; r=p; }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 if (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p-&gt;data==1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(L1==NULL)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{  L1=p; r1=p; }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else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{  r1-&gt;next=p; r1=p; }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 	//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p-&gt;data==2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(L2==NULL)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{  L2=p; r2=p; }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else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{  r2-&gt;next=p; r2=p; }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p=p-&gt;next;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4643438" y="913538"/>
            <a:ext cx="3143272" cy="762005"/>
            <a:chOff x="4929190" y="642924"/>
            <a:chExt cx="3143272" cy="571504"/>
          </a:xfrm>
        </p:grpSpPr>
        <p:sp>
          <p:nvSpPr>
            <p:cNvPr id="5" name="右大括号 4"/>
            <p:cNvSpPr/>
            <p:nvPr/>
          </p:nvSpPr>
          <p:spPr>
            <a:xfrm>
              <a:off x="4929190" y="642924"/>
              <a:ext cx="142876" cy="571504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43504" y="714362"/>
              <a:ext cx="292895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建立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L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带头结点的单链表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643438" y="1866044"/>
            <a:ext cx="3786214" cy="1491518"/>
            <a:chOff x="4929190" y="1357304"/>
            <a:chExt cx="3786214" cy="1118639"/>
          </a:xfrm>
        </p:grpSpPr>
        <p:sp>
          <p:nvSpPr>
            <p:cNvPr id="9" name="右大括号 8"/>
            <p:cNvSpPr/>
            <p:nvPr/>
          </p:nvSpPr>
          <p:spPr>
            <a:xfrm>
              <a:off x="4929190" y="1357304"/>
              <a:ext cx="71438" cy="1118639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43504" y="1817528"/>
              <a:ext cx="35719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建立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L1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不带头结点的单链表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572000" y="4143380"/>
            <a:ext cx="3857652" cy="1619261"/>
            <a:chOff x="4929190" y="2928940"/>
            <a:chExt cx="3857652" cy="1214446"/>
          </a:xfrm>
        </p:grpSpPr>
        <p:sp>
          <p:nvSpPr>
            <p:cNvPr id="11" name="右大括号 10"/>
            <p:cNvSpPr/>
            <p:nvPr/>
          </p:nvSpPr>
          <p:spPr>
            <a:xfrm>
              <a:off x="4929190" y="2928940"/>
              <a:ext cx="142876" cy="1214446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43504" y="3317726"/>
              <a:ext cx="364333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建立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L2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不带头结点的单链表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</p:grp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18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857232"/>
            <a:ext cx="7215238" cy="148755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44000" bIns="144000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r-&gt;next=r1-&gt;next=r2-&gt;next=NULL;  </a:t>
            </a:r>
          </a:p>
          <a:p>
            <a:pPr algn="l"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r-&gt;next=L1;    	</a:t>
            </a:r>
            <a:r>
              <a:rPr lang="en-US" altLang="zh-CN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//L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的尾结点和</a:t>
            </a:r>
            <a:r>
              <a:rPr lang="en-US" altLang="zh-CN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L1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的首结点链接起来</a:t>
            </a:r>
            <a:endParaRPr lang="en-US" altLang="zh-CN" sz="1800" smtClean="0">
              <a:solidFill>
                <a:srgbClr val="0070C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r1-&gt;next=L2;</a:t>
            </a:r>
            <a:r>
              <a:rPr lang="en-US" altLang="zh-CN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	//L1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的尾结点和</a:t>
            </a:r>
            <a:r>
              <a:rPr lang="en-US" altLang="zh-CN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L2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的首结点链接起来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右大括号 4"/>
          <p:cNvSpPr/>
          <p:nvPr/>
        </p:nvSpPr>
        <p:spPr>
          <a:xfrm>
            <a:off x="7759828" y="876408"/>
            <a:ext cx="214314" cy="1524011"/>
          </a:xfrm>
          <a:prstGeom prst="rightBrac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064433" y="876408"/>
            <a:ext cx="436658" cy="15240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600" spc="6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结尾工作</a:t>
            </a:r>
            <a:endParaRPr lang="zh-CN" altLang="en-US" sz="1600" spc="60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1538" y="3071810"/>
            <a:ext cx="5500726" cy="438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所以，两个建表算法是许多算法设计的基础！</a:t>
            </a:r>
            <a:endParaRPr lang="zh-CN" altLang="en-US" sz="220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19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8"/>
          <p:cNvSpPr>
            <a:spLocks noChangeAspect="1" noChangeArrowheads="1"/>
          </p:cNvSpPr>
          <p:nvPr/>
        </p:nvSpPr>
        <p:spPr bwMode="auto">
          <a:xfrm>
            <a:off x="1000100" y="1238235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Oval 9"/>
          <p:cNvSpPr>
            <a:spLocks noChangeAspect="1" noChangeArrowheads="1"/>
          </p:cNvSpPr>
          <p:nvPr/>
        </p:nvSpPr>
        <p:spPr bwMode="auto">
          <a:xfrm>
            <a:off x="1050931" y="1288779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1</a:t>
            </a:r>
            <a:endParaRPr lang="en-AU" sz="28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71670" y="1428736"/>
            <a:ext cx="4714908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线性表两类存储结构的比较</a:t>
            </a:r>
            <a:endParaRPr lang="zh-CN" altLang="en-US" sz="2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14546" y="2476493"/>
            <a:ext cx="2000264" cy="1061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l">
              <a:buFont typeface="+mj-lt"/>
              <a:buAutoNum type="romanUcPeriod"/>
            </a:pPr>
            <a:r>
              <a:rPr lang="zh-CN" altLang="en-US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顺序表</a:t>
            </a:r>
            <a:endParaRPr lang="en-US" altLang="zh-CN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 algn="l">
              <a:buFont typeface="+mj-lt"/>
              <a:buAutoNum type="romanUcPeriod"/>
            </a:pPr>
            <a:r>
              <a:rPr lang="zh-CN" altLang="en-US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链表</a:t>
            </a:r>
            <a:endParaRPr lang="zh-CN" altLang="en-US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143108" y="314324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20</a:t>
            </a:fld>
            <a:r>
              <a:rPr lang="en-US" altLang="zh-CN" smtClean="0"/>
              <a:t>/20</a:t>
            </a:r>
            <a:endParaRPr lang="en-US" altLang="zh-CN"/>
          </a:p>
        </p:txBody>
      </p:sp>
      <p:pic>
        <p:nvPicPr>
          <p:cNvPr id="1026" name="Picture 2" descr="https://timgsa.baidu.com/timg?image&amp;quality=80&amp;size=b9999_10000&amp;sec=1495445031298&amp;di=01163a345557d2ce34f1f29cd6987a17&amp;imgtype=0&amp;src=http%3A%2F%2Fwww.qqtu8.com%2Ff%2F20111128185136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620" y="1428736"/>
            <a:ext cx="1314450" cy="13144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71538" y="3727214"/>
            <a:ext cx="5143536" cy="1343750"/>
            <a:chOff x="1071538" y="2795409"/>
            <a:chExt cx="5143536" cy="1007812"/>
          </a:xfrm>
        </p:grpSpPr>
        <p:sp>
          <p:nvSpPr>
            <p:cNvPr id="3" name="TextBox 2"/>
            <p:cNvSpPr txBox="1"/>
            <p:nvPr/>
          </p:nvSpPr>
          <p:spPr>
            <a:xfrm>
              <a:off x="1214414" y="3159631"/>
              <a:ext cx="5000660" cy="643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ts val="32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 kern="1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插入和删除操作需要移动大量元素。</a:t>
              </a:r>
            </a:p>
            <a:p>
              <a:pPr marL="457200" indent="-457200" algn="l">
                <a:lnSpc>
                  <a:spcPts val="32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 kern="1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初始空间大小分配难以掌握</a:t>
              </a:r>
              <a:r>
                <a:rPr lang="zh-CN" altLang="en-US" sz="2200" kern="1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。</a:t>
              </a:r>
              <a:endParaRPr lang="zh-CN" altLang="en-US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071538" y="2795409"/>
              <a:ext cx="928694" cy="348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rgbClr val="FF00FF"/>
                  </a:solidFill>
                  <a:latin typeface="隶书" pitchFamily="49" charset="-122"/>
                  <a:ea typeface="隶书" pitchFamily="49" charset="-122"/>
                </a:rPr>
                <a:t>缺点</a:t>
              </a:r>
              <a:endParaRPr lang="zh-CN" altLang="en-US">
                <a:solidFill>
                  <a:srgbClr val="FF00FF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14348" y="663719"/>
            <a:ext cx="2000264" cy="4696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514350" indent="-514350" algn="l"/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Wingdings"/>
              </a:rPr>
              <a:t>  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顺序表</a:t>
            </a:r>
            <a:endParaRPr lang="zh-CN" altLang="en-US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071538" y="1392630"/>
            <a:ext cx="6786610" cy="1818395"/>
            <a:chOff x="1071538" y="1044472"/>
            <a:chExt cx="6786610" cy="1363796"/>
          </a:xfrm>
        </p:grpSpPr>
        <p:sp>
          <p:nvSpPr>
            <p:cNvPr id="6" name="TextBox 5"/>
            <p:cNvSpPr txBox="1"/>
            <p:nvPr/>
          </p:nvSpPr>
          <p:spPr>
            <a:xfrm>
              <a:off x="1214414" y="1535192"/>
              <a:ext cx="6643734" cy="873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存储密度大：无须为表示线性表中元素之间的逻辑关系而增加额外的存储空间。</a:t>
              </a:r>
              <a:endParaRPr lang="en-US" altLang="zh-CN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  <a:p>
              <a:pPr marL="457200" indent="-457200" algn="l"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 kern="1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具有随机存取特性。</a:t>
              </a:r>
              <a:endParaRPr lang="zh-CN" altLang="en-US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71538" y="1044472"/>
              <a:ext cx="928694" cy="348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rgbClr val="FF00FF"/>
                  </a:solidFill>
                  <a:latin typeface="隶书" pitchFamily="49" charset="-122"/>
                  <a:ea typeface="隶书" pitchFamily="49" charset="-122"/>
                </a:rPr>
                <a:t>优点</a:t>
              </a:r>
              <a:endParaRPr lang="zh-CN" altLang="en-US">
                <a:solidFill>
                  <a:srgbClr val="FF00FF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3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71538" y="3558548"/>
            <a:ext cx="7143800" cy="1716376"/>
            <a:chOff x="1071538" y="2668911"/>
            <a:chExt cx="7143800" cy="1287282"/>
          </a:xfrm>
        </p:grpSpPr>
        <p:sp>
          <p:nvSpPr>
            <p:cNvPr id="3" name="TextBox 2"/>
            <p:cNvSpPr txBox="1"/>
            <p:nvPr/>
          </p:nvSpPr>
          <p:spPr>
            <a:xfrm>
              <a:off x="1214414" y="3071816"/>
              <a:ext cx="7000924" cy="884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存储密度小：为表示线性表中元素之间的逻辑关系而需要增加额外的存储空间（指针域）</a:t>
              </a:r>
              <a:r>
                <a:rPr lang="zh-CN" altLang="en-US" sz="2200" kern="1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。</a:t>
              </a:r>
            </a:p>
            <a:p>
              <a:pPr marL="457200" indent="-457200" algn="l"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不具有随机存取特性</a:t>
              </a:r>
              <a:r>
                <a:rPr lang="zh-CN" altLang="en-US" sz="2200" kern="1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。</a:t>
              </a:r>
              <a:endPara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071538" y="2668911"/>
              <a:ext cx="928694" cy="348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rgbClr val="FF00FF"/>
                  </a:solidFill>
                  <a:latin typeface="隶书" pitchFamily="49" charset="-122"/>
                  <a:ea typeface="隶书" pitchFamily="49" charset="-122"/>
                </a:rPr>
                <a:t>缺点</a:t>
              </a:r>
              <a:endParaRPr lang="zh-CN" altLang="en-US">
                <a:solidFill>
                  <a:srgbClr val="FF00FF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14348" y="663719"/>
            <a:ext cx="2000264" cy="4696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514350" indent="-514350" algn="l"/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Wingdings"/>
              </a:rPr>
              <a:t>  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链表</a:t>
            </a:r>
            <a:endParaRPr lang="zh-CN" altLang="en-US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071538" y="1392629"/>
            <a:ext cx="7000924" cy="1835800"/>
            <a:chOff x="1071538" y="1044472"/>
            <a:chExt cx="7000924" cy="1376849"/>
          </a:xfrm>
        </p:grpSpPr>
        <p:sp>
          <p:nvSpPr>
            <p:cNvPr id="6" name="TextBox 5"/>
            <p:cNvSpPr txBox="1"/>
            <p:nvPr/>
          </p:nvSpPr>
          <p:spPr>
            <a:xfrm>
              <a:off x="1214414" y="1428742"/>
              <a:ext cx="6858048" cy="992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ts val="32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 kern="1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由于采用结点的动态分配方式，具有良好的适应性。</a:t>
              </a:r>
            </a:p>
            <a:p>
              <a:pPr marL="457200" indent="-457200" algn="l">
                <a:lnSpc>
                  <a:spcPts val="32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插入和删除操作只需修改相关指针域，不需要移动元素</a:t>
              </a:r>
              <a:r>
                <a:rPr lang="zh-CN" altLang="en-US" sz="2200" kern="1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。</a:t>
              </a:r>
              <a:endPara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71538" y="1044472"/>
              <a:ext cx="928694" cy="348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rgbClr val="FF00FF"/>
                  </a:solidFill>
                  <a:latin typeface="隶书" pitchFamily="49" charset="-122"/>
                  <a:ea typeface="隶书" pitchFamily="49" charset="-122"/>
                </a:rPr>
                <a:t>优点</a:t>
              </a:r>
              <a:endParaRPr lang="zh-CN" altLang="en-US">
                <a:solidFill>
                  <a:srgbClr val="FF00FF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4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8"/>
          <p:cNvSpPr>
            <a:spLocks noChangeAspect="1" noChangeArrowheads="1"/>
          </p:cNvSpPr>
          <p:nvPr/>
        </p:nvSpPr>
        <p:spPr bwMode="auto">
          <a:xfrm>
            <a:off x="785786" y="666731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Oval 9"/>
          <p:cNvSpPr>
            <a:spLocks noChangeAspect="1" noChangeArrowheads="1"/>
          </p:cNvSpPr>
          <p:nvPr/>
        </p:nvSpPr>
        <p:spPr bwMode="auto">
          <a:xfrm>
            <a:off x="836617" y="717275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2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57356" y="857232"/>
            <a:ext cx="3571900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线性表的算法设计</a:t>
            </a:r>
            <a:endParaRPr lang="zh-CN" altLang="en-US" sz="2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2976" y="1904990"/>
            <a:ext cx="3286148" cy="47025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一般算法如何设计？</a:t>
            </a:r>
            <a:endParaRPr lang="zh-CN" altLang="en-US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57290" y="2975448"/>
            <a:ext cx="5572164" cy="899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数据的存储结构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―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顺序表：链表？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marL="342900" indent="-342900" algn="l"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算法的处理过程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―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C/C++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语言描述。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5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476230"/>
            <a:ext cx="3500462" cy="4985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黑体" pitchFamily="49" charset="-122"/>
                <a:cs typeface="Consolas" pitchFamily="49" charset="0"/>
              </a:rPr>
              <a:t>（</a:t>
            </a:r>
            <a:r>
              <a:rPr lang="en-US" altLang="zh-CN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黑体" pitchFamily="49" charset="-122"/>
                <a:cs typeface="Consolas" pitchFamily="49" charset="0"/>
              </a:rPr>
              <a:t>1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黑体" pitchFamily="49" charset="-122"/>
                <a:cs typeface="Consolas" pitchFamily="49" charset="0"/>
              </a:rPr>
              <a:t>）顺序表算法设计</a:t>
            </a:r>
            <a:endParaRPr lang="zh-CN" altLang="en-US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黑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14480" y="2031712"/>
            <a:ext cx="7000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Blip>
                <a:blip r:embed="rId3"/>
              </a:buBlip>
            </a:pP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顺序表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―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用数组表示</a:t>
            </a:r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借鉴数组处理方法（存、取元素）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  <a:sym typeface="Wingdings"/>
            </a:endParaRPr>
          </a:p>
          <a:p>
            <a:pPr marL="342900" indent="-342900" algn="l">
              <a:buBlip>
                <a:blip r:embed="rId3"/>
              </a:buBlip>
            </a:pP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顺序表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―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不同于数组</a:t>
            </a:r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顺序表是线性表的一种存储结构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42910" y="1417089"/>
            <a:ext cx="1143008" cy="2226225"/>
            <a:chOff x="1071538" y="1039212"/>
            <a:chExt cx="1143008" cy="1669669"/>
          </a:xfrm>
        </p:grpSpPr>
        <p:sp>
          <p:nvSpPr>
            <p:cNvPr id="5" name="TextBox 4"/>
            <p:cNvSpPr txBox="1"/>
            <p:nvPr/>
          </p:nvSpPr>
          <p:spPr>
            <a:xfrm>
              <a:off x="1142976" y="1039212"/>
              <a:ext cx="1071570" cy="373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rgbClr val="FF3300"/>
                  </a:solidFill>
                  <a:latin typeface="华文琥珀" pitchFamily="2" charset="-122"/>
                  <a:ea typeface="华文琥珀" pitchFamily="2" charset="-122"/>
                  <a:cs typeface="Consolas" pitchFamily="49" charset="0"/>
                </a:rPr>
                <a:t>注意：</a:t>
              </a:r>
              <a:endParaRPr lang="zh-CN" altLang="en-US">
                <a:solidFill>
                  <a:srgbClr val="FF3300"/>
                </a:solidFill>
                <a:latin typeface="华文琥珀" pitchFamily="2" charset="-122"/>
                <a:ea typeface="华文琥珀" pitchFamily="2" charset="-122"/>
                <a:cs typeface="Consolas" pitchFamily="49" charset="0"/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71538" y="1500180"/>
              <a:ext cx="881058" cy="12087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3" name="组合 12"/>
          <p:cNvGrpSpPr/>
          <p:nvPr/>
        </p:nvGrpSpPr>
        <p:grpSpPr>
          <a:xfrm>
            <a:off x="2143108" y="3429000"/>
            <a:ext cx="3643338" cy="1264932"/>
            <a:chOff x="2357422" y="2857501"/>
            <a:chExt cx="3643338" cy="948698"/>
          </a:xfrm>
        </p:grpSpPr>
        <p:sp>
          <p:nvSpPr>
            <p:cNvPr id="9" name="TextBox 8"/>
            <p:cNvSpPr txBox="1"/>
            <p:nvPr/>
          </p:nvSpPr>
          <p:spPr>
            <a:xfrm>
              <a:off x="2357422" y="2857501"/>
              <a:ext cx="2857520" cy="305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线性表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：（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57422" y="3500442"/>
              <a:ext cx="3643338" cy="305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数组：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int a[]={1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3}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；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1" name="上下箭头 10"/>
            <p:cNvSpPr/>
            <p:nvPr/>
          </p:nvSpPr>
          <p:spPr>
            <a:xfrm>
              <a:off x="3571868" y="3214692"/>
              <a:ext cx="142876" cy="285752"/>
            </a:xfrm>
            <a:prstGeom prst="upDown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143108" y="4857757"/>
            <a:ext cx="621510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而数组：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b[]={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空，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，空，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3}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；不对应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 </a:t>
            </a:r>
            <a:r>
              <a:rPr lang="zh-CN" altLang="en-US" sz="36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</a:t>
            </a:r>
            <a:endParaRPr lang="zh-CN" altLang="en-US" sz="360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6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/20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71481"/>
            <a:ext cx="5572164" cy="49859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latin typeface="黑体" pitchFamily="49" charset="-122"/>
                <a:ea typeface="黑体" pitchFamily="49" charset="-122"/>
                <a:sym typeface="Wingdings"/>
              </a:rPr>
              <a:t> 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基于顺序表基本操作的算法设计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4414" y="1714489"/>
            <a:ext cx="24288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查找元素</a:t>
            </a:r>
            <a:endParaRPr lang="en-US" altLang="zh-CN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插入元素</a:t>
            </a:r>
            <a:endParaRPr lang="en-US" altLang="zh-CN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删除元素</a:t>
            </a:r>
            <a:endParaRPr lang="zh-CN" altLang="en-US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7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761982"/>
            <a:ext cx="5357850" cy="47077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latin typeface="Consolas" pitchFamily="49" charset="0"/>
                <a:ea typeface="黑体" pitchFamily="49" charset="-122"/>
                <a:cs typeface="Consolas" pitchFamily="49" charset="0"/>
                <a:sym typeface="Wingdings"/>
              </a:rPr>
              <a:t> </a:t>
            </a:r>
            <a:r>
              <a:rPr lang="zh-CN" altLang="en-US" smtClean="0">
                <a:latin typeface="Consolas" pitchFamily="49" charset="0"/>
                <a:ea typeface="黑体" pitchFamily="49" charset="-122"/>
                <a:cs typeface="Consolas" pitchFamily="49" charset="0"/>
              </a:rPr>
              <a:t>基于特殊方法的顺序表算法设计</a:t>
            </a:r>
            <a:endParaRPr lang="zh-CN" altLang="en-US">
              <a:latin typeface="Consolas" pitchFamily="49" charset="0"/>
              <a:ea typeface="黑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48" y="1904989"/>
            <a:ext cx="7572428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4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将整数顺序表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以第一个元素为分界线（基准）进行划分</a:t>
            </a:r>
            <a:endParaRPr lang="en-US" altLang="zh-CN" sz="22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4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在顺序表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中删除所有值为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的元素</a:t>
            </a:r>
            <a:endParaRPr lang="en-US" altLang="zh-CN" sz="22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4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…</a:t>
            </a:r>
            <a:endParaRPr lang="zh-CN" altLang="en-US" sz="22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8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/20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48" y="623622"/>
            <a:ext cx="8215370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    荷兰国旗问题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设有一个条块序列，每个条块为红（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）、白（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）、兰（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）三种颜色中的一种。假设该序列采用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顺序表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存储，设计一个时间复杂度为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的算法，使得这些条块按红、白、兰的顺序排好，即排成荷兰国旗图案。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00166" y="2891331"/>
            <a:ext cx="5072098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例如：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1 0 2 1 0 0 1 2 2 1 0 2</a:t>
            </a:r>
            <a:endParaRPr lang="zh-CN" altLang="en-US" sz="22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643042" y="3871419"/>
            <a:ext cx="5143536" cy="480000"/>
            <a:chOff x="1643042" y="2903564"/>
            <a:chExt cx="5143536" cy="360000"/>
          </a:xfrm>
        </p:grpSpPr>
        <p:sp>
          <p:nvSpPr>
            <p:cNvPr id="8" name="矩形 7"/>
            <p:cNvSpPr/>
            <p:nvPr/>
          </p:nvSpPr>
          <p:spPr>
            <a:xfrm>
              <a:off x="2071670" y="2903564"/>
              <a:ext cx="428628" cy="360000"/>
            </a:xfrm>
            <a:prstGeom prst="rect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643042" y="2903564"/>
              <a:ext cx="428628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500298" y="2903564"/>
              <a:ext cx="428628" cy="36000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357554" y="2903564"/>
              <a:ext cx="428628" cy="360000"/>
            </a:xfrm>
            <a:prstGeom prst="rect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928926" y="2903564"/>
              <a:ext cx="428628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786182" y="2903564"/>
              <a:ext cx="428628" cy="360000"/>
            </a:xfrm>
            <a:prstGeom prst="rect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214810" y="2903564"/>
              <a:ext cx="428628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643438" y="2903564"/>
              <a:ext cx="428628" cy="36000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072066" y="2903564"/>
              <a:ext cx="428628" cy="36000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929322" y="2903564"/>
              <a:ext cx="428628" cy="360000"/>
            </a:xfrm>
            <a:prstGeom prst="rect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500694" y="2903564"/>
              <a:ext cx="428628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357950" y="2903564"/>
              <a:ext cx="428628" cy="36000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8" name="右弧形箭头 27"/>
          <p:cNvSpPr/>
          <p:nvPr/>
        </p:nvSpPr>
        <p:spPr>
          <a:xfrm>
            <a:off x="4714876" y="3238499"/>
            <a:ext cx="142876" cy="571504"/>
          </a:xfrm>
          <a:prstGeom prst="curvedLef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643042" y="5204928"/>
            <a:ext cx="5143536" cy="476253"/>
            <a:chOff x="1643042" y="3903696"/>
            <a:chExt cx="5143536" cy="357190"/>
          </a:xfrm>
        </p:grpSpPr>
        <p:sp>
          <p:nvSpPr>
            <p:cNvPr id="29" name="矩形 28"/>
            <p:cNvSpPr/>
            <p:nvPr/>
          </p:nvSpPr>
          <p:spPr>
            <a:xfrm>
              <a:off x="1643042" y="3903696"/>
              <a:ext cx="428628" cy="357190"/>
            </a:xfrm>
            <a:prstGeom prst="rect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071670" y="3903696"/>
              <a:ext cx="428628" cy="357190"/>
            </a:xfrm>
            <a:prstGeom prst="rect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500298" y="3903696"/>
              <a:ext cx="428628" cy="357190"/>
            </a:xfrm>
            <a:prstGeom prst="rect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928926" y="3903696"/>
              <a:ext cx="428628" cy="357190"/>
            </a:xfrm>
            <a:prstGeom prst="rect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357554" y="3903696"/>
              <a:ext cx="428628" cy="35719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786182" y="3903696"/>
              <a:ext cx="428628" cy="35719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214810" y="3903696"/>
              <a:ext cx="428628" cy="35719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643438" y="3903696"/>
              <a:ext cx="428628" cy="35719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072066" y="3903696"/>
              <a:ext cx="428628" cy="35719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500694" y="3903696"/>
              <a:ext cx="428628" cy="35719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5929322" y="3903696"/>
              <a:ext cx="428628" cy="35719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6357950" y="3903696"/>
              <a:ext cx="428628" cy="35719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3" name="下箭头 42"/>
          <p:cNvSpPr/>
          <p:nvPr/>
        </p:nvSpPr>
        <p:spPr>
          <a:xfrm>
            <a:off x="3929058" y="4572008"/>
            <a:ext cx="214314" cy="476253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286248" y="4552058"/>
            <a:ext cx="1214446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本算法</a:t>
            </a:r>
            <a:endParaRPr lang="zh-CN" altLang="en-US" sz="22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190478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9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/20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8" grpId="0" animBg="1"/>
      <p:bldP spid="43" grpId="0" animBg="1"/>
      <p:bldP spid="4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0000F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2495</TotalTime>
  <Words>1402</Words>
  <Application>Microsoft Office PowerPoint</Application>
  <PresentationFormat>全屏显示(4:3)</PresentationFormat>
  <Paragraphs>230</Paragraphs>
  <Slides>20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923</cp:revision>
  <dcterms:created xsi:type="dcterms:W3CDTF">2004-03-31T23:50:14Z</dcterms:created>
  <dcterms:modified xsi:type="dcterms:W3CDTF">2018-05-31T03:54:13Z</dcterms:modified>
</cp:coreProperties>
</file>