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
  </p:notesMasterIdLst>
  <p:sldIdLst>
    <p:sldId id="306" r:id="rId2"/>
    <p:sldId id="477" r:id="rId3"/>
    <p:sldId id="532" r:id="rId4"/>
    <p:sldId id="528" r:id="rId5"/>
    <p:sldId id="531" r:id="rId6"/>
    <p:sldId id="476" r:id="rId7"/>
    <p:sldId id="533" r:id="rId8"/>
    <p:sldId id="529" r:id="rId9"/>
    <p:sldId id="530" r:id="rId10"/>
    <p:sldId id="523" r:id="rId11"/>
    <p:sldId id="525" r:id="rId12"/>
    <p:sldId id="524" r:id="rId13"/>
    <p:sldId id="534" r:id="rId14"/>
    <p:sldId id="488" r:id="rId15"/>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C00000"/>
    <a:srgbClr val="FF3300"/>
    <a:srgbClr val="006600"/>
    <a:srgbClr val="33CC33"/>
    <a:srgbClr val="339933"/>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9" autoAdjust="0"/>
    <p:restoredTop sz="89442" autoAdjust="0"/>
  </p:normalViewPr>
  <p:slideViewPr>
    <p:cSldViewPr>
      <p:cViewPr varScale="1">
        <p:scale>
          <a:sx n="94" d="100"/>
          <a:sy n="94" d="100"/>
        </p:scale>
        <p:origin x="-522" y="-108"/>
      </p:cViewPr>
      <p:guideLst>
        <p:guide orient="horz" pos="2160"/>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4F6D6F-7739-418A-9ED3-2E2FF32CB7EF}" type="datetimeFigureOut">
              <a:rPr lang="zh-CN" altLang="en-US" smtClean="0"/>
              <a:pPr/>
              <a:t>2018/7/16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E0B966-29F6-4592-A070-7B6888C9087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48954CA-4A17-4199-94A3-6AFD04076861}" type="slidenum">
              <a:rPr lang="en-US" altLang="zh-CN" smtClean="0"/>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6764BC1-B3FB-4C54-8B12-82C4E9A80A61}"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B07E10C-1207-4021-BB37-1EFBC768E723}"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989F341-B5DF-4974-B2F0-D2F4C8A8C992}"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80C76FD-D88B-4895-870C-A291ADB30FFC}"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3DE8D00-D702-4BB6-8790-7832FF3B3FC6}"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FE9CA142-A6E1-4953-999D-B838F3F2959D}"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0F8873E-E663-4FBF-B6F0-FAF43354F10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BD3F3EC2-762F-4585-9ABE-3D0BD98F40C0}" type="slidenum">
              <a:rPr lang="en-US" altLang="zh-CN" smtClean="0"/>
              <a:pPr/>
              <a:t>‹#›</a:t>
            </a:fld>
            <a:r>
              <a:rPr lang="en-US" altLang="zh-CN" smtClean="0"/>
              <a:t>/14</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41C0B7C-3B4E-4EBE-8609-75F6CD7311A2}"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5A47AF0-D07F-45BB-8F68-4BC5B1E3E061}"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FCE70-992F-41EB-8166-46DEE7BDC1E9}"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1397623"/>
            <a:ext cx="6072230" cy="459741"/>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sz="2200" dirty="0" smtClean="0">
                <a:solidFill>
                  <a:srgbClr val="FF3300"/>
                </a:solidFill>
                <a:ea typeface="楷体" pitchFamily="49" charset="-122"/>
                <a:cs typeface="Times New Roman" pitchFamily="18" charset="0"/>
              </a:rPr>
              <a:t>循环</a:t>
            </a:r>
            <a:r>
              <a:rPr kumimoji="1" lang="zh-CN" altLang="en-US" sz="2200" dirty="0">
                <a:solidFill>
                  <a:srgbClr val="FF3300"/>
                </a:solidFill>
                <a:ea typeface="楷体" pitchFamily="49" charset="-122"/>
                <a:cs typeface="Times New Roman" pitchFamily="18" charset="0"/>
              </a:rPr>
              <a:t>链表</a:t>
            </a:r>
            <a:r>
              <a:rPr kumimoji="1" lang="zh-CN" altLang="en-US" sz="2200" dirty="0">
                <a:ea typeface="楷体" pitchFamily="49" charset="-122"/>
                <a:cs typeface="Times New Roman" pitchFamily="18" charset="0"/>
              </a:rPr>
              <a:t>是另一种形式的链式</a:t>
            </a:r>
            <a:r>
              <a:rPr kumimoji="1" lang="zh-CN" altLang="en-US" sz="2200">
                <a:ea typeface="楷体" pitchFamily="49" charset="-122"/>
                <a:cs typeface="Times New Roman" pitchFamily="18" charset="0"/>
              </a:rPr>
              <a:t>存储</a:t>
            </a:r>
            <a:r>
              <a:rPr kumimoji="1" lang="zh-CN" altLang="en-US" sz="2200" smtClean="0">
                <a:ea typeface="楷体" pitchFamily="49" charset="-122"/>
                <a:cs typeface="Times New Roman" pitchFamily="18" charset="0"/>
              </a:rPr>
              <a:t>结构形式。</a:t>
            </a:r>
            <a:r>
              <a:rPr kumimoji="1" lang="en-US" altLang="zh-CN" sz="2200" smtClean="0">
                <a:ea typeface="楷体" pitchFamily="49" charset="-122"/>
                <a:cs typeface="Times New Roman" pitchFamily="18" charset="0"/>
              </a:rPr>
              <a:t>        </a:t>
            </a:r>
            <a:endParaRPr kumimoji="1" lang="zh-CN" altLang="en-US" sz="2200" dirty="0">
              <a:ea typeface="楷体" pitchFamily="49" charset="-122"/>
              <a:cs typeface="Times New Roman" pitchFamily="18" charset="0"/>
            </a:endParaRPr>
          </a:p>
        </p:txBody>
      </p:sp>
      <p:sp>
        <p:nvSpPr>
          <p:cNvPr id="55299" name="Text Box 3" descr="粉色面巾纸"/>
          <p:cNvSpPr txBox="1">
            <a:spLocks noChangeArrowheads="1"/>
          </p:cNvSpPr>
          <p:nvPr/>
        </p:nvSpPr>
        <p:spPr bwMode="auto">
          <a:xfrm>
            <a:off x="395288" y="428604"/>
            <a:ext cx="3462332" cy="584775"/>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2.3.4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循环</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链表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500034" y="2261255"/>
            <a:ext cx="5857916"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3"/>
              </a:buBlip>
            </a:pPr>
            <a:r>
              <a:rPr kumimoji="1" lang="zh-CN" altLang="en-US" dirty="0" smtClean="0">
                <a:solidFill>
                  <a:srgbClr val="FF00FF"/>
                </a:solidFill>
                <a:latin typeface="微软雅黑" pitchFamily="34" charset="-122"/>
                <a:ea typeface="微软雅黑" pitchFamily="34" charset="-122"/>
                <a:cs typeface="Times New Roman" pitchFamily="18" charset="0"/>
              </a:rPr>
              <a:t>循环单链表</a:t>
            </a:r>
            <a:r>
              <a:rPr kumimoji="1" lang="zh-CN" altLang="en-US" dirty="0" smtClean="0">
                <a:solidFill>
                  <a:srgbClr val="0000FF"/>
                </a:solidFill>
                <a:ea typeface="楷体" pitchFamily="49" charset="-122"/>
                <a:cs typeface="Times New Roman" pitchFamily="18" charset="0"/>
              </a:rPr>
              <a:t>：</a:t>
            </a:r>
            <a:r>
              <a:rPr kumimoji="1" lang="zh-CN" altLang="en-US" sz="2200" dirty="0" smtClean="0">
                <a:solidFill>
                  <a:srgbClr val="0000FF"/>
                </a:solidFill>
                <a:ea typeface="楷体" pitchFamily="49" charset="-122"/>
                <a:cs typeface="Times New Roman" pitchFamily="18" charset="0"/>
              </a:rPr>
              <a:t>将</a:t>
            </a:r>
            <a:r>
              <a:rPr kumimoji="1" lang="zh-CN" altLang="en-US" sz="2200" smtClean="0">
                <a:solidFill>
                  <a:srgbClr val="0000FF"/>
                </a:solidFill>
                <a:ea typeface="楷体" pitchFamily="49" charset="-122"/>
                <a:cs typeface="Times New Roman" pitchFamily="18" charset="0"/>
              </a:rPr>
              <a:t>表中尾结点的指针域改为指向表头结点，整个</a:t>
            </a:r>
            <a:r>
              <a:rPr kumimoji="1" lang="zh-CN" altLang="en-US" sz="2200" dirty="0" smtClean="0">
                <a:solidFill>
                  <a:srgbClr val="0000FF"/>
                </a:solidFill>
                <a:ea typeface="楷体" pitchFamily="49" charset="-122"/>
                <a:cs typeface="Times New Roman" pitchFamily="18" charset="0"/>
              </a:rPr>
              <a:t>链表形成一个环。由此从表中</a:t>
            </a:r>
            <a:r>
              <a:rPr kumimoji="1" lang="zh-CN" altLang="en-US" sz="2200" smtClean="0">
                <a:solidFill>
                  <a:srgbClr val="0000FF"/>
                </a:solidFill>
                <a:ea typeface="楷体" pitchFamily="49" charset="-122"/>
                <a:cs typeface="Times New Roman" pitchFamily="18" charset="0"/>
              </a:rPr>
              <a:t>任一结点出发</a:t>
            </a:r>
            <a:r>
              <a:rPr kumimoji="1" lang="zh-CN" altLang="en-US" sz="2200" dirty="0" smtClean="0">
                <a:solidFill>
                  <a:srgbClr val="0000FF"/>
                </a:solidFill>
                <a:ea typeface="楷体" pitchFamily="49" charset="-122"/>
                <a:cs typeface="Times New Roman" pitchFamily="18" charset="0"/>
              </a:rPr>
              <a:t>均可找到链表</a:t>
            </a:r>
            <a:r>
              <a:rPr kumimoji="1" lang="zh-CN" altLang="en-US" sz="2200" smtClean="0">
                <a:solidFill>
                  <a:srgbClr val="0000FF"/>
                </a:solidFill>
                <a:ea typeface="楷体" pitchFamily="49" charset="-122"/>
                <a:cs typeface="Times New Roman" pitchFamily="18" charset="0"/>
              </a:rPr>
              <a:t>中其他结点。 </a:t>
            </a:r>
            <a:endParaRPr kumimoji="1" lang="en-US" altLang="zh-CN" sz="2200" dirty="0" smtClean="0">
              <a:solidFill>
                <a:srgbClr val="0000FF"/>
              </a:solidFill>
              <a:ea typeface="楷体" pitchFamily="49" charset="-122"/>
              <a:cs typeface="Times New Roman" pitchFamily="18" charset="0"/>
            </a:endParaRPr>
          </a:p>
          <a:p>
            <a:pPr marL="457200" indent="-457200" algn="l">
              <a:lnSpc>
                <a:spcPct val="120000"/>
              </a:lnSpc>
              <a:spcBef>
                <a:spcPct val="50000"/>
              </a:spcBef>
              <a:buBlip>
                <a:blip r:embed="rId3"/>
              </a:buBlip>
            </a:pPr>
            <a:r>
              <a:rPr kumimoji="1" lang="zh-CN" altLang="en-US" dirty="0" smtClean="0">
                <a:solidFill>
                  <a:srgbClr val="FF00FF"/>
                </a:solidFill>
                <a:latin typeface="微软雅黑" pitchFamily="34" charset="-122"/>
                <a:ea typeface="微软雅黑" pitchFamily="34" charset="-122"/>
                <a:cs typeface="Times New Roman" pitchFamily="18" charset="0"/>
              </a:rPr>
              <a:t>循环双链表</a:t>
            </a:r>
            <a:r>
              <a:rPr kumimoji="1" lang="zh-CN" altLang="en-US" dirty="0" smtClean="0">
                <a:solidFill>
                  <a:srgbClr val="0000FF"/>
                </a:solidFill>
                <a:ea typeface="楷体" pitchFamily="49" charset="-122"/>
                <a:cs typeface="Times New Roman" pitchFamily="18" charset="0"/>
              </a:rPr>
              <a:t>：</a:t>
            </a:r>
            <a:r>
              <a:rPr kumimoji="1" lang="zh-CN" altLang="en-US" sz="2200" dirty="0" smtClean="0">
                <a:solidFill>
                  <a:srgbClr val="0000FF"/>
                </a:solidFill>
                <a:ea typeface="楷体" pitchFamily="49" charset="-122"/>
                <a:cs typeface="Times New Roman" pitchFamily="18" charset="0"/>
              </a:rPr>
              <a:t>形成两个环。</a:t>
            </a:r>
            <a:endParaRPr lang="zh-CN" altLang="en-US" sz="2200" dirty="0">
              <a:solidFill>
                <a:srgbClr val="0000FF"/>
              </a:solidFill>
            </a:endParaRPr>
          </a:p>
        </p:txBody>
      </p:sp>
      <p:sp>
        <p:nvSpPr>
          <p:cNvPr id="5" name="TextBox 4"/>
          <p:cNvSpPr txBox="1"/>
          <p:nvPr/>
        </p:nvSpPr>
        <p:spPr>
          <a:xfrm>
            <a:off x="7072330" y="2199023"/>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smtClean="0">
                <a:solidFill>
                  <a:srgbClr val="0000FF"/>
                </a:solidFill>
                <a:ea typeface="楷体" pitchFamily="49" charset="-122"/>
                <a:cs typeface="Times New Roman" pitchFamily="18" charset="0"/>
              </a:rPr>
              <a:t>结点类型与非</a:t>
            </a:r>
            <a:r>
              <a:rPr kumimoji="1" lang="zh-CN" altLang="en-US" sz="2000" smtClean="0">
                <a:solidFill>
                  <a:srgbClr val="0000FF"/>
                </a:solidFill>
                <a:ea typeface="楷体" pitchFamily="49" charset="-122"/>
                <a:cs typeface="Times New Roman" pitchFamily="18" charset="0"/>
              </a:rPr>
              <a:t>循环单链表的相同</a:t>
            </a:r>
            <a:endParaRPr lang="zh-CN" altLang="en-US" sz="2000">
              <a:solidFill>
                <a:srgbClr val="0000FF"/>
              </a:solidFill>
              <a:ea typeface="楷体" pitchFamily="49" charset="-122"/>
              <a:cs typeface="Times New Roman" pitchFamily="18" charset="0"/>
            </a:endParaRPr>
          </a:p>
        </p:txBody>
      </p:sp>
      <p:sp>
        <p:nvSpPr>
          <p:cNvPr id="6" name="TextBox 5"/>
          <p:cNvSpPr txBox="1"/>
          <p:nvPr/>
        </p:nvSpPr>
        <p:spPr>
          <a:xfrm>
            <a:off x="7072330" y="3571876"/>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smtClean="0">
                <a:solidFill>
                  <a:srgbClr val="0000FF"/>
                </a:solidFill>
                <a:ea typeface="楷体" pitchFamily="49" charset="-122"/>
                <a:cs typeface="Times New Roman" pitchFamily="18" charset="0"/>
              </a:rPr>
              <a:t>结点类型与非</a:t>
            </a:r>
            <a:r>
              <a:rPr kumimoji="1" lang="zh-CN" altLang="en-US" sz="2000" smtClean="0">
                <a:solidFill>
                  <a:srgbClr val="0000FF"/>
                </a:solidFill>
                <a:ea typeface="楷体" pitchFamily="49" charset="-122"/>
                <a:cs typeface="Times New Roman" pitchFamily="18" charset="0"/>
              </a:rPr>
              <a:t>循环双链表的相同</a:t>
            </a:r>
            <a:endParaRPr lang="zh-CN" altLang="en-US" sz="2000">
              <a:solidFill>
                <a:srgbClr val="0000FF"/>
              </a:solidFill>
              <a:ea typeface="楷体" pitchFamily="49" charset="-122"/>
              <a:cs typeface="Times New Roman" pitchFamily="18" charset="0"/>
            </a:endParaRPr>
          </a:p>
        </p:txBody>
      </p:sp>
      <p:sp>
        <p:nvSpPr>
          <p:cNvPr id="7" name="右箭头 6"/>
          <p:cNvSpPr/>
          <p:nvPr/>
        </p:nvSpPr>
        <p:spPr>
          <a:xfrm>
            <a:off x="6500826" y="2643182"/>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 name="右箭头 7"/>
          <p:cNvSpPr/>
          <p:nvPr/>
        </p:nvSpPr>
        <p:spPr>
          <a:xfrm>
            <a:off x="6500826" y="4000504"/>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BD3F3EC2-762F-4585-9ABE-3D0BD98F40C0}" type="slidenum">
              <a:rPr lang="en-US" altLang="zh-CN" smtClean="0"/>
              <a:pPr/>
              <a:t>1</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57158" y="307131"/>
            <a:ext cx="8153400" cy="904863"/>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2200">
                <a:solidFill>
                  <a:srgbClr val="FF3300"/>
                </a:solidFill>
                <a:latin typeface="Consolas" pitchFamily="49" charset="0"/>
                <a:cs typeface="Consolas" pitchFamily="49" charset="0"/>
              </a:rPr>
              <a:t>    </a:t>
            </a:r>
            <a:r>
              <a:rPr kumimoji="1" lang="en-US" altLang="zh-CN" sz="2200" smtClean="0">
                <a:solidFill>
                  <a:srgbClr val="FF3300"/>
                </a:solidFill>
                <a:latin typeface="Consolas" pitchFamily="49" charset="0"/>
                <a:ea typeface="楷体" pitchFamily="49" charset="-122"/>
                <a:cs typeface="Consolas" pitchFamily="49" charset="0"/>
              </a:rPr>
              <a:t>【</a:t>
            </a:r>
            <a:r>
              <a:rPr kumimoji="1" lang="zh-CN" altLang="en-US" sz="2200" smtClean="0">
                <a:solidFill>
                  <a:srgbClr val="FF3300"/>
                </a:solidFill>
                <a:latin typeface="Consolas" pitchFamily="49" charset="0"/>
                <a:ea typeface="楷体" pitchFamily="49" charset="-122"/>
                <a:cs typeface="Consolas" pitchFamily="49" charset="0"/>
              </a:rPr>
              <a:t>例</a:t>
            </a:r>
            <a:r>
              <a:rPr kumimoji="1" lang="en-US" altLang="zh-CN" sz="2200" smtClean="0">
                <a:solidFill>
                  <a:srgbClr val="FF3300"/>
                </a:solidFill>
                <a:latin typeface="Consolas" pitchFamily="49" charset="0"/>
                <a:ea typeface="楷体" pitchFamily="49" charset="-122"/>
                <a:cs typeface="Consolas" pitchFamily="49" charset="0"/>
              </a:rPr>
              <a:t>2-13</a:t>
            </a:r>
            <a:r>
              <a:rPr kumimoji="1" lang="zh-CN" altLang="en-US" sz="2200" smtClean="0">
                <a:solidFill>
                  <a:srgbClr val="FF3300"/>
                </a:solidFill>
                <a:latin typeface="Consolas" pitchFamily="49" charset="0"/>
                <a:ea typeface="楷体" pitchFamily="49" charset="-122"/>
                <a:cs typeface="Consolas" pitchFamily="49" charset="0"/>
              </a:rPr>
              <a:t>：</a:t>
            </a:r>
            <a:r>
              <a:rPr kumimoji="1" lang="en-US" altLang="zh-CN" sz="2200" smtClean="0">
                <a:solidFill>
                  <a:srgbClr val="FF3300"/>
                </a:solidFill>
                <a:latin typeface="Consolas" pitchFamily="49" charset="0"/>
                <a:ea typeface="楷体" pitchFamily="49" charset="-122"/>
                <a:cs typeface="Consolas" pitchFamily="49" charset="0"/>
              </a:rPr>
              <a:t>p60】</a:t>
            </a:r>
            <a:r>
              <a:rPr kumimoji="1" lang="zh-CN" altLang="en-US" sz="2200" dirty="0">
                <a:latin typeface="Consolas" pitchFamily="49" charset="0"/>
                <a:ea typeface="楷体" pitchFamily="49" charset="-122"/>
                <a:cs typeface="Consolas" pitchFamily="49" charset="0"/>
              </a:rPr>
              <a:t>设计</a:t>
            </a:r>
            <a:r>
              <a:rPr kumimoji="1" lang="zh-CN" altLang="en-US" sz="2200">
                <a:latin typeface="Consolas" pitchFamily="49" charset="0"/>
                <a:ea typeface="楷体" pitchFamily="49" charset="-122"/>
                <a:cs typeface="Consolas" pitchFamily="49" charset="0"/>
              </a:rPr>
              <a:t>判断</a:t>
            </a:r>
            <a:r>
              <a:rPr kumimoji="1" lang="zh-CN" altLang="en-US" sz="2200" smtClean="0">
                <a:latin typeface="Consolas" pitchFamily="49" charset="0"/>
                <a:ea typeface="楷体" pitchFamily="49" charset="-122"/>
                <a:cs typeface="Consolas" pitchFamily="49" charset="0"/>
              </a:rPr>
              <a:t>带头结点的</a:t>
            </a:r>
            <a:r>
              <a:rPr kumimoji="1" lang="zh-CN" altLang="en-US" sz="2200" dirty="0">
                <a:latin typeface="Consolas" pitchFamily="49" charset="0"/>
                <a:ea typeface="楷体" pitchFamily="49" charset="-122"/>
                <a:cs typeface="Consolas" pitchFamily="49" charset="0"/>
              </a:rPr>
              <a:t>循环双</a:t>
            </a:r>
            <a:r>
              <a:rPr kumimoji="1" lang="zh-CN" altLang="en-US" sz="2200">
                <a:latin typeface="Consolas" pitchFamily="49" charset="0"/>
                <a:ea typeface="楷体" pitchFamily="49" charset="-122"/>
                <a:cs typeface="Consolas" pitchFamily="49" charset="0"/>
              </a:rPr>
              <a:t>链表</a:t>
            </a:r>
            <a:r>
              <a:rPr kumimoji="1" lang="en-US" altLang="zh-CN" sz="2200" smtClean="0">
                <a:latin typeface="Consolas" pitchFamily="49" charset="0"/>
                <a:ea typeface="楷体" pitchFamily="49" charset="-122"/>
                <a:cs typeface="Consolas" pitchFamily="49" charset="0"/>
              </a:rPr>
              <a:t>L</a:t>
            </a:r>
            <a:r>
              <a:rPr kumimoji="1" lang="zh-CN" altLang="en-US" sz="2200" smtClean="0">
                <a:latin typeface="Consolas" pitchFamily="49" charset="0"/>
                <a:ea typeface="楷体" pitchFamily="49" charset="-122"/>
                <a:cs typeface="Consolas" pitchFamily="49" charset="0"/>
              </a:rPr>
              <a:t>（含两个以上的结点）是否</a:t>
            </a:r>
            <a:r>
              <a:rPr kumimoji="1" lang="zh-CN" altLang="en-US" sz="2200" dirty="0">
                <a:latin typeface="Consolas" pitchFamily="49" charset="0"/>
                <a:ea typeface="楷体" pitchFamily="49" charset="-122"/>
                <a:cs typeface="Consolas" pitchFamily="49" charset="0"/>
              </a:rPr>
              <a:t>对称相等的算法</a:t>
            </a:r>
            <a:r>
              <a:rPr kumimoji="1" lang="zh-CN" altLang="en-US" sz="2200" dirty="0" smtClean="0">
                <a:latin typeface="Consolas" pitchFamily="49" charset="0"/>
                <a:ea typeface="楷体" pitchFamily="49" charset="-122"/>
                <a:cs typeface="Consolas" pitchFamily="49" charset="0"/>
              </a:rPr>
              <a:t>。</a:t>
            </a:r>
            <a:r>
              <a:rPr kumimoji="1" lang="zh-CN" altLang="en-US" sz="2200" dirty="0" smtClean="0">
                <a:solidFill>
                  <a:srgbClr val="FF3300"/>
                </a:solidFill>
                <a:latin typeface="Consolas" pitchFamily="49" charset="0"/>
                <a:ea typeface="楷体" pitchFamily="49" charset="-122"/>
                <a:cs typeface="Consolas" pitchFamily="49" charset="0"/>
              </a:rPr>
              <a:t>      </a:t>
            </a:r>
            <a:endParaRPr kumimoji="1" lang="zh-CN" altLang="en-US" sz="2200" dirty="0">
              <a:latin typeface="Consolas" pitchFamily="49" charset="0"/>
              <a:ea typeface="楷体" pitchFamily="49" charset="-122"/>
              <a:cs typeface="Consolas" pitchFamily="49" charset="0"/>
            </a:endParaRPr>
          </a:p>
        </p:txBody>
      </p:sp>
      <p:sp>
        <p:nvSpPr>
          <p:cNvPr id="3" name="TextBox 2"/>
          <p:cNvSpPr txBox="1"/>
          <p:nvPr/>
        </p:nvSpPr>
        <p:spPr>
          <a:xfrm>
            <a:off x="785786" y="1962685"/>
            <a:ext cx="8072494" cy="1323439"/>
          </a:xfrm>
          <a:prstGeom prst="rect">
            <a:avLst/>
          </a:prstGeom>
          <a:noFill/>
        </p:spPr>
        <p:txBody>
          <a:bodyPr wrap="square" rtlCol="0">
            <a:spAutoFit/>
          </a:bodyPr>
          <a:lstStyle/>
          <a:p>
            <a:pPr marL="457200" indent="-457200" algn="l">
              <a:lnSpc>
                <a:spcPts val="3200"/>
              </a:lnSpc>
              <a:buBlip>
                <a:blip r:embed="rId2"/>
              </a:buBlip>
            </a:pPr>
            <a:r>
              <a:rPr kumimoji="1" lang="en-US" altLang="zh-CN" sz="2000" smtClean="0">
                <a:latin typeface="Consolas" pitchFamily="49" charset="0"/>
                <a:ea typeface="楷体" pitchFamily="49" charset="-122"/>
                <a:cs typeface="Consolas" pitchFamily="49" charset="0"/>
              </a:rPr>
              <a:t>p</a:t>
            </a:r>
            <a:r>
              <a:rPr kumimoji="1" lang="zh-CN" altLang="en-US" sz="2000" dirty="0" smtClean="0">
                <a:latin typeface="Consolas" pitchFamily="49" charset="0"/>
                <a:ea typeface="楷体" pitchFamily="49" charset="-122"/>
                <a:cs typeface="Consolas" pitchFamily="49" charset="0"/>
              </a:rPr>
              <a:t>从左向右</a:t>
            </a:r>
            <a:r>
              <a:rPr kumimoji="1" lang="zh-CN" altLang="en-US" sz="2000" smtClean="0">
                <a:latin typeface="Consolas" pitchFamily="49" charset="0"/>
                <a:ea typeface="楷体" pitchFamily="49" charset="-122"/>
                <a:cs typeface="Consolas" pitchFamily="49" charset="0"/>
              </a:rPr>
              <a:t>扫描</a:t>
            </a:r>
            <a:r>
              <a:rPr kumimoji="1" lang="en-US" altLang="zh-CN" sz="2000" smtClean="0">
                <a:latin typeface="Consolas" pitchFamily="49" charset="0"/>
                <a:ea typeface="楷体" pitchFamily="49" charset="-122"/>
                <a:cs typeface="Consolas" pitchFamily="49" charset="0"/>
              </a:rPr>
              <a:t>L</a:t>
            </a:r>
            <a:r>
              <a:rPr kumimoji="1" lang="zh-CN" altLang="en-US" sz="2000" smtClean="0">
                <a:latin typeface="Consolas" pitchFamily="49" charset="0"/>
                <a:ea typeface="楷体" pitchFamily="49" charset="-122"/>
                <a:cs typeface="Consolas" pitchFamily="49" charset="0"/>
              </a:rPr>
              <a:t>，</a:t>
            </a:r>
            <a:r>
              <a:rPr kumimoji="1" lang="en-US" altLang="zh-CN" sz="2000" smtClean="0">
                <a:latin typeface="Consolas" pitchFamily="49" charset="0"/>
                <a:ea typeface="楷体" pitchFamily="49" charset="-122"/>
                <a:cs typeface="Consolas" pitchFamily="49" charset="0"/>
              </a:rPr>
              <a:t>q</a:t>
            </a:r>
            <a:r>
              <a:rPr kumimoji="1" lang="zh-CN" altLang="en-US" sz="2000" dirty="0" smtClean="0">
                <a:latin typeface="Consolas" pitchFamily="49" charset="0"/>
                <a:ea typeface="楷体" pitchFamily="49" charset="-122"/>
                <a:cs typeface="Consolas" pitchFamily="49" charset="0"/>
              </a:rPr>
              <a:t>从右向左</a:t>
            </a:r>
            <a:r>
              <a:rPr kumimoji="1" lang="zh-CN" altLang="en-US" sz="2000" smtClean="0">
                <a:latin typeface="Consolas" pitchFamily="49" charset="0"/>
                <a:ea typeface="楷体" pitchFamily="49" charset="-122"/>
                <a:cs typeface="Consolas" pitchFamily="49" charset="0"/>
              </a:rPr>
              <a:t>扫描</a:t>
            </a:r>
            <a:r>
              <a:rPr kumimoji="1" lang="en-US" altLang="zh-CN" sz="2000" smtClean="0">
                <a:latin typeface="Consolas" pitchFamily="49" charset="0"/>
                <a:ea typeface="楷体" pitchFamily="49" charset="-122"/>
                <a:cs typeface="Consolas" pitchFamily="49" charset="0"/>
              </a:rPr>
              <a:t>L</a:t>
            </a:r>
          </a:p>
          <a:p>
            <a:pPr marL="457200" indent="-457200" algn="l">
              <a:lnSpc>
                <a:spcPts val="3200"/>
              </a:lnSpc>
              <a:buBlip>
                <a:blip r:embed="rId2"/>
              </a:buBlip>
            </a:pPr>
            <a:r>
              <a:rPr kumimoji="1" lang="zh-CN" altLang="en-US" sz="2000" smtClean="0">
                <a:latin typeface="Consolas" pitchFamily="49" charset="0"/>
                <a:ea typeface="楷体" pitchFamily="49" charset="-122"/>
                <a:cs typeface="Consolas" pitchFamily="49" charset="0"/>
              </a:rPr>
              <a:t>若对应数据结点的</a:t>
            </a:r>
            <a:r>
              <a:rPr kumimoji="1" lang="en-US" altLang="zh-CN" sz="2000" dirty="0" smtClean="0">
                <a:latin typeface="Consolas" pitchFamily="49" charset="0"/>
                <a:ea typeface="楷体" pitchFamily="49" charset="-122"/>
                <a:cs typeface="Consolas" pitchFamily="49" charset="0"/>
              </a:rPr>
              <a:t>data</a:t>
            </a:r>
            <a:r>
              <a:rPr kumimoji="1" lang="zh-CN" altLang="en-US" sz="2000" dirty="0" smtClean="0">
                <a:latin typeface="Consolas" pitchFamily="49" charset="0"/>
                <a:ea typeface="楷体" pitchFamily="49" charset="-122"/>
                <a:cs typeface="Consolas" pitchFamily="49" charset="0"/>
              </a:rPr>
              <a:t>域</a:t>
            </a:r>
            <a:r>
              <a:rPr kumimoji="1" lang="zh-CN" altLang="en-US" sz="2000" smtClean="0">
                <a:latin typeface="Consolas" pitchFamily="49" charset="0"/>
                <a:ea typeface="楷体" pitchFamily="49" charset="-122"/>
                <a:cs typeface="Consolas" pitchFamily="49" charset="0"/>
              </a:rPr>
              <a:t>不相等，则退出循环</a:t>
            </a:r>
            <a:endParaRPr kumimoji="1" lang="en-US" altLang="zh-CN" sz="2000" smtClean="0">
              <a:latin typeface="Consolas" pitchFamily="49" charset="0"/>
              <a:ea typeface="楷体" pitchFamily="49" charset="-122"/>
              <a:cs typeface="Consolas" pitchFamily="49" charset="0"/>
            </a:endParaRPr>
          </a:p>
          <a:p>
            <a:pPr marL="457200" indent="-457200" algn="l">
              <a:lnSpc>
                <a:spcPts val="3200"/>
              </a:lnSpc>
              <a:buBlip>
                <a:blip r:embed="rId2"/>
              </a:buBlip>
            </a:pPr>
            <a:r>
              <a:rPr kumimoji="1" lang="zh-CN" altLang="en-US" sz="2000" smtClean="0">
                <a:latin typeface="Consolas" pitchFamily="49" charset="0"/>
                <a:ea typeface="楷体" pitchFamily="49" charset="-122"/>
                <a:cs typeface="Consolas" pitchFamily="49" charset="0"/>
              </a:rPr>
              <a:t>否则继续比较，直到</a:t>
            </a:r>
            <a:r>
              <a:rPr kumimoji="1" lang="en-US" altLang="zh-CN" sz="2000" dirty="0" smtClean="0">
                <a:solidFill>
                  <a:srgbClr val="FF00FF"/>
                </a:solidFill>
                <a:latin typeface="Consolas" pitchFamily="49" charset="0"/>
                <a:ea typeface="楷体" pitchFamily="49" charset="-122"/>
                <a:cs typeface="Consolas" pitchFamily="49" charset="0"/>
              </a:rPr>
              <a:t>p</a:t>
            </a:r>
            <a:r>
              <a:rPr kumimoji="1" lang="zh-CN" altLang="en-US" sz="2000" dirty="0" smtClean="0">
                <a:solidFill>
                  <a:srgbClr val="FF00FF"/>
                </a:solidFill>
                <a:latin typeface="Consolas" pitchFamily="49" charset="0"/>
                <a:ea typeface="楷体" pitchFamily="49" charset="-122"/>
                <a:cs typeface="Consolas" pitchFamily="49" charset="0"/>
              </a:rPr>
              <a:t>与</a:t>
            </a:r>
            <a:r>
              <a:rPr kumimoji="1" lang="en-US" altLang="zh-CN" sz="2000" dirty="0" smtClean="0">
                <a:solidFill>
                  <a:srgbClr val="FF00FF"/>
                </a:solidFill>
                <a:latin typeface="Consolas" pitchFamily="49" charset="0"/>
                <a:ea typeface="楷体" pitchFamily="49" charset="-122"/>
                <a:cs typeface="Consolas" pitchFamily="49" charset="0"/>
              </a:rPr>
              <a:t>q</a:t>
            </a:r>
            <a:r>
              <a:rPr kumimoji="1" lang="zh-CN" altLang="en-US" sz="2000" dirty="0" smtClean="0">
                <a:solidFill>
                  <a:srgbClr val="FF00FF"/>
                </a:solidFill>
                <a:latin typeface="Consolas" pitchFamily="49" charset="0"/>
                <a:ea typeface="楷体" pitchFamily="49" charset="-122"/>
                <a:cs typeface="Consolas" pitchFamily="49" charset="0"/>
              </a:rPr>
              <a:t>相等</a:t>
            </a:r>
            <a:r>
              <a:rPr kumimoji="1" lang="zh-CN" altLang="en-US" sz="2000" dirty="0" smtClean="0">
                <a:latin typeface="Consolas" pitchFamily="49" charset="0"/>
                <a:ea typeface="楷体" pitchFamily="49" charset="-122"/>
                <a:cs typeface="Consolas" pitchFamily="49" charset="0"/>
              </a:rPr>
              <a:t>或</a:t>
            </a:r>
            <a:r>
              <a:rPr kumimoji="1" lang="en-US" altLang="zh-CN" sz="2000" dirty="0" smtClean="0">
                <a:solidFill>
                  <a:srgbClr val="FF00FF"/>
                </a:solidFill>
                <a:latin typeface="Consolas" pitchFamily="49" charset="0"/>
                <a:ea typeface="楷体" pitchFamily="49" charset="-122"/>
                <a:cs typeface="Consolas" pitchFamily="49" charset="0"/>
              </a:rPr>
              <a:t>p</a:t>
            </a:r>
            <a:r>
              <a:rPr kumimoji="1" lang="zh-CN" altLang="en-US" sz="2000" dirty="0" smtClean="0">
                <a:solidFill>
                  <a:srgbClr val="FF00FF"/>
                </a:solidFill>
                <a:latin typeface="Consolas" pitchFamily="49" charset="0"/>
                <a:ea typeface="楷体" pitchFamily="49" charset="-122"/>
                <a:cs typeface="Consolas" pitchFamily="49" charset="0"/>
              </a:rPr>
              <a:t>的下</a:t>
            </a:r>
            <a:r>
              <a:rPr kumimoji="1" lang="zh-CN" altLang="en-US" sz="2000" smtClean="0">
                <a:solidFill>
                  <a:srgbClr val="FF00FF"/>
                </a:solidFill>
                <a:latin typeface="Consolas" pitchFamily="49" charset="0"/>
                <a:ea typeface="楷体" pitchFamily="49" charset="-122"/>
                <a:cs typeface="Consolas" pitchFamily="49" charset="0"/>
              </a:rPr>
              <a:t>一个结点为</a:t>
            </a:r>
            <a:r>
              <a:rPr kumimoji="1" lang="zh-CN" altLang="en-US" sz="2000" dirty="0" smtClean="0">
                <a:solidFill>
                  <a:srgbClr val="FF00FF"/>
                </a:solidFill>
                <a:latin typeface="Consolas" pitchFamily="49" charset="0"/>
                <a:ea typeface="楷体" pitchFamily="49" charset="-122"/>
                <a:cs typeface="Consolas" pitchFamily="49" charset="0"/>
              </a:rPr>
              <a:t>*</a:t>
            </a:r>
            <a:r>
              <a:rPr kumimoji="1" lang="en-US" altLang="zh-CN" sz="2000" dirty="0" smtClean="0">
                <a:solidFill>
                  <a:srgbClr val="FF00FF"/>
                </a:solidFill>
                <a:latin typeface="Consolas" pitchFamily="49" charset="0"/>
                <a:ea typeface="楷体" pitchFamily="49" charset="-122"/>
                <a:cs typeface="Consolas" pitchFamily="49" charset="0"/>
              </a:rPr>
              <a:t>q</a:t>
            </a:r>
            <a:r>
              <a:rPr kumimoji="1" lang="zh-CN" altLang="en-US" sz="2000" dirty="0" smtClean="0">
                <a:latin typeface="Consolas" pitchFamily="49" charset="0"/>
                <a:ea typeface="楷体" pitchFamily="49" charset="-122"/>
                <a:cs typeface="Consolas" pitchFamily="49" charset="0"/>
              </a:rPr>
              <a:t>为止。</a:t>
            </a:r>
            <a:endParaRPr lang="zh-CN" altLang="en-US" sz="2000" dirty="0">
              <a:latin typeface="Consolas" pitchFamily="49" charset="0"/>
              <a:ea typeface="楷体" pitchFamily="49" charset="-122"/>
              <a:cs typeface="Consolas" pitchFamily="49" charset="0"/>
            </a:endParaRPr>
          </a:p>
        </p:txBody>
      </p:sp>
      <p:sp>
        <p:nvSpPr>
          <p:cNvPr id="4" name="Rectangle 5"/>
          <p:cNvSpPr>
            <a:spLocks noChangeArrowheads="1"/>
          </p:cNvSpPr>
          <p:nvPr/>
        </p:nvSpPr>
        <p:spPr bwMode="auto">
          <a:xfrm>
            <a:off x="101282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5" name="Rectangle 6"/>
          <p:cNvSpPr>
            <a:spLocks noChangeArrowheads="1"/>
          </p:cNvSpPr>
          <p:nvPr/>
        </p:nvSpPr>
        <p:spPr bwMode="auto">
          <a:xfrm>
            <a:off x="1554159"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0"/>
          <p:cNvSpPr>
            <a:spLocks noChangeArrowheads="1"/>
          </p:cNvSpPr>
          <p:nvPr/>
        </p:nvSpPr>
        <p:spPr bwMode="auto">
          <a:xfrm>
            <a:off x="28860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7" name="Rectangle 11"/>
          <p:cNvSpPr>
            <a:spLocks noChangeArrowheads="1"/>
          </p:cNvSpPr>
          <p:nvPr/>
        </p:nvSpPr>
        <p:spPr bwMode="auto">
          <a:xfrm>
            <a:off x="342740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12"/>
          <p:cNvSpPr>
            <a:spLocks noChangeArrowheads="1"/>
          </p:cNvSpPr>
          <p:nvPr/>
        </p:nvSpPr>
        <p:spPr bwMode="auto">
          <a:xfrm>
            <a:off x="489902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2</a:t>
            </a:r>
            <a:endParaRPr lang="en-US" altLang="zh-CN" baseline="-25000" dirty="0">
              <a:solidFill>
                <a:srgbClr val="3333FF"/>
              </a:solidFill>
              <a:latin typeface="Consolas" pitchFamily="49" charset="0"/>
              <a:cs typeface="Consolas" pitchFamily="49" charset="0"/>
            </a:endParaRPr>
          </a:p>
        </p:txBody>
      </p:sp>
      <p:sp>
        <p:nvSpPr>
          <p:cNvPr id="9" name="Rectangle 13"/>
          <p:cNvSpPr>
            <a:spLocks noChangeArrowheads="1"/>
          </p:cNvSpPr>
          <p:nvPr/>
        </p:nvSpPr>
        <p:spPr bwMode="auto">
          <a:xfrm>
            <a:off x="544035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4"/>
          <p:cNvSpPr>
            <a:spLocks noChangeArrowheads="1"/>
          </p:cNvSpPr>
          <p:nvPr/>
        </p:nvSpPr>
        <p:spPr bwMode="auto">
          <a:xfrm>
            <a:off x="788669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Consolas" pitchFamily="49" charset="0"/>
                <a:cs typeface="Consolas" pitchFamily="49" charset="0"/>
              </a:rPr>
              <a:t>a</a:t>
            </a:r>
            <a:r>
              <a:rPr lang="en-US" altLang="zh-CN" i="1" baseline="-25000" dirty="0">
                <a:solidFill>
                  <a:srgbClr val="3333FF"/>
                </a:solidFill>
                <a:latin typeface="Consolas" pitchFamily="49" charset="0"/>
                <a:cs typeface="Consolas" pitchFamily="49" charset="0"/>
              </a:rPr>
              <a:t>n</a:t>
            </a:r>
          </a:p>
        </p:txBody>
      </p:sp>
      <p:sp>
        <p:nvSpPr>
          <p:cNvPr id="11" name="Rectangle 15"/>
          <p:cNvSpPr>
            <a:spLocks noChangeArrowheads="1"/>
          </p:cNvSpPr>
          <p:nvPr/>
        </p:nvSpPr>
        <p:spPr bwMode="auto">
          <a:xfrm>
            <a:off x="84280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2" name="Text Box 16"/>
          <p:cNvSpPr txBox="1">
            <a:spLocks noChangeArrowheads="1"/>
          </p:cNvSpPr>
          <p:nvPr/>
        </p:nvSpPr>
        <p:spPr bwMode="auto">
          <a:xfrm>
            <a:off x="6275384" y="3971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3" name="Arc 17"/>
          <p:cNvSpPr>
            <a:spLocks/>
          </p:cNvSpPr>
          <p:nvPr/>
        </p:nvSpPr>
        <p:spPr bwMode="auto">
          <a:xfrm>
            <a:off x="146016" y="3613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4" name="Text Box 18"/>
          <p:cNvSpPr txBox="1">
            <a:spLocks noChangeArrowheads="1"/>
          </p:cNvSpPr>
          <p:nvPr/>
        </p:nvSpPr>
        <p:spPr bwMode="auto">
          <a:xfrm>
            <a:off x="-32" y="3182966"/>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15" name="Line 19"/>
          <p:cNvSpPr>
            <a:spLocks noChangeShapeType="1"/>
          </p:cNvSpPr>
          <p:nvPr/>
        </p:nvSpPr>
        <p:spPr bwMode="auto">
          <a:xfrm>
            <a:off x="1804984" y="4103694"/>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6" name="Line 20"/>
          <p:cNvSpPr>
            <a:spLocks noChangeShapeType="1"/>
          </p:cNvSpPr>
          <p:nvPr/>
        </p:nvSpPr>
        <p:spPr bwMode="auto">
          <a:xfrm>
            <a:off x="37623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7" name="Line 21"/>
          <p:cNvSpPr>
            <a:spLocks noChangeShapeType="1"/>
          </p:cNvSpPr>
          <p:nvPr/>
        </p:nvSpPr>
        <p:spPr bwMode="auto">
          <a:xfrm>
            <a:off x="56927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8" name="Line 22"/>
          <p:cNvSpPr>
            <a:spLocks noChangeShapeType="1"/>
          </p:cNvSpPr>
          <p:nvPr/>
        </p:nvSpPr>
        <p:spPr bwMode="auto">
          <a:xfrm>
            <a:off x="67722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9" name="Rectangle 24"/>
          <p:cNvSpPr>
            <a:spLocks noChangeArrowheads="1"/>
          </p:cNvSpPr>
          <p:nvPr/>
        </p:nvSpPr>
        <p:spPr bwMode="auto">
          <a:xfrm>
            <a:off x="73485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0" name="Rectangle 25"/>
          <p:cNvSpPr>
            <a:spLocks noChangeArrowheads="1"/>
          </p:cNvSpPr>
          <p:nvPr/>
        </p:nvSpPr>
        <p:spPr bwMode="auto">
          <a:xfrm>
            <a:off x="43592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 name="Rectangle 26"/>
          <p:cNvSpPr>
            <a:spLocks noChangeArrowheads="1"/>
          </p:cNvSpPr>
          <p:nvPr/>
        </p:nvSpPr>
        <p:spPr bwMode="auto">
          <a:xfrm>
            <a:off x="47307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2" name="Rectangle 27"/>
          <p:cNvSpPr>
            <a:spLocks noChangeArrowheads="1"/>
          </p:cNvSpPr>
          <p:nvPr/>
        </p:nvSpPr>
        <p:spPr bwMode="auto">
          <a:xfrm>
            <a:off x="238124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3" name="Line 28"/>
          <p:cNvSpPr>
            <a:spLocks noChangeShapeType="1"/>
          </p:cNvSpPr>
          <p:nvPr/>
        </p:nvSpPr>
        <p:spPr bwMode="auto">
          <a:xfrm flipH="1">
            <a:off x="2092322" y="4260857"/>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4" name="Line 29"/>
          <p:cNvSpPr>
            <a:spLocks noChangeShapeType="1"/>
          </p:cNvSpPr>
          <p:nvPr/>
        </p:nvSpPr>
        <p:spPr bwMode="auto">
          <a:xfrm flipH="1">
            <a:off x="3963984" y="4260857"/>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5" name="Line 30"/>
          <p:cNvSpPr>
            <a:spLocks noChangeShapeType="1"/>
          </p:cNvSpPr>
          <p:nvPr/>
        </p:nvSpPr>
        <p:spPr bwMode="auto">
          <a:xfrm flipH="1">
            <a:off x="5980109" y="4286257"/>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 name="Line 31"/>
          <p:cNvSpPr>
            <a:spLocks noChangeShapeType="1"/>
          </p:cNvSpPr>
          <p:nvPr/>
        </p:nvSpPr>
        <p:spPr bwMode="auto">
          <a:xfrm flipH="1">
            <a:off x="6988172" y="4268794"/>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 name="任意多边形 26"/>
          <p:cNvSpPr/>
          <p:nvPr/>
        </p:nvSpPr>
        <p:spPr>
          <a:xfrm>
            <a:off x="666217" y="3692029"/>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0" name="直接箭头连接符 29"/>
          <p:cNvCxnSpPr/>
          <p:nvPr/>
        </p:nvCxnSpPr>
        <p:spPr>
          <a:xfrm rot="5400000" flipH="1" flipV="1">
            <a:off x="2516050" y="4699132"/>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4858554"/>
            <a:ext cx="500066" cy="400110"/>
          </a:xfrm>
          <a:prstGeom prst="rect">
            <a:avLst/>
          </a:prstGeom>
          <a:noFill/>
        </p:spPr>
        <p:txBody>
          <a:bodyPr wrap="square" rtlCol="0">
            <a:spAutoFit/>
          </a:bodyPr>
          <a:lstStyle/>
          <a:p>
            <a:r>
              <a:rPr lang="en-US" altLang="zh-CN" sz="2000" dirty="0" smtClean="0">
                <a:latin typeface="Consolas" pitchFamily="49" charset="0"/>
                <a:cs typeface="Consolas" pitchFamily="49" charset="0"/>
              </a:rPr>
              <a:t>p</a:t>
            </a:r>
            <a:endParaRPr lang="zh-CN" altLang="en-US" sz="2000" dirty="0">
              <a:latin typeface="Consolas" pitchFamily="49" charset="0"/>
              <a:cs typeface="Consolas" pitchFamily="49" charset="0"/>
            </a:endParaRPr>
          </a:p>
        </p:txBody>
      </p:sp>
      <p:cxnSp>
        <p:nvCxnSpPr>
          <p:cNvPr id="32" name="直接箭头连接符 31"/>
          <p:cNvCxnSpPr/>
          <p:nvPr/>
        </p:nvCxnSpPr>
        <p:spPr>
          <a:xfrm rot="5400000" flipH="1" flipV="1">
            <a:off x="7873900" y="4698338"/>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58148" y="4857760"/>
            <a:ext cx="500066" cy="400110"/>
          </a:xfrm>
          <a:prstGeom prst="rect">
            <a:avLst/>
          </a:prstGeom>
          <a:noFill/>
        </p:spPr>
        <p:txBody>
          <a:bodyPr wrap="square" rtlCol="0">
            <a:spAutoFit/>
          </a:bodyPr>
          <a:lstStyle/>
          <a:p>
            <a:r>
              <a:rPr lang="en-US" altLang="zh-CN" sz="2000" dirty="0" smtClean="0">
                <a:latin typeface="Consolas" pitchFamily="49" charset="0"/>
                <a:cs typeface="Consolas" pitchFamily="49" charset="0"/>
              </a:rPr>
              <a:t>q</a:t>
            </a:r>
            <a:endParaRPr lang="zh-CN" altLang="en-US" sz="2000" dirty="0">
              <a:latin typeface="Consolas" pitchFamily="49" charset="0"/>
              <a:cs typeface="Consolas" pitchFamily="49" charset="0"/>
            </a:endParaRPr>
          </a:p>
        </p:txBody>
      </p:sp>
      <p:sp>
        <p:nvSpPr>
          <p:cNvPr id="35" name="任意多边形 34"/>
          <p:cNvSpPr/>
          <p:nvPr/>
        </p:nvSpPr>
        <p:spPr>
          <a:xfrm>
            <a:off x="1142976" y="4214818"/>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4" name="灯片编号占位符 33"/>
          <p:cNvSpPr>
            <a:spLocks noGrp="1"/>
          </p:cNvSpPr>
          <p:nvPr>
            <p:ph type="sldNum" sz="quarter" idx="12"/>
          </p:nvPr>
        </p:nvSpPr>
        <p:spPr/>
        <p:txBody>
          <a:bodyPr/>
          <a:lstStyle/>
          <a:p>
            <a:fld id="{BD3F3EC2-762F-4585-9ABE-3D0BD98F40C0}" type="slidenum">
              <a:rPr lang="en-US" altLang="zh-CN" smtClean="0">
                <a:latin typeface="Consolas" pitchFamily="49" charset="0"/>
                <a:cs typeface="Consolas" pitchFamily="49" charset="0"/>
              </a:rPr>
              <a:pPr/>
              <a:t>10</a:t>
            </a:fld>
            <a:r>
              <a:rPr lang="en-US" altLang="zh-CN" smtClean="0">
                <a:latin typeface="Consolas" pitchFamily="49" charset="0"/>
                <a:cs typeface="Consolas" pitchFamily="49" charset="0"/>
              </a:rPr>
              <a:t>/14</a:t>
            </a:r>
            <a:endParaRPr lang="en-US" altLang="zh-CN">
              <a:latin typeface="Consolas" pitchFamily="49" charset="0"/>
              <a:cs typeface="Consolas" pitchFamily="49" charset="0"/>
            </a:endParaRPr>
          </a:p>
        </p:txBody>
      </p:sp>
      <p:sp>
        <p:nvSpPr>
          <p:cNvPr id="36" name="TextBox 35"/>
          <p:cNvSpPr txBox="1"/>
          <p:nvPr/>
        </p:nvSpPr>
        <p:spPr>
          <a:xfrm>
            <a:off x="785786" y="1395699"/>
            <a:ext cx="1857388" cy="430887"/>
          </a:xfrm>
          <a:prstGeom prst="rect">
            <a:avLst/>
          </a:prstGeom>
          <a:noFill/>
        </p:spPr>
        <p:txBody>
          <a:bodyPr wrap="square" rtlCol="0">
            <a:spAutoFit/>
          </a:bodyPr>
          <a:lstStyle/>
          <a:p>
            <a:pPr algn="l"/>
            <a:r>
              <a:rPr lang="zh-CN" altLang="en-US" sz="2200" smtClean="0">
                <a:solidFill>
                  <a:srgbClr val="FF0000"/>
                </a:solidFill>
                <a:latin typeface="Consolas" pitchFamily="49" charset="0"/>
                <a:ea typeface="黑体" pitchFamily="49" charset="-122"/>
                <a:cs typeface="Consolas" pitchFamily="49" charset="0"/>
              </a:rPr>
              <a:t>算法思路</a:t>
            </a:r>
            <a:endParaRPr lang="zh-CN" altLang="en-US" sz="2200">
              <a:solidFill>
                <a:srgbClr val="FF0000"/>
              </a:solidFill>
              <a:latin typeface="Consolas" pitchFamily="49" charset="0"/>
              <a:ea typeface="黑体" pitchFamily="49" charset="-122"/>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4000528" cy="430887"/>
          </a:xfrm>
          <a:prstGeom prst="rect">
            <a:avLst/>
          </a:prstGeom>
          <a:noFill/>
        </p:spPr>
        <p:txBody>
          <a:bodyPr wrap="square" rtlCol="0">
            <a:spAutoFit/>
          </a:bodyPr>
          <a:lstStyle/>
          <a:p>
            <a:pPr algn="l"/>
            <a:r>
              <a:rPr kumimoji="1" lang="zh-CN" altLang="en-US" sz="2200" smtClean="0">
                <a:solidFill>
                  <a:srgbClr val="C00000"/>
                </a:solidFill>
                <a:latin typeface="Consolas" pitchFamily="49" charset="0"/>
                <a:ea typeface="微软雅黑" pitchFamily="34" charset="-122"/>
                <a:cs typeface="Consolas" pitchFamily="49" charset="0"/>
                <a:sym typeface="Wingdings"/>
              </a:rPr>
              <a:t> </a:t>
            </a:r>
            <a:r>
              <a:rPr kumimoji="1" lang="zh-CN" altLang="en-US" sz="2200" smtClean="0">
                <a:solidFill>
                  <a:srgbClr val="C00000"/>
                </a:solidFill>
                <a:latin typeface="Consolas" pitchFamily="49" charset="0"/>
                <a:ea typeface="微软雅黑" pitchFamily="34" charset="-122"/>
                <a:cs typeface="Consolas" pitchFamily="49" charset="0"/>
              </a:rPr>
              <a:t>数据结点为</a:t>
            </a:r>
            <a:r>
              <a:rPr kumimoji="1" lang="zh-CN" altLang="en-US" sz="2200" dirty="0" smtClean="0">
                <a:solidFill>
                  <a:srgbClr val="C00000"/>
                </a:solidFill>
                <a:latin typeface="Consolas" pitchFamily="49" charset="0"/>
                <a:ea typeface="微软雅黑" pitchFamily="34" charset="-122"/>
                <a:cs typeface="Consolas" pitchFamily="49" charset="0"/>
              </a:rPr>
              <a:t>奇数的情况：</a:t>
            </a:r>
            <a:endParaRPr lang="zh-CN" altLang="en-US" sz="2200" dirty="0">
              <a:solidFill>
                <a:srgbClr val="C00000"/>
              </a:solidFill>
              <a:latin typeface="Consolas" pitchFamily="49" charset="0"/>
              <a:ea typeface="微软雅黑" pitchFamily="34" charset="-122"/>
              <a:cs typeface="Consolas" pitchFamily="49" charset="0"/>
            </a:endParaRPr>
          </a:p>
        </p:txBody>
      </p:sp>
      <p:grpSp>
        <p:nvGrpSpPr>
          <p:cNvPr id="18" name="组合 17"/>
          <p:cNvGrpSpPr/>
          <p:nvPr/>
        </p:nvGrpSpPr>
        <p:grpSpPr>
          <a:xfrm>
            <a:off x="1643042" y="1071546"/>
            <a:ext cx="4572032" cy="1716771"/>
            <a:chOff x="1643042" y="1071546"/>
            <a:chExt cx="4572032" cy="1716771"/>
          </a:xfrm>
        </p:grpSpPr>
        <p:sp>
          <p:nvSpPr>
            <p:cNvPr id="5" name="TextBox 4"/>
            <p:cNvSpPr txBox="1"/>
            <p:nvPr/>
          </p:nvSpPr>
          <p:spPr>
            <a:xfrm>
              <a:off x="1643042" y="1071546"/>
              <a:ext cx="4572032" cy="461665"/>
            </a:xfrm>
            <a:prstGeom prst="rect">
              <a:avLst/>
            </a:prstGeom>
            <a:noFill/>
          </p:spPr>
          <p:txBody>
            <a:bodyPr wrap="square" rtlCol="0">
              <a:spAutoFit/>
            </a:bodyPr>
            <a:lstStyle/>
            <a:p>
              <a:r>
                <a:rPr lang="en-US" altLang="zh-CN" i="1" smtClean="0">
                  <a:latin typeface="Consolas" pitchFamily="49" charset="0"/>
                  <a:cs typeface="Consolas" pitchFamily="49" charset="0"/>
                </a:rPr>
                <a:t>a    b    c    b    </a:t>
              </a:r>
              <a:r>
                <a:rPr lang="en-US" altLang="zh-CN" i="1" dirty="0" smtClean="0">
                  <a:latin typeface="Consolas" pitchFamily="49" charset="0"/>
                  <a:cs typeface="Consolas" pitchFamily="49" charset="0"/>
                </a:rPr>
                <a:t>a</a:t>
              </a:r>
              <a:endParaRPr lang="zh-CN" altLang="en-US" i="1" dirty="0">
                <a:latin typeface="Consolas" pitchFamily="49" charset="0"/>
                <a:cs typeface="Consolas" pitchFamily="49" charset="0"/>
              </a:endParaRPr>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307777"/>
            </a:xfrm>
            <a:prstGeom prst="rect">
              <a:avLst/>
            </a:prstGeom>
            <a:noFill/>
          </p:spPr>
          <p:txBody>
            <a:bodyPr wrap="square" lIns="0" tIns="0" rIns="0" bIns="0" rtlCol="0">
              <a:spAutoFit/>
            </a:bodyPr>
            <a:lstStyle/>
            <a:p>
              <a:r>
                <a:rPr lang="en-US" altLang="zh-CN" sz="2000" dirty="0" smtClean="0">
                  <a:latin typeface="Consolas" pitchFamily="49" charset="0"/>
                  <a:cs typeface="Consolas" pitchFamily="49" charset="0"/>
                </a:rPr>
                <a:t>p</a:t>
              </a:r>
              <a:endParaRPr lang="zh-CN" altLang="en-US" sz="2000" dirty="0">
                <a:latin typeface="Consolas" pitchFamily="49" charset="0"/>
                <a:cs typeface="Consolas" pitchFamily="49" charset="0"/>
              </a:endParaRPr>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307777"/>
            </a:xfrm>
            <a:prstGeom prst="rect">
              <a:avLst/>
            </a:prstGeom>
            <a:noFill/>
          </p:spPr>
          <p:txBody>
            <a:bodyPr wrap="square" lIns="0" tIns="0" rIns="0" bIns="0" rtlCol="0">
              <a:spAutoFit/>
            </a:bodyPr>
            <a:lstStyle/>
            <a:p>
              <a:r>
                <a:rPr lang="en-US" altLang="zh-CN" sz="2000" dirty="0" smtClean="0">
                  <a:latin typeface="Consolas" pitchFamily="49" charset="0"/>
                  <a:cs typeface="Consolas" pitchFamily="49" charset="0"/>
                </a:rPr>
                <a:t>q</a:t>
              </a:r>
              <a:endParaRPr lang="zh-CN" altLang="en-US" sz="2000" dirty="0">
                <a:latin typeface="Consolas" pitchFamily="49" charset="0"/>
                <a:cs typeface="Consolas" pitchFamily="49" charset="0"/>
              </a:endParaRPr>
            </a:p>
          </p:txBody>
        </p:sp>
        <p:sp>
          <p:nvSpPr>
            <p:cNvPr id="11" name="TextBox 10"/>
            <p:cNvSpPr txBox="1"/>
            <p:nvPr/>
          </p:nvSpPr>
          <p:spPr>
            <a:xfrm>
              <a:off x="3071802" y="2357430"/>
              <a:ext cx="1928826" cy="430887"/>
            </a:xfrm>
            <a:prstGeom prst="rect">
              <a:avLst/>
            </a:prstGeom>
            <a:noFill/>
          </p:spPr>
          <p:txBody>
            <a:bodyPr wrap="square" rtlCol="0">
              <a:spAutoFit/>
            </a:bodyPr>
            <a:lstStyle/>
            <a:p>
              <a:r>
                <a:rPr lang="en-US" altLang="zh-CN" sz="2200" dirty="0" smtClean="0">
                  <a:latin typeface="Consolas" pitchFamily="49" charset="0"/>
                  <a:ea typeface="楷体" pitchFamily="49" charset="-122"/>
                  <a:cs typeface="Consolas" pitchFamily="49" charset="0"/>
                </a:rPr>
                <a:t>p=q</a:t>
              </a:r>
              <a:r>
                <a:rPr lang="zh-CN" altLang="en-US" sz="2200" dirty="0" smtClean="0">
                  <a:latin typeface="Consolas" pitchFamily="49" charset="0"/>
                  <a:ea typeface="楷体" pitchFamily="49" charset="-122"/>
                  <a:cs typeface="Consolas" pitchFamily="49" charset="0"/>
                </a:rPr>
                <a:t>：结束</a:t>
              </a:r>
              <a:endParaRPr lang="zh-CN" altLang="en-US" sz="2200" dirty="0">
                <a:latin typeface="Consolas" pitchFamily="49" charset="0"/>
                <a:ea typeface="楷体" pitchFamily="49" charset="-122"/>
                <a:cs typeface="Consolas" pitchFamily="49" charset="0"/>
              </a:endParaRPr>
            </a:p>
          </p:txBody>
        </p:sp>
      </p:grpSp>
      <p:grpSp>
        <p:nvGrpSpPr>
          <p:cNvPr id="19" name="组合 18"/>
          <p:cNvGrpSpPr/>
          <p:nvPr/>
        </p:nvGrpSpPr>
        <p:grpSpPr>
          <a:xfrm>
            <a:off x="2428860" y="3753153"/>
            <a:ext cx="3571900" cy="1678370"/>
            <a:chOff x="2428860" y="3753153"/>
            <a:chExt cx="3571900" cy="1678370"/>
          </a:xfrm>
        </p:grpSpPr>
        <p:sp>
          <p:nvSpPr>
            <p:cNvPr id="3" name="TextBox 2"/>
            <p:cNvSpPr txBox="1"/>
            <p:nvPr/>
          </p:nvSpPr>
          <p:spPr>
            <a:xfrm>
              <a:off x="2428860" y="3753153"/>
              <a:ext cx="3500462" cy="461665"/>
            </a:xfrm>
            <a:prstGeom prst="rect">
              <a:avLst/>
            </a:prstGeom>
            <a:noFill/>
          </p:spPr>
          <p:txBody>
            <a:bodyPr wrap="square" rtlCol="0">
              <a:spAutoFit/>
            </a:bodyPr>
            <a:lstStyle/>
            <a:p>
              <a:r>
                <a:rPr lang="en-US" altLang="zh-CN" i="1" smtClean="0">
                  <a:latin typeface="Consolas" pitchFamily="49" charset="0"/>
                  <a:cs typeface="Consolas" pitchFamily="49" charset="0"/>
                </a:rPr>
                <a:t>a    b    b   </a:t>
              </a:r>
              <a:r>
                <a:rPr lang="en-US" altLang="zh-CN" i="1" dirty="0" smtClean="0">
                  <a:latin typeface="Consolas" pitchFamily="49" charset="0"/>
                  <a:cs typeface="Consolas" pitchFamily="49" charset="0"/>
                </a:rPr>
                <a:t>a</a:t>
              </a:r>
              <a:endParaRPr lang="zh-CN" altLang="en-US" i="1" dirty="0">
                <a:latin typeface="Consolas" pitchFamily="49" charset="0"/>
                <a:cs typeface="Consolas" pitchFamily="49" charset="0"/>
              </a:endParaRPr>
            </a:p>
          </p:txBody>
        </p:sp>
        <p:cxnSp>
          <p:nvCxnSpPr>
            <p:cNvPr id="12" name="直接箭头连接符 11"/>
            <p:cNvCxnSpPr/>
            <p:nvPr/>
          </p:nvCxnSpPr>
          <p:spPr>
            <a:xfrm rot="16200000" flipV="1">
              <a:off x="3597268"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97268" y="4610409"/>
              <a:ext cx="357190" cy="307777"/>
            </a:xfrm>
            <a:prstGeom prst="rect">
              <a:avLst/>
            </a:prstGeom>
            <a:noFill/>
          </p:spPr>
          <p:txBody>
            <a:bodyPr wrap="square" lIns="0" tIns="0" rIns="0" bIns="0" rtlCol="0">
              <a:spAutoFit/>
            </a:bodyPr>
            <a:lstStyle/>
            <a:p>
              <a:r>
                <a:rPr lang="en-US" altLang="zh-CN" sz="2000" dirty="0" smtClean="0">
                  <a:latin typeface="Consolas" pitchFamily="49" charset="0"/>
                  <a:cs typeface="Consolas" pitchFamily="49" charset="0"/>
                </a:rPr>
                <a:t>p</a:t>
              </a:r>
              <a:endParaRPr lang="zh-CN" altLang="en-US" sz="2000" dirty="0">
                <a:latin typeface="Consolas" pitchFamily="49" charset="0"/>
                <a:cs typeface="Consolas" pitchFamily="49" charset="0"/>
              </a:endParaRPr>
            </a:p>
          </p:txBody>
        </p:sp>
        <p:cxnSp>
          <p:nvCxnSpPr>
            <p:cNvPr id="14" name="直接箭头连接符 13"/>
            <p:cNvCxnSpPr/>
            <p:nvPr/>
          </p:nvCxnSpPr>
          <p:spPr>
            <a:xfrm rot="16200000" flipV="1">
              <a:off x="4500562"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72000" y="4610410"/>
              <a:ext cx="357190" cy="307777"/>
            </a:xfrm>
            <a:prstGeom prst="rect">
              <a:avLst/>
            </a:prstGeom>
            <a:noFill/>
          </p:spPr>
          <p:txBody>
            <a:bodyPr wrap="square" lIns="0" tIns="0" rIns="0" bIns="0" rtlCol="0">
              <a:spAutoFit/>
            </a:bodyPr>
            <a:lstStyle/>
            <a:p>
              <a:r>
                <a:rPr lang="en-US" altLang="zh-CN" sz="2000" dirty="0" smtClean="0">
                  <a:latin typeface="Consolas" pitchFamily="49" charset="0"/>
                  <a:cs typeface="Consolas" pitchFamily="49" charset="0"/>
                </a:rPr>
                <a:t>q</a:t>
              </a:r>
              <a:endParaRPr lang="zh-CN" altLang="en-US" sz="2000" dirty="0">
                <a:latin typeface="Consolas" pitchFamily="49" charset="0"/>
                <a:cs typeface="Consolas" pitchFamily="49" charset="0"/>
              </a:endParaRPr>
            </a:p>
          </p:txBody>
        </p:sp>
        <p:sp>
          <p:nvSpPr>
            <p:cNvPr id="16" name="TextBox 15"/>
            <p:cNvSpPr txBox="1"/>
            <p:nvPr/>
          </p:nvSpPr>
          <p:spPr>
            <a:xfrm>
              <a:off x="2857488" y="5000636"/>
              <a:ext cx="3143272" cy="430887"/>
            </a:xfrm>
            <a:prstGeom prst="rect">
              <a:avLst/>
            </a:prstGeom>
            <a:noFill/>
          </p:spPr>
          <p:txBody>
            <a:bodyPr wrap="square" rtlCol="0">
              <a:spAutoFit/>
            </a:bodyPr>
            <a:lstStyle/>
            <a:p>
              <a:r>
                <a:rPr lang="en-US" altLang="zh-CN" sz="2200" dirty="0" smtClean="0">
                  <a:latin typeface="Consolas" pitchFamily="49" charset="0"/>
                  <a:ea typeface="楷体" pitchFamily="49" charset="-122"/>
                  <a:cs typeface="Consolas" pitchFamily="49" charset="0"/>
                </a:rPr>
                <a:t>p=q</a:t>
              </a:r>
              <a:r>
                <a:rPr lang="en-US" altLang="zh-CN" sz="2200" dirty="0" smtClean="0">
                  <a:latin typeface="Consolas" pitchFamily="49" charset="0"/>
                  <a:ea typeface="+mj-ea"/>
                  <a:cs typeface="Consolas" pitchFamily="49" charset="0"/>
                </a:rPr>
                <a:t>-</a:t>
              </a:r>
              <a:r>
                <a:rPr lang="en-US" altLang="zh-CN" sz="2200" dirty="0" smtClean="0">
                  <a:latin typeface="Consolas" pitchFamily="49" charset="0"/>
                  <a:ea typeface="楷体" pitchFamily="49" charset="-122"/>
                  <a:cs typeface="Consolas" pitchFamily="49" charset="0"/>
                </a:rPr>
                <a:t>&gt;prior</a:t>
              </a:r>
              <a:r>
                <a:rPr lang="zh-CN" altLang="en-US" sz="2200" dirty="0" smtClean="0">
                  <a:latin typeface="Consolas" pitchFamily="49" charset="0"/>
                  <a:ea typeface="楷体" pitchFamily="49" charset="-122"/>
                  <a:cs typeface="Consolas" pitchFamily="49" charset="0"/>
                </a:rPr>
                <a:t>：结束</a:t>
              </a:r>
              <a:endParaRPr lang="zh-CN" altLang="en-US" sz="2200" dirty="0">
                <a:latin typeface="Consolas" pitchFamily="49" charset="0"/>
                <a:ea typeface="楷体" pitchFamily="49" charset="-122"/>
                <a:cs typeface="Consolas" pitchFamily="49" charset="0"/>
              </a:endParaRPr>
            </a:p>
          </p:txBody>
        </p:sp>
      </p:grpSp>
      <p:sp>
        <p:nvSpPr>
          <p:cNvPr id="17" name="TextBox 16"/>
          <p:cNvSpPr txBox="1"/>
          <p:nvPr/>
        </p:nvSpPr>
        <p:spPr>
          <a:xfrm>
            <a:off x="500034" y="3110211"/>
            <a:ext cx="3857652" cy="430887"/>
          </a:xfrm>
          <a:prstGeom prst="rect">
            <a:avLst/>
          </a:prstGeom>
          <a:noFill/>
        </p:spPr>
        <p:txBody>
          <a:bodyPr wrap="square" rtlCol="0">
            <a:spAutoFit/>
          </a:bodyPr>
          <a:lstStyle/>
          <a:p>
            <a:pPr algn="l"/>
            <a:r>
              <a:rPr kumimoji="1" lang="zh-CN" altLang="en-US" sz="2200" smtClean="0">
                <a:solidFill>
                  <a:srgbClr val="C00000"/>
                </a:solidFill>
                <a:latin typeface="Consolas" pitchFamily="49" charset="0"/>
                <a:ea typeface="微软雅黑" pitchFamily="34" charset="-122"/>
                <a:cs typeface="Consolas" pitchFamily="49" charset="0"/>
                <a:sym typeface="Wingdings"/>
              </a:rPr>
              <a:t> </a:t>
            </a:r>
            <a:r>
              <a:rPr kumimoji="1" lang="zh-CN" altLang="en-US" sz="2200" smtClean="0">
                <a:solidFill>
                  <a:srgbClr val="C00000"/>
                </a:solidFill>
                <a:latin typeface="Consolas" pitchFamily="49" charset="0"/>
                <a:ea typeface="微软雅黑" pitchFamily="34" charset="-122"/>
                <a:cs typeface="Consolas" pitchFamily="49" charset="0"/>
              </a:rPr>
              <a:t>数据结点为</a:t>
            </a:r>
            <a:r>
              <a:rPr kumimoji="1" lang="zh-CN" altLang="en-US" sz="2200" dirty="0" smtClean="0">
                <a:solidFill>
                  <a:srgbClr val="C00000"/>
                </a:solidFill>
                <a:latin typeface="Consolas" pitchFamily="49" charset="0"/>
                <a:ea typeface="微软雅黑" pitchFamily="34" charset="-122"/>
                <a:cs typeface="Consolas" pitchFamily="49" charset="0"/>
              </a:rPr>
              <a:t>偶数的情况：</a:t>
            </a:r>
            <a:endParaRPr lang="zh-CN" altLang="en-US" sz="2200" dirty="0">
              <a:solidFill>
                <a:srgbClr val="C00000"/>
              </a:solidFill>
              <a:latin typeface="Consolas" pitchFamily="49" charset="0"/>
              <a:ea typeface="微软雅黑" pitchFamily="34" charset="-122"/>
              <a:cs typeface="Consolas" pitchFamily="49" charset="0"/>
            </a:endParaRPr>
          </a:p>
        </p:txBody>
      </p:sp>
      <p:sp>
        <p:nvSpPr>
          <p:cNvPr id="20" name="灯片编号占位符 19"/>
          <p:cNvSpPr>
            <a:spLocks noGrp="1"/>
          </p:cNvSpPr>
          <p:nvPr>
            <p:ph type="sldNum" sz="quarter" idx="12"/>
          </p:nvPr>
        </p:nvSpPr>
        <p:spPr/>
        <p:txBody>
          <a:bodyPr/>
          <a:lstStyle/>
          <a:p>
            <a:fld id="{BD3F3EC2-762F-4585-9ABE-3D0BD98F40C0}" type="slidenum">
              <a:rPr lang="en-US" altLang="zh-CN" smtClean="0">
                <a:latin typeface="Consolas" pitchFamily="49" charset="0"/>
                <a:cs typeface="Consolas" pitchFamily="49" charset="0"/>
              </a:rPr>
              <a:pPr/>
              <a:t>11</a:t>
            </a:fld>
            <a:r>
              <a:rPr lang="en-US" altLang="zh-CN" smtClean="0">
                <a:latin typeface="Consolas" pitchFamily="49" charset="0"/>
                <a:cs typeface="Consolas" pitchFamily="49" charset="0"/>
              </a:rPr>
              <a:t>/14</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1040" y="428604"/>
            <a:ext cx="7391422" cy="525948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bool</a:t>
            </a:r>
            <a:r>
              <a:rPr kumimoji="1" lang="en-US" altLang="zh-CN" sz="1800" smtClean="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 Symm</a:t>
            </a:r>
            <a:r>
              <a:rPr kumimoji="1" lang="en-US" altLang="zh-CN" sz="1800" smtClean="0">
                <a:solidFill>
                  <a:srgbClr val="0000FF"/>
                </a:solidFill>
                <a:latin typeface="Consolas" pitchFamily="49" charset="0"/>
                <a:ea typeface="仿宋" pitchFamily="49" charset="-122"/>
                <a:cs typeface="Consolas" pitchFamily="49" charset="0"/>
              </a:rPr>
              <a:t>(DLinkNode </a:t>
            </a:r>
            <a:r>
              <a:rPr kumimoji="1" lang="en-US" altLang="zh-CN" sz="1800" dirty="0">
                <a:solidFill>
                  <a:srgbClr val="0000FF"/>
                </a:solidFill>
                <a:latin typeface="Consolas" pitchFamily="49" charset="0"/>
                <a:ea typeface="仿宋" pitchFamily="49" charset="-122"/>
                <a:cs typeface="Consolas" pitchFamily="49" charset="0"/>
              </a:rPr>
              <a:t>*L)</a:t>
            </a: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a:t>
            </a: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bool same=true;</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DLinkNode </a:t>
            </a:r>
            <a:r>
              <a:rPr kumimoji="1" lang="en-US" altLang="zh-CN" sz="1800" dirty="0">
                <a:solidFill>
                  <a:srgbClr val="0000FF"/>
                </a:solidFill>
                <a:latin typeface="Consolas" pitchFamily="49" charset="0"/>
                <a:ea typeface="仿宋" pitchFamily="49" charset="-122"/>
                <a:cs typeface="Consolas" pitchFamily="49" charset="0"/>
              </a:rPr>
              <a:t>*p=L-&gt;next;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指向第一</a:t>
            </a:r>
            <a:r>
              <a:rPr kumimoji="1" lang="zh-CN" altLang="en-US" sz="1800">
                <a:solidFill>
                  <a:srgbClr val="00B0F0"/>
                </a:solidFill>
                <a:latin typeface="Consolas" pitchFamily="49" charset="0"/>
                <a:ea typeface="仿宋" pitchFamily="49" charset="-122"/>
                <a:cs typeface="Consolas" pitchFamily="49" charset="0"/>
              </a:rPr>
              <a:t>个</a:t>
            </a:r>
            <a:r>
              <a:rPr kumimoji="1" lang="zh-CN" altLang="en-US" sz="1800" smtClean="0">
                <a:solidFill>
                  <a:srgbClr val="00B0F0"/>
                </a:solidFill>
                <a:latin typeface="Consolas" pitchFamily="49" charset="0"/>
                <a:ea typeface="仿宋" pitchFamily="49" charset="-122"/>
                <a:cs typeface="Consolas" pitchFamily="49" charset="0"/>
              </a:rPr>
              <a:t>数据结点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DLinkNode </a:t>
            </a:r>
            <a:r>
              <a:rPr kumimoji="1" lang="en-US" altLang="zh-CN" sz="1800" dirty="0">
                <a:solidFill>
                  <a:srgbClr val="0000FF"/>
                </a:solidFill>
                <a:latin typeface="Consolas" pitchFamily="49" charset="0"/>
                <a:ea typeface="仿宋" pitchFamily="49" charset="-122"/>
                <a:cs typeface="Consolas" pitchFamily="49" charset="0"/>
              </a:rPr>
              <a:t>*q=L-&gt;prior</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指向</a:t>
            </a:r>
            <a:r>
              <a:rPr kumimoji="1" lang="zh-CN" altLang="en-US" sz="1800">
                <a:solidFill>
                  <a:srgbClr val="00B0F0"/>
                </a:solidFill>
                <a:latin typeface="Consolas" pitchFamily="49" charset="0"/>
                <a:ea typeface="仿宋" pitchFamily="49" charset="-122"/>
                <a:cs typeface="Consolas" pitchFamily="49" charset="0"/>
              </a:rPr>
              <a:t>最后</a:t>
            </a:r>
            <a:r>
              <a:rPr kumimoji="1" lang="zh-CN" altLang="en-US" sz="1800" smtClean="0">
                <a:solidFill>
                  <a:srgbClr val="00B0F0"/>
                </a:solidFill>
                <a:latin typeface="Consolas" pitchFamily="49" charset="0"/>
                <a:ea typeface="仿宋" pitchFamily="49" charset="-122"/>
                <a:cs typeface="Consolas" pitchFamily="49" charset="0"/>
              </a:rPr>
              <a:t>数据结点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while </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same)</a:t>
            </a:r>
            <a:endParaRPr kumimoji="1" lang="en-US" altLang="zh-CN" sz="1800" dirty="0" smtClean="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if  (</a:t>
            </a:r>
            <a:r>
              <a:rPr kumimoji="1" lang="en-US" altLang="zh-CN" sz="1800" dirty="0">
                <a:solidFill>
                  <a:srgbClr val="0000FF"/>
                </a:solidFill>
                <a:latin typeface="Consolas" pitchFamily="49" charset="0"/>
                <a:ea typeface="仿宋" pitchFamily="49" charset="-122"/>
                <a:cs typeface="Consolas" pitchFamily="49" charset="0"/>
              </a:rPr>
              <a:t>p-&gt;data!=q-&gt;data)</a:t>
            </a:r>
          </a:p>
          <a:p>
            <a:pPr algn="just">
              <a:lnSpc>
                <a:spcPct val="6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same=false;</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else  </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p</a:t>
            </a:r>
            <a:r>
              <a:rPr kumimoji="1" lang="en-US" altLang="zh-CN" sz="1800">
                <a:solidFill>
                  <a:srgbClr val="FF00FF"/>
                </a:solidFill>
                <a:latin typeface="Consolas" pitchFamily="49" charset="0"/>
                <a:ea typeface="仿宋" pitchFamily="49" charset="-122"/>
                <a:cs typeface="Consolas" pitchFamily="49" charset="0"/>
              </a:rPr>
              <a:t>==</a:t>
            </a:r>
            <a:r>
              <a:rPr kumimoji="1" lang="en-US" altLang="zh-CN" sz="1800" smtClean="0">
                <a:solidFill>
                  <a:srgbClr val="FF00FF"/>
                </a:solidFill>
                <a:latin typeface="Consolas" pitchFamily="49" charset="0"/>
                <a:ea typeface="仿宋" pitchFamily="49" charset="-122"/>
                <a:cs typeface="Consolas" pitchFamily="49" charset="0"/>
              </a:rPr>
              <a:t>q || p==q-&gt;prior</a:t>
            </a:r>
            <a:r>
              <a:rPr kumimoji="1" lang="en-US" altLang="zh-CN" sz="1800" smtClean="0">
                <a:solidFill>
                  <a:srgbClr val="0000FF"/>
                </a:solidFill>
                <a:latin typeface="Consolas" pitchFamily="49" charset="0"/>
                <a:ea typeface="仿宋" pitchFamily="49" charset="-122"/>
                <a:cs typeface="Consolas" pitchFamily="49" charset="0"/>
              </a:rPr>
              <a:t>) break;</a:t>
            </a:r>
            <a:endParaRPr kumimoji="1" lang="zh-CN" altLang="en-US"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q=q-</a:t>
            </a:r>
            <a:r>
              <a:rPr kumimoji="1" lang="en-US" altLang="zh-CN" sz="1800" dirty="0">
                <a:solidFill>
                  <a:srgbClr val="0000FF"/>
                </a:solidFill>
                <a:latin typeface="Consolas" pitchFamily="49" charset="0"/>
                <a:ea typeface="仿宋" pitchFamily="49" charset="-122"/>
                <a:cs typeface="Consolas" pitchFamily="49" charset="0"/>
              </a:rPr>
              <a:t>&gt;</a:t>
            </a:r>
            <a:r>
              <a:rPr kumimoji="1" lang="en-US" altLang="zh-CN" sz="1800">
                <a:solidFill>
                  <a:srgbClr val="0000FF"/>
                </a:solidFill>
                <a:latin typeface="Consolas" pitchFamily="49" charset="0"/>
                <a:ea typeface="仿宋" pitchFamily="49" charset="-122"/>
                <a:cs typeface="Consolas" pitchFamily="49" charset="0"/>
              </a:rPr>
              <a:t>prior</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en-US" altLang="zh-CN" sz="1800" smtClean="0">
                <a:solidFill>
                  <a:srgbClr val="00B0F0"/>
                </a:solidFill>
                <a:latin typeface="Consolas" pitchFamily="49" charset="0"/>
                <a:ea typeface="仿宋" pitchFamily="49" charset="-122"/>
                <a:cs typeface="Consolas" pitchFamily="49" charset="0"/>
              </a:rPr>
              <a:t>q</a:t>
            </a:r>
            <a:r>
              <a:rPr kumimoji="1" lang="zh-CN" altLang="en-US" sz="1800" smtClean="0">
                <a:solidFill>
                  <a:srgbClr val="00B0F0"/>
                </a:solidFill>
                <a:latin typeface="Consolas" pitchFamily="49" charset="0"/>
                <a:ea typeface="仿宋" pitchFamily="49" charset="-122"/>
                <a:cs typeface="Consolas" pitchFamily="49" charset="0"/>
              </a:rPr>
              <a:t>前移</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p=p-</a:t>
            </a:r>
            <a:r>
              <a:rPr kumimoji="1" lang="en-US" altLang="zh-CN" sz="1800" dirty="0">
                <a:solidFill>
                  <a:srgbClr val="0000FF"/>
                </a:solidFill>
                <a:latin typeface="Consolas" pitchFamily="49" charset="0"/>
                <a:ea typeface="仿宋" pitchFamily="49" charset="-122"/>
                <a:cs typeface="Consolas" pitchFamily="49" charset="0"/>
              </a:rPr>
              <a:t>&gt;</a:t>
            </a:r>
            <a:r>
              <a:rPr kumimoji="1" lang="en-US" altLang="zh-CN" sz="1800">
                <a:solidFill>
                  <a:srgbClr val="0000FF"/>
                </a:solidFill>
                <a:latin typeface="Consolas" pitchFamily="49" charset="0"/>
                <a:ea typeface="仿宋" pitchFamily="49" charset="-122"/>
                <a:cs typeface="Consolas" pitchFamily="49" charset="0"/>
              </a:rPr>
              <a:t>next</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//p</a:t>
            </a:r>
            <a:r>
              <a:rPr kumimoji="1" lang="zh-CN" altLang="en-US" sz="1800" smtClean="0">
                <a:solidFill>
                  <a:srgbClr val="00B0F0"/>
                </a:solidFill>
                <a:latin typeface="Consolas" pitchFamily="49" charset="0"/>
                <a:ea typeface="仿宋" pitchFamily="49" charset="-122"/>
                <a:cs typeface="Consolas" pitchFamily="49" charset="0"/>
              </a:rPr>
              <a:t>后移</a:t>
            </a:r>
            <a:endParaRPr kumimoji="1" lang="en-US" altLang="zh-CN" sz="1800" dirty="0" smtClean="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B0F0"/>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a:t>
            </a:r>
            <a:endParaRPr kumimoji="1" lang="en-US" altLang="zh-CN" sz="1800" dirty="0" smtClean="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return </a:t>
            </a:r>
            <a:r>
              <a:rPr kumimoji="1" lang="en-US" altLang="zh-CN" sz="1800" dirty="0">
                <a:solidFill>
                  <a:srgbClr val="0000FF"/>
                </a:solidFill>
                <a:latin typeface="Consolas" pitchFamily="49" charset="0"/>
                <a:ea typeface="仿宋" pitchFamily="49" charset="-122"/>
                <a:cs typeface="Consolas" pitchFamily="49" charset="0"/>
              </a:rPr>
              <a:t>same;</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12</a:t>
            </a:fld>
            <a:r>
              <a:rPr lang="en-US" altLang="zh-CN" smtClean="0"/>
              <a:t>/14</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28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28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8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2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2784" y="1175754"/>
            <a:ext cx="8215370" cy="1200329"/>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2700000" scaled="1"/>
            <a:tileRect/>
          </a:gradFill>
          <a:scene3d>
            <a:camera prst="perspectiveAbove"/>
            <a:lightRig rig="threePt" dir="t"/>
          </a:scene3d>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lnSpc>
                <a:spcPct val="150000"/>
              </a:lnSpc>
            </a:pPr>
            <a:r>
              <a:rPr lang="zh-CN" altLang="en-US" smtClean="0">
                <a:solidFill>
                  <a:srgbClr val="FF0000"/>
                </a:solidFill>
                <a:latin typeface="黑体" pitchFamily="49" charset="-122"/>
                <a:ea typeface="黑体" pitchFamily="49" charset="-122"/>
              </a:rPr>
              <a:t>思考题</a:t>
            </a:r>
            <a:endParaRPr lang="en-US" altLang="zh-CN" smtClean="0">
              <a:solidFill>
                <a:srgbClr val="FF0000"/>
              </a:solidFill>
              <a:latin typeface="黑体" pitchFamily="49" charset="-122"/>
              <a:ea typeface="黑体" pitchFamily="49" charset="-122"/>
            </a:endParaRPr>
          </a:p>
          <a:p>
            <a:pPr algn="l">
              <a:lnSpc>
                <a:spcPct val="150000"/>
              </a:lnSpc>
            </a:pPr>
            <a:r>
              <a:rPr kumimoji="1" lang="zh-CN" altLang="en-US" smtClean="0">
                <a:ea typeface="楷体" pitchFamily="49" charset="-122"/>
                <a:cs typeface="Times New Roman" pitchFamily="18" charset="0"/>
              </a:rPr>
              <a:t>        </a:t>
            </a:r>
            <a:r>
              <a:rPr kumimoji="1" lang="zh-CN" altLang="en-US" sz="2200" smtClean="0">
                <a:solidFill>
                  <a:srgbClr val="0000FF"/>
                </a:solidFill>
                <a:ea typeface="楷体" pitchFamily="49" charset="-122"/>
                <a:cs typeface="Times New Roman" pitchFamily="18" charset="0"/>
              </a:rPr>
              <a:t>循环链表的作用？在什么情况下使用循环链表？</a:t>
            </a:r>
            <a:endParaRPr lang="zh-CN" altLang="en-US" sz="2200">
              <a:solidFill>
                <a:srgbClr val="0000FF"/>
              </a:solidFill>
            </a:endParaRP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13</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headEnd/>
            <a:tailEnd/>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dirty="0">
              <a:solidFill>
                <a:srgbClr val="FF3300"/>
              </a:solidFill>
              <a:effectLst>
                <a:outerShdw blurRad="38100" dist="38100" dir="2700000" algn="tl">
                  <a:srgbClr val="000000"/>
                </a:outerShdw>
              </a:effectLst>
            </a:endParaRP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14</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7267" name="Rectangle 3"/>
          <p:cNvSpPr>
            <a:spLocks noChangeArrowheads="1"/>
          </p:cNvSpPr>
          <p:nvPr/>
        </p:nvSpPr>
        <p:spPr bwMode="auto">
          <a:xfrm>
            <a:off x="3598831" y="1385816"/>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dirty="0">
                <a:solidFill>
                  <a:srgbClr val="3333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1</a:t>
            </a:r>
            <a:r>
              <a:rPr kumimoji="1" lang="zh-CN" altLang="en-US"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2</a:t>
            </a:r>
            <a:r>
              <a:rPr kumimoji="1" lang="zh-CN" altLang="en-US" sz="2000" smtClean="0">
                <a:solidFill>
                  <a:srgbClr val="3333FF"/>
                </a:solidFill>
                <a:latin typeface="Consolas" pitchFamily="49" charset="0"/>
                <a:ea typeface="楷体" pitchFamily="49" charset="-122"/>
                <a:cs typeface="Consolas" pitchFamily="49" charset="0"/>
              </a:rPr>
              <a:t>，</a:t>
            </a:r>
            <a:r>
              <a:rPr kumimoji="1" lang="en-US" altLang="zh-CN" sz="2000" smtClean="0">
                <a:solidFill>
                  <a:srgbClr val="3333FF"/>
                </a:solidFill>
                <a:latin typeface="Consolas" pitchFamily="49" charset="0"/>
                <a:ea typeface="楷体" pitchFamily="49" charset="-122"/>
                <a:cs typeface="Consolas" pitchFamily="49" charset="0"/>
              </a:rPr>
              <a:t>…</a:t>
            </a:r>
            <a:r>
              <a:rPr kumimoji="1" lang="zh-CN" altLang="en-US"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i</a:t>
            </a:r>
            <a:r>
              <a:rPr kumimoji="1" lang="zh-CN" altLang="en-US" sz="2000" smtClean="0">
                <a:solidFill>
                  <a:srgbClr val="3333FF"/>
                </a:solidFill>
                <a:latin typeface="Consolas" pitchFamily="49" charset="0"/>
                <a:ea typeface="楷体" pitchFamily="49" charset="-122"/>
                <a:cs typeface="Consolas" pitchFamily="49" charset="0"/>
              </a:rPr>
              <a:t>，</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dirty="0">
                <a:solidFill>
                  <a:srgbClr val="3333FF"/>
                </a:solidFill>
                <a:latin typeface="Consolas" pitchFamily="49" charset="0"/>
                <a:ea typeface="楷体" pitchFamily="49" charset="-122"/>
                <a:cs typeface="Consolas" pitchFamily="49" charset="0"/>
              </a:rPr>
              <a:t>a</a:t>
            </a:r>
            <a:r>
              <a:rPr kumimoji="1" lang="en-US" altLang="zh-CN" sz="2000" i="1" baseline="-25000" dirty="0">
                <a:solidFill>
                  <a:srgbClr val="3333FF"/>
                </a:solidFill>
                <a:latin typeface="Consolas" pitchFamily="49" charset="0"/>
                <a:ea typeface="楷体" pitchFamily="49" charset="-122"/>
                <a:cs typeface="Consolas" pitchFamily="49" charset="0"/>
              </a:rPr>
              <a:t>n</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Consolas" pitchFamily="49" charset="0"/>
                <a:ea typeface="楷体" pitchFamily="49" charset="-122"/>
                <a:cs typeface="Consolas" pitchFamily="49" charset="0"/>
              </a:rPr>
              <a:t>映射</a:t>
            </a:r>
          </a:p>
        </p:txBody>
      </p:sp>
      <p:sp>
        <p:nvSpPr>
          <p:cNvPr id="267270" name="Rectangle 6"/>
          <p:cNvSpPr>
            <a:spLocks noChangeArrowheads="1"/>
          </p:cNvSpPr>
          <p:nvPr/>
        </p:nvSpPr>
        <p:spPr bwMode="auto">
          <a:xfrm>
            <a:off x="2089119"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1" name="Rectangle 7"/>
          <p:cNvSpPr>
            <a:spLocks noChangeArrowheads="1"/>
          </p:cNvSpPr>
          <p:nvPr/>
        </p:nvSpPr>
        <p:spPr bwMode="auto">
          <a:xfrm>
            <a:off x="2630456"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2" name="Text Box 8"/>
          <p:cNvSpPr txBox="1">
            <a:spLocks noChangeArrowheads="1"/>
          </p:cNvSpPr>
          <p:nvPr/>
        </p:nvSpPr>
        <p:spPr bwMode="auto">
          <a:xfrm>
            <a:off x="142844" y="1962079"/>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逻辑结构</a:t>
            </a:r>
          </a:p>
        </p:txBody>
      </p:sp>
      <p:sp>
        <p:nvSpPr>
          <p:cNvPr id="267273" name="Text Box 9"/>
          <p:cNvSpPr txBox="1">
            <a:spLocks noChangeArrowheads="1"/>
          </p:cNvSpPr>
          <p:nvPr/>
        </p:nvSpPr>
        <p:spPr bwMode="auto">
          <a:xfrm>
            <a:off x="142844" y="3671832"/>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存储结构</a:t>
            </a: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267275" name="Rectangle 11"/>
          <p:cNvSpPr>
            <a:spLocks noChangeArrowheads="1"/>
          </p:cNvSpPr>
          <p:nvPr/>
        </p:nvSpPr>
        <p:spPr bwMode="auto">
          <a:xfrm>
            <a:off x="3457544"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267276" name="Rectangle 12"/>
          <p:cNvSpPr>
            <a:spLocks noChangeArrowheads="1"/>
          </p:cNvSpPr>
          <p:nvPr/>
        </p:nvSpPr>
        <p:spPr bwMode="auto">
          <a:xfrm>
            <a:off x="399888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7" name="Rectangle 13"/>
          <p:cNvSpPr>
            <a:spLocks noChangeArrowheads="1"/>
          </p:cNvSpPr>
          <p:nvPr/>
        </p:nvSpPr>
        <p:spPr bwMode="auto">
          <a:xfrm>
            <a:off x="489581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267278" name="Rectangle 14"/>
          <p:cNvSpPr>
            <a:spLocks noChangeArrowheads="1"/>
          </p:cNvSpPr>
          <p:nvPr/>
        </p:nvSpPr>
        <p:spPr bwMode="auto">
          <a:xfrm>
            <a:off x="5437156"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9" name="Rectangle 15"/>
          <p:cNvSpPr>
            <a:spLocks noChangeArrowheads="1"/>
          </p:cNvSpPr>
          <p:nvPr/>
        </p:nvSpPr>
        <p:spPr bwMode="auto">
          <a:xfrm>
            <a:off x="777713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267280" name="Rectangle 16"/>
          <p:cNvSpPr>
            <a:spLocks noChangeArrowheads="1"/>
          </p:cNvSpPr>
          <p:nvPr/>
        </p:nvSpPr>
        <p:spPr bwMode="auto">
          <a:xfrm>
            <a:off x="831846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7282" name="Arc 18"/>
          <p:cNvSpPr>
            <a:spLocks/>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L</a:t>
            </a:r>
          </a:p>
        </p:txBody>
      </p:sp>
      <p:sp>
        <p:nvSpPr>
          <p:cNvPr id="267284" name="Line 20"/>
          <p:cNvSpPr>
            <a:spLocks noChangeShapeType="1"/>
          </p:cNvSpPr>
          <p:nvPr/>
        </p:nvSpPr>
        <p:spPr bwMode="auto">
          <a:xfrm>
            <a:off x="2881281" y="396392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7285" name="Line 21"/>
          <p:cNvSpPr>
            <a:spLocks noChangeShapeType="1"/>
          </p:cNvSpPr>
          <p:nvPr/>
        </p:nvSpPr>
        <p:spPr bwMode="auto">
          <a:xfrm>
            <a:off x="4321144" y="396392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7286" name="Line 22"/>
          <p:cNvSpPr>
            <a:spLocks noChangeShapeType="1"/>
          </p:cNvSpPr>
          <p:nvPr/>
        </p:nvSpPr>
        <p:spPr bwMode="auto">
          <a:xfrm>
            <a:off x="5762594" y="396392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7287" name="Line 23"/>
          <p:cNvSpPr>
            <a:spLocks noChangeShapeType="1"/>
          </p:cNvSpPr>
          <p:nvPr/>
        </p:nvSpPr>
        <p:spPr bwMode="auto">
          <a:xfrm>
            <a:off x="7202456" y="396392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smtClean="0">
                <a:latin typeface="Consolas" pitchFamily="49" charset="0"/>
                <a:ea typeface="楷体" pitchFamily="49" charset="-122"/>
                <a:cs typeface="Consolas" pitchFamily="49" charset="0"/>
              </a:rPr>
              <a:t>带头结点</a:t>
            </a:r>
            <a:r>
              <a:rPr kumimoji="1" lang="zh-CN" altLang="en-US" sz="2000" smtClean="0">
                <a:solidFill>
                  <a:srgbClr val="FF00FF"/>
                </a:solidFill>
                <a:latin typeface="Consolas" pitchFamily="49" charset="0"/>
                <a:ea typeface="楷体" pitchFamily="49" charset="-122"/>
                <a:cs typeface="Consolas" pitchFamily="49" charset="0"/>
              </a:rPr>
              <a:t>循环</a:t>
            </a:r>
            <a:r>
              <a:rPr kumimoji="1" lang="zh-CN" altLang="en-US" sz="2000" dirty="0">
                <a:solidFill>
                  <a:srgbClr val="FF00FF"/>
                </a:solidFill>
                <a:latin typeface="Consolas" pitchFamily="49" charset="0"/>
                <a:ea typeface="楷体" pitchFamily="49" charset="-122"/>
                <a:cs typeface="Consolas" pitchFamily="49" charset="0"/>
              </a:rPr>
              <a:t>单链表</a:t>
            </a:r>
            <a:r>
              <a:rPr kumimoji="1" lang="zh-CN" altLang="en-US" sz="2000" dirty="0">
                <a:latin typeface="Consolas" pitchFamily="49" charset="0"/>
                <a:ea typeface="楷体" pitchFamily="49" charset="-122"/>
                <a:cs typeface="Consolas" pitchFamily="49" charset="0"/>
              </a:rPr>
              <a:t>示意图</a:t>
            </a: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灯片编号占位符 26"/>
          <p:cNvSpPr>
            <a:spLocks noGrp="1"/>
          </p:cNvSpPr>
          <p:nvPr>
            <p:ph type="sldNum" sz="quarter" idx="12"/>
          </p:nvPr>
        </p:nvSpPr>
        <p:spPr/>
        <p:txBody>
          <a:bodyPr/>
          <a:lstStyle/>
          <a:p>
            <a:fld id="{BD3F3EC2-762F-4585-9ABE-3D0BD98F40C0}" type="slidenum">
              <a:rPr lang="en-US" altLang="zh-CN" smtClean="0">
                <a:latin typeface="Consolas" pitchFamily="49" charset="0"/>
                <a:cs typeface="Consolas" pitchFamily="49" charset="0"/>
              </a:rPr>
              <a:pPr/>
              <a:t>2</a:t>
            </a:fld>
            <a:r>
              <a:rPr lang="en-US" altLang="zh-CN" smtClean="0">
                <a:latin typeface="Consolas" pitchFamily="49" charset="0"/>
                <a:cs typeface="Consolas" pitchFamily="49" charset="0"/>
              </a:rPr>
              <a:t>/14</a:t>
            </a:r>
            <a:endParaRPr lang="en-US" altLang="zh-CN">
              <a:latin typeface="Consolas" pitchFamily="49" charset="0"/>
              <a:cs typeface="Consolas" pitchFamily="49" charset="0"/>
            </a:endParaRPr>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Consolas" pitchFamily="49" charset="0"/>
                <a:ea typeface="微软雅黑" pitchFamily="34" charset="-122"/>
                <a:cs typeface="Consolas" pitchFamily="49" charset="0"/>
              </a:rPr>
              <a:t>1</a:t>
            </a:r>
            <a:r>
              <a:rPr kumimoji="1" lang="zh-CN" altLang="en-US" smtClean="0">
                <a:solidFill>
                  <a:srgbClr val="FF0000"/>
                </a:solidFill>
                <a:latin typeface="Consolas" pitchFamily="49" charset="0"/>
                <a:ea typeface="微软雅黑" pitchFamily="34" charset="-122"/>
                <a:cs typeface="Consolas" pitchFamily="49" charset="0"/>
              </a:rPr>
              <a:t>、循环单链表</a:t>
            </a:r>
            <a:endParaRPr lang="zh-CN" altLang="en-US">
              <a:solidFill>
                <a:srgbClr val="FF0000"/>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8" name="TextBox 27"/>
          <p:cNvSpPr txBox="1"/>
          <p:nvPr/>
        </p:nvSpPr>
        <p:spPr>
          <a:xfrm>
            <a:off x="1000100" y="1527997"/>
            <a:ext cx="6357982" cy="1015663"/>
          </a:xfrm>
          <a:prstGeom prst="rect">
            <a:avLst/>
          </a:prstGeom>
          <a:noFill/>
        </p:spPr>
        <p:txBody>
          <a:bodyPr wrap="square" rtlCol="0">
            <a:spAutoFit/>
          </a:bodyPr>
          <a:lstStyle/>
          <a:p>
            <a:pPr marL="457200" indent="-457200" algn="l">
              <a:lnSpc>
                <a:spcPct val="150000"/>
              </a:lnSpc>
              <a:buBlip>
                <a:blip r:embed="rId2"/>
              </a:buBlip>
            </a:pPr>
            <a:r>
              <a:rPr lang="zh-CN" altLang="en-US" sz="2000" dirty="0" smtClean="0">
                <a:latin typeface="Consolas" pitchFamily="49" charset="0"/>
                <a:ea typeface="楷体" pitchFamily="49" charset="-122"/>
                <a:cs typeface="Consolas" pitchFamily="49" charset="0"/>
              </a:rPr>
              <a:t>链表中没有空指针域</a:t>
            </a:r>
            <a:endParaRPr lang="en-US" altLang="zh-CN" sz="2000" dirty="0" smtClean="0">
              <a:latin typeface="Consolas" pitchFamily="49" charset="0"/>
              <a:ea typeface="楷体" pitchFamily="49" charset="-122"/>
              <a:cs typeface="Consolas" pitchFamily="49" charset="0"/>
            </a:endParaRPr>
          </a:p>
          <a:p>
            <a:pPr marL="457200" indent="-457200" algn="l">
              <a:lnSpc>
                <a:spcPct val="150000"/>
              </a:lnSpc>
              <a:buBlip>
                <a:blip r:embed="rId2"/>
              </a:buBlip>
            </a:pPr>
            <a:r>
              <a:rPr lang="en-US" altLang="zh-CN" sz="2000" dirty="0" smtClean="0">
                <a:latin typeface="Consolas" pitchFamily="49" charset="0"/>
                <a:ea typeface="楷体" pitchFamily="49" charset="-122"/>
                <a:cs typeface="Consolas" pitchFamily="49" charset="0"/>
              </a:rPr>
              <a:t>p</a:t>
            </a:r>
            <a:r>
              <a:rPr lang="zh-CN" altLang="en-US" sz="2000" smtClean="0">
                <a:latin typeface="Consolas" pitchFamily="49" charset="0"/>
                <a:ea typeface="楷体" pitchFamily="49" charset="-122"/>
                <a:cs typeface="Consolas" pitchFamily="49" charset="0"/>
              </a:rPr>
              <a:t>所指结点为尾结点的</a:t>
            </a:r>
            <a:r>
              <a:rPr lang="zh-CN" altLang="en-US" sz="2000" dirty="0" smtClean="0">
                <a:latin typeface="Consolas" pitchFamily="49" charset="0"/>
                <a:ea typeface="楷体" pitchFamily="49" charset="-122"/>
                <a:cs typeface="Consolas" pitchFamily="49" charset="0"/>
              </a:rPr>
              <a:t>条件：</a:t>
            </a:r>
            <a:r>
              <a:rPr lang="en-US" altLang="zh-CN" sz="2000" dirty="0" smtClean="0">
                <a:solidFill>
                  <a:srgbClr val="C00000"/>
                </a:solidFill>
                <a:latin typeface="Consolas" pitchFamily="49" charset="0"/>
                <a:cs typeface="Consolas" pitchFamily="49" charset="0"/>
              </a:rPr>
              <a:t>p</a:t>
            </a:r>
            <a:r>
              <a:rPr lang="en-US" altLang="zh-CN" sz="2000" dirty="0" smtClean="0">
                <a:solidFill>
                  <a:srgbClr val="C00000"/>
                </a:solidFill>
                <a:latin typeface="Consolas" pitchFamily="49" charset="0"/>
                <a:ea typeface="+mj-ea"/>
                <a:cs typeface="Consolas" pitchFamily="49" charset="0"/>
              </a:rPr>
              <a:t>-</a:t>
            </a:r>
            <a:r>
              <a:rPr lang="en-US" altLang="zh-CN" sz="2000" dirty="0" smtClean="0">
                <a:solidFill>
                  <a:srgbClr val="C00000"/>
                </a:solidFill>
                <a:latin typeface="Consolas" pitchFamily="49" charset="0"/>
                <a:cs typeface="Consolas" pitchFamily="49" charset="0"/>
              </a:rPr>
              <a:t>&gt;</a:t>
            </a:r>
            <a:r>
              <a:rPr lang="en-US" altLang="zh-CN" sz="2000" smtClean="0">
                <a:solidFill>
                  <a:srgbClr val="C00000"/>
                </a:solidFill>
                <a:latin typeface="Consolas" pitchFamily="49" charset="0"/>
                <a:cs typeface="Consolas" pitchFamily="49" charset="0"/>
              </a:rPr>
              <a:t>next==L</a:t>
            </a:r>
            <a:endParaRPr lang="zh-CN" altLang="en-US" sz="2000" dirty="0">
              <a:latin typeface="Consolas" pitchFamily="49" charset="0"/>
              <a:ea typeface="楷体" pitchFamily="49" charset="-122"/>
              <a:cs typeface="Consolas" pitchFamily="49" charset="0"/>
            </a:endParaRPr>
          </a:p>
        </p:txBody>
      </p:sp>
      <p:sp>
        <p:nvSpPr>
          <p:cNvPr id="31" name="TextBox 30"/>
          <p:cNvSpPr txBox="1"/>
          <p:nvPr/>
        </p:nvSpPr>
        <p:spPr>
          <a:xfrm>
            <a:off x="571472" y="928670"/>
            <a:ext cx="6072230" cy="430887"/>
          </a:xfrm>
          <a:prstGeom prst="rect">
            <a:avLst/>
          </a:prstGeom>
          <a:noFill/>
        </p:spPr>
        <p:txBody>
          <a:bodyPr wrap="square" rtlCol="0">
            <a:spAutoFit/>
          </a:bodyPr>
          <a:lstStyle/>
          <a:p>
            <a:pPr algn="l"/>
            <a:r>
              <a:rPr lang="zh-CN" altLang="en-US" sz="2200" dirty="0" smtClean="0">
                <a:latin typeface="Consolas" pitchFamily="49" charset="0"/>
                <a:ea typeface="楷体" pitchFamily="49" charset="-122"/>
                <a:cs typeface="Consolas" pitchFamily="49" charset="0"/>
              </a:rPr>
              <a:t>与非循环单</a:t>
            </a:r>
            <a:r>
              <a:rPr lang="zh-CN" altLang="en-US" sz="2200" smtClean="0">
                <a:latin typeface="Consolas" pitchFamily="49" charset="0"/>
                <a:ea typeface="楷体" pitchFamily="49" charset="-122"/>
                <a:cs typeface="Consolas" pitchFamily="49" charset="0"/>
              </a:rPr>
              <a:t>链表相比，循环单链表：</a:t>
            </a:r>
            <a:endParaRPr lang="zh-CN" altLang="en-US" sz="2200" dirty="0">
              <a:latin typeface="Consolas" pitchFamily="49" charset="0"/>
              <a:ea typeface="楷体" pitchFamily="49" charset="-122"/>
              <a:cs typeface="Consolas" pitchFamily="49" charset="0"/>
            </a:endParaRPr>
          </a:p>
        </p:txBody>
      </p:sp>
      <p:grpSp>
        <p:nvGrpSpPr>
          <p:cNvPr id="30" name="组合 29"/>
          <p:cNvGrpSpPr/>
          <p:nvPr/>
        </p:nvGrpSpPr>
        <p:grpSpPr>
          <a:xfrm>
            <a:off x="714348" y="2643182"/>
            <a:ext cx="7591975" cy="1929885"/>
            <a:chOff x="714348" y="2643182"/>
            <a:chExt cx="7591975" cy="1929885"/>
          </a:xfrm>
        </p:grpSpPr>
        <p:sp>
          <p:nvSpPr>
            <p:cNvPr id="8" name="Rectangle 6"/>
            <p:cNvSpPr>
              <a:spLocks noChangeArrowheads="1"/>
            </p:cNvSpPr>
            <p:nvPr/>
          </p:nvSpPr>
          <p:spPr bwMode="auto">
            <a:xfrm>
              <a:off x="1231863"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9" name="Rectangle 7"/>
            <p:cNvSpPr>
              <a:spLocks noChangeArrowheads="1"/>
            </p:cNvSpPr>
            <p:nvPr/>
          </p:nvSpPr>
          <p:spPr bwMode="auto">
            <a:xfrm>
              <a:off x="1773200"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1"/>
            <p:cNvSpPr>
              <a:spLocks noChangeArrowheads="1"/>
            </p:cNvSpPr>
            <p:nvPr/>
          </p:nvSpPr>
          <p:spPr bwMode="auto">
            <a:xfrm>
              <a:off x="2600288"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11" name="Rectangle 12"/>
            <p:cNvSpPr>
              <a:spLocks noChangeArrowheads="1"/>
            </p:cNvSpPr>
            <p:nvPr/>
          </p:nvSpPr>
          <p:spPr bwMode="auto">
            <a:xfrm>
              <a:off x="314162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2" name="Rectangle 13"/>
            <p:cNvSpPr>
              <a:spLocks noChangeArrowheads="1"/>
            </p:cNvSpPr>
            <p:nvPr/>
          </p:nvSpPr>
          <p:spPr bwMode="auto">
            <a:xfrm>
              <a:off x="403856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13" name="Rectangle 14"/>
            <p:cNvSpPr>
              <a:spLocks noChangeArrowheads="1"/>
            </p:cNvSpPr>
            <p:nvPr/>
          </p:nvSpPr>
          <p:spPr bwMode="auto">
            <a:xfrm>
              <a:off x="4579900"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4" name="Rectangle 15"/>
            <p:cNvSpPr>
              <a:spLocks noChangeArrowheads="1"/>
            </p:cNvSpPr>
            <p:nvPr/>
          </p:nvSpPr>
          <p:spPr bwMode="auto">
            <a:xfrm>
              <a:off x="691987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15" name="Rectangle 16"/>
            <p:cNvSpPr>
              <a:spLocks noChangeArrowheads="1"/>
            </p:cNvSpPr>
            <p:nvPr/>
          </p:nvSpPr>
          <p:spPr bwMode="auto">
            <a:xfrm>
              <a:off x="746121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6" name="Text Box 17"/>
            <p:cNvSpPr txBox="1">
              <a:spLocks noChangeArrowheads="1"/>
            </p:cNvSpPr>
            <p:nvPr/>
          </p:nvSpPr>
          <p:spPr bwMode="auto">
            <a:xfrm>
              <a:off x="5624475" y="379094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7" name="Arc 18"/>
            <p:cNvSpPr>
              <a:spLocks/>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8" name="Text Box 19"/>
            <p:cNvSpPr txBox="1">
              <a:spLocks noChangeArrowheads="1"/>
            </p:cNvSpPr>
            <p:nvPr/>
          </p:nvSpPr>
          <p:spPr bwMode="auto">
            <a:xfrm>
              <a:off x="714348" y="3071810"/>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L</a:t>
              </a:r>
            </a:p>
          </p:txBody>
        </p:sp>
        <p:sp>
          <p:nvSpPr>
            <p:cNvPr id="19" name="Line 20"/>
            <p:cNvSpPr>
              <a:spLocks noChangeShapeType="1"/>
            </p:cNvSpPr>
            <p:nvPr/>
          </p:nvSpPr>
          <p:spPr bwMode="auto">
            <a:xfrm>
              <a:off x="2024025" y="400684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a:off x="3463888" y="400684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a:off x="4905338" y="400684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6345200" y="400684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430887"/>
            </a:xfrm>
            <a:prstGeom prst="rect">
              <a:avLst/>
            </a:prstGeom>
            <a:noFill/>
          </p:spPr>
          <p:txBody>
            <a:bodyPr wrap="square" rtlCol="0">
              <a:spAutoFit/>
            </a:bodyPr>
            <a:lstStyle/>
            <a:p>
              <a:r>
                <a:rPr lang="en-US" altLang="zh-CN" sz="2200" smtClean="0">
                  <a:latin typeface="Consolas" pitchFamily="49" charset="0"/>
                  <a:cs typeface="Consolas" pitchFamily="49" charset="0"/>
                </a:rPr>
                <a:t>p</a:t>
              </a:r>
              <a:endParaRPr lang="zh-CN" altLang="en-US" sz="2200">
                <a:latin typeface="Consolas" pitchFamily="49" charset="0"/>
                <a:cs typeface="Consolas" pitchFamily="49" charset="0"/>
              </a:endParaRPr>
            </a:p>
          </p:txBody>
        </p:sp>
        <p:cxnSp>
          <p:nvCxnSpPr>
            <p:cNvPr id="29" name="直接连接符 28"/>
            <p:cNvCxnSpPr/>
            <p:nvPr/>
          </p:nvCxnSpPr>
          <p:spPr>
            <a:xfrm rot="16200000" flipH="1">
              <a:off x="6215074" y="2643182"/>
              <a:ext cx="785818" cy="785818"/>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
        <p:nvSpPr>
          <p:cNvPr id="27" name="灯片编号占位符 26"/>
          <p:cNvSpPr>
            <a:spLocks noGrp="1"/>
          </p:cNvSpPr>
          <p:nvPr>
            <p:ph type="sldNum" sz="quarter" idx="12"/>
          </p:nvPr>
        </p:nvSpPr>
        <p:spPr/>
        <p:txBody>
          <a:bodyPr/>
          <a:lstStyle/>
          <a:p>
            <a:fld id="{BD3F3EC2-762F-4585-9ABE-3D0BD98F40C0}" type="slidenum">
              <a:rPr lang="en-US" altLang="zh-CN" smtClean="0">
                <a:latin typeface="Consolas" pitchFamily="49" charset="0"/>
                <a:cs typeface="Consolas" pitchFamily="49" charset="0"/>
              </a:rPr>
              <a:pPr/>
              <a:t>3</a:t>
            </a:fld>
            <a:r>
              <a:rPr lang="en-US" altLang="zh-CN" smtClean="0">
                <a:latin typeface="Consolas" pitchFamily="49" charset="0"/>
                <a:cs typeface="Consolas" pitchFamily="49" charset="0"/>
              </a:rPr>
              <a:t>/14</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3276987"/>
          </a:xfrm>
          <a:prstGeom prst="rect">
            <a:avLst/>
          </a:prstGeom>
          <a:noFill/>
        </p:spPr>
        <p:txBody>
          <a:bodyPr wrap="square" rtlCol="0">
            <a:spAutoFit/>
          </a:bodyPr>
          <a:lstStyle/>
          <a:p>
            <a:pPr algn="l">
              <a:lnSpc>
                <a:spcPts val="3600"/>
              </a:lnSpc>
            </a:pPr>
            <a:r>
              <a:rPr kumimoji="1" lang="en-US" altLang="zh-CN" sz="2200" smtClean="0">
                <a:solidFill>
                  <a:srgbClr val="FF3300"/>
                </a:solidFill>
                <a:latin typeface="Consolas" pitchFamily="49" charset="0"/>
                <a:ea typeface="楷体" pitchFamily="49" charset="-122"/>
                <a:cs typeface="Consolas" pitchFamily="49" charset="0"/>
              </a:rPr>
              <a:t>   【</a:t>
            </a:r>
            <a:r>
              <a:rPr kumimoji="1" lang="zh-CN" altLang="en-US" sz="2200" smtClean="0">
                <a:solidFill>
                  <a:srgbClr val="FF3300"/>
                </a:solidFill>
                <a:latin typeface="Consolas" pitchFamily="49" charset="0"/>
                <a:ea typeface="楷体" pitchFamily="49" charset="-122"/>
                <a:cs typeface="Consolas" pitchFamily="49" charset="0"/>
              </a:rPr>
              <a:t>例（补充）</a:t>
            </a:r>
            <a:r>
              <a:rPr kumimoji="1" lang="en-US" altLang="zh-CN" sz="2200" smtClean="0">
                <a:solidFill>
                  <a:srgbClr val="FF3300"/>
                </a:solidFill>
                <a:latin typeface="Consolas" pitchFamily="49" charset="0"/>
                <a:ea typeface="楷体" pitchFamily="49" charset="-122"/>
                <a:cs typeface="Consolas" pitchFamily="49" charset="0"/>
              </a:rPr>
              <a:t>】</a:t>
            </a:r>
            <a:r>
              <a:rPr lang="zh-CN" altLang="en-US" sz="2200" smtClean="0">
                <a:latin typeface="Consolas" pitchFamily="49" charset="0"/>
                <a:ea typeface="楷体" pitchFamily="49" charset="-122"/>
                <a:cs typeface="Consolas" pitchFamily="49" charset="0"/>
              </a:rPr>
              <a:t>某线性表最常用的操作是在尾元素之后插入一个元素和删除第一个元素，故采用（  ）存储方式最节省运算时间。</a:t>
            </a:r>
          </a:p>
          <a:p>
            <a:pPr algn="l">
              <a:lnSpc>
                <a:spcPts val="3600"/>
              </a:lnSpc>
            </a:pPr>
            <a:r>
              <a:rPr lang="en-US" sz="2200" smtClean="0">
                <a:latin typeface="Consolas" pitchFamily="49" charset="0"/>
                <a:ea typeface="楷体" pitchFamily="49" charset="-122"/>
                <a:cs typeface="Consolas" pitchFamily="49" charset="0"/>
              </a:rPr>
              <a:t>    A.</a:t>
            </a:r>
            <a:r>
              <a:rPr lang="zh-CN" altLang="en-US" sz="2200" smtClean="0">
                <a:latin typeface="Consolas" pitchFamily="49" charset="0"/>
                <a:ea typeface="楷体" pitchFamily="49" charset="-122"/>
                <a:cs typeface="Consolas" pitchFamily="49" charset="0"/>
              </a:rPr>
              <a:t>单链表</a:t>
            </a:r>
            <a:endParaRPr lang="en-US" sz="2200" smtClean="0">
              <a:latin typeface="Consolas" pitchFamily="49" charset="0"/>
              <a:ea typeface="楷体" pitchFamily="49" charset="-122"/>
              <a:cs typeface="Consolas" pitchFamily="49" charset="0"/>
            </a:endParaRPr>
          </a:p>
          <a:p>
            <a:pPr algn="l">
              <a:lnSpc>
                <a:spcPts val="3600"/>
              </a:lnSpc>
            </a:pPr>
            <a:r>
              <a:rPr lang="en-US" sz="2200" smtClean="0">
                <a:latin typeface="Consolas" pitchFamily="49" charset="0"/>
                <a:ea typeface="楷体" pitchFamily="49" charset="-122"/>
                <a:cs typeface="Consolas" pitchFamily="49" charset="0"/>
              </a:rPr>
              <a:t>    B.</a:t>
            </a:r>
            <a:r>
              <a:rPr lang="zh-CN" altLang="en-US" sz="2200" smtClean="0">
                <a:latin typeface="Consolas" pitchFamily="49" charset="0"/>
                <a:ea typeface="楷体" pitchFamily="49" charset="-122"/>
                <a:cs typeface="Consolas" pitchFamily="49" charset="0"/>
              </a:rPr>
              <a:t>仅有头结点指针的循环单链表</a:t>
            </a:r>
          </a:p>
          <a:p>
            <a:pPr algn="l">
              <a:lnSpc>
                <a:spcPts val="3600"/>
              </a:lnSpc>
            </a:pPr>
            <a:r>
              <a:rPr lang="en-US" sz="2200" smtClean="0">
                <a:latin typeface="Consolas" pitchFamily="49" charset="0"/>
                <a:ea typeface="楷体" pitchFamily="49" charset="-122"/>
                <a:cs typeface="Consolas" pitchFamily="49" charset="0"/>
              </a:rPr>
              <a:t>    C.</a:t>
            </a:r>
            <a:r>
              <a:rPr lang="zh-CN" altLang="en-US" sz="2200" smtClean="0">
                <a:latin typeface="Consolas" pitchFamily="49" charset="0"/>
                <a:ea typeface="楷体" pitchFamily="49" charset="-122"/>
                <a:cs typeface="Consolas" pitchFamily="49" charset="0"/>
              </a:rPr>
              <a:t>双链表</a:t>
            </a:r>
            <a:endParaRPr lang="en-US" sz="2200" smtClean="0">
              <a:latin typeface="Consolas" pitchFamily="49" charset="0"/>
              <a:ea typeface="楷体" pitchFamily="49" charset="-122"/>
              <a:cs typeface="Consolas" pitchFamily="49" charset="0"/>
            </a:endParaRPr>
          </a:p>
          <a:p>
            <a:pPr algn="l">
              <a:lnSpc>
                <a:spcPts val="3600"/>
              </a:lnSpc>
            </a:pPr>
            <a:r>
              <a:rPr lang="en-US" sz="2200" smtClean="0">
                <a:latin typeface="Consolas" pitchFamily="49" charset="0"/>
                <a:ea typeface="楷体" pitchFamily="49" charset="-122"/>
                <a:cs typeface="Consolas" pitchFamily="49" charset="0"/>
              </a:rPr>
              <a:t>   </a:t>
            </a:r>
            <a:r>
              <a:rPr lang="en-US" sz="2200" smtClean="0">
                <a:solidFill>
                  <a:srgbClr val="FF00FF"/>
                </a:solidFill>
                <a:latin typeface="Consolas" pitchFamily="49" charset="0"/>
                <a:ea typeface="楷体" pitchFamily="49" charset="-122"/>
                <a:cs typeface="Consolas" pitchFamily="49" charset="0"/>
              </a:rPr>
              <a:t> D.</a:t>
            </a:r>
            <a:r>
              <a:rPr lang="zh-CN" altLang="en-US" sz="2200" smtClean="0">
                <a:solidFill>
                  <a:srgbClr val="FF00FF"/>
                </a:solidFill>
                <a:latin typeface="Consolas" pitchFamily="49" charset="0"/>
                <a:ea typeface="楷体" pitchFamily="49" charset="-122"/>
                <a:cs typeface="Consolas" pitchFamily="49" charset="0"/>
              </a:rPr>
              <a:t>仅有尾结点指针的循环单链表</a:t>
            </a:r>
            <a:endParaRPr lang="zh-CN" altLang="en-US" sz="2200">
              <a:solidFill>
                <a:srgbClr val="FF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4</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D.</a:t>
            </a:r>
            <a:r>
              <a:rPr lang="zh-CN" altLang="en-US" sz="2200" smtClean="0">
                <a:latin typeface="Consolas" pitchFamily="49" charset="0"/>
                <a:ea typeface="楷体" pitchFamily="49" charset="-122"/>
                <a:cs typeface="Consolas" pitchFamily="49" charset="0"/>
              </a:rPr>
              <a:t>仅有尾结点指针的循环单链表</a:t>
            </a:r>
            <a:endParaRPr lang="zh-CN" altLang="en-US" sz="2200">
              <a:latin typeface="Consolas" pitchFamily="49" charset="0"/>
              <a:cs typeface="Consolas" pitchFamily="49" charset="0"/>
            </a:endParaRPr>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 name="Rectangle 11"/>
            <p:cNvSpPr>
              <a:spLocks noChangeArrowheads="1"/>
            </p:cNvSpPr>
            <p:nvPr/>
          </p:nvSpPr>
          <p:spPr bwMode="auto">
            <a:xfrm>
              <a:off x="1643042"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3" name="Rectangle 12"/>
            <p:cNvSpPr>
              <a:spLocks noChangeArrowheads="1"/>
            </p:cNvSpPr>
            <p:nvPr/>
          </p:nvSpPr>
          <p:spPr bwMode="auto">
            <a:xfrm>
              <a:off x="218437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 name="Rectangle 13"/>
            <p:cNvSpPr>
              <a:spLocks noChangeArrowheads="1"/>
            </p:cNvSpPr>
            <p:nvPr/>
          </p:nvSpPr>
          <p:spPr bwMode="auto">
            <a:xfrm>
              <a:off x="308131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5" name="Rectangle 14"/>
            <p:cNvSpPr>
              <a:spLocks noChangeArrowheads="1"/>
            </p:cNvSpPr>
            <p:nvPr/>
          </p:nvSpPr>
          <p:spPr bwMode="auto">
            <a:xfrm>
              <a:off x="3622654"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5"/>
            <p:cNvSpPr>
              <a:spLocks noChangeArrowheads="1"/>
            </p:cNvSpPr>
            <p:nvPr/>
          </p:nvSpPr>
          <p:spPr bwMode="auto">
            <a:xfrm>
              <a:off x="596262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7" name="Rectangle 16"/>
            <p:cNvSpPr>
              <a:spLocks noChangeArrowheads="1"/>
            </p:cNvSpPr>
            <p:nvPr/>
          </p:nvSpPr>
          <p:spPr bwMode="auto">
            <a:xfrm>
              <a:off x="650396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 fmla="*/ 5749664 w 6374081"/>
                <a:gd name="connsiteY0" fmla="*/ 0 h 505883"/>
                <a:gd name="connsiteX1" fmla="*/ 5546464 w 6374081"/>
                <a:gd name="connsiteY1" fmla="*/ 317500 h 505883"/>
                <a:gd name="connsiteX2" fmla="*/ 783964 w 6374081"/>
                <a:gd name="connsiteY2" fmla="*/ 482600 h 505883"/>
                <a:gd name="connsiteX3" fmla="*/ 842678 w 6374081"/>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smtClean="0">
                  <a:latin typeface="Consolas" pitchFamily="49" charset="0"/>
                  <a:cs typeface="Consolas" pitchFamily="49" charset="0"/>
                </a:rPr>
                <a:t>L</a:t>
              </a:r>
              <a:endParaRPr lang="zh-CN" altLang="en-US" i="1">
                <a:latin typeface="Consolas" pitchFamily="49" charset="0"/>
                <a:cs typeface="Consolas" pitchFamily="49" charset="0"/>
              </a:endParaRPr>
            </a:p>
          </p:txBody>
        </p:sp>
      </p:grpSp>
      <p:sp>
        <p:nvSpPr>
          <p:cNvPr id="17" name="TextBox 16"/>
          <p:cNvSpPr txBox="1"/>
          <p:nvPr/>
        </p:nvSpPr>
        <p:spPr>
          <a:xfrm>
            <a:off x="714348" y="2571744"/>
            <a:ext cx="4500594" cy="961674"/>
          </a:xfrm>
          <a:prstGeom prst="rect">
            <a:avLst/>
          </a:prstGeom>
          <a:noFill/>
        </p:spPr>
        <p:txBody>
          <a:bodyPr wrap="square" rtlCol="0">
            <a:spAutoFit/>
          </a:bodyPr>
          <a:lstStyle/>
          <a:p>
            <a:pPr marL="457200" indent="-457200" algn="l">
              <a:lnSpc>
                <a:spcPct val="150000"/>
              </a:lnSpc>
              <a:buBlip>
                <a:blip r:embed="rId2"/>
              </a:buBlip>
            </a:pPr>
            <a:r>
              <a:rPr lang="zh-CN" altLang="en-US" sz="2000" smtClean="0">
                <a:latin typeface="Consolas" pitchFamily="49" charset="0"/>
                <a:ea typeface="楷体" pitchFamily="49" charset="-122"/>
                <a:cs typeface="Consolas" pitchFamily="49" charset="0"/>
              </a:rPr>
              <a:t>在尾元素之后插入一个元素</a:t>
            </a:r>
            <a:endParaRPr lang="en-US" altLang="zh-CN" sz="2000" smtClean="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smtClean="0">
                <a:latin typeface="Consolas" pitchFamily="49" charset="0"/>
                <a:ea typeface="楷体" pitchFamily="49" charset="-122"/>
                <a:cs typeface="Consolas" pitchFamily="49" charset="0"/>
              </a:rPr>
              <a:t>删除第一个元素</a:t>
            </a:r>
            <a:endParaRPr lang="zh-CN" altLang="en-US" sz="2000">
              <a:latin typeface="Consolas" pitchFamily="49" charset="0"/>
              <a:cs typeface="Consolas" pitchFamily="49" charset="0"/>
            </a:endParaRPr>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TextBox 18"/>
          <p:cNvSpPr txBox="1"/>
          <p:nvPr/>
        </p:nvSpPr>
        <p:spPr>
          <a:xfrm>
            <a:off x="5786446" y="2730997"/>
            <a:ext cx="2143140" cy="707886"/>
          </a:xfrm>
          <a:prstGeom prst="rect">
            <a:avLst/>
          </a:prstGeom>
          <a:noFill/>
        </p:spPr>
        <p:txBody>
          <a:bodyPr wrap="square" rtlCol="0">
            <a:spAutoFit/>
          </a:bodyPr>
          <a:lstStyle/>
          <a:p>
            <a:r>
              <a:rPr lang="zh-CN" altLang="en-US" sz="2000" smtClean="0">
                <a:latin typeface="Consolas" pitchFamily="49" charset="0"/>
                <a:ea typeface="楷体" pitchFamily="49" charset="-122"/>
                <a:cs typeface="Consolas" pitchFamily="49" charset="0"/>
              </a:rPr>
              <a:t>时间复杂度均为</a:t>
            </a:r>
            <a:r>
              <a:rPr lang="en-US" altLang="zh-CN" sz="2000" smtClean="0">
                <a:latin typeface="Consolas" pitchFamily="49" charset="0"/>
                <a:ea typeface="楷体" pitchFamily="49" charset="-122"/>
                <a:cs typeface="Consolas" pitchFamily="49" charset="0"/>
              </a:rPr>
              <a:t>O(1)</a:t>
            </a:r>
            <a:endParaRPr lang="zh-CN" altLang="en-US" sz="2000">
              <a:latin typeface="Consolas" pitchFamily="49" charset="0"/>
              <a:ea typeface="楷体" pitchFamily="49" charset="-122"/>
              <a:cs typeface="Consolas" pitchFamily="49" charset="0"/>
            </a:endParaRPr>
          </a:p>
        </p:txBody>
      </p:sp>
      <p:sp>
        <p:nvSpPr>
          <p:cNvPr id="20" name="TextBox 19"/>
          <p:cNvSpPr txBox="1"/>
          <p:nvPr/>
        </p:nvSpPr>
        <p:spPr>
          <a:xfrm>
            <a:off x="1214414" y="4071942"/>
            <a:ext cx="1571636" cy="430887"/>
          </a:xfrm>
          <a:prstGeom prst="rect">
            <a:avLst/>
          </a:prstGeom>
          <a:noFill/>
        </p:spPr>
        <p:txBody>
          <a:bodyPr wrap="square" rtlCol="0">
            <a:spAutoFit/>
          </a:bodyPr>
          <a:lstStyle/>
          <a:p>
            <a:pPr algn="l"/>
            <a:r>
              <a:rPr lang="zh-CN" altLang="en-US" sz="2200" smtClean="0">
                <a:latin typeface="Consolas" pitchFamily="49" charset="0"/>
                <a:ea typeface="楷体" pitchFamily="49" charset="-122"/>
                <a:cs typeface="Consolas" pitchFamily="49" charset="0"/>
              </a:rPr>
              <a:t>选择</a:t>
            </a:r>
            <a:r>
              <a:rPr lang="en-US" altLang="zh-CN" sz="2200" smtClean="0">
                <a:latin typeface="Consolas" pitchFamily="49" charset="0"/>
                <a:ea typeface="楷体" pitchFamily="49" charset="-122"/>
                <a:cs typeface="Consolas" pitchFamily="49" charset="0"/>
              </a:rPr>
              <a:t>D</a:t>
            </a:r>
            <a:endParaRPr lang="zh-CN" altLang="en-US" sz="2200">
              <a:latin typeface="Consolas" pitchFamily="49" charset="0"/>
              <a:ea typeface="楷体" pitchFamily="49" charset="-122"/>
              <a:cs typeface="Consolas" pitchFamily="49" charset="0"/>
            </a:endParaRPr>
          </a:p>
        </p:txBody>
      </p:sp>
      <p:sp>
        <p:nvSpPr>
          <p:cNvPr id="23" name="灯片编号占位符 22"/>
          <p:cNvSpPr>
            <a:spLocks noGrp="1"/>
          </p:cNvSpPr>
          <p:nvPr>
            <p:ph type="sldNum" sz="quarter" idx="12"/>
          </p:nvPr>
        </p:nvSpPr>
        <p:spPr/>
        <p:txBody>
          <a:bodyPr/>
          <a:lstStyle/>
          <a:p>
            <a:fld id="{BD3F3EC2-762F-4585-9ABE-3D0BD98F40C0}" type="slidenum">
              <a:rPr lang="en-US" altLang="zh-CN" smtClean="0">
                <a:latin typeface="Consolas" pitchFamily="49" charset="0"/>
                <a:cs typeface="Consolas" pitchFamily="49" charset="0"/>
              </a:rPr>
              <a:pPr/>
              <a:t>5</a:t>
            </a:fld>
            <a:r>
              <a:rPr lang="en-US" altLang="zh-CN" smtClean="0">
                <a:latin typeface="Consolas" pitchFamily="49" charset="0"/>
                <a:cs typeface="Consolas" pitchFamily="49" charset="0"/>
              </a:rPr>
              <a:t>/14</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1</a:t>
            </a:r>
            <a:r>
              <a:rPr kumimoji="1" lang="zh-CN" altLang="en-US"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2</a:t>
            </a:r>
            <a:r>
              <a:rPr kumimoji="1" lang="zh-CN" altLang="en-US" sz="2000" smtClean="0">
                <a:solidFill>
                  <a:srgbClr val="3333FF"/>
                </a:solidFill>
                <a:latin typeface="Consolas" pitchFamily="49" charset="0"/>
                <a:ea typeface="楷体" pitchFamily="49" charset="-122"/>
                <a:cs typeface="Consolas" pitchFamily="49" charset="0"/>
              </a:rPr>
              <a:t>，</a:t>
            </a:r>
            <a:r>
              <a:rPr kumimoji="1" lang="en-US" altLang="zh-CN" sz="2000" smtClean="0">
                <a:solidFill>
                  <a:srgbClr val="3333FF"/>
                </a:solidFill>
                <a:latin typeface="Consolas" pitchFamily="49" charset="0"/>
                <a:ea typeface="楷体" pitchFamily="49" charset="-122"/>
                <a:cs typeface="Consolas" pitchFamily="49" charset="0"/>
              </a:rPr>
              <a:t>…</a:t>
            </a:r>
            <a:r>
              <a:rPr kumimoji="1" lang="zh-CN" altLang="en-US"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i</a:t>
            </a:r>
            <a:r>
              <a:rPr kumimoji="1" lang="zh-CN" altLang="en-US" sz="2000" smtClean="0">
                <a:solidFill>
                  <a:srgbClr val="3333FF"/>
                </a:solidFill>
                <a:latin typeface="Consolas" pitchFamily="49" charset="0"/>
                <a:ea typeface="楷体" pitchFamily="49" charset="-122"/>
                <a:cs typeface="Consolas" pitchFamily="49" charset="0"/>
              </a:rPr>
              <a:t>，</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dirty="0">
                <a:solidFill>
                  <a:srgbClr val="3333FF"/>
                </a:solidFill>
                <a:latin typeface="Consolas" pitchFamily="49" charset="0"/>
                <a:ea typeface="楷体" pitchFamily="49" charset="-122"/>
                <a:cs typeface="Consolas" pitchFamily="49" charset="0"/>
              </a:rPr>
              <a:t>a</a:t>
            </a:r>
            <a:r>
              <a:rPr kumimoji="1" lang="en-US" altLang="zh-CN" sz="2000" i="1" baseline="-25000" dirty="0">
                <a:solidFill>
                  <a:srgbClr val="3333FF"/>
                </a:solidFill>
                <a:latin typeface="Consolas" pitchFamily="49" charset="0"/>
                <a:ea typeface="楷体" pitchFamily="49" charset="-122"/>
                <a:cs typeface="Consolas" pitchFamily="49" charset="0"/>
              </a:rPr>
              <a:t>n</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6243" name="AutoShape 3"/>
          <p:cNvSpPr>
            <a:spLocks noChangeArrowheads="1"/>
          </p:cNvSpPr>
          <p:nvPr/>
        </p:nvSpPr>
        <p:spPr bwMode="auto">
          <a:xfrm>
            <a:off x="4357687" y="2443113"/>
            <a:ext cx="357189" cy="1371596"/>
          </a:xfrm>
          <a:prstGeom prst="downArrow">
            <a:avLst>
              <a:gd name="adj1" fmla="val 50000"/>
              <a:gd name="adj2" fmla="val 124890"/>
            </a:avLst>
          </a:prstGeom>
          <a:solidFill>
            <a:srgbClr val="008000"/>
          </a:solidFill>
          <a:ln w="38100" algn="ctr">
            <a:solidFill>
              <a:schemeClr val="bg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66244" name="Text Box 4"/>
          <p:cNvSpPr txBox="1">
            <a:spLocks noChangeArrowheads="1"/>
          </p:cNvSpPr>
          <p:nvPr/>
        </p:nvSpPr>
        <p:spPr bwMode="auto">
          <a:xfrm>
            <a:off x="4714876" y="2886014"/>
            <a:ext cx="936625" cy="396875"/>
          </a:xfrm>
          <a:prstGeom prst="rect">
            <a:avLst/>
          </a:prstGeom>
          <a:noFill/>
          <a:ln w="38100" algn="ctr">
            <a:noFill/>
            <a:miter lim="800000"/>
            <a:headEnd/>
            <a:tailEnd/>
          </a:ln>
          <a:effectLst/>
        </p:spPr>
        <p:txBody>
          <a:bodyPr>
            <a:spAutoFit/>
          </a:bodyPr>
          <a:lstStyle/>
          <a:p>
            <a:pPr>
              <a:spcBef>
                <a:spcPct val="50000"/>
              </a:spcBef>
            </a:pPr>
            <a:r>
              <a:rPr lang="zh-CN" altLang="en-US" sz="2000" dirty="0">
                <a:solidFill>
                  <a:srgbClr val="3333FF"/>
                </a:solidFill>
                <a:latin typeface="Consolas" pitchFamily="49" charset="0"/>
                <a:ea typeface="楷体" pitchFamily="49" charset="-122"/>
                <a:cs typeface="Consolas" pitchFamily="49" charset="0"/>
              </a:rPr>
              <a:t>映射</a:t>
            </a:r>
          </a:p>
        </p:txBody>
      </p:sp>
      <p:sp>
        <p:nvSpPr>
          <p:cNvPr id="266245" name="Rectangle 5"/>
          <p:cNvSpPr>
            <a:spLocks noChangeArrowheads="1"/>
          </p:cNvSpPr>
          <p:nvPr/>
        </p:nvSpPr>
        <p:spPr bwMode="auto">
          <a:xfrm>
            <a:off x="100965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46" name="Rectangle 6"/>
          <p:cNvSpPr>
            <a:spLocks noChangeArrowheads="1"/>
          </p:cNvSpPr>
          <p:nvPr/>
        </p:nvSpPr>
        <p:spPr bwMode="auto">
          <a:xfrm>
            <a:off x="1550987"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47" name="Text Box 7"/>
          <p:cNvSpPr txBox="1">
            <a:spLocks noChangeArrowheads="1"/>
          </p:cNvSpPr>
          <p:nvPr/>
        </p:nvSpPr>
        <p:spPr bwMode="auto">
          <a:xfrm>
            <a:off x="250825" y="1625550"/>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逻辑结构</a:t>
            </a:r>
          </a:p>
        </p:txBody>
      </p:sp>
      <p:sp>
        <p:nvSpPr>
          <p:cNvPr id="266248" name="Text Box 8"/>
          <p:cNvSpPr txBox="1">
            <a:spLocks noChangeArrowheads="1"/>
          </p:cNvSpPr>
          <p:nvPr/>
        </p:nvSpPr>
        <p:spPr bwMode="auto">
          <a:xfrm>
            <a:off x="250825" y="3190841"/>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存储结构</a:t>
            </a:r>
          </a:p>
        </p:txBody>
      </p:sp>
      <p:sp>
        <p:nvSpPr>
          <p:cNvPr id="266249" name="AutoShape 9"/>
          <p:cNvSpPr>
            <a:spLocks noChangeArrowheads="1"/>
          </p:cNvSpPr>
          <p:nvPr/>
        </p:nvSpPr>
        <p:spPr bwMode="auto">
          <a:xfrm>
            <a:off x="969962" y="2076405"/>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266250" name="Rectangle 10"/>
          <p:cNvSpPr>
            <a:spLocks noChangeArrowheads="1"/>
          </p:cNvSpPr>
          <p:nvPr/>
        </p:nvSpPr>
        <p:spPr bwMode="auto">
          <a:xfrm>
            <a:off x="28829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266251" name="Rectangle 11"/>
          <p:cNvSpPr>
            <a:spLocks noChangeArrowheads="1"/>
          </p:cNvSpPr>
          <p:nvPr/>
        </p:nvSpPr>
        <p:spPr bwMode="auto">
          <a:xfrm>
            <a:off x="342423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52" name="Rectangle 12"/>
          <p:cNvSpPr>
            <a:spLocks noChangeArrowheads="1"/>
          </p:cNvSpPr>
          <p:nvPr/>
        </p:nvSpPr>
        <p:spPr bwMode="auto">
          <a:xfrm>
            <a:off x="489585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266253" name="Rectangle 13"/>
          <p:cNvSpPr>
            <a:spLocks noChangeArrowheads="1"/>
          </p:cNvSpPr>
          <p:nvPr/>
        </p:nvSpPr>
        <p:spPr bwMode="auto">
          <a:xfrm>
            <a:off x="543718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54" name="Rectangle 14"/>
          <p:cNvSpPr>
            <a:spLocks noChangeArrowheads="1"/>
          </p:cNvSpPr>
          <p:nvPr/>
        </p:nvSpPr>
        <p:spPr bwMode="auto">
          <a:xfrm>
            <a:off x="788352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266255" name="Rectangle 15"/>
          <p:cNvSpPr>
            <a:spLocks noChangeArrowheads="1"/>
          </p:cNvSpPr>
          <p:nvPr/>
        </p:nvSpPr>
        <p:spPr bwMode="auto">
          <a:xfrm>
            <a:off x="84248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66256" name="Text Box 16"/>
          <p:cNvSpPr txBox="1">
            <a:spLocks noChangeArrowheads="1"/>
          </p:cNvSpPr>
          <p:nvPr/>
        </p:nvSpPr>
        <p:spPr bwMode="auto">
          <a:xfrm>
            <a:off x="6272212" y="4194121"/>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6257" name="Arc 17"/>
          <p:cNvSpPr>
            <a:spLocks/>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6258" name="Text Box 18"/>
          <p:cNvSpPr txBox="1">
            <a:spLocks noChangeArrowheads="1"/>
          </p:cNvSpPr>
          <p:nvPr/>
        </p:nvSpPr>
        <p:spPr bwMode="auto">
          <a:xfrm>
            <a:off x="-32" y="332899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266259" name="Line 19"/>
          <p:cNvSpPr>
            <a:spLocks noChangeShapeType="1"/>
          </p:cNvSpPr>
          <p:nvPr/>
        </p:nvSpPr>
        <p:spPr bwMode="auto">
          <a:xfrm>
            <a:off x="1801812" y="4325883"/>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60" name="Line 20"/>
          <p:cNvSpPr>
            <a:spLocks noChangeShapeType="1"/>
          </p:cNvSpPr>
          <p:nvPr/>
        </p:nvSpPr>
        <p:spPr bwMode="auto">
          <a:xfrm>
            <a:off x="37592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61" name="Line 21"/>
          <p:cNvSpPr>
            <a:spLocks noChangeShapeType="1"/>
          </p:cNvSpPr>
          <p:nvPr/>
        </p:nvSpPr>
        <p:spPr bwMode="auto">
          <a:xfrm>
            <a:off x="56896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62" name="Line 22"/>
          <p:cNvSpPr>
            <a:spLocks noChangeShapeType="1"/>
          </p:cNvSpPr>
          <p:nvPr/>
        </p:nvSpPr>
        <p:spPr bwMode="auto">
          <a:xfrm>
            <a:off x="67691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smtClean="0">
                <a:latin typeface="Consolas" pitchFamily="49" charset="0"/>
                <a:ea typeface="楷体" pitchFamily="49" charset="-122"/>
                <a:cs typeface="Consolas" pitchFamily="49" charset="0"/>
              </a:rPr>
              <a:t>带头结点</a:t>
            </a:r>
            <a:r>
              <a:rPr kumimoji="1" lang="zh-CN" altLang="en-US" sz="2000" smtClean="0">
                <a:solidFill>
                  <a:srgbClr val="FF00FF"/>
                </a:solidFill>
                <a:latin typeface="Consolas" pitchFamily="49" charset="0"/>
                <a:ea typeface="楷体" pitchFamily="49" charset="-122"/>
                <a:cs typeface="Consolas" pitchFamily="49" charset="0"/>
              </a:rPr>
              <a:t>循环</a:t>
            </a:r>
            <a:r>
              <a:rPr kumimoji="1" lang="zh-CN" altLang="en-US" sz="2000" dirty="0">
                <a:solidFill>
                  <a:srgbClr val="FF00FF"/>
                </a:solidFill>
                <a:latin typeface="Consolas" pitchFamily="49" charset="0"/>
                <a:ea typeface="楷体" pitchFamily="49" charset="-122"/>
                <a:cs typeface="Consolas" pitchFamily="49" charset="0"/>
              </a:rPr>
              <a:t>双链</a:t>
            </a:r>
            <a:r>
              <a:rPr kumimoji="1" lang="zh-CN" altLang="en-US" sz="2000" dirty="0">
                <a:latin typeface="Consolas" pitchFamily="49" charset="0"/>
                <a:ea typeface="楷体" pitchFamily="49" charset="-122"/>
                <a:cs typeface="Consolas" pitchFamily="49" charset="0"/>
              </a:rPr>
              <a:t>表示意图</a:t>
            </a:r>
          </a:p>
        </p:txBody>
      </p:sp>
      <p:sp>
        <p:nvSpPr>
          <p:cNvPr id="266264" name="Rectangle 24"/>
          <p:cNvSpPr>
            <a:spLocks noChangeArrowheads="1"/>
          </p:cNvSpPr>
          <p:nvPr/>
        </p:nvSpPr>
        <p:spPr bwMode="auto">
          <a:xfrm>
            <a:off x="73453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5" name="Rectangle 25"/>
          <p:cNvSpPr>
            <a:spLocks noChangeArrowheads="1"/>
          </p:cNvSpPr>
          <p:nvPr/>
        </p:nvSpPr>
        <p:spPr bwMode="auto">
          <a:xfrm>
            <a:off x="43561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6" name="Rectangle 26"/>
          <p:cNvSpPr>
            <a:spLocks noChangeArrowheads="1"/>
          </p:cNvSpPr>
          <p:nvPr/>
        </p:nvSpPr>
        <p:spPr bwMode="auto">
          <a:xfrm>
            <a:off x="46990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7" name="Rectangle 27"/>
          <p:cNvSpPr>
            <a:spLocks noChangeArrowheads="1"/>
          </p:cNvSpPr>
          <p:nvPr/>
        </p:nvSpPr>
        <p:spPr bwMode="auto">
          <a:xfrm>
            <a:off x="237807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8" name="Line 28"/>
          <p:cNvSpPr>
            <a:spLocks noChangeShapeType="1"/>
          </p:cNvSpPr>
          <p:nvPr/>
        </p:nvSpPr>
        <p:spPr bwMode="auto">
          <a:xfrm flipH="1">
            <a:off x="2089150" y="448304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69" name="Line 29"/>
          <p:cNvSpPr>
            <a:spLocks noChangeShapeType="1"/>
          </p:cNvSpPr>
          <p:nvPr/>
        </p:nvSpPr>
        <p:spPr bwMode="auto">
          <a:xfrm flipH="1">
            <a:off x="3960812" y="4483046"/>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70" name="Line 30"/>
          <p:cNvSpPr>
            <a:spLocks noChangeShapeType="1"/>
          </p:cNvSpPr>
          <p:nvPr/>
        </p:nvSpPr>
        <p:spPr bwMode="auto">
          <a:xfrm flipH="1">
            <a:off x="5976937" y="4508446"/>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71" name="Line 31"/>
          <p:cNvSpPr>
            <a:spLocks noChangeShapeType="1"/>
          </p:cNvSpPr>
          <p:nvPr/>
        </p:nvSpPr>
        <p:spPr bwMode="auto">
          <a:xfrm flipH="1">
            <a:off x="6985000" y="449098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5" name="灯片编号占位符 34"/>
          <p:cNvSpPr>
            <a:spLocks noGrp="1"/>
          </p:cNvSpPr>
          <p:nvPr>
            <p:ph type="sldNum" sz="quarter" idx="12"/>
          </p:nvPr>
        </p:nvSpPr>
        <p:spPr/>
        <p:txBody>
          <a:bodyPr/>
          <a:lstStyle/>
          <a:p>
            <a:fld id="{BD3F3EC2-762F-4585-9ABE-3D0BD98F40C0}" type="slidenum">
              <a:rPr lang="en-US" altLang="zh-CN" smtClean="0">
                <a:latin typeface="Consolas" pitchFamily="49" charset="0"/>
                <a:cs typeface="Consolas" pitchFamily="49" charset="0"/>
              </a:rPr>
              <a:pPr/>
              <a:t>6</a:t>
            </a:fld>
            <a:r>
              <a:rPr lang="en-US" altLang="zh-CN" smtClean="0">
                <a:latin typeface="Consolas" pitchFamily="49" charset="0"/>
                <a:cs typeface="Consolas" pitchFamily="49" charset="0"/>
              </a:rPr>
              <a:t>/14</a:t>
            </a:r>
            <a:endParaRPr lang="en-US" altLang="zh-CN">
              <a:latin typeface="Consolas" pitchFamily="49" charset="0"/>
              <a:cs typeface="Consolas" pitchFamily="49" charset="0"/>
            </a:endParaRPr>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Consolas" pitchFamily="49" charset="0"/>
                <a:ea typeface="微软雅黑" pitchFamily="34" charset="-122"/>
                <a:cs typeface="Consolas" pitchFamily="49" charset="0"/>
              </a:rPr>
              <a:t>2</a:t>
            </a:r>
            <a:r>
              <a:rPr kumimoji="1" lang="zh-CN" altLang="en-US" smtClean="0">
                <a:solidFill>
                  <a:srgbClr val="FF0000"/>
                </a:solidFill>
                <a:latin typeface="Consolas" pitchFamily="49" charset="0"/>
                <a:ea typeface="微软雅黑" pitchFamily="34" charset="-122"/>
                <a:cs typeface="Consolas" pitchFamily="49" charset="0"/>
              </a:rPr>
              <a:t>、循环双链表</a:t>
            </a:r>
            <a:endParaRPr lang="zh-CN" altLang="en-US">
              <a:solidFill>
                <a:srgbClr val="FF0000"/>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0034" y="1214422"/>
            <a:ext cx="6357982" cy="1477328"/>
          </a:xfrm>
          <a:prstGeom prst="rect">
            <a:avLst/>
          </a:prstGeom>
          <a:noFill/>
        </p:spPr>
        <p:txBody>
          <a:bodyPr wrap="square" rtlCol="0">
            <a:spAutoFit/>
          </a:bodyPr>
          <a:lstStyle/>
          <a:p>
            <a:pPr marL="457200" indent="-457200" algn="l">
              <a:lnSpc>
                <a:spcPct val="150000"/>
              </a:lnSpc>
              <a:buBlip>
                <a:blip r:embed="rId2"/>
              </a:buBlip>
            </a:pPr>
            <a:r>
              <a:rPr lang="zh-CN" altLang="en-US" sz="2000" dirty="0" smtClean="0">
                <a:latin typeface="Consolas" pitchFamily="49" charset="0"/>
                <a:ea typeface="楷体" pitchFamily="49" charset="-122"/>
                <a:cs typeface="Consolas" pitchFamily="49" charset="0"/>
              </a:rPr>
              <a:t>链表中没有空指针域</a:t>
            </a:r>
            <a:endParaRPr lang="en-US" altLang="zh-CN" sz="2000" dirty="0" smtClean="0">
              <a:latin typeface="Consolas" pitchFamily="49" charset="0"/>
              <a:ea typeface="楷体" pitchFamily="49" charset="-122"/>
              <a:cs typeface="Consolas" pitchFamily="49" charset="0"/>
            </a:endParaRPr>
          </a:p>
          <a:p>
            <a:pPr marL="457200" indent="-457200" algn="l">
              <a:lnSpc>
                <a:spcPct val="150000"/>
              </a:lnSpc>
              <a:buBlip>
                <a:blip r:embed="rId2"/>
              </a:buBlip>
            </a:pPr>
            <a:r>
              <a:rPr lang="en-US" altLang="zh-CN" sz="2000" dirty="0" smtClean="0">
                <a:latin typeface="Consolas" pitchFamily="49" charset="0"/>
                <a:ea typeface="楷体" pitchFamily="49" charset="-122"/>
                <a:cs typeface="Consolas" pitchFamily="49" charset="0"/>
              </a:rPr>
              <a:t>p</a:t>
            </a:r>
            <a:r>
              <a:rPr lang="zh-CN" altLang="en-US" sz="2000" smtClean="0">
                <a:latin typeface="Consolas" pitchFamily="49" charset="0"/>
                <a:ea typeface="楷体" pitchFamily="49" charset="-122"/>
                <a:cs typeface="Consolas" pitchFamily="49" charset="0"/>
              </a:rPr>
              <a:t>所指结点为尾结点的</a:t>
            </a:r>
            <a:r>
              <a:rPr lang="zh-CN" altLang="en-US" sz="2000" dirty="0" smtClean="0">
                <a:latin typeface="Consolas" pitchFamily="49" charset="0"/>
                <a:ea typeface="楷体" pitchFamily="49" charset="-122"/>
                <a:cs typeface="Consolas" pitchFamily="49" charset="0"/>
              </a:rPr>
              <a:t>条件：</a:t>
            </a:r>
            <a:r>
              <a:rPr lang="en-US" altLang="zh-CN" sz="2000" dirty="0" smtClean="0">
                <a:solidFill>
                  <a:srgbClr val="C00000"/>
                </a:solidFill>
                <a:latin typeface="Consolas" pitchFamily="49" charset="0"/>
                <a:cs typeface="Consolas" pitchFamily="49" charset="0"/>
              </a:rPr>
              <a:t>p</a:t>
            </a:r>
            <a:r>
              <a:rPr lang="en-US" altLang="zh-CN" sz="2000" dirty="0" smtClean="0">
                <a:solidFill>
                  <a:srgbClr val="C00000"/>
                </a:solidFill>
                <a:latin typeface="Consolas" pitchFamily="49" charset="0"/>
                <a:ea typeface="+mj-ea"/>
                <a:cs typeface="Consolas" pitchFamily="49" charset="0"/>
              </a:rPr>
              <a:t>-</a:t>
            </a:r>
            <a:r>
              <a:rPr lang="en-US" altLang="zh-CN" sz="2000" dirty="0" smtClean="0">
                <a:solidFill>
                  <a:srgbClr val="C00000"/>
                </a:solidFill>
                <a:latin typeface="Consolas" pitchFamily="49" charset="0"/>
                <a:cs typeface="Consolas" pitchFamily="49" charset="0"/>
              </a:rPr>
              <a:t>&gt;</a:t>
            </a:r>
            <a:r>
              <a:rPr lang="en-US" altLang="zh-CN" sz="2000" smtClean="0">
                <a:solidFill>
                  <a:srgbClr val="C00000"/>
                </a:solidFill>
                <a:latin typeface="Consolas" pitchFamily="49" charset="0"/>
                <a:cs typeface="Consolas" pitchFamily="49" charset="0"/>
              </a:rPr>
              <a:t>next==L</a:t>
            </a:r>
            <a:endParaRPr lang="en-US" altLang="zh-CN" sz="2000" dirty="0" smtClean="0">
              <a:solidFill>
                <a:srgbClr val="C00000"/>
              </a:solidFill>
              <a:latin typeface="Consolas" pitchFamily="49" charset="0"/>
              <a:cs typeface="Consolas" pitchFamily="49" charset="0"/>
            </a:endParaRPr>
          </a:p>
          <a:p>
            <a:pPr marL="457200" indent="-457200" algn="l">
              <a:lnSpc>
                <a:spcPct val="150000"/>
              </a:lnSpc>
              <a:buBlip>
                <a:blip r:embed="rId2"/>
              </a:buBlip>
            </a:pPr>
            <a:r>
              <a:rPr lang="zh-CN" altLang="en-US" sz="2000" dirty="0" smtClean="0">
                <a:latin typeface="Consolas" pitchFamily="49" charset="0"/>
                <a:ea typeface="楷体" pitchFamily="49" charset="-122"/>
                <a:cs typeface="Consolas" pitchFamily="49" charset="0"/>
              </a:rPr>
              <a:t>一步操作即</a:t>
            </a:r>
            <a:r>
              <a:rPr lang="en-US" altLang="zh-CN" sz="2000" dirty="0" smtClean="0">
                <a:solidFill>
                  <a:srgbClr val="C00000"/>
                </a:solidFill>
                <a:latin typeface="Consolas" pitchFamily="49" charset="0"/>
                <a:ea typeface="+mj-ea"/>
                <a:cs typeface="Consolas" pitchFamily="49" charset="0"/>
              </a:rPr>
              <a:t>L-</a:t>
            </a:r>
            <a:r>
              <a:rPr lang="en-US" altLang="zh-CN" sz="2000" dirty="0" smtClean="0">
                <a:solidFill>
                  <a:srgbClr val="C00000"/>
                </a:solidFill>
                <a:latin typeface="Consolas" pitchFamily="49" charset="0"/>
                <a:ea typeface="楷体" pitchFamily="49" charset="-122"/>
                <a:cs typeface="Consolas" pitchFamily="49" charset="0"/>
              </a:rPr>
              <a:t>&gt;prior</a:t>
            </a:r>
            <a:r>
              <a:rPr lang="zh-CN" altLang="en-US" sz="2000" dirty="0" smtClean="0">
                <a:latin typeface="Consolas" pitchFamily="49" charset="0"/>
                <a:ea typeface="楷体" pitchFamily="49" charset="-122"/>
                <a:cs typeface="Consolas" pitchFamily="49" charset="0"/>
              </a:rPr>
              <a:t>可以</a:t>
            </a:r>
            <a:r>
              <a:rPr lang="zh-CN" altLang="en-US" sz="2000" smtClean="0">
                <a:latin typeface="Consolas" pitchFamily="49" charset="0"/>
                <a:ea typeface="楷体" pitchFamily="49" charset="-122"/>
                <a:cs typeface="Consolas" pitchFamily="49" charset="0"/>
              </a:rPr>
              <a:t>找到尾结点</a:t>
            </a:r>
            <a:endParaRPr lang="zh-CN" altLang="en-US" sz="2000" dirty="0">
              <a:latin typeface="Consolas" pitchFamily="49" charset="0"/>
              <a:ea typeface="楷体" pitchFamily="49" charset="-122"/>
              <a:cs typeface="Consolas" pitchFamily="49" charset="0"/>
            </a:endParaRPr>
          </a:p>
        </p:txBody>
      </p:sp>
      <p:sp>
        <p:nvSpPr>
          <p:cNvPr id="43" name="TextBox 42"/>
          <p:cNvSpPr txBox="1"/>
          <p:nvPr/>
        </p:nvSpPr>
        <p:spPr>
          <a:xfrm>
            <a:off x="571472" y="571480"/>
            <a:ext cx="5429288" cy="430887"/>
          </a:xfrm>
          <a:prstGeom prst="rect">
            <a:avLst/>
          </a:prstGeom>
          <a:noFill/>
        </p:spPr>
        <p:txBody>
          <a:bodyPr wrap="square" rtlCol="0">
            <a:spAutoFit/>
          </a:bodyPr>
          <a:lstStyle/>
          <a:p>
            <a:pPr algn="l"/>
            <a:r>
              <a:rPr lang="zh-CN" altLang="en-US" sz="2200" dirty="0" smtClean="0">
                <a:latin typeface="Consolas" pitchFamily="49" charset="0"/>
                <a:ea typeface="楷体" pitchFamily="49" charset="-122"/>
                <a:cs typeface="Consolas" pitchFamily="49" charset="0"/>
              </a:rPr>
              <a:t>与非循环双</a:t>
            </a:r>
            <a:r>
              <a:rPr lang="zh-CN" altLang="en-US" sz="2200" smtClean="0">
                <a:latin typeface="Consolas" pitchFamily="49" charset="0"/>
                <a:ea typeface="楷体" pitchFamily="49" charset="-122"/>
                <a:cs typeface="Consolas" pitchFamily="49" charset="0"/>
              </a:rPr>
              <a:t>链表相比，循环双链表：</a:t>
            </a:r>
            <a:endParaRPr lang="zh-CN" altLang="en-US" sz="2200" dirty="0">
              <a:latin typeface="Consolas" pitchFamily="49" charset="0"/>
              <a:ea typeface="楷体" pitchFamily="49" charset="-122"/>
              <a:cs typeface="Consolas" pitchFamily="49" charset="0"/>
            </a:endParaRPr>
          </a:p>
        </p:txBody>
      </p:sp>
      <p:sp>
        <p:nvSpPr>
          <p:cNvPr id="16" name="Text Box 18"/>
          <p:cNvSpPr txBox="1">
            <a:spLocks noChangeArrowheads="1"/>
          </p:cNvSpPr>
          <p:nvPr/>
        </p:nvSpPr>
        <p:spPr bwMode="auto">
          <a:xfrm>
            <a:off x="6885" y="2786058"/>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grpSp>
        <p:nvGrpSpPr>
          <p:cNvPr id="35"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Rectangle 6"/>
            <p:cNvSpPr>
              <a:spLocks noChangeArrowheads="1"/>
            </p:cNvSpPr>
            <p:nvPr/>
          </p:nvSpPr>
          <p:spPr bwMode="auto">
            <a:xfrm>
              <a:off x="1561076"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10"/>
            <p:cNvSpPr>
              <a:spLocks noChangeArrowheads="1"/>
            </p:cNvSpPr>
            <p:nvPr/>
          </p:nvSpPr>
          <p:spPr bwMode="auto">
            <a:xfrm>
              <a:off x="28929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9" name="Rectangle 11"/>
            <p:cNvSpPr>
              <a:spLocks noChangeArrowheads="1"/>
            </p:cNvSpPr>
            <p:nvPr/>
          </p:nvSpPr>
          <p:spPr bwMode="auto">
            <a:xfrm>
              <a:off x="343432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2"/>
            <p:cNvSpPr>
              <a:spLocks noChangeArrowheads="1"/>
            </p:cNvSpPr>
            <p:nvPr/>
          </p:nvSpPr>
          <p:spPr bwMode="auto">
            <a:xfrm>
              <a:off x="490593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11" name="Rectangle 13"/>
            <p:cNvSpPr>
              <a:spLocks noChangeArrowheads="1"/>
            </p:cNvSpPr>
            <p:nvPr/>
          </p:nvSpPr>
          <p:spPr bwMode="auto">
            <a:xfrm>
              <a:off x="544727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2" name="Rectangle 14"/>
            <p:cNvSpPr>
              <a:spLocks noChangeArrowheads="1"/>
            </p:cNvSpPr>
            <p:nvPr/>
          </p:nvSpPr>
          <p:spPr bwMode="auto">
            <a:xfrm>
              <a:off x="789361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13" name="Rectangle 15"/>
            <p:cNvSpPr>
              <a:spLocks noChangeArrowheads="1"/>
            </p:cNvSpPr>
            <p:nvPr/>
          </p:nvSpPr>
          <p:spPr bwMode="auto">
            <a:xfrm>
              <a:off x="84349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5" name="Arc 17"/>
            <p:cNvSpPr>
              <a:spLocks/>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7" name="Line 19"/>
            <p:cNvSpPr>
              <a:spLocks noChangeShapeType="1"/>
            </p:cNvSpPr>
            <p:nvPr/>
          </p:nvSpPr>
          <p:spPr bwMode="auto">
            <a:xfrm>
              <a:off x="1811901" y="3820035"/>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8" name="Line 20"/>
            <p:cNvSpPr>
              <a:spLocks noChangeShapeType="1"/>
            </p:cNvSpPr>
            <p:nvPr/>
          </p:nvSpPr>
          <p:spPr bwMode="auto">
            <a:xfrm>
              <a:off x="37692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9" name="Line 21"/>
            <p:cNvSpPr>
              <a:spLocks noChangeShapeType="1"/>
            </p:cNvSpPr>
            <p:nvPr/>
          </p:nvSpPr>
          <p:spPr bwMode="auto">
            <a:xfrm>
              <a:off x="56996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 name="Line 22"/>
            <p:cNvSpPr>
              <a:spLocks noChangeShapeType="1"/>
            </p:cNvSpPr>
            <p:nvPr/>
          </p:nvSpPr>
          <p:spPr bwMode="auto">
            <a:xfrm>
              <a:off x="67791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2" name="Rectangle 24"/>
            <p:cNvSpPr>
              <a:spLocks noChangeArrowheads="1"/>
            </p:cNvSpPr>
            <p:nvPr/>
          </p:nvSpPr>
          <p:spPr bwMode="auto">
            <a:xfrm>
              <a:off x="73554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3" name="Rectangle 25"/>
            <p:cNvSpPr>
              <a:spLocks noChangeArrowheads="1"/>
            </p:cNvSpPr>
            <p:nvPr/>
          </p:nvSpPr>
          <p:spPr bwMode="auto">
            <a:xfrm>
              <a:off x="43661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4" name="Rectangle 26"/>
            <p:cNvSpPr>
              <a:spLocks noChangeArrowheads="1"/>
            </p:cNvSpPr>
            <p:nvPr/>
          </p:nvSpPr>
          <p:spPr bwMode="auto">
            <a:xfrm>
              <a:off x="47998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5" name="Rectangle 27"/>
            <p:cNvSpPr>
              <a:spLocks noChangeArrowheads="1"/>
            </p:cNvSpPr>
            <p:nvPr/>
          </p:nvSpPr>
          <p:spPr bwMode="auto">
            <a:xfrm>
              <a:off x="238816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 name="Line 28"/>
            <p:cNvSpPr>
              <a:spLocks noChangeShapeType="1"/>
            </p:cNvSpPr>
            <p:nvPr/>
          </p:nvSpPr>
          <p:spPr bwMode="auto">
            <a:xfrm flipH="1">
              <a:off x="2099239" y="397719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 name="Line 29"/>
            <p:cNvSpPr>
              <a:spLocks noChangeShapeType="1"/>
            </p:cNvSpPr>
            <p:nvPr/>
          </p:nvSpPr>
          <p:spPr bwMode="auto">
            <a:xfrm flipH="1">
              <a:off x="3970901" y="397719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8" name="Line 30"/>
            <p:cNvSpPr>
              <a:spLocks noChangeShapeType="1"/>
            </p:cNvSpPr>
            <p:nvPr/>
          </p:nvSpPr>
          <p:spPr bwMode="auto">
            <a:xfrm flipH="1">
              <a:off x="5987026" y="4002598"/>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9" name="Line 31"/>
            <p:cNvSpPr>
              <a:spLocks noChangeShapeType="1"/>
            </p:cNvSpPr>
            <p:nvPr/>
          </p:nvSpPr>
          <p:spPr bwMode="auto">
            <a:xfrm flipH="1">
              <a:off x="6995089" y="398513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430887"/>
            </a:xfrm>
            <a:prstGeom prst="rect">
              <a:avLst/>
            </a:prstGeom>
            <a:noFill/>
          </p:spPr>
          <p:txBody>
            <a:bodyPr wrap="square" rtlCol="0">
              <a:spAutoFit/>
            </a:bodyPr>
            <a:lstStyle/>
            <a:p>
              <a:r>
                <a:rPr lang="en-US" altLang="zh-CN" sz="2200" smtClean="0">
                  <a:latin typeface="Consolas" pitchFamily="49" charset="0"/>
                  <a:cs typeface="Consolas" pitchFamily="49" charset="0"/>
                </a:rPr>
                <a:t>p</a:t>
              </a:r>
              <a:endParaRPr lang="zh-CN" altLang="en-US" sz="2200">
                <a:latin typeface="Consolas" pitchFamily="49" charset="0"/>
                <a:cs typeface="Consolas" pitchFamily="49" charset="0"/>
              </a:endParaRPr>
            </a:p>
          </p:txBody>
        </p:sp>
      </p:grpSp>
      <p:sp>
        <p:nvSpPr>
          <p:cNvPr id="34" name="直角双向箭头 33"/>
          <p:cNvSpPr/>
          <p:nvPr/>
        </p:nvSpPr>
        <p:spPr>
          <a:xfrm rot="16200000">
            <a:off x="6843950" y="1326373"/>
            <a:ext cx="1188000" cy="2160000"/>
          </a:xfrm>
          <a:prstGeom prst="leftUpArrow">
            <a:avLst>
              <a:gd name="adj1" fmla="val 10360"/>
              <a:gd name="adj2" fmla="val 25000"/>
              <a:gd name="adj3" fmla="val 239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6" name="灯片编号占位符 35"/>
          <p:cNvSpPr>
            <a:spLocks noGrp="1"/>
          </p:cNvSpPr>
          <p:nvPr>
            <p:ph type="sldNum" sz="quarter" idx="12"/>
          </p:nvPr>
        </p:nvSpPr>
        <p:spPr/>
        <p:txBody>
          <a:bodyPr/>
          <a:lstStyle/>
          <a:p>
            <a:fld id="{BD3F3EC2-762F-4585-9ABE-3D0BD98F40C0}" type="slidenum">
              <a:rPr lang="en-US" altLang="zh-CN" smtClean="0">
                <a:latin typeface="Consolas" pitchFamily="49" charset="0"/>
                <a:cs typeface="Consolas" pitchFamily="49" charset="0"/>
              </a:rPr>
              <a:pPr/>
              <a:t>7</a:t>
            </a:fld>
            <a:r>
              <a:rPr lang="en-US" altLang="zh-CN" smtClean="0">
                <a:latin typeface="Consolas" pitchFamily="49" charset="0"/>
                <a:cs typeface="Consolas" pitchFamily="49" charset="0"/>
              </a:rPr>
              <a:t>/14</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3271280"/>
          </a:xfrm>
          <a:prstGeom prst="rect">
            <a:avLst/>
          </a:prstGeom>
          <a:noFill/>
        </p:spPr>
        <p:txBody>
          <a:bodyPr wrap="square" rtlCol="0">
            <a:spAutoFit/>
          </a:bodyPr>
          <a:lstStyle/>
          <a:p>
            <a:pPr algn="l">
              <a:lnSpc>
                <a:spcPts val="3600"/>
              </a:lnSpc>
            </a:pPr>
            <a:r>
              <a:rPr kumimoji="1" lang="en-US" altLang="zh-CN" sz="2200" smtClean="0">
                <a:solidFill>
                  <a:srgbClr val="FF3300"/>
                </a:solidFill>
                <a:latin typeface="Consolas" pitchFamily="49" charset="0"/>
                <a:ea typeface="楷体" pitchFamily="49" charset="-122"/>
                <a:cs typeface="Consolas" pitchFamily="49" charset="0"/>
              </a:rPr>
              <a:t>    【</a:t>
            </a:r>
            <a:r>
              <a:rPr kumimoji="1" lang="zh-CN" altLang="en-US" sz="2200" smtClean="0">
                <a:solidFill>
                  <a:srgbClr val="FF3300"/>
                </a:solidFill>
                <a:latin typeface="Consolas" pitchFamily="49" charset="0"/>
                <a:ea typeface="楷体" pitchFamily="49" charset="-122"/>
                <a:cs typeface="Consolas" pitchFamily="49" charset="0"/>
              </a:rPr>
              <a:t>例（补充）</a:t>
            </a:r>
            <a:r>
              <a:rPr kumimoji="1" lang="en-US" altLang="zh-CN" sz="2200" smtClean="0">
                <a:solidFill>
                  <a:srgbClr val="FF3300"/>
                </a:solidFill>
                <a:latin typeface="Consolas" pitchFamily="49" charset="0"/>
                <a:ea typeface="楷体" pitchFamily="49" charset="-122"/>
                <a:cs typeface="Consolas" pitchFamily="49" charset="0"/>
              </a:rPr>
              <a:t>】</a:t>
            </a:r>
            <a:r>
              <a:rPr lang="zh-CN" altLang="en-US" sz="2200" smtClean="0">
                <a:latin typeface="Consolas" pitchFamily="49" charset="0"/>
                <a:ea typeface="楷体" pitchFamily="49" charset="-122"/>
                <a:cs typeface="Consolas" pitchFamily="49" charset="0"/>
              </a:rPr>
              <a:t>如果对含有</a:t>
            </a:r>
            <a:r>
              <a:rPr lang="en-US" sz="2200" i="1" smtClean="0">
                <a:latin typeface="Consolas" pitchFamily="49" charset="0"/>
                <a:ea typeface="楷体" pitchFamily="49" charset="-122"/>
                <a:cs typeface="Consolas" pitchFamily="49" charset="0"/>
              </a:rPr>
              <a:t>n</a:t>
            </a:r>
            <a:r>
              <a:rPr lang="zh-CN" altLang="en-US" sz="2200" smtClean="0">
                <a:latin typeface="Consolas" pitchFamily="49" charset="0"/>
                <a:ea typeface="楷体" pitchFamily="49" charset="-122"/>
                <a:cs typeface="Consolas" pitchFamily="49" charset="0"/>
              </a:rPr>
              <a:t>（</a:t>
            </a:r>
            <a:r>
              <a:rPr lang="en-US" sz="2200" i="1" smtClean="0">
                <a:latin typeface="Consolas" pitchFamily="49" charset="0"/>
                <a:ea typeface="楷体" pitchFamily="49" charset="-122"/>
                <a:cs typeface="Consolas" pitchFamily="49" charset="0"/>
              </a:rPr>
              <a:t>n</a:t>
            </a:r>
            <a:r>
              <a:rPr lang="en-US" sz="2200" smtClean="0">
                <a:latin typeface="Consolas" pitchFamily="49" charset="0"/>
                <a:ea typeface="楷体" pitchFamily="49" charset="-122"/>
                <a:cs typeface="Consolas" pitchFamily="49" charset="0"/>
              </a:rPr>
              <a:t>&gt;1</a:t>
            </a:r>
            <a:r>
              <a:rPr lang="zh-CN" altLang="en-US" sz="2200" smtClean="0">
                <a:latin typeface="Consolas" pitchFamily="49" charset="0"/>
                <a:ea typeface="楷体" pitchFamily="49" charset="-122"/>
                <a:cs typeface="Consolas" pitchFamily="49" charset="0"/>
              </a:rPr>
              <a:t>）个元素的线性表的运算只有</a:t>
            </a:r>
            <a:r>
              <a:rPr lang="en-US" sz="2200" smtClean="0">
                <a:latin typeface="Consolas" pitchFamily="49" charset="0"/>
                <a:ea typeface="楷体" pitchFamily="49" charset="-122"/>
                <a:cs typeface="Consolas" pitchFamily="49" charset="0"/>
              </a:rPr>
              <a:t>4</a:t>
            </a:r>
            <a:r>
              <a:rPr lang="zh-CN" altLang="en-US" sz="2200" smtClean="0">
                <a:latin typeface="Consolas" pitchFamily="49" charset="0"/>
                <a:ea typeface="楷体" pitchFamily="49" charset="-122"/>
                <a:cs typeface="Consolas" pitchFamily="49" charset="0"/>
              </a:rPr>
              <a:t>种，即删除第一个元素、删除尾元素、在第一个元素前面插入新元素、在尾元素的后面插入新元素，则最好使用（   ）。</a:t>
            </a:r>
          </a:p>
          <a:p>
            <a:pPr algn="l">
              <a:lnSpc>
                <a:spcPts val="3600"/>
              </a:lnSpc>
            </a:pPr>
            <a:r>
              <a:rPr lang="en-US" sz="2200" smtClean="0">
                <a:latin typeface="Consolas" pitchFamily="49" charset="0"/>
                <a:ea typeface="楷体" pitchFamily="49" charset="-122"/>
                <a:cs typeface="Consolas" pitchFamily="49" charset="0"/>
              </a:rPr>
              <a:t>   A.</a:t>
            </a:r>
            <a:r>
              <a:rPr lang="zh-CN" altLang="en-US" sz="2200" smtClean="0">
                <a:latin typeface="Consolas" pitchFamily="49" charset="0"/>
                <a:ea typeface="楷体" pitchFamily="49" charset="-122"/>
                <a:cs typeface="Consolas" pitchFamily="49" charset="0"/>
              </a:rPr>
              <a:t>只有尾结点指针没有头结点的循环单链表</a:t>
            </a:r>
          </a:p>
          <a:p>
            <a:pPr algn="l">
              <a:lnSpc>
                <a:spcPts val="3600"/>
              </a:lnSpc>
            </a:pPr>
            <a:r>
              <a:rPr lang="en-US" sz="2200" smtClean="0">
                <a:latin typeface="Consolas" pitchFamily="49" charset="0"/>
                <a:ea typeface="楷体" pitchFamily="49" charset="-122"/>
                <a:cs typeface="Consolas" pitchFamily="49" charset="0"/>
              </a:rPr>
              <a:t>   B.</a:t>
            </a:r>
            <a:r>
              <a:rPr lang="zh-CN" altLang="en-US" sz="2200" smtClean="0">
                <a:latin typeface="Consolas" pitchFamily="49" charset="0"/>
                <a:ea typeface="楷体" pitchFamily="49" charset="-122"/>
                <a:cs typeface="Consolas" pitchFamily="49" charset="0"/>
              </a:rPr>
              <a:t>只有尾结点指针没有头结点的非循环双链表</a:t>
            </a:r>
          </a:p>
          <a:p>
            <a:pPr algn="l">
              <a:lnSpc>
                <a:spcPts val="3600"/>
              </a:lnSpc>
            </a:pPr>
            <a:r>
              <a:rPr lang="en-US" sz="2200" smtClean="0">
                <a:latin typeface="Consolas" pitchFamily="49" charset="0"/>
                <a:ea typeface="楷体" pitchFamily="49" charset="-122"/>
                <a:cs typeface="Consolas" pitchFamily="49" charset="0"/>
              </a:rPr>
              <a:t>   </a:t>
            </a:r>
            <a:r>
              <a:rPr lang="en-US" sz="2200" smtClean="0">
                <a:solidFill>
                  <a:srgbClr val="FF00FF"/>
                </a:solidFill>
                <a:latin typeface="Consolas" pitchFamily="49" charset="0"/>
                <a:ea typeface="楷体" pitchFamily="49" charset="-122"/>
                <a:cs typeface="Consolas" pitchFamily="49" charset="0"/>
              </a:rPr>
              <a:t>C.</a:t>
            </a:r>
            <a:r>
              <a:rPr lang="zh-CN" altLang="en-US" sz="2200" smtClean="0">
                <a:solidFill>
                  <a:srgbClr val="FF00FF"/>
                </a:solidFill>
                <a:latin typeface="Consolas" pitchFamily="49" charset="0"/>
                <a:ea typeface="楷体" pitchFamily="49" charset="-122"/>
                <a:cs typeface="Consolas" pitchFamily="49" charset="0"/>
              </a:rPr>
              <a:t>只有首结点指针没有尾结点指针的循环双链表</a:t>
            </a:r>
          </a:p>
          <a:p>
            <a:pPr algn="l">
              <a:lnSpc>
                <a:spcPts val="3600"/>
              </a:lnSpc>
            </a:pPr>
            <a:r>
              <a:rPr lang="en-US" sz="2200" smtClean="0">
                <a:latin typeface="Consolas" pitchFamily="49" charset="0"/>
                <a:ea typeface="楷体" pitchFamily="49" charset="-122"/>
                <a:cs typeface="Consolas" pitchFamily="49" charset="0"/>
              </a:rPr>
              <a:t>   D.</a:t>
            </a:r>
            <a:r>
              <a:rPr lang="zh-CN" altLang="en-US" sz="2200" smtClean="0">
                <a:latin typeface="Consolas" pitchFamily="49" charset="0"/>
                <a:ea typeface="楷体" pitchFamily="49" charset="-122"/>
                <a:cs typeface="Consolas" pitchFamily="49" charset="0"/>
              </a:rPr>
              <a:t>既有头指针也有尾指针的循环单链表</a:t>
            </a:r>
            <a:endParaRPr lang="zh-CN" altLang="en-US" sz="2200">
              <a:latin typeface="Consolas" pitchFamily="49" charset="0"/>
              <a:ea typeface="楷体" pitchFamily="49" charset="-122"/>
              <a:cs typeface="Consolas" pitchFamily="49" charset="0"/>
            </a:endParaRP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8</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3" name="Rectangle 11"/>
            <p:cNvSpPr>
              <a:spLocks noChangeArrowheads="1"/>
            </p:cNvSpPr>
            <p:nvPr/>
          </p:nvSpPr>
          <p:spPr bwMode="auto">
            <a:xfrm>
              <a:off x="224633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 name="Rectangle 12"/>
            <p:cNvSpPr>
              <a:spLocks noChangeArrowheads="1"/>
            </p:cNvSpPr>
            <p:nvPr/>
          </p:nvSpPr>
          <p:spPr bwMode="auto">
            <a:xfrm>
              <a:off x="371794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5" name="Rectangle 13"/>
            <p:cNvSpPr>
              <a:spLocks noChangeArrowheads="1"/>
            </p:cNvSpPr>
            <p:nvPr/>
          </p:nvSpPr>
          <p:spPr bwMode="auto">
            <a:xfrm>
              <a:off x="425928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4"/>
            <p:cNvSpPr>
              <a:spLocks noChangeArrowheads="1"/>
            </p:cNvSpPr>
            <p:nvPr/>
          </p:nvSpPr>
          <p:spPr bwMode="auto">
            <a:xfrm>
              <a:off x="670562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7" name="Rectangle 15"/>
            <p:cNvSpPr>
              <a:spLocks noChangeArrowheads="1"/>
            </p:cNvSpPr>
            <p:nvPr/>
          </p:nvSpPr>
          <p:spPr bwMode="auto">
            <a:xfrm>
              <a:off x="72469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2" name="Rectangle 24"/>
            <p:cNvSpPr>
              <a:spLocks noChangeArrowheads="1"/>
            </p:cNvSpPr>
            <p:nvPr/>
          </p:nvSpPr>
          <p:spPr bwMode="auto">
            <a:xfrm>
              <a:off x="61674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3" name="Rectangle 25"/>
            <p:cNvSpPr>
              <a:spLocks noChangeArrowheads="1"/>
            </p:cNvSpPr>
            <p:nvPr/>
          </p:nvSpPr>
          <p:spPr bwMode="auto">
            <a:xfrm>
              <a:off x="31781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4" name="Rectangle 27"/>
            <p:cNvSpPr>
              <a:spLocks noChangeArrowheads="1"/>
            </p:cNvSpPr>
            <p:nvPr/>
          </p:nvSpPr>
          <p:spPr bwMode="auto">
            <a:xfrm>
              <a:off x="120017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smtClean="0">
                  <a:latin typeface="Consolas" pitchFamily="49" charset="0"/>
                  <a:cs typeface="Consolas" pitchFamily="49" charset="0"/>
                </a:rPr>
                <a:t>L</a:t>
              </a:r>
              <a:endParaRPr lang="zh-CN" altLang="en-US" i="1">
                <a:latin typeface="Consolas" pitchFamily="49" charset="0"/>
                <a:cs typeface="Consolas" pitchFamily="49" charset="0"/>
              </a:endParaRPr>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 fmla="*/ 40217 w 7228145"/>
                <a:gd name="connsiteY0" fmla="*/ 569644 h 710910"/>
                <a:gd name="connsiteX1" fmla="*/ 472017 w 7228145"/>
                <a:gd name="connsiteY1" fmla="*/ 163244 h 710910"/>
                <a:gd name="connsiteX2" fmla="*/ 2872317 w 7228145"/>
                <a:gd name="connsiteY2" fmla="*/ 112444 h 710910"/>
                <a:gd name="connsiteX3" fmla="*/ 6707717 w 7228145"/>
                <a:gd name="connsiteY3" fmla="*/ 99744 h 710910"/>
                <a:gd name="connsiteX4" fmla="*/ 5994887 w 7228145"/>
                <a:gd name="connsiteY4" fmla="*/ 710910 h 710910"/>
                <a:gd name="connsiteX0" fmla="*/ 40217 w 6227981"/>
                <a:gd name="connsiteY0" fmla="*/ 569644 h 710910"/>
                <a:gd name="connsiteX1" fmla="*/ 472017 w 6227981"/>
                <a:gd name="connsiteY1" fmla="*/ 163244 h 710910"/>
                <a:gd name="connsiteX2" fmla="*/ 2872317 w 6227981"/>
                <a:gd name="connsiteY2" fmla="*/ 112444 h 710910"/>
                <a:gd name="connsiteX3" fmla="*/ 5707553 w 6227981"/>
                <a:gd name="connsiteY3" fmla="*/ 99744 h 710910"/>
                <a:gd name="connsiteX4" fmla="*/ 5994887 w 6227981"/>
                <a:gd name="connsiteY4" fmla="*/ 710910 h 710910"/>
                <a:gd name="connsiteX0" fmla="*/ 40217 w 6168444"/>
                <a:gd name="connsiteY0" fmla="*/ 522015 h 522015"/>
                <a:gd name="connsiteX1" fmla="*/ 472017 w 6168444"/>
                <a:gd name="connsiteY1" fmla="*/ 115615 h 522015"/>
                <a:gd name="connsiteX2" fmla="*/ 2872317 w 6168444"/>
                <a:gd name="connsiteY2" fmla="*/ 64815 h 522015"/>
                <a:gd name="connsiteX3" fmla="*/ 5707553 w 6168444"/>
                <a:gd name="connsiteY3" fmla="*/ 52115 h 522015"/>
                <a:gd name="connsiteX4" fmla="*/ 5637665 w 6168444"/>
                <a:gd name="connsiteY4" fmla="*/ 377505 h 522015"/>
                <a:gd name="connsiteX0" fmla="*/ 40217 w 6227971"/>
                <a:gd name="connsiteY0" fmla="*/ 522015 h 522015"/>
                <a:gd name="connsiteX1" fmla="*/ 472017 w 6227971"/>
                <a:gd name="connsiteY1" fmla="*/ 115615 h 522015"/>
                <a:gd name="connsiteX2" fmla="*/ 2872317 w 6227971"/>
                <a:gd name="connsiteY2" fmla="*/ 64815 h 522015"/>
                <a:gd name="connsiteX3" fmla="*/ 5707553 w 6227971"/>
                <a:gd name="connsiteY3" fmla="*/ 52115 h 522015"/>
                <a:gd name="connsiteX4" fmla="*/ 5994823 w 6227971"/>
                <a:gd name="connsiteY4" fmla="*/ 377505 h 5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 fmla="*/ 7550150 w 8053656"/>
                <a:gd name="connsiteY0" fmla="*/ 0 h 543983"/>
                <a:gd name="connsiteX1" fmla="*/ 7245350 w 8053656"/>
                <a:gd name="connsiteY1" fmla="*/ 406400 h 543983"/>
                <a:gd name="connsiteX2" fmla="*/ 2700316 w 8053656"/>
                <a:gd name="connsiteY2" fmla="*/ 508000 h 543983"/>
                <a:gd name="connsiteX3" fmla="*/ 6350 w 8053656"/>
                <a:gd name="connsiteY3" fmla="*/ 190500 h 543983"/>
                <a:gd name="connsiteX0" fmla="*/ 5722962 w 6226468"/>
                <a:gd name="connsiteY0" fmla="*/ 0 h 543983"/>
                <a:gd name="connsiteX1" fmla="*/ 5418162 w 6226468"/>
                <a:gd name="connsiteY1" fmla="*/ 406400 h 543983"/>
                <a:gd name="connsiteX2" fmla="*/ 873128 w 6226468"/>
                <a:gd name="connsiteY2" fmla="*/ 508000 h 543983"/>
                <a:gd name="connsiteX3" fmla="*/ 179394 w 6226468"/>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23" name="TextBox 22"/>
          <p:cNvSpPr txBox="1"/>
          <p:nvPr/>
        </p:nvSpPr>
        <p:spPr>
          <a:xfrm>
            <a:off x="1428728" y="214290"/>
            <a:ext cx="6357982" cy="430887"/>
          </a:xfrm>
          <a:prstGeom prst="rect">
            <a:avLst/>
          </a:prstGeom>
          <a:noFill/>
        </p:spPr>
        <p:txBody>
          <a:bodyPr wrap="square" rtlCol="0">
            <a:spAutoFit/>
          </a:bodyPr>
          <a:lstStyle/>
          <a:p>
            <a:r>
              <a:rPr lang="zh-CN" altLang="en-US" sz="2200" smtClean="0">
                <a:latin typeface="Consolas" pitchFamily="49" charset="0"/>
                <a:ea typeface="楷体" pitchFamily="49" charset="-122"/>
                <a:cs typeface="Consolas" pitchFamily="49" charset="0"/>
              </a:rPr>
              <a:t>只有首结点指针没有尾结点指针的循环双链表</a:t>
            </a:r>
            <a:endParaRPr lang="zh-CN" altLang="en-US" sz="2200">
              <a:latin typeface="Consolas" pitchFamily="49" charset="0"/>
              <a:cs typeface="Consolas" pitchFamily="49" charset="0"/>
            </a:endParaRPr>
          </a:p>
        </p:txBody>
      </p:sp>
      <p:sp>
        <p:nvSpPr>
          <p:cNvPr id="24" name="TextBox 23"/>
          <p:cNvSpPr txBox="1"/>
          <p:nvPr/>
        </p:nvSpPr>
        <p:spPr>
          <a:xfrm>
            <a:off x="714348" y="2714620"/>
            <a:ext cx="4357718" cy="1885003"/>
          </a:xfrm>
          <a:prstGeom prst="rect">
            <a:avLst/>
          </a:prstGeom>
          <a:noFill/>
        </p:spPr>
        <p:txBody>
          <a:bodyPr wrap="square" rtlCol="0">
            <a:spAutoFit/>
          </a:bodyPr>
          <a:lstStyle/>
          <a:p>
            <a:pPr marL="457200" indent="-457200" algn="l">
              <a:lnSpc>
                <a:spcPct val="150000"/>
              </a:lnSpc>
              <a:buBlip>
                <a:blip r:embed="rId2"/>
              </a:buBlip>
            </a:pPr>
            <a:r>
              <a:rPr lang="zh-CN" altLang="en-US" sz="2000" smtClean="0">
                <a:latin typeface="Consolas" pitchFamily="49" charset="0"/>
                <a:ea typeface="楷体" pitchFamily="49" charset="-122"/>
                <a:cs typeface="Consolas" pitchFamily="49" charset="0"/>
              </a:rPr>
              <a:t>删除第一个元素</a:t>
            </a:r>
            <a:endParaRPr lang="en-US" altLang="zh-CN" sz="2000" smtClean="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smtClean="0">
                <a:latin typeface="Consolas" pitchFamily="49" charset="0"/>
                <a:ea typeface="楷体" pitchFamily="49" charset="-122"/>
                <a:cs typeface="Consolas" pitchFamily="49" charset="0"/>
              </a:rPr>
              <a:t>删除尾元素</a:t>
            </a:r>
            <a:endParaRPr lang="en-US" altLang="zh-CN" sz="2000" smtClean="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smtClean="0">
                <a:latin typeface="Consolas" pitchFamily="49" charset="0"/>
                <a:ea typeface="楷体" pitchFamily="49" charset="-122"/>
                <a:cs typeface="Consolas" pitchFamily="49" charset="0"/>
              </a:rPr>
              <a:t>在第一个元素前面插入新元素</a:t>
            </a:r>
            <a:endParaRPr lang="en-US" altLang="zh-CN" sz="2000" smtClean="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smtClean="0">
                <a:latin typeface="Consolas" pitchFamily="49" charset="0"/>
                <a:ea typeface="楷体" pitchFamily="49" charset="-122"/>
                <a:cs typeface="Consolas" pitchFamily="49" charset="0"/>
              </a:rPr>
              <a:t>在尾元素的后面插入新元素</a:t>
            </a:r>
            <a:endParaRPr lang="zh-CN" altLang="en-US" sz="2000">
              <a:latin typeface="Consolas" pitchFamily="49" charset="0"/>
              <a:cs typeface="Consolas" pitchFamily="49" charset="0"/>
            </a:endParaRPr>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smtClean="0">
                <a:latin typeface="Consolas" pitchFamily="49" charset="0"/>
                <a:ea typeface="楷体" pitchFamily="49" charset="-122"/>
                <a:cs typeface="Consolas" pitchFamily="49" charset="0"/>
              </a:rPr>
              <a:t>时间复杂度均为</a:t>
            </a:r>
            <a:r>
              <a:rPr lang="en-US" altLang="zh-CN" sz="2200" smtClean="0">
                <a:latin typeface="Consolas" pitchFamily="49" charset="0"/>
                <a:ea typeface="楷体" pitchFamily="49" charset="-122"/>
                <a:cs typeface="Consolas" pitchFamily="49" charset="0"/>
              </a:rPr>
              <a:t>O(1)</a:t>
            </a:r>
            <a:endParaRPr lang="zh-CN" altLang="en-US" sz="2200">
              <a:latin typeface="Consolas" pitchFamily="49" charset="0"/>
              <a:ea typeface="楷体" pitchFamily="49" charset="-122"/>
              <a:cs typeface="Consolas" pitchFamily="49" charset="0"/>
            </a:endParaRPr>
          </a:p>
        </p:txBody>
      </p:sp>
      <p:sp>
        <p:nvSpPr>
          <p:cNvPr id="27" name="TextBox 26"/>
          <p:cNvSpPr txBox="1"/>
          <p:nvPr/>
        </p:nvSpPr>
        <p:spPr>
          <a:xfrm>
            <a:off x="928662" y="5143512"/>
            <a:ext cx="1571636" cy="430887"/>
          </a:xfrm>
          <a:prstGeom prst="rect">
            <a:avLst/>
          </a:prstGeom>
          <a:noFill/>
        </p:spPr>
        <p:txBody>
          <a:bodyPr wrap="square" rtlCol="0">
            <a:spAutoFit/>
          </a:bodyPr>
          <a:lstStyle/>
          <a:p>
            <a:pPr algn="l"/>
            <a:r>
              <a:rPr lang="zh-CN" altLang="en-US" sz="2200" smtClean="0">
                <a:latin typeface="Consolas" pitchFamily="49" charset="0"/>
                <a:ea typeface="楷体" pitchFamily="49" charset="-122"/>
                <a:cs typeface="Consolas" pitchFamily="49" charset="0"/>
              </a:rPr>
              <a:t>选择</a:t>
            </a:r>
            <a:r>
              <a:rPr lang="en-US" altLang="zh-CN" sz="2200" smtClean="0">
                <a:latin typeface="Consolas" pitchFamily="49" charset="0"/>
                <a:ea typeface="楷体" pitchFamily="49" charset="-122"/>
                <a:cs typeface="Consolas" pitchFamily="49" charset="0"/>
              </a:rPr>
              <a:t>C</a:t>
            </a:r>
            <a:endParaRPr lang="zh-CN" altLang="en-US" sz="2200">
              <a:latin typeface="Consolas" pitchFamily="49" charset="0"/>
              <a:ea typeface="楷体" pitchFamily="49" charset="-122"/>
              <a:cs typeface="Consolas" pitchFamily="49" charset="0"/>
            </a:endParaRPr>
          </a:p>
        </p:txBody>
      </p:sp>
      <p:sp>
        <p:nvSpPr>
          <p:cNvPr id="29" name="灯片编号占位符 28"/>
          <p:cNvSpPr>
            <a:spLocks noGrp="1"/>
          </p:cNvSpPr>
          <p:nvPr>
            <p:ph type="sldNum" sz="quarter" idx="12"/>
          </p:nvPr>
        </p:nvSpPr>
        <p:spPr/>
        <p:txBody>
          <a:bodyPr/>
          <a:lstStyle/>
          <a:p>
            <a:fld id="{BD3F3EC2-762F-4585-9ABE-3D0BD98F40C0}" type="slidenum">
              <a:rPr lang="en-US" altLang="zh-CN" smtClean="0">
                <a:latin typeface="Consolas" pitchFamily="49" charset="0"/>
                <a:cs typeface="Consolas" pitchFamily="49" charset="0"/>
              </a:rPr>
              <a:pPr/>
              <a:t>9</a:t>
            </a:fld>
            <a:r>
              <a:rPr lang="en-US" altLang="zh-CN" smtClean="0">
                <a:latin typeface="Consolas" pitchFamily="49" charset="0"/>
                <a:cs typeface="Consolas" pitchFamily="49" charset="0"/>
              </a:rPr>
              <a:t>/14</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2356</TotalTime>
  <Words>952</Words>
  <Application>Microsoft Office PowerPoint</Application>
  <PresentationFormat>全屏显示(4:3)</PresentationFormat>
  <Paragraphs>137</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1005</cp:revision>
  <dcterms:created xsi:type="dcterms:W3CDTF">2004-04-02T09:54:37Z</dcterms:created>
  <dcterms:modified xsi:type="dcterms:W3CDTF">2018-07-16T06:04:49Z</dcterms:modified>
</cp:coreProperties>
</file>