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6"/>
  </p:notesMasterIdLst>
  <p:sldIdLst>
    <p:sldId id="256" r:id="rId2"/>
    <p:sldId id="258" r:id="rId3"/>
    <p:sldId id="423" r:id="rId4"/>
    <p:sldId id="362" r:id="rId5"/>
    <p:sldId id="386" r:id="rId6"/>
    <p:sldId id="334" r:id="rId7"/>
    <p:sldId id="433" r:id="rId8"/>
    <p:sldId id="435" r:id="rId9"/>
    <p:sldId id="260" r:id="rId10"/>
    <p:sldId id="430" r:id="rId11"/>
    <p:sldId id="262" r:id="rId12"/>
    <p:sldId id="390" r:id="rId13"/>
    <p:sldId id="259" r:id="rId14"/>
    <p:sldId id="420" r:id="rId15"/>
    <p:sldId id="263" r:id="rId16"/>
    <p:sldId id="264" r:id="rId17"/>
    <p:sldId id="266" r:id="rId18"/>
    <p:sldId id="267" r:id="rId19"/>
    <p:sldId id="268" r:id="rId20"/>
    <p:sldId id="269" r:id="rId21"/>
    <p:sldId id="391" r:id="rId22"/>
    <p:sldId id="392" r:id="rId23"/>
    <p:sldId id="434" r:id="rId24"/>
    <p:sldId id="429" r:id="rId2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3333FF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660066"/>
    <a:srgbClr val="FF0000"/>
    <a:srgbClr val="666699"/>
    <a:srgbClr val="F8BFBE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9" autoAdjust="0"/>
    <p:restoredTop sz="94682" autoAdjust="0"/>
  </p:normalViewPr>
  <p:slideViewPr>
    <p:cSldViewPr>
      <p:cViewPr varScale="1">
        <p:scale>
          <a:sx n="73" d="100"/>
          <a:sy n="73" d="100"/>
        </p:scale>
        <p:origin x="-67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49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9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16FCF211-E3CB-4503-8179-86F7EE408A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7721E-CB7A-4D0F-AC1A-9442BEBBE8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2B3E3-D642-4134-B91F-8A6F8172910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95410-020D-48AA-B240-533C789ABE5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2DCF-ADA9-43A9-B8D2-B33DA28B50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02841-857A-4A9F-A459-E6D622719A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9E0F-AFE5-4D5E-8CFD-1DB54A441DF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31B9-03CB-4BE6-94C3-2FF607DEBE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416F9-62D9-4954-998C-4BE1DBC63E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0B131-CCB9-45DD-AE27-F40DF063938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BF93B-5658-445F-A346-5C6E5635FF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88366-8C0C-4B08-89B2-3C44616032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2428860" y="785794"/>
            <a:ext cx="4429156" cy="7620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第</a:t>
            </a:r>
            <a:r>
              <a:rPr kumimoji="1" lang="en-US" altLang="zh-CN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3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章 </a:t>
            </a:r>
            <a:r>
              <a:rPr kumimoji="1" lang="zh-CN" altLang="en-US" sz="4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  栈</a:t>
            </a:r>
            <a:r>
              <a:rPr kumimoji="1"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和队列</a:t>
            </a:r>
            <a:r>
              <a:rPr kumimoji="1" lang="zh-CN" altLang="en-US" sz="44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endParaRPr kumimoji="1" lang="zh-CN" altLang="en-US" sz="44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2051" name="Text Box 3" descr="新闻纸"/>
          <p:cNvSpPr txBox="1">
            <a:spLocks noChangeArrowheads="1"/>
          </p:cNvSpPr>
          <p:nvPr/>
        </p:nvSpPr>
        <p:spPr bwMode="auto">
          <a:xfrm>
            <a:off x="3286116" y="2428868"/>
            <a:ext cx="2571768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 </a:t>
            </a:r>
          </a:p>
        </p:txBody>
      </p:sp>
      <p:sp>
        <p:nvSpPr>
          <p:cNvPr id="5" name="Text Box 3" descr="新闻纸"/>
          <p:cNvSpPr txBox="1">
            <a:spLocks noChangeArrowheads="1"/>
          </p:cNvSpPr>
          <p:nvPr/>
        </p:nvSpPr>
        <p:spPr bwMode="auto">
          <a:xfrm>
            <a:off x="3286116" y="3370833"/>
            <a:ext cx="2571768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3.2  </a:t>
            </a:r>
            <a:r>
              <a:rPr kumimoji="1" lang="zh-CN" altLang="en-US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队列 </a:t>
            </a:r>
            <a:endParaRPr kumimoji="1" lang="zh-CN" altLang="en-US" sz="32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42910" y="749293"/>
            <a:ext cx="8077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栈中元素逻辑关系与线性表</a:t>
            </a:r>
            <a:r>
              <a:rPr kumimoji="1" lang="zh-CN" altLang="en-US" sz="2200" smtClean="0">
                <a:ea typeface="楷体" pitchFamily="49" charset="-122"/>
                <a:cs typeface="Times New Roman" pitchFamily="18" charset="0"/>
              </a:rPr>
              <a:t>的相同，栈</a:t>
            </a:r>
            <a:r>
              <a:rPr kumimoji="1" lang="zh-CN" altLang="en-US" sz="2200" dirty="0" smtClean="0"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2722543" y="1963739"/>
            <a:ext cx="777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栈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4" name="Freeform 6"/>
          <p:cNvSpPr>
            <a:spLocks/>
          </p:cNvSpPr>
          <p:nvPr/>
        </p:nvSpPr>
        <p:spPr bwMode="auto">
          <a:xfrm>
            <a:off x="2444729" y="2466976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Freeform 7"/>
          <p:cNvSpPr>
            <a:spLocks/>
          </p:cNvSpPr>
          <p:nvPr/>
        </p:nvSpPr>
        <p:spPr bwMode="auto">
          <a:xfrm>
            <a:off x="3371829" y="2466976"/>
            <a:ext cx="406400" cy="58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643042" y="3114676"/>
            <a:ext cx="151288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顺序栈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514704" y="3114676"/>
            <a:ext cx="10810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ea typeface="楷体" pitchFamily="49" charset="-122"/>
                <a:cs typeface="Times New Roman" pitchFamily="18" charset="0"/>
              </a:rPr>
              <a:t>链栈</a:t>
            </a:r>
            <a:endParaRPr lang="zh-CN" altLang="en-US" sz="22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0628" y="1963739"/>
            <a:ext cx="135732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027592" y="3114676"/>
            <a:ext cx="1439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339933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5603854" y="2395539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10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面巾纸"/>
          <p:cNvSpPr txBox="1">
            <a:spLocks noChangeArrowheads="1"/>
          </p:cNvSpPr>
          <p:nvPr/>
        </p:nvSpPr>
        <p:spPr bwMode="auto">
          <a:xfrm>
            <a:off x="457200" y="563563"/>
            <a:ext cx="8115328" cy="584775"/>
          </a:xfrm>
          <a:prstGeom prst="rect">
            <a:avLst/>
          </a:prstGeom>
          <a:ln>
            <a:noFill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3.1.2 </a:t>
            </a:r>
            <a:r>
              <a:rPr kumimoji="1" lang="en-US" altLang="zh-CN" sz="32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zh-CN" altLang="en-US" sz="3200" dirty="0" smtClean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</a:t>
            </a:r>
            <a:r>
              <a:rPr kumimoji="1" lang="zh-CN" altLang="en-US" sz="3200" dirty="0">
                <a:solidFill>
                  <a:srgbClr val="FF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的顺序存储结构及其基本运算实现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endParaRPr kumimoji="1" lang="zh-CN" altLang="en-US" sz="3200" dirty="0">
              <a:solidFill>
                <a:srgbClr val="FF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68313" y="1557338"/>
            <a:ext cx="83518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200"/>
              </a:lnSpc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　假设栈的元素个数最大不超过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正整数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，所有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的元素都具有同一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可用下列方式来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定义</a:t>
            </a:r>
            <a:r>
              <a:rPr kumimoji="1" lang="zh-CN" altLang="en-US" sz="22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200" err="1"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en-US" altLang="zh-CN" sz="2200" b="0" dirty="0">
              <a:solidFill>
                <a:schemeClr val="tx1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1142976" y="3143248"/>
            <a:ext cx="5241937" cy="1838517"/>
          </a:xfrm>
          <a:prstGeom prst="rect">
            <a:avLst/>
          </a:prstGeom>
          <a:ln>
            <a:noFill/>
            <a:headEnd/>
            <a:tailEnd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252000" rIns="288000" bIns="252000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typedef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struct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 </a:t>
            </a:r>
          </a:p>
          <a:p>
            <a:pPr algn="l">
              <a:lnSpc>
                <a:spcPct val="120000"/>
              </a:lnSpc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		</a:t>
            </a:r>
            <a:r>
              <a:rPr kumimoji="1"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</a:t>
            </a:r>
          </a:p>
          <a:p>
            <a:pPr algn="l">
              <a:lnSpc>
                <a:spcPct val="120000"/>
              </a:lnSpc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</a:t>
            </a:r>
            <a:endParaRPr lang="zh-CN" altLang="en-US" sz="18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11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778250" y="620713"/>
            <a:ext cx="2865452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kumimoji="1" lang="zh-CN" altLang="en-US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  <a:p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0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aseline="-2500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1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405563" y="2773916"/>
            <a:ext cx="151288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162800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 sz="1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825750"/>
            <a:ext cx="503237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825750"/>
            <a:ext cx="503238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427538" y="2825750"/>
            <a:ext cx="57309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CN" sz="18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825750"/>
            <a:ext cx="6477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i="1" dirty="0">
                <a:latin typeface="Consolas" pitchFamily="49" charset="0"/>
                <a:cs typeface="Consolas" pitchFamily="49" charset="0"/>
              </a:rPr>
              <a:t>n</a:t>
            </a:r>
            <a:r>
              <a:rPr lang="en-US" altLang="zh-CN" sz="18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lang="en-US" altLang="zh-CN" sz="1800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5076032" y="1807369"/>
            <a:ext cx="144462" cy="4318000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643438" y="4071942"/>
            <a:ext cx="10080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7239000" y="4181475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7667625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4786322"/>
            <a:ext cx="2357454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000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的示意图</a:t>
            </a:r>
            <a:endParaRPr kumimoji="1"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125538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zh-CN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12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200" dirty="0" err="1"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34925" y="1041378"/>
            <a:ext cx="1978025" cy="2820478"/>
            <a:chOff x="34925" y="1041378"/>
            <a:chExt cx="1978025" cy="2820478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000"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309813" y="1765307"/>
            <a:ext cx="2003425" cy="1838325"/>
            <a:chOff x="2309813" y="1765307"/>
            <a:chExt cx="2003425" cy="1838325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41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398963" y="1765307"/>
            <a:ext cx="2003425" cy="1838325"/>
            <a:chOff x="4398963" y="1765307"/>
            <a:chExt cx="2003425" cy="183832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794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384925" y="1765307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zh-CN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3968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Consolas" pitchFamily="49" charset="0"/>
                  <a:cs typeface="Consolas" pitchFamily="49" charset="0"/>
                </a:rPr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299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714348" y="4143380"/>
            <a:ext cx="5643602" cy="1882779"/>
            <a:chOff x="714348" y="4143380"/>
            <a:chExt cx="5324477" cy="1882779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71538" y="4714884"/>
              <a:ext cx="4967287" cy="131127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约定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总是指向栈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顶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元素，初始值</a:t>
              </a:r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为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当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时不能再进栈－</a:t>
              </a:r>
              <a:r>
                <a:rPr lang="zh-CN" altLang="en-US" sz="2000" dirty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栈满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进栈时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增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，出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栈时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减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28596" y="3900494"/>
            <a:ext cx="6143668" cy="2518886"/>
            <a:chOff x="428596" y="3900494"/>
            <a:chExt cx="6143668" cy="2518886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56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顺序栈</a:t>
              </a:r>
              <a:r>
                <a:rPr kumimoji="1" lang="en-US" altLang="zh-CN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r>
                <a:rPr kumimoji="1" lang="zh-CN" altLang="en-US" sz="22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  <a:ln>
              <a:headEnd/>
              <a:tailEnd/>
            </a:ln>
            <a:scene3d>
              <a:camera prst="perspectiveLeft"/>
              <a:lightRig rig="threePt" dir="t"/>
            </a:scene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</a:t>
              </a:r>
            </a:p>
            <a:p>
              <a:pPr algn="l"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 top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--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260350"/>
            <a:ext cx="310672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栈的各种状态</a:t>
            </a:r>
            <a:endParaRPr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11225" y="10747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581150" y="10366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11225" y="14351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581150" y="13970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11225" y="1793875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581150" y="1755775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11225" y="21542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581150" y="21161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11225" y="25146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581150" y="24765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00063" y="3019425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34925" y="2816225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573088" y="3286125"/>
            <a:ext cx="14398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21151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388143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21151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388143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21151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388143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21151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388143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1151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388143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800350" y="27098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309813" y="2506663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662238" y="3303588"/>
            <a:ext cx="17319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300663" y="10922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5970588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300663" y="14525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5970588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300663" y="1811338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5970588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300663" y="2171700"/>
            <a:ext cx="576262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5970588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300663" y="2532063"/>
            <a:ext cx="576262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5970588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4889500" y="1316038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398963" y="1112838"/>
            <a:ext cx="57626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754563" y="3087688"/>
            <a:ext cx="1617662" cy="7016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286625" y="10922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7956550" y="10541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286625" y="14525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7956550" y="14144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286625" y="1811338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7956550" y="1773238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286625" y="2171700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7956550" y="2133600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286625" y="2532063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7956550" y="2493963"/>
            <a:ext cx="4318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6875463" y="1651000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384925" y="1447800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6740525" y="3087688"/>
            <a:ext cx="1863725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14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000364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31800" y="142852"/>
            <a:ext cx="824388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dirty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在顺序栈中实现栈的基本运算算法。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）初始化栈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建立一个新的空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，实际上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是将栈顶指针指向</a:t>
            </a:r>
            <a:r>
              <a:rPr kumimoji="1" lang="en-US" altLang="zh-CN" sz="2200" dirty="0"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即可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b="0" dirty="0">
              <a:solidFill>
                <a:schemeClr val="tx2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1071538" y="1831973"/>
            <a:ext cx="5643602" cy="132610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scene3d>
            <a:camera prst="perspectiveRelaxedModerately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08000" rIns="144000" bIns="108000">
            <a:spAutoFit/>
          </a:bodyPr>
          <a:lstStyle/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*&amp;s)</a:t>
            </a:r>
          </a:p>
          <a:p>
            <a:pPr algn="l"/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algn="l"/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&gt;top=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+mj-ea"/>
                <a:cs typeface="Consolas" pitchFamily="49" charset="0"/>
              </a:rPr>
              <a:t>-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1;</a:t>
            </a:r>
          </a:p>
          <a:p>
            <a:pPr algn="l"/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en-US" altLang="zh-CN" sz="1800" b="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425688" y="4073528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2139935" y="3786190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onsolas" pitchFamily="49" charset="0"/>
                <a:cs typeface="Consolas" pitchFamily="49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210051" y="40719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10051" y="44323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210051" y="479107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10051" y="51514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4210051" y="55118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zh-CN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798889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3333751" y="5813429"/>
            <a:ext cx="576263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Consolas" pitchFamily="49" charset="0"/>
                <a:cs typeface="Consolas" pitchFamily="49" charset="0"/>
              </a:rPr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357562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86446" y="4500570"/>
            <a:ext cx="3143272" cy="76944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注意：</a:t>
            </a:r>
            <a:r>
              <a:rPr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栈指针，</a:t>
            </a:r>
            <a:r>
              <a:rPr kumimoji="1"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所指栈的栈顶指针</a:t>
            </a:r>
            <a:endParaRPr lang="zh-CN" altLang="en-US" sz="20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15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95314" y="428604"/>
            <a:ext cx="5476884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）销毁栈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释放栈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857225" y="1785926"/>
            <a:ext cx="4786346" cy="132610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free(s);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16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65325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）判断栈是否为空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&gt;top==</a:t>
            </a:r>
            <a:r>
              <a:rPr kumimoji="1" lang="en-US" altLang="zh-CN" sz="2000" dirty="0"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kumimoji="1" lang="en-US" altLang="zh-CN" sz="20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0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0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071678"/>
            <a:ext cx="5040313" cy="1326105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*s)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return(s-&gt;top==-1);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栈不满的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下，先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将栈指针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增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，然后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在该位置上插入元素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6952" y="1571612"/>
            <a:ext cx="7632700" cy="2266156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bIns="180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s-&gt;top==</a:t>
            </a:r>
            <a:r>
              <a:rPr lang="en-US" altLang="zh-CN" sz="1800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栈满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栈上溢出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&gt;top++;		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栈顶指针增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&gt;data[s-&gt;top]=e;	 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放在栈顶指针处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357290" y="4286256"/>
            <a:ext cx="4786346" cy="1857388"/>
            <a:chOff x="1357290" y="4286256"/>
            <a:chExt cx="478634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428728" y="4286256"/>
              <a:ext cx="15001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Push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443914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</a:t>
            </a: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栈不为空的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下，先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将栈顶元素赋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给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，然后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将栈指针减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solidFill>
                <a:srgbClr val="FF33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793723" y="1500174"/>
            <a:ext cx="7064426" cy="2375211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216000" rIns="144000" bIns="216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*&amp;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s-&gt;top==-1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栈为空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栈下溢出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&gt;data[s-&gt;top];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取栈顶指针元素的元素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&gt;top--;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栈顶指针减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14818"/>
            <a:ext cx="4824446" cy="1857388"/>
            <a:chOff x="1104876" y="4214818"/>
            <a:chExt cx="4824446" cy="1857388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14612" y="4214818"/>
              <a:ext cx="1714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Pop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(&amp;s</a:t>
              </a:r>
              <a:r>
                <a:rPr kumimoji="1" lang="zh-CN" altLang="en-US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19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857280" y="2143116"/>
            <a:ext cx="728662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是一种只能在一端进行插入或删除操作的线性表。</a:t>
            </a:r>
          </a:p>
        </p:txBody>
      </p:sp>
      <p:sp>
        <p:nvSpPr>
          <p:cNvPr id="4099" name="Rectangle 3" descr="蓝色面巾纸"/>
          <p:cNvSpPr>
            <a:spLocks noChangeArrowheads="1"/>
          </p:cNvSpPr>
          <p:nvPr/>
        </p:nvSpPr>
        <p:spPr bwMode="auto">
          <a:xfrm>
            <a:off x="547682" y="1214422"/>
            <a:ext cx="3524252" cy="5847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l"/>
            <a:r>
              <a:rPr kumimoji="1" lang="en-US" altLang="zh-CN" sz="3200" dirty="0">
                <a:solidFill>
                  <a:srgbClr val="FF3300"/>
                </a:solidFill>
                <a:ea typeface="隶书" pitchFamily="49" charset="-122"/>
              </a:rPr>
              <a:t>3.1.1 </a:t>
            </a:r>
            <a:r>
              <a:rPr kumimoji="1" lang="en-US" altLang="zh-CN" sz="3200" dirty="0" smtClean="0">
                <a:solidFill>
                  <a:srgbClr val="FF3300"/>
                </a:solidFill>
                <a:ea typeface="隶书" pitchFamily="49" charset="-122"/>
              </a:rPr>
              <a:t>  </a:t>
            </a:r>
            <a:r>
              <a:rPr kumimoji="1" lang="zh-CN" altLang="en-US" sz="3200" dirty="0" smtClean="0">
                <a:solidFill>
                  <a:srgbClr val="FF3300"/>
                </a:solidFill>
                <a:ea typeface="隶书" pitchFamily="49" charset="-122"/>
              </a:rPr>
              <a:t>栈</a:t>
            </a:r>
            <a:r>
              <a:rPr kumimoji="1" lang="zh-CN" altLang="en-US" sz="3200" dirty="0">
                <a:solidFill>
                  <a:srgbClr val="FF3300"/>
                </a:solidFill>
                <a:ea typeface="隶书" pitchFamily="49" charset="-122"/>
              </a:rPr>
              <a:t>的定义</a:t>
            </a:r>
            <a:r>
              <a:rPr kumimoji="1" lang="zh-CN" altLang="en-US" sz="3200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3243277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76375" y="3890977"/>
            <a:ext cx="5832475" cy="795389"/>
            <a:chOff x="1476375" y="3890977"/>
            <a:chExt cx="5832475" cy="795389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4" name="Text Box 8"/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6" name="Text Box 10"/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1785918" y="5000636"/>
            <a:ext cx="5715039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</a:t>
            </a:r>
            <a:r>
              <a:rPr kumimoji="1" lang="zh-CN" altLang="en-US" sz="220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只能选取同一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个端点进行</a:t>
            </a:r>
            <a:r>
              <a:rPr kumimoji="1" lang="zh-CN" altLang="en-US" sz="2200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插入和删除</a:t>
            </a: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操作</a:t>
            </a:r>
          </a:p>
        </p:txBody>
      </p:sp>
      <p:sp>
        <p:nvSpPr>
          <p:cNvPr id="10" name="Text Box 3" descr="新闻纸"/>
          <p:cNvSpPr txBox="1">
            <a:spLocks noChangeArrowheads="1"/>
          </p:cNvSpPr>
          <p:nvPr/>
        </p:nvSpPr>
        <p:spPr bwMode="auto">
          <a:xfrm>
            <a:off x="3071802" y="357166"/>
            <a:ext cx="2643206" cy="5794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3.1  </a:t>
            </a:r>
            <a:r>
              <a:rPr kumimoji="1" lang="zh-CN" altLang="en-US" sz="320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栈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28992" y="2786058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 smtClean="0"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000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4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100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kumimoji="1" lang="en-US" altLang="zh-CN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）取栈顶</a:t>
            </a:r>
            <a:r>
              <a:rPr kumimoji="1" lang="zh-CN" altLang="en-US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元素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GetTop(s</a:t>
            </a:r>
            <a:r>
              <a:rPr kumimoji="1" lang="zh-CN" altLang="en-US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dirty="0" err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endParaRPr kumimoji="1" lang="en-US" altLang="zh-CN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在栈不为空的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条件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下，将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栈顶元素赋给</a:t>
            </a:r>
            <a:r>
              <a:rPr kumimoji="1"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2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928660" y="1485083"/>
            <a:ext cx="6715174" cy="2157102"/>
          </a:xfrm>
          <a:prstGeom prst="rect">
            <a:avLst/>
          </a:prstGeom>
          <a:ln>
            <a:headEnd/>
            <a:tailEnd/>
          </a:ln>
          <a:scene3d>
            <a:camera prst="perspectiveLef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GetTop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&amp;e)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	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(s-&gt;top==-1)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栈为空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情况，即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栈下溢出 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   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e=s-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&gt;data[s-&gt;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top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];   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取栈顶指针元素的元素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1104876" y="4286256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i="1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smtClean="0">
                  <a:latin typeface="Consolas" pitchFamily="49" charset="0"/>
                  <a:cs typeface="Consolas" pitchFamily="49" charset="0"/>
                </a:rPr>
                <a:t>top</a:t>
              </a:r>
              <a:endParaRPr lang="zh-CN" alt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20717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GetTop(s</a:t>
              </a:r>
              <a:r>
                <a:rPr kumimoji="1" lang="zh-CN" altLang="en-US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00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</a:t>
              </a:r>
              <a:r>
                <a:rPr kumimoji="1" lang="en-US" altLang="zh-CN" sz="2000" dirty="0" err="1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kumimoji="1" lang="en-US" altLang="zh-CN" sz="2000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>
                    <a:latin typeface="Consolas" pitchFamily="49" charset="0"/>
                    <a:cs typeface="Consolas" pitchFamily="49" charset="0"/>
                  </a:rPr>
                  <a:t>a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1800" dirty="0" smtClean="0">
                    <a:latin typeface="Consolas" pitchFamily="49" charset="0"/>
                    <a:cs typeface="Consolas" pitchFamily="49" charset="0"/>
                  </a:rPr>
                  <a:t>top</a:t>
                </a:r>
                <a:endParaRPr lang="zh-CN" altLang="en-US" sz="1800" dirty="0"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i="1" dirty="0" smtClean="0">
                    <a:latin typeface="Consolas" pitchFamily="49" charset="0"/>
                    <a:cs typeface="Consolas" pitchFamily="49" charset="0"/>
                  </a:rPr>
                  <a:t>e</a:t>
                </a:r>
                <a:endParaRPr lang="zh-CN" altLang="en-US" i="1" dirty="0"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20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8497888" cy="870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3-4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p82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200" smtClean="0"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设计一个算法利用顺序栈判断一个字符串是否是对称串。所谓</a:t>
            </a:r>
            <a:r>
              <a:rPr lang="zh-CN" altLang="en-US" sz="2200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是指从左向右读和从右向左读的序列相同。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57224" y="2357430"/>
            <a:ext cx="7786742" cy="1513821"/>
            <a:chOff x="857224" y="2357430"/>
            <a:chExt cx="7786742" cy="1513821"/>
          </a:xfr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grpSpPr>
        <p:sp>
          <p:nvSpPr>
            <p:cNvPr id="164869" name="Text Box 5"/>
            <p:cNvSpPr txBox="1">
              <a:spLocks noChangeArrowheads="1"/>
            </p:cNvSpPr>
            <p:nvPr/>
          </p:nvSpPr>
          <p:spPr bwMode="auto">
            <a:xfrm>
              <a:off x="928662" y="3000372"/>
              <a:ext cx="7715304" cy="8708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 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字符串</a:t>
              </a:r>
              <a:r>
                <a:rPr lang="en-US" altLang="zh-CN" sz="22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的所有元素依次</a:t>
              </a:r>
              <a:r>
                <a:rPr lang="zh-CN" altLang="en-US" sz="22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进栈，产生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的出</a:t>
              </a:r>
              <a:r>
                <a:rPr lang="zh-CN" altLang="en-US" sz="2200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序列正好与</a:t>
              </a:r>
              <a:r>
                <a:rPr lang="en-US" altLang="zh-CN" sz="2200" dirty="0" err="1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str</a:t>
              </a:r>
              <a:r>
                <a:rPr lang="zh-CN" altLang="en-US" sz="2200" dirty="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的顺序相反。</a:t>
              </a:r>
              <a:endPara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57224" y="2357430"/>
              <a:ext cx="250033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FF"/>
                  </a:solidFill>
                  <a:latin typeface="Consolas" pitchFamily="49" charset="0"/>
                  <a:ea typeface="黑体" pitchFamily="49" charset="-122"/>
                  <a:cs typeface="Consolas" pitchFamily="49" charset="0"/>
                </a:rPr>
                <a:t>算法设计思路</a:t>
              </a:r>
              <a:endParaRPr lang="zh-CN" altLang="en-US" dirty="0">
                <a:solidFill>
                  <a:srgbClr val="FF00FF"/>
                </a:solidFill>
                <a:latin typeface="Consolas" pitchFamily="49" charset="0"/>
                <a:ea typeface="黑体" pitchFamily="49" charset="-122"/>
                <a:cs typeface="Consolas" pitchFamily="49" charset="0"/>
              </a:endParaRP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21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42844" y="214290"/>
            <a:ext cx="8820150" cy="50783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symmetry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[])</a:t>
            </a: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 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e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 </a:t>
            </a:r>
            <a:r>
              <a:rPr lang="en-US" altLang="zh-CN" sz="18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InitStack(st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]!='\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0';i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将串所有元素进栈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Push(st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str[i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		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元素进</a:t>
            </a:r>
            <a:r>
              <a:rPr lang="zh-CN" altLang="en-US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endParaRPr lang="en-US" altLang="zh-CN" sz="1800" dirty="0" smtClean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zh-CN" altLang="en-US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for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0;str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]!='\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0';i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++)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Pop(st</a:t>
            </a:r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退栈元素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str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]!=e)	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与当前串元素不同则不是对称串</a:t>
            </a:r>
          </a:p>
          <a:p>
            <a:pPr algn="l"/>
            <a:r>
              <a: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DestroyStack(st</a:t>
            </a:r>
            <a:r>
              <a:rPr lang="en-US" altLang="zh-CN" sz="18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false;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18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endParaRPr lang="en-US" altLang="zh-CN" sz="18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DestroyStack(st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180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</a:t>
            </a:r>
          </a:p>
          <a:p>
            <a:pPr algn="l"/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algn="l"/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71472" y="1227122"/>
            <a:ext cx="6643734" cy="4972142"/>
            <a:chOff x="571472" y="1428736"/>
            <a:chExt cx="6643734" cy="4972142"/>
          </a:xfrm>
        </p:grpSpPr>
        <p:sp>
          <p:nvSpPr>
            <p:cNvPr id="3" name="矩形 2"/>
            <p:cNvSpPr/>
            <p:nvPr/>
          </p:nvSpPr>
          <p:spPr>
            <a:xfrm>
              <a:off x="571472" y="1428736"/>
              <a:ext cx="6643734" cy="857256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72" y="6000768"/>
              <a:ext cx="32147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 err="1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str</a:t>
              </a:r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的所有元素依次进栈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>
              <a:off x="-107189" y="4179099"/>
              <a:ext cx="3786214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00034" y="2143116"/>
            <a:ext cx="8215370" cy="3929090"/>
            <a:chOff x="571472" y="2428868"/>
            <a:chExt cx="8215370" cy="3929090"/>
          </a:xfrm>
        </p:grpSpPr>
        <p:sp>
          <p:nvSpPr>
            <p:cNvPr id="4" name="矩形 3"/>
            <p:cNvSpPr/>
            <p:nvPr/>
          </p:nvSpPr>
          <p:spPr>
            <a:xfrm>
              <a:off x="571472" y="2428868"/>
              <a:ext cx="8215370" cy="2143140"/>
            </a:xfrm>
            <a:prstGeom prst="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71868" y="5957848"/>
              <a:ext cx="25717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dirty="0" smtClean="0">
                  <a:latin typeface="微软雅黑" pitchFamily="34" charset="-122"/>
                  <a:ea typeface="微软雅黑" pitchFamily="34" charset="-122"/>
                  <a:cs typeface="Times New Roman" pitchFamily="18" charset="0"/>
                </a:rPr>
                <a:t>判断正反序是否相同</a:t>
              </a:r>
              <a:endPara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16200000" flipH="1">
              <a:off x="3464711" y="4822041"/>
              <a:ext cx="1428760" cy="928694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22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6" y="428604"/>
            <a:ext cx="9001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若需要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用到两个相同类型的栈，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可用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一个数组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data[0..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MaxSize-1]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来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实现这两个栈，这称为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共享栈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2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71472" y="1643050"/>
            <a:ext cx="7488290" cy="2330066"/>
            <a:chOff x="571472" y="1643050"/>
            <a:chExt cx="7488290" cy="2330066"/>
          </a:xfrm>
        </p:grpSpPr>
        <p:sp>
          <p:nvSpPr>
            <p:cNvPr id="4" name="矩形 3"/>
            <p:cNvSpPr/>
            <p:nvPr/>
          </p:nvSpPr>
          <p:spPr>
            <a:xfrm>
              <a:off x="1357290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92879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00298" y="2093703"/>
              <a:ext cx="857256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57554" y="2093703"/>
              <a:ext cx="576000" cy="39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941758" y="2093703"/>
              <a:ext cx="857256" cy="396000"/>
            </a:xfrm>
            <a:prstGeom prst="rect">
              <a:avLst/>
            </a:prstGeom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9451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</a:t>
              </a:r>
              <a:endParaRPr lang="zh-CN" altLang="en-US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811978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70518" y="2093703"/>
              <a:ext cx="857256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227774" y="2093703"/>
              <a:ext cx="576000" cy="39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0" rtlCol="0" anchor="ctr"/>
            <a:lstStyle/>
            <a:p>
              <a:pPr algn="ctr"/>
              <a:r>
                <a:rPr lang="en-US" altLang="zh-CN" sz="2000" i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aseline="-2500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28728" y="166507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00232" y="1665075"/>
              <a:ext cx="35719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71736" y="1665075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7554" y="1665076"/>
              <a:ext cx="57150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i="1" smtClean="0"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3438" y="164305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ea typeface="宋体"/>
                  <a:cs typeface="Consolas" pitchFamily="49" charset="0"/>
                </a:rPr>
                <a:t>…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45316" y="1665075"/>
              <a:ext cx="12144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smtClean="0">
                  <a:latin typeface="Consolas" pitchFamily="49" charset="0"/>
                  <a:cs typeface="Consolas" pitchFamily="49" charset="0"/>
                </a:rPr>
                <a:t>MaxSize-1</a:t>
              </a:r>
              <a:endParaRPr lang="zh-CN" altLang="en-US" sz="18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1472" y="209370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data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3501224" y="2736645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428992" y="2950960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top1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 flipH="1" flipV="1">
              <a:off x="4858546" y="2735851"/>
              <a:ext cx="285752" cy="158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786314" y="2950166"/>
              <a:ext cx="57150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smtClean="0">
                  <a:latin typeface="Consolas" pitchFamily="49" charset="0"/>
                  <a:cs typeface="Consolas" pitchFamily="49" charset="0"/>
                </a:rPr>
                <a:t>top2</a:t>
              </a:r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右大括号 24"/>
            <p:cNvSpPr/>
            <p:nvPr/>
          </p:nvSpPr>
          <p:spPr>
            <a:xfrm rot="5400000">
              <a:off x="2471604" y="2408149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4546" y="3665339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5400000">
              <a:off x="6027768" y="2386124"/>
              <a:ext cx="216000" cy="2016000"/>
            </a:xfrm>
            <a:prstGeom prst="rightBrace">
              <a:avLst/>
            </a:prstGeom>
            <a:ln w="28575">
              <a:solidFill>
                <a:srgbClr val="008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70710" y="3643314"/>
              <a:ext cx="64294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  <a:r>
                <a:rPr lang="en-US" altLang="zh-CN" sz="2000" smtClean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2000"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7224" y="4071942"/>
            <a:ext cx="7000924" cy="1971577"/>
            <a:chOff x="857224" y="4071942"/>
            <a:chExt cx="7000924" cy="1971577"/>
          </a:xfrm>
        </p:grpSpPr>
        <p:sp>
          <p:nvSpPr>
            <p:cNvPr id="29" name="TextBox 28"/>
            <p:cNvSpPr txBox="1"/>
            <p:nvPr/>
          </p:nvSpPr>
          <p:spPr>
            <a:xfrm>
              <a:off x="1357290" y="4572008"/>
              <a:ext cx="6500858" cy="147151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80000" bIns="180000" rtlCol="0">
              <a:spAutoFit/>
            </a:bodyPr>
            <a:lstStyle/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typedef struct</a:t>
              </a:r>
              <a:endParaRPr lang="zh-CN" altLang="en-US" sz="18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{  ElemType 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data[MaxSize];	</a:t>
              </a:r>
              <a:r>
                <a:rPr lang="en-US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存放共享栈中元素</a:t>
              </a: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 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int 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top1，top2;		</a:t>
              </a:r>
              <a:r>
                <a:rPr lang="en-US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//</a:t>
              </a:r>
              <a:r>
                <a:rPr lang="zh-CN" altLang="en-US" sz="1800" smtClean="0">
                  <a:solidFill>
                    <a:srgbClr val="00B0F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两个栈的栈顶指针</a:t>
              </a:r>
            </a:p>
            <a:p>
              <a:pPr algn="l"/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} </a:t>
              </a:r>
              <a:r>
                <a:rPr lang="en-US" sz="18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DStack</a:t>
              </a:r>
              <a:r>
                <a:rPr lang="en-US" sz="18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;	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7224" y="4071942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00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共享栈类型：</a:t>
              </a:r>
              <a:endParaRPr lang="zh-CN" altLang="en-US" sz="200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23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2124075" y="2205038"/>
            <a:ext cx="4897438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FF"/>
                </a:solidFill>
              </a:rPr>
              <a:t> </a:t>
            </a:r>
            <a:r>
              <a:rPr lang="en-US" altLang="zh-CN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r>
              <a:rPr lang="zh-CN" altLang="en-US" sz="44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Arial Unicode MS" pitchFamily="34" charset="-122"/>
                <a:cs typeface="Arial Unicode MS" pitchFamily="34" charset="-122"/>
              </a:rPr>
              <a:t>本讲完</a:t>
            </a:r>
            <a:r>
              <a:rPr lang="zh-CN" altLang="en-US" sz="400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━━</a:t>
            </a:r>
            <a:endParaRPr lang="zh-CN" altLang="en-US" sz="4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ext Box 2"/>
          <p:cNvSpPr txBox="1">
            <a:spLocks noChangeArrowheads="1"/>
          </p:cNvSpPr>
          <p:nvPr/>
        </p:nvSpPr>
        <p:spPr bwMode="auto">
          <a:xfrm>
            <a:off x="500034" y="714356"/>
            <a:ext cx="7000924" cy="237244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允许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进行插入、删除操作的一端称为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顶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。</a:t>
            </a:r>
            <a:endParaRPr kumimoji="1" lang="en-US" altLang="zh-CN" sz="2000" dirty="0" smtClean="0">
              <a:ea typeface="楷体" pitchFamily="49" charset="-122"/>
              <a:cs typeface="Times New Roman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表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的另一端称为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栈底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当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栈中没有数据</a:t>
            </a:r>
            <a:r>
              <a:rPr kumimoji="1" lang="zh-CN" altLang="en-US" sz="2000">
                <a:ea typeface="楷体" pitchFamily="49" charset="-122"/>
                <a:cs typeface="Times New Roman" pitchFamily="18" charset="0"/>
              </a:rPr>
              <a:t>元素</a:t>
            </a: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时，称为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空栈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的插入操作通常称为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进栈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入</a:t>
            </a:r>
            <a:r>
              <a:rPr kumimoji="1" lang="zh-CN" altLang="en-US" sz="2000" dirty="0" smtClean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栈。</a:t>
            </a:r>
            <a:endParaRPr kumimoji="1" lang="en-US" altLang="zh-CN" sz="2000" dirty="0" smtClean="0">
              <a:solidFill>
                <a:srgbClr val="FF0000"/>
              </a:solidFill>
              <a:ea typeface="楷体" pitchFamily="49" charset="-122"/>
              <a:cs typeface="Times New Roman" pitchFamily="18" charset="0"/>
            </a:endParaRPr>
          </a:p>
          <a:p>
            <a:pPr marL="457200" indent="-457200" algn="just">
              <a:lnSpc>
                <a:spcPts val="25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zh-CN" altLang="en-US" sz="2000" smtClean="0">
                <a:ea typeface="楷体" pitchFamily="49" charset="-122"/>
                <a:cs typeface="Times New Roman" pitchFamily="18" charset="0"/>
              </a:rPr>
              <a:t>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的删除操作通常称为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退栈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或</a:t>
            </a:r>
            <a:r>
              <a:rPr kumimoji="1" lang="zh-CN" altLang="en-US" sz="2000" dirty="0">
                <a:solidFill>
                  <a:srgbClr val="FF0000"/>
                </a:solidFill>
                <a:ea typeface="楷体" pitchFamily="49" charset="-122"/>
                <a:cs typeface="Times New Roman" pitchFamily="18" charset="0"/>
              </a:rPr>
              <a:t>出栈</a:t>
            </a:r>
            <a:r>
              <a:rPr kumimoji="1" lang="zh-CN" altLang="en-US" sz="2000" dirty="0"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3886200" y="4519634"/>
            <a:ext cx="6858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716463" y="4414859"/>
            <a:ext cx="927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栈顶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716463" y="6015059"/>
            <a:ext cx="8556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栈底</a:t>
            </a: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2285984" y="5195918"/>
            <a:ext cx="13573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000" dirty="0">
                <a:latin typeface="楷体" pitchFamily="49" charset="-122"/>
                <a:ea typeface="楷体" pitchFamily="49" charset="-122"/>
              </a:rPr>
              <a:t>栈示意图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32138" y="3300434"/>
            <a:ext cx="1143000" cy="1223962"/>
            <a:chOff x="3132138" y="3300434"/>
            <a:chExt cx="1143000" cy="1223962"/>
          </a:xfrm>
        </p:grpSpPr>
        <p:sp>
          <p:nvSpPr>
            <p:cNvPr id="201739" name="Text Box 11"/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进栈</a:t>
              </a: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394200" y="3300434"/>
            <a:ext cx="1249362" cy="1223962"/>
            <a:chOff x="4394200" y="3300434"/>
            <a:chExt cx="1249362" cy="1223962"/>
          </a:xfrm>
        </p:grpSpPr>
        <p:sp>
          <p:nvSpPr>
            <p:cNvPr id="201738" name="Text Box 10"/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000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出栈</a:t>
              </a: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1472" y="142852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栈的几个概念</a:t>
            </a:r>
            <a:endParaRPr lang="zh-CN" altLang="en-US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3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17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017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/>
      <p:bldP spid="201736" grpId="1"/>
      <p:bldP spid="201737" grpId="0"/>
      <p:bldP spid="20173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539750" y="260350"/>
            <a:ext cx="8135938" cy="76944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栈的主要特点</a:t>
            </a:r>
            <a:r>
              <a:rPr lang="zh-CN" altLang="en-US" sz="220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是</a:t>
            </a:r>
            <a:r>
              <a:rPr lang="zh-CN" altLang="en-US" sz="2200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“后进先出”，即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后进栈的元素先出栈。栈也称为</a:t>
            </a:r>
            <a:r>
              <a:rPr lang="zh-CN" altLang="en-US" sz="2200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后进先出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表。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571604" y="1759120"/>
            <a:ext cx="5429288" cy="3743841"/>
            <a:chOff x="1214414" y="1759120"/>
            <a:chExt cx="5429288" cy="3743841"/>
          </a:xfrm>
        </p:grpSpPr>
        <p:pic>
          <p:nvPicPr>
            <p:cNvPr id="112653" name="Picture 1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</p:spPr>
        </p:pic>
        <p:pic>
          <p:nvPicPr>
            <p:cNvPr id="112655" name="Picture 1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</p:spPr>
        </p:pic>
        <p:sp>
          <p:nvSpPr>
            <p:cNvPr id="112658" name="Text Box 18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286016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走进死胡同的</a:t>
              </a:r>
              <a:r>
                <a:rPr lang="en-US" altLang="zh-CN" sz="2000" dirty="0">
                  <a:ea typeface="楷体" pitchFamily="49" charset="-122"/>
                  <a:cs typeface="Times New Roman" pitchFamily="18" charset="0"/>
                </a:rPr>
                <a:t>5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人</a:t>
              </a:r>
              <a:r>
                <a:rPr lang="zh-CN" altLang="en-US" sz="2000" dirty="0" smtClean="0">
                  <a:ea typeface="楷体" pitchFamily="49" charset="-122"/>
                  <a:cs typeface="Times New Roman" pitchFamily="18" charset="0"/>
                </a:rPr>
                <a:t>要按</a:t>
              </a: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相反次序退出</a:t>
              </a:r>
            </a:p>
          </p:txBody>
        </p:sp>
        <p:sp>
          <p:nvSpPr>
            <p:cNvPr id="112659" name="Text Box 19"/>
            <p:cNvSpPr txBox="1">
              <a:spLocks noChangeArrowheads="1"/>
            </p:cNvSpPr>
            <p:nvPr/>
          </p:nvSpPr>
          <p:spPr bwMode="auto">
            <a:xfrm>
              <a:off x="1214414" y="3071810"/>
              <a:ext cx="2390762" cy="7078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ea typeface="楷体" pitchFamily="49" charset="-122"/>
                  <a:cs typeface="Times New Roman" pitchFamily="18" charset="0"/>
                </a:rPr>
                <a:t>假设死胡同的宽度恰好只够正一个人</a:t>
              </a:r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571736" y="5072074"/>
              <a:ext cx="2786082" cy="43088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dirty="0">
                  <a:solidFill>
                    <a:srgbClr val="FF00FF"/>
                  </a:solidFill>
                  <a:ea typeface="楷体" pitchFamily="49" charset="-122"/>
                  <a:cs typeface="Times New Roman" pitchFamily="18" charset="0"/>
                </a:rPr>
                <a:t>死胡同就是一个栈！</a:t>
              </a: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058" y="2993066"/>
              <a:ext cx="216000" cy="936000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00100" y="1500174"/>
            <a:ext cx="121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楷体" pitchFamily="49" charset="-122"/>
                <a:ea typeface="楷体" pitchFamily="49" charset="-122"/>
              </a:rPr>
              <a:t>例如：</a:t>
            </a:r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4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276600" y="1989138"/>
            <a:ext cx="4176713" cy="1214142"/>
          </a:xfrm>
          <a:prstGeom prst="rect">
            <a:avLst/>
          </a:prstGeom>
          <a:ln>
            <a:headEnd/>
            <a:tailEnd/>
          </a:ln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思考题：</a:t>
            </a:r>
          </a:p>
          <a:p>
            <a:pPr algn="l"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  <a:cs typeface="Times New Roman" pitchFamily="18" charset="0"/>
              </a:rPr>
              <a:t>　　</a:t>
            </a:r>
            <a:r>
              <a:rPr lang="zh-CN" altLang="en-US" sz="22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栈和线性表有什么不同？</a:t>
            </a:r>
          </a:p>
        </p:txBody>
      </p:sp>
      <p:pic>
        <p:nvPicPr>
          <p:cNvPr id="159752" name="Picture 8" descr="u=747280111,2892026355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341438"/>
            <a:ext cx="3025775" cy="2274887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468313" y="188913"/>
            <a:ext cx="8077200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200" b="0" dirty="0">
                <a:latin typeface="Consolas" pitchFamily="49" charset="0"/>
                <a:ea typeface="楷体" pitchFamily="49" charset="-122"/>
                <a:cs typeface="Consolas" pitchFamily="49" charset="0"/>
              </a:rPr>
              <a:t>　</a:t>
            </a:r>
            <a:r>
              <a:rPr kumimoji="1" lang="zh-CN" altLang="en-US" sz="2200" b="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例（补充）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设一个栈的输入序列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借助一个栈所得到的输出序列</a:t>
            </a:r>
            <a:r>
              <a:rPr kumimoji="1"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是（  ）。</a:t>
            </a:r>
            <a:endParaRPr kumimoji="1" lang="zh-CN" altLang="en-US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B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.</a:t>
            </a:r>
            <a:r>
              <a:rPr kumimoji="1" lang="en-US" altLang="zh-CN" sz="2200" i="1"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C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		D</a:t>
            </a:r>
            <a:r>
              <a:rPr kumimoji="1" lang="en-US" altLang="zh-CN" sz="2200">
                <a:latin typeface="Consolas" pitchFamily="49" charset="0"/>
                <a:ea typeface="楷体" pitchFamily="49" charset="-122"/>
                <a:cs typeface="Consolas" pitchFamily="49" charset="0"/>
              </a:rPr>
              <a:t>. 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200" i="1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en-US" altLang="zh-CN" sz="2200" dirty="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3789363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5610225"/>
            <a:ext cx="9366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3279775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285852" y="2428868"/>
            <a:ext cx="345916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选项</a:t>
            </a:r>
            <a:r>
              <a:rPr lang="en-US" altLang="zh-CN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200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5805488"/>
            <a:ext cx="4318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3" y="4005263"/>
            <a:ext cx="316865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200" dirty="0">
                <a:latin typeface="Consolas" pitchFamily="49" charset="0"/>
                <a:ea typeface="楷体" pitchFamily="49" charset="-122"/>
                <a:cs typeface="Consolas" pitchFamily="49" charset="0"/>
              </a:rPr>
              <a:t>下一步不可能出栈</a:t>
            </a:r>
            <a:r>
              <a:rPr lang="en-US" altLang="zh-CN" sz="2200" i="1" dirty="0"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6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" y="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214290"/>
            <a:ext cx="8643998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lang="zh-CN" altLang="en-US" sz="22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3-3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p80】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出栈序列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能取值的个数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200" u="sng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多少？</a:t>
            </a:r>
            <a:endParaRPr lang="en-US" altLang="zh-CN" sz="2200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       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B.</a:t>
            </a:r>
            <a:r>
              <a:rPr lang="en-US" altLang="zh-CN" sz="2200" i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C.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+mn-ea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     </a:t>
            </a:r>
            <a:r>
              <a:rPr lang="en-US" altLang="zh-CN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</a:t>
            </a:r>
            <a:r>
              <a:rPr lang="zh-CN" altLang="en-US" sz="22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  <a:endParaRPr lang="zh-CN" altLang="en-US" sz="22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643042" y="2571744"/>
            <a:ext cx="4975260" cy="3429024"/>
            <a:chOff x="2000232" y="2643182"/>
            <a:chExt cx="4975260" cy="3429024"/>
          </a:xfrm>
        </p:grpSpPr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492500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4429125" y="3686749"/>
              <a:ext cx="0" cy="1800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492500" y="5507611"/>
              <a:ext cx="9366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3779838" y="5702874"/>
              <a:ext cx="431800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46810" y="4978611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40144" y="4546608"/>
              <a:ext cx="468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19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43570" y="3264099"/>
              <a:ext cx="468000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?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57422" y="3357562"/>
              <a:ext cx="100013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altLang="zh-CN" sz="2000" i="1" smtClean="0">
                  <a:latin typeface="Consolas" pitchFamily="49" charset="0"/>
                  <a:cs typeface="Consolas" pitchFamily="49" charset="0"/>
                  <a:sym typeface="Symbol"/>
                </a:rPr>
                <a:t>n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  </a:t>
              </a:r>
              <a:r>
                <a:rPr lang="en-US" altLang="zh-CN" sz="2000" smtClean="0">
                  <a:latin typeface="Consolas" pitchFamily="49" charset="0"/>
                  <a:ea typeface="宋体"/>
                  <a:cs typeface="Consolas" pitchFamily="49" charset="0"/>
                  <a:sym typeface="Symbol"/>
                </a:rPr>
                <a:t>…</a:t>
              </a:r>
              <a:r>
                <a:rPr lang="en-US" altLang="zh-CN" sz="2000" smtClean="0">
                  <a:latin typeface="Consolas" pitchFamily="49" charset="0"/>
                  <a:cs typeface="Consolas" pitchFamily="49" charset="0"/>
                  <a:sym typeface="Symbol"/>
                </a:rPr>
                <a:t>   </a:t>
              </a:r>
              <a:r>
                <a:rPr lang="en-US" altLang="zh-CN" sz="2000" dirty="0" smtClean="0"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20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0914" y="3929066"/>
              <a:ext cx="22145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不可能是</a:t>
              </a:r>
              <a:r>
                <a:rPr lang="en-US" altLang="zh-CN" sz="2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和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</a:p>
            <a:p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共有</a:t>
              </a:r>
              <a:r>
                <a:rPr lang="en-US" altLang="zh-CN" sz="2000" i="1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+mj-ea"/>
                  <a:cs typeface="Consolas" pitchFamily="49" charset="0"/>
                </a:rPr>
                <a:t>-</a:t>
              </a:r>
              <a:r>
                <a:rPr lang="en-US" altLang="zh-CN" sz="200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可能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stCxn id="13" idx="0"/>
              <a:endCxn id="11" idx="2"/>
            </p:cNvCxnSpPr>
            <p:nvPr/>
          </p:nvCxnSpPr>
          <p:spPr>
            <a:xfrm rot="5400000" flipH="1" flipV="1">
              <a:off x="5694291" y="3745788"/>
              <a:ext cx="357190" cy="9367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00232" y="2643182"/>
              <a:ext cx="4000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1</a:t>
              </a:r>
              <a:r>
                <a:rPr lang="zh-CN" altLang="en-US" sz="2200" smtClean="0">
                  <a:latin typeface="Consolas" pitchFamily="49" charset="0"/>
                  <a:cs typeface="Consolas" pitchFamily="49" charset="0"/>
                </a:rPr>
                <a:t>、</a:t>
              </a:r>
              <a:r>
                <a:rPr lang="en-US" altLang="zh-CN" sz="2200" smtClean="0">
                  <a:latin typeface="Consolas" pitchFamily="49" charset="0"/>
                  <a:cs typeface="Consolas" pitchFamily="49" charset="0"/>
                </a:rPr>
                <a:t>2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进栈，</a:t>
              </a:r>
              <a:r>
                <a:rPr lang="en-US" altLang="zh-CN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3</a:t>
              </a:r>
              <a:r>
                <a:rPr lang="zh-CN" altLang="en-US" sz="220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出栈的结果：</a:t>
              </a:r>
              <a:endParaRPr lang="zh-CN" altLang="en-US" sz="220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7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821537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500"/>
              </a:lnSpc>
            </a:pP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补充</a:t>
            </a:r>
            <a:r>
              <a:rPr kumimoji="1"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一个栈的入栈序列为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，其出栈序列是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p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Symbol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宋体"/>
                <a:cs typeface="Consolas" pitchFamily="49" charset="0"/>
                <a:sym typeface="Symbol"/>
              </a:rPr>
              <a:t>…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i="1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。若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200" baseline="-25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可能取值的个数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 ）多少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en-US" altLang="zh-CN" sz="220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500"/>
              </a:lnSpc>
            </a:pP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       B.</a:t>
            </a:r>
            <a:r>
              <a:rPr lang="en-US" altLang="zh-CN" sz="2200" i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       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C.</a:t>
            </a:r>
            <a:r>
              <a:rPr lang="en-US" altLang="zh-CN" sz="2200" i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20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D. </a:t>
            </a:r>
            <a:r>
              <a:rPr lang="zh-CN" altLang="en-US" sz="22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无法确定</a:t>
            </a:r>
            <a:endParaRPr lang="zh-CN" altLang="en-US" sz="2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4744" y="2500306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全国考研题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3038773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解：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可以取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3791554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可以取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4324657"/>
            <a:ext cx="7858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可以取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4857760"/>
            <a:ext cx="8143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可以取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进，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出， 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… 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2976" y="5072074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mtClean="0">
                <a:latin typeface="Consolas" pitchFamily="49" charset="0"/>
                <a:cs typeface="Consolas" pitchFamily="49" charset="0"/>
              </a:rPr>
              <a:t>…</a:t>
            </a:r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1538" y="564357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p</a:t>
            </a:r>
            <a:r>
              <a:rPr lang="en-US" altLang="zh-CN" sz="2000" baseline="-25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可以取除了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外的任何值。答案为</a:t>
            </a:r>
            <a:r>
              <a:rPr lang="en-US" altLang="zh-CN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>
                <a:latin typeface="Consolas" pitchFamily="49" charset="0"/>
                <a:cs typeface="Consolas" pitchFamily="49" charset="0"/>
              </a:rPr>
              <a:pPr/>
              <a:t>8</a:t>
            </a:fld>
            <a:r>
              <a:rPr lang="en-US" altLang="zh-CN" smtClean="0">
                <a:latin typeface="Consolas" pitchFamily="49" charset="0"/>
                <a:cs typeface="Consolas" pitchFamily="49" charset="0"/>
              </a:rPr>
              <a:t>/24</a:t>
            </a:r>
            <a:endParaRPr lang="en-US" altLang="zh-CN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 rot="240349">
            <a:off x="684213" y="1285860"/>
            <a:ext cx="5338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66700" algn="l"/>
            <a:r>
              <a:rPr kumimoji="1" lang="zh-CN" altLang="en-US" dirty="0">
                <a:ea typeface="楷体" pitchFamily="49" charset="-122"/>
                <a:cs typeface="Times New Roman" pitchFamily="18" charset="0"/>
              </a:rPr>
              <a:t>栈的几种基本运算如下</a:t>
            </a:r>
            <a:r>
              <a:rPr kumimoji="1" lang="en-US" altLang="zh-CN" dirty="0">
                <a:ea typeface="楷体" pitchFamily="49" charset="-122"/>
                <a:cs typeface="Times New Roman" pitchFamily="18" charset="0"/>
              </a:rPr>
              <a:t>:    </a:t>
            </a:r>
            <a:endParaRPr kumimoji="1" lang="en-US" altLang="zh-CN" sz="1800" dirty="0"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27088" y="2000802"/>
            <a:ext cx="7704137" cy="3375283"/>
          </a:xfrm>
          <a:prstGeom prst="rect">
            <a:avLst/>
          </a:prstGeom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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初始化栈。构造一个空栈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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(&amp;s)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销毁栈。释放栈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占用的存储空间。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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StackEmpty(s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判断栈是否为空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空，则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返回真；否则返回假。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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Push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进栈。将元素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插入到栈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中作为栈顶元素。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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</a:t>
            </a:r>
            <a:r>
              <a:rPr kumimoji="1" lang="en-US" altLang="zh-CN" sz="200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(&amp;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出栈。从栈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中退出栈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元素，并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将其值赋给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</a:p>
          <a:p>
            <a:pPr marL="457200" indent="-457200" algn="l">
              <a:lnSpc>
                <a:spcPts val="3200"/>
              </a:lnSpc>
            </a:pP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  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GetTop(s</a:t>
            </a:r>
            <a:r>
              <a:rPr kumimoji="1" lang="zh-CN" altLang="en-US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00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kumimoji="1" lang="en-US" altLang="zh-CN" sz="2000" dirty="0" err="1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取栈顶元素。返回当前的栈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顶</a:t>
            </a:r>
            <a:r>
              <a:rPr kumimoji="1" lang="zh-CN" altLang="en-US" sz="200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元素，并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将其值赋给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 b="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476250"/>
            <a:ext cx="8208962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栈抽象数据类型＝逻辑结构＋基本运算（运算描述）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9</a:t>
            </a:fld>
            <a:r>
              <a:rPr lang="en-US" altLang="zh-CN" smtClean="0"/>
              <a:t>/24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1394</Words>
  <Application>Microsoft Office PowerPoint</Application>
  <PresentationFormat>全屏显示(4:3)</PresentationFormat>
  <Paragraphs>329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微软用户</cp:lastModifiedBy>
  <cp:revision>800</cp:revision>
  <dcterms:created xsi:type="dcterms:W3CDTF">2004-04-04T02:09:16Z</dcterms:created>
  <dcterms:modified xsi:type="dcterms:W3CDTF">2017-11-30T01:03:53Z</dcterms:modified>
</cp:coreProperties>
</file>