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457" r:id="rId2"/>
    <p:sldId id="348" r:id="rId3"/>
    <p:sldId id="422" r:id="rId4"/>
    <p:sldId id="446" r:id="rId5"/>
    <p:sldId id="351" r:id="rId6"/>
    <p:sldId id="456" r:id="rId7"/>
    <p:sldId id="447" r:id="rId8"/>
    <p:sldId id="383" r:id="rId9"/>
    <p:sldId id="458" r:id="rId10"/>
    <p:sldId id="353" r:id="rId11"/>
    <p:sldId id="449" r:id="rId12"/>
    <p:sldId id="354" r:id="rId13"/>
    <p:sldId id="394" r:id="rId14"/>
    <p:sldId id="450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395" r:id="rId28"/>
    <p:sldId id="396" r:id="rId29"/>
    <p:sldId id="440" r:id="rId30"/>
    <p:sldId id="429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FF"/>
    <a:srgbClr val="0000FF"/>
    <a:srgbClr val="FF0000"/>
    <a:srgbClr val="666699"/>
    <a:srgbClr val="660066"/>
    <a:srgbClr val="F8BFBE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9" autoAdjust="0"/>
    <p:restoredTop sz="94682" autoAdjust="0"/>
  </p:normalViewPr>
  <p:slideViewPr>
    <p:cSldViewPr>
      <p:cViewPr varScale="1">
        <p:scale>
          <a:sx n="75" d="100"/>
          <a:sy n="75" d="100"/>
        </p:scale>
        <p:origin x="-6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9200AD0C-DDBA-43D0-A440-12A8C764AD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F6BB-DAB6-43B3-A0EA-00FD92021F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3AA-8F00-44AB-9C65-51B68D56BE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A482-95DA-42F6-A072-9363AF993A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E190-2EAE-42A8-A0D3-60AC4F58C0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F32E-F60B-41E2-90F2-17189FE7E5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4CF8-6B02-4800-AF5E-4C229D179F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D573-3281-4125-AB9C-0D753DCC5C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8B7E570-69B3-4B0D-BE72-C89A0FCDCBD8}" type="slidenum">
              <a:rPr lang="en-US" altLang="zh-CN" smtClean="0"/>
              <a:pPr/>
              <a:t>‹#›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1FAD-13B8-4DC3-86AD-27B7A975CD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9D88-D4DD-45BD-8508-C2FE34F03A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5312-24EC-4FF0-9030-DA69F7DF92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2000240"/>
            <a:ext cx="792961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和队列都是存放多个数据的容器。通常用于存放临时数据：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92-3379-4E90-97D3-07C5AA45976A}" type="slidenum">
              <a:rPr lang="en-US" altLang="zh-CN" smtClean="0"/>
              <a:pPr/>
              <a:t>1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1357290" y="2786058"/>
            <a:ext cx="6643734" cy="104374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如果先放入的数据先处理，则使用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队列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如果后放入的数据先处理，则使用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200"/>
          </a:p>
        </p:txBody>
      </p:sp>
      <p:sp>
        <p:nvSpPr>
          <p:cNvPr id="6" name="Rectangle 3" descr="蓝色面巾纸"/>
          <p:cNvSpPr>
            <a:spLocks noChangeArrowheads="1"/>
          </p:cNvSpPr>
          <p:nvPr/>
        </p:nvSpPr>
        <p:spPr bwMode="auto">
          <a:xfrm>
            <a:off x="428596" y="714356"/>
            <a:ext cx="3500462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kumimoji="1" lang="en-US" altLang="zh-CN" sz="3200" smtClean="0">
                <a:solidFill>
                  <a:srgbClr val="FF3300"/>
                </a:solidFill>
                <a:ea typeface="隶书" pitchFamily="49" charset="-122"/>
              </a:rPr>
              <a:t>3.1.4   </a:t>
            </a:r>
            <a:r>
              <a:rPr kumimoji="1" lang="zh-CN" altLang="en-US" sz="3200" smtClean="0">
                <a:solidFill>
                  <a:srgbClr val="FF3300"/>
                </a:solidFill>
                <a:ea typeface="隶书" pitchFamily="49" charset="-122"/>
              </a:rPr>
              <a:t>栈的应用</a:t>
            </a:r>
            <a:r>
              <a:rPr kumimoji="1" lang="zh-CN" altLang="en-US" sz="3200" smtClean="0">
                <a:solidFill>
                  <a:srgbClr val="FF3300"/>
                </a:solidFill>
                <a:latin typeface="楷体_GB2312" pitchFamily="49" charset="-122"/>
              </a:rPr>
              <a:t> </a:t>
            </a:r>
            <a:endParaRPr kumimoji="1" lang="zh-CN" altLang="en-US" sz="3200" dirty="0">
              <a:solidFill>
                <a:srgbClr val="FF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7158" y="142852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 smtClean="0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200" i="1" smtClean="0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7158" y="681319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情况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（带有括号）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>
                <a:latin typeface="Consolas" pitchFamily="49" charset="0"/>
                <a:cs typeface="Consolas" pitchFamily="49" charset="0"/>
              </a:rPr>
              <a:t>exp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=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*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(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>
                <a:latin typeface="Consolas" pitchFamily="49" charset="0"/>
                <a:cs typeface="Consolas" pitchFamily="49" charset="0"/>
              </a:rPr>
              <a:t>“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>
                <a:latin typeface="Consolas" pitchFamily="49" charset="0"/>
                <a:cs typeface="Consolas" pitchFamily="49" charset="0"/>
              </a:rPr>
              <a:t>”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+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)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endParaRPr lang="zh-CN" altLang="en-US"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856040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402902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运算符栈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28992" y="278605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>
                <a:latin typeface="Consolas" pitchFamily="49" charset="0"/>
                <a:cs typeface="Consolas" pitchFamily="49" charset="0"/>
              </a:rPr>
              <a:t>postexp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：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3214686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8" y="485776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：一个子表达式开始，进栈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14348" y="450057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开始时，任何运算符都进栈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14348" y="52149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栈顶为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：任何运算符进栈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14348" y="564357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：退栈到（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4348" y="60600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只有大于栈顶的优先级，才进栈；否则退栈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4286248" y="3286124"/>
            <a:ext cx="4071966" cy="890293"/>
            <a:chOff x="4286248" y="3286124"/>
            <a:chExt cx="4071966" cy="890293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86248" y="3714752"/>
              <a:ext cx="4071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i="1" smtClean="0">
                  <a:latin typeface="Consolas" pitchFamily="49" charset="0"/>
                  <a:cs typeface="Consolas" pitchFamily="49" charset="0"/>
                </a:rPr>
                <a:t>postexp</a:t>
              </a:r>
              <a:r>
                <a:rPr lang="en-US" smtClean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zh-CN" altLang="en-US" smtClean="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2 1 3 + * 4 </a:t>
              </a:r>
              <a:r>
                <a:rPr lang="en-US" altLang="zh-CN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zh-CN" altLang="en-US" smtClean="0">
                  <a:latin typeface="Consolas" pitchFamily="49" charset="0"/>
                  <a:cs typeface="Consolas" pitchFamily="49" charset="0"/>
                </a:rPr>
                <a:t>”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" y="-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11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97" name="TextBox 96"/>
          <p:cNvSpPr txBox="1"/>
          <p:nvPr/>
        </p:nvSpPr>
        <p:spPr>
          <a:xfrm>
            <a:off x="214282" y="571480"/>
            <a:ext cx="8715436" cy="5364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216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为数字：将后续的所有数字均依次存放到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并以字符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'#'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标志数值串结束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：将此括号进栈到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为右括号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')'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：将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中出栈时遇到的第一个左括号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以前的运算符依次出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中，然后将左括号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出栈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为其他运算符：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if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（栈空或者栈顶运算符为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 直接将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else if (ch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的优先级高于栈顶运算符的优先级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直接将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依次出栈并存入到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中，直到栈顶运算符优先级小于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优先级，然后将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扫描完毕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则将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中所有运算符依次出栈并存放到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7158" y="1000108"/>
            <a:ext cx="8572560" cy="4364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为数字：将后续的所有数字均依次存放到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并以字符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'#'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标志数值串结束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：将此括号进栈到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为右括号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')'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：将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中出栈时遇到的第一个左括号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以前的运算符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依次出栈并存放到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中，然后将左括号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出栈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：出栈运算符并存放到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直到栈空或者栈顶为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然后将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：出栈运算符并存放到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直到栈空或者栈顶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，然后将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扫描完毕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则将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中所有运算符依次出栈并存放到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中。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472" y="285728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针对简单表达式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>
          <a:xfrm>
            <a:off x="6624638" y="6492875"/>
            <a:ext cx="2133600" cy="365125"/>
          </a:xfrm>
        </p:spPr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493691"/>
            <a:ext cx="8572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中缀表达式“</a:t>
            </a:r>
            <a:r>
              <a:rPr lang="en-US" sz="22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(56</a:t>
            </a:r>
            <a:r>
              <a:rPr lang="en-US" sz="2200" smtClean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sz="22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20)/(4+2)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后缀表达式“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56#20#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4#2#+/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1350949"/>
          <a:ext cx="8286808" cy="4498833"/>
        </p:xfrm>
        <a:graphic>
          <a:graphicData uri="http://schemas.openxmlformats.org/drawingml/2006/table">
            <a:tbl>
              <a:tblPr/>
              <a:tblGrid>
                <a:gridCol w="4286280"/>
                <a:gridCol w="1428760"/>
                <a:gridCol w="2571768"/>
              </a:tblGrid>
              <a:tr h="574046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栈（栈底→栈顶）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987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510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为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数字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56#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281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直接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778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为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数字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707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')'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栈中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之前的运算符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'-'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然后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092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'/'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14</a:t>
            </a:fld>
            <a:r>
              <a:rPr lang="en-US" altLang="zh-CN" smtClean="0"/>
              <a:t>/30</a:t>
            </a:r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500041"/>
          <a:ext cx="8072494" cy="5082082"/>
        </p:xfrm>
        <a:graphic>
          <a:graphicData uri="http://schemas.openxmlformats.org/drawingml/2006/table">
            <a:tbl>
              <a:tblPr/>
              <a:tblGrid>
                <a:gridCol w="3929090"/>
                <a:gridCol w="1714512"/>
                <a:gridCol w="2428892"/>
              </a:tblGrid>
              <a:tr h="456294"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栈（栈底→栈顶）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438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78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为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数字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#-4#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7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'+'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顶运算符为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直接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#-4#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152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为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数字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#-4#2#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')'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栈中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之前的运算符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'+'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然后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#-4#2#+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628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str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扫描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完毕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栈中的所有运算符依次出栈并存入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中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#-4#2#+/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285860"/>
            <a:ext cx="8143932" cy="36875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trans(char *exp，char postexp[])		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char e;  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 *Optr;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定义运算符栈指针</a:t>
            </a:r>
          </a:p>
          <a:p>
            <a:pPr algn="l"/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InitStack(Optr);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初始化运算符栈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i=0;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的下标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(*exp!='\0')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表达式未扫描完时循环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	switch(*exp)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'('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判定为左括号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Push(Optr，'(');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左括号进栈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 exp++;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将算术表达式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转换成后缀表达式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16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85720" y="642918"/>
            <a:ext cx="8286808" cy="34776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case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')'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		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判定为右括号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Pop(Optr，e);	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while (e!='(')	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时循环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{  postexp[i++]=e;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Pop(Optr，e);	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exp++;		 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继续扫描其他字符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17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57158" y="500042"/>
            <a:ext cx="8286808" cy="4518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case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'+':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判定为加或减号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case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'-'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while (!StackEmpty(Optr))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GetTop(Optr，e);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if (e!='(')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'('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{  postexp[i++]=e;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Pop(Optr，e);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else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'(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时退出循环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Push(Optr，*exp);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exp++;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18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57158" y="428604"/>
            <a:ext cx="8572560" cy="42778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case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'*'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case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'/'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(!StackEmpty(Optr))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GetTop(Optr，e);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if (e=='*' || e=='/')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{  postexp[i++]=e;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Pop(Optr，e);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else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运算符时退出循环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Push(Optr，*exp);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exp++;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19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8572560" cy="56769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default: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处理数字字符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while (*exp&gt;='0' &amp;&amp; *exp&lt;='9')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判定为数字字符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{  postexp[i++]=*exp;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exp++;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postexp[i++]='#';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标识一个数值串结束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(!StackEmpty(Optr))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此时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扫描完毕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Pop(Optr，e);	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postexp[i++]=e;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postexp[i]='\0';	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表达式添加结束标识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DestroyStack(Optr);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问题描述</a:t>
            </a:r>
            <a:r>
              <a:rPr kumimoji="1" lang="zh-CN" alt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     </a:t>
            </a:r>
            <a:endParaRPr kumimoji="1" lang="zh-CN" alt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5719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1.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简单表达式求值</a:t>
            </a:r>
            <a:endParaRPr kumimoji="1" lang="zh-CN" altLang="en-US" sz="2800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5579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这里限定的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简单表达式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求值问题是：用户输入一个包含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”、正整数和圆括号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的合法算术表达式，计算该表达式的运算结果。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500042"/>
            <a:ext cx="342902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）后缀表达式求值</a:t>
            </a:r>
            <a:endParaRPr lang="zh-CN" altLang="en-US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 smtClean="0">
                <a:latin typeface="Consolas" pitchFamily="49" charset="0"/>
                <a:cs typeface="Consolas" pitchFamily="49" charset="0"/>
              </a:rPr>
              <a:t>postexp 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值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操作数栈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2000240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2571744"/>
            <a:ext cx="6215106" cy="96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数字字符：转换为数值并进栈</a:t>
            </a:r>
            <a:endParaRPr lang="en-US" altLang="zh-CN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运算符：退栈两个操作数，计算，将结果进栈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21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28596" y="642918"/>
            <a:ext cx="8429684" cy="36875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c=b+a;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c=b-a;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c=b*a;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不零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c=b/a;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为数字字符：将连续的数字串转换成数值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栈的栈顶操作数即后缀表达式的值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22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71472" y="357166"/>
            <a:ext cx="6929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后缀表达式“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56#20#</a:t>
            </a:r>
            <a:r>
              <a:rPr lang="en-US" sz="22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4#2#+/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”的求值过程。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071549"/>
          <a:ext cx="7786742" cy="4500594"/>
        </p:xfrm>
        <a:graphic>
          <a:graphicData uri="http://schemas.openxmlformats.org/drawingml/2006/table">
            <a:tbl>
              <a:tblPr/>
              <a:tblGrid>
                <a:gridCol w="5391878"/>
                <a:gridCol w="2394864"/>
              </a:tblGrid>
              <a:tr h="500066"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操 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Opnd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栈底→栈顶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56#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栈两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次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56-20=36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栈两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次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4+2=6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/</a:t>
                      </a: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出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栈两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次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36/6=6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扫描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完毕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算法结束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栈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顶数值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即为所求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23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57158" y="928670"/>
            <a:ext cx="8501122" cy="5328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compvalue(char *postexp)	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double d， a， b， c， 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SqStack1 *Opnd;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定义操作数栈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InitStack1(Opnd);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初始化操作数栈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(*postexp!='\0')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字符串未扫描完时循环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switch (*postexp)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case '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':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Pop1(Opnd，a);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Pop1(Opnd，b);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c=b+a;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Push1(Opnd，c);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将计算结果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715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计算后缀表达式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24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357166"/>
            <a:ext cx="8143932" cy="4672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'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':				//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Pop1(Opnd，a);		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Pop1(Opnd，b);		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c=b-a;			//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Push1(Opnd，c);		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将计算结果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'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':				//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Pop1(Opnd，a);		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Pop1(Opnd，b);		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c=b*a;			//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Push1(Opnd，c);		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将计算结果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25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428604"/>
            <a:ext cx="8001056" cy="5328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case '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':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Pop1(Opnd，a);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Pop1(Opnd，b);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if (a!=0)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{  c=b/a;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Push1(Opnd，c);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将计算结果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{   printf("\n\t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除零错误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  exit(0);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异常退出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26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571480"/>
            <a:ext cx="7929618" cy="4518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default: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处理数字字符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d=0;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转换成对应的数值存放到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while (*postexp&gt;='0' &amp;&amp; *postexp&lt;='9')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{	d=10*d+*postexp-'0';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postexp++;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Push1(Opnd，d);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将数值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postexp++;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继续处理其他字符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GetTop1(Opnd，e);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DestroyStack1(Opnd);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e;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8143932" cy="2711100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main()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char exp[]="(56-20)/(4+2)";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改为键盘输入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char postexp[MaxSize];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trans(exp，postexp);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中缀表达式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:%s\n"，exp);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后缀表达式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:%s\n"，postexp);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表达式的值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:%g\n"，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compvalue(postexp)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27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28596" y="428604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>
          <a:xfrm>
            <a:off x="6643702" y="6215082"/>
            <a:ext cx="2133600" cy="365125"/>
          </a:xfrm>
        </p:spPr>
        <p:txBody>
          <a:bodyPr/>
          <a:lstStyle/>
          <a:p>
            <a:fld id="{C8B7E570-69B3-4B0D-BE72-C89A0FCDCBD8}" type="slidenum">
              <a:rPr lang="en-US" altLang="zh-CN" smtClean="0"/>
              <a:pPr/>
              <a:t>28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57224" y="1500174"/>
            <a:ext cx="4357718" cy="16758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144000" bIns="144000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中缀表达式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:(56-20)/(4+2)</a:t>
            </a:r>
            <a:endParaRPr lang="zh-CN" altLang="en-US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后缀表达式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:56#20#-4#2#+/</a:t>
            </a:r>
            <a:endParaRPr lang="zh-CN" altLang="en-US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表达式的值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:6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u=1775663919,110128940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075" y="868684"/>
            <a:ext cx="274848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29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42976" y="2928934"/>
            <a:ext cx="7143800" cy="120299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是否可以将求解简单表达式的两个阶段合并起来？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26314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简单表达式采用字符数组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表示，其中只含有“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”、正整数和圆括号。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为了方便，假设该表达式都是合法的算术表达式，例如，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1+2*(4+12)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在设计相关算法中用到栈，这里采用顺序栈存储结构。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30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14422"/>
            <a:ext cx="7643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运算符位于两个操作数中间的表达式称为中缀表达式。例如，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就是一个中缀表达式。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312895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运算算法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2500306"/>
            <a:ext cx="8001056" cy="21236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中缀表达式的运算规则：“</a:t>
            </a:r>
            <a:r>
              <a:rPr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先乘除，后加减，从左到右计算，先括号内，后括号外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因此，中缀表达式不仅要依赖运算符优先级，而且还要处理括号。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00034" y="285728"/>
            <a:ext cx="8072494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算术表达式的另一种形式是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后缀表达式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逆波兰表达式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，就是在算术表达式中，运算符在操作数的后面，如</a:t>
            </a:r>
            <a:r>
              <a:rPr 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的后缀表达式为</a:t>
            </a:r>
            <a:r>
              <a:rPr 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* +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0100" y="2500306"/>
            <a:ext cx="7286676" cy="2527560"/>
            <a:chOff x="1000100" y="2500306"/>
            <a:chExt cx="7286676" cy="2527560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2500306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zh-CN" altLang="en-US" sz="22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后缀表达式：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3143248"/>
              <a:ext cx="7215238" cy="18846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chemeClr val="bg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已考虑了运算符的优先级。</a:t>
              </a:r>
              <a:endParaRPr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chemeClr val="bg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没有括号。</a:t>
              </a:r>
              <a:endParaRPr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chemeClr val="bg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只有操作数和运算符，而且越放在前面的运算符来越优先执行。</a:t>
              </a:r>
              <a:endParaRPr lang="zh-CN" altLang="en-US" sz="20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642918"/>
            <a:ext cx="8643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在算术表达式中，如果运算符在操作数的前面，称为前缀表达式，如</a:t>
            </a:r>
            <a:r>
              <a:rPr 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的前缀表达式为</a:t>
            </a:r>
            <a:r>
              <a:rPr 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+ 1 * 2 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000100" y="2285992"/>
            <a:ext cx="7286676" cy="1643074"/>
            <a:chOff x="1000100" y="2285992"/>
            <a:chExt cx="7286676" cy="1643074"/>
          </a:xfrm>
        </p:grpSpPr>
        <p:sp>
          <p:nvSpPr>
            <p:cNvPr id="38" name="TextBox 37"/>
            <p:cNvSpPr txBox="1"/>
            <p:nvPr/>
          </p:nvSpPr>
          <p:spPr>
            <a:xfrm>
              <a:off x="1000100" y="2285992"/>
              <a:ext cx="4071966" cy="155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中缀表达式：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+  2 * 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后缀表达式：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2  3 * +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前缀表达式：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  1 * 2  3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5072066" y="2500306"/>
              <a:ext cx="214314" cy="1428760"/>
            </a:xfrm>
            <a:prstGeom prst="rightBrac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57818" y="300037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运算数的相对次序相同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785794"/>
            <a:ext cx="414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中缀表达式的求值过程：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7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37" name="TextBox 36"/>
          <p:cNvSpPr txBox="1"/>
          <p:nvPr/>
        </p:nvSpPr>
        <p:spPr>
          <a:xfrm>
            <a:off x="500034" y="1428736"/>
            <a:ext cx="5572164" cy="121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将中缀算术表达式转换成后缀表达式。</a:t>
            </a:r>
            <a:endParaRPr lang="en-US" altLang="zh-CN" sz="20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对该后缀表达式求值。</a:t>
            </a:r>
            <a:endParaRPr lang="zh-CN" altLang="en-US" sz="2000">
              <a:solidFill>
                <a:srgbClr val="008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571504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）将算术表达式转换成后缀表达式</a:t>
            </a:r>
            <a:endParaRPr lang="zh-CN" altLang="en-US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472" y="1357298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 smtClean="0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200" i="1" smtClean="0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运算符栈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2976" y="2571744"/>
            <a:ext cx="4714908" cy="96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数字字符直接放在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endParaRPr lang="en-US" altLang="zh-CN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运算符通过一个栈来处理优先级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158" y="285728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 smtClean="0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200" i="1" smtClean="0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282" y="895633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情况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（没有括号）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>
                <a:latin typeface="Consolas" pitchFamily="49" charset="0"/>
                <a:cs typeface="Consolas" pitchFamily="49" charset="0"/>
              </a:rPr>
              <a:t>exp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=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运算符栈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9058" y="307181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>
                <a:latin typeface="Consolas" pitchFamily="49" charset="0"/>
                <a:cs typeface="Consolas" pitchFamily="49" charset="0"/>
              </a:rPr>
              <a:t>postexp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：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500438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zh-CN" altLang="en-US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+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>
                <a:latin typeface="Consolas" pitchFamily="49" charset="0"/>
                <a:cs typeface="Consolas" pitchFamily="49" charset="0"/>
              </a:rPr>
              <a:t>“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>
                <a:latin typeface="Consolas" pitchFamily="49" charset="0"/>
                <a:cs typeface="Consolas" pitchFamily="49" charset="0"/>
              </a:rPr>
              <a:t>”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优先级比较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4714884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先进栈的先退栈即先执行：</a:t>
            </a:r>
            <a:endParaRPr lang="en-US" altLang="zh-CN" sz="1800" smtClean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只有大于栈顶优先级才能直接进栈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572000" y="3643314"/>
            <a:ext cx="4214842" cy="890293"/>
            <a:chOff x="4857752" y="4000504"/>
            <a:chExt cx="4214842" cy="890293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4000504"/>
              <a:ext cx="216000" cy="43200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52" y="4429132"/>
              <a:ext cx="4214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1+2+3</a:t>
              </a:r>
              <a:r>
                <a:rPr lang="zh-CN" altLang="en-US" smtClean="0">
                  <a:latin typeface="Consolas" pitchFamily="49" charset="0"/>
                  <a:cs typeface="Consolas" pitchFamily="49" charset="0"/>
                </a:rPr>
                <a:t>”</a:t>
              </a:r>
              <a:r>
                <a:rPr lang="zh-CN" altLang="en-US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 </a:t>
              </a:r>
              <a:r>
                <a:rPr lang="zh-CN" altLang="en-US" smtClean="0">
                  <a:latin typeface="Consolas" pitchFamily="49" charset="0"/>
                  <a:cs typeface="Consolas" pitchFamily="49" charset="0"/>
                  <a:sym typeface="Symbol"/>
                </a:rPr>
                <a:t> </a:t>
              </a:r>
              <a:r>
                <a:rPr lang="zh-CN" altLang="en-US" smtClean="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 3 +</a:t>
              </a:r>
              <a:r>
                <a:rPr lang="zh-CN" altLang="en-US" smtClean="0">
                  <a:latin typeface="Consolas" pitchFamily="49" charset="0"/>
                  <a:cs typeface="Consolas" pitchFamily="49" charset="0"/>
                </a:rPr>
                <a:t>”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28860" y="543575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扫描完毕，所有运算符退栈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FF"/>
          </a:solidFill>
          <a:miter lim="800000"/>
          <a:headEnd/>
          <a:tailEnd type="triangle" w="med" len="med"/>
        </a:ln>
        <a:effectLst/>
      </a:spPr>
      <a:bodyPr wrap="none"/>
      <a:lstStyle>
        <a:defPPr>
          <a:defRPr/>
        </a:defPPr>
      </a:lstStyle>
    </a:spDef>
    <a:lnDef>
      <a:spPr>
        <a:ln w="38100">
          <a:solidFill>
            <a:srgbClr val="008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2705</TotalTime>
  <Words>1565</Words>
  <Application>Microsoft PowerPoint</Application>
  <PresentationFormat>全屏显示(4:3)</PresentationFormat>
  <Paragraphs>339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891</cp:revision>
  <dcterms:created xsi:type="dcterms:W3CDTF">2004-04-04T02:09:16Z</dcterms:created>
  <dcterms:modified xsi:type="dcterms:W3CDTF">2017-12-07T09:24:03Z</dcterms:modified>
</cp:coreProperties>
</file>