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4"/>
  </p:notesMasterIdLst>
  <p:sldIdLst>
    <p:sldId id="288" r:id="rId2"/>
    <p:sldId id="419" r:id="rId3"/>
    <p:sldId id="398" r:id="rId4"/>
    <p:sldId id="405" r:id="rId5"/>
    <p:sldId id="388" r:id="rId6"/>
    <p:sldId id="439" r:id="rId7"/>
    <p:sldId id="290" r:id="rId8"/>
    <p:sldId id="420" r:id="rId9"/>
    <p:sldId id="421" r:id="rId10"/>
    <p:sldId id="289" r:id="rId11"/>
    <p:sldId id="400" r:id="rId12"/>
    <p:sldId id="401" r:id="rId13"/>
    <p:sldId id="402" r:id="rId14"/>
    <p:sldId id="403" r:id="rId15"/>
    <p:sldId id="404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29" r:id="rId3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0000"/>
    <a:srgbClr val="666699"/>
    <a:srgbClr val="660066"/>
    <a:srgbClr val="F8BFBE"/>
    <a:srgbClr val="008000"/>
    <a:srgbClr val="ED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0" autoAdjust="0"/>
    <p:restoredTop sz="94682" autoAdjust="0"/>
  </p:normalViewPr>
  <p:slideViewPr>
    <p:cSldViewPr>
      <p:cViewPr varScale="1">
        <p:scale>
          <a:sx n="125" d="100"/>
          <a:sy n="125" d="100"/>
        </p:scale>
        <p:origin x="7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BB9B88E-0645-4F60-BCC3-CFB9FB14D0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B21A5-7355-4CFA-A413-06AB99F6D9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A0CB4-8517-4236-9CF0-88CD3E1946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A9A0B-A18D-4D22-BBAC-2CF00342C7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22953-A8C2-4E53-B6A0-E26D2EB385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7173D-68FC-4391-94B5-C4A54599D4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21BE0-E377-45C4-B645-B0B5F369F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B18B-844F-4860-8A44-819B3D8CE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06D6A-D578-4612-ABE6-99335E622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1DC6F-01DB-4FC6-9D0A-E844C18903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D1F61-4EE5-4434-8F44-66054F8AB0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E7B9BC-3EFE-4280-B633-2F4EDD8B4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14348" y="1928802"/>
            <a:ext cx="70723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2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简称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，它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也是一种运算受限的线性表。       </a:t>
            </a:r>
          </a:p>
        </p:txBody>
      </p:sp>
      <p:sp>
        <p:nvSpPr>
          <p:cNvPr id="2051" name="Text Box 3" descr="新闻纸"/>
          <p:cNvSpPr txBox="1">
            <a:spLocks noChangeArrowheads="1"/>
          </p:cNvSpPr>
          <p:nvPr/>
        </p:nvSpPr>
        <p:spPr bwMode="auto">
          <a:xfrm>
            <a:off x="428596" y="1349365"/>
            <a:ext cx="3429024" cy="4862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ea typeface="隶书" pitchFamily="49" charset="-122"/>
              </a:rPr>
              <a:t>3.2.1 </a:t>
            </a:r>
            <a:r>
              <a:rPr kumimoji="1" lang="zh-CN" altLang="en-US" sz="3200" dirty="0">
                <a:solidFill>
                  <a:srgbClr val="FF3300"/>
                </a:solidFill>
                <a:ea typeface="隶书" pitchFamily="49" charset="-122"/>
              </a:rPr>
              <a:t>队列的定义</a:t>
            </a:r>
            <a:r>
              <a:rPr kumimoji="1" lang="zh-CN" altLang="en-US" sz="3200" b="0" dirty="0">
                <a:solidFill>
                  <a:srgbClr val="FF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857224" y="4884019"/>
            <a:ext cx="7429552" cy="86177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队列只能选取一个端点进行</a:t>
            </a:r>
            <a:r>
              <a:rPr kumimoji="1" lang="zh-CN" altLang="en-US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插入操作，另</a:t>
            </a:r>
            <a:r>
              <a:rPr kumimoji="1" lang="zh-CN" altLang="en-US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一个端点进行删除操作</a:t>
            </a:r>
          </a:p>
        </p:txBody>
      </p:sp>
      <p:sp>
        <p:nvSpPr>
          <p:cNvPr id="12" name="Text Box 3" descr="新闻纸"/>
          <p:cNvSpPr txBox="1">
            <a:spLocks noChangeArrowheads="1"/>
          </p:cNvSpPr>
          <p:nvPr/>
        </p:nvSpPr>
        <p:spPr bwMode="auto">
          <a:xfrm>
            <a:off x="3286116" y="357166"/>
            <a:ext cx="271464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3.2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队列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79613" y="3226616"/>
            <a:ext cx="4824412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476375" y="3874316"/>
            <a:ext cx="5832475" cy="795389"/>
            <a:chOff x="1476375" y="3890977"/>
            <a:chExt cx="5832475" cy="795389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端点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端点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57554" y="2786058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000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214282" y="4000504"/>
            <a:ext cx="6143668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顺序队的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要素（初始时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front=rear=</a:t>
            </a:r>
            <a:r>
              <a:rPr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214282" y="4652963"/>
            <a:ext cx="5072098" cy="17851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队空条件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 = rear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队满条件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 = MaxSize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元素</a:t>
            </a:r>
            <a:r>
              <a:rPr lang="en-US" altLang="zh-CN" sz="2000" i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rear++; data[rear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元素</a:t>
            </a:r>
            <a:r>
              <a:rPr lang="en-US" altLang="zh-CN" sz="2000" i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front++;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=data[front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5500694" y="5143512"/>
            <a:ext cx="2997223" cy="10156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注意：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指向队尾元素；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指向队头元素的前一个位置。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50825" y="134938"/>
            <a:ext cx="282097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队列的各种状态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44450" y="727061"/>
            <a:ext cx="2143125" cy="2441034"/>
            <a:chOff x="44450" y="727061"/>
            <a:chExt cx="2143125" cy="2441034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1755775" y="1806561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1755775" y="2166923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814388" y="270984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146050" y="2506648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814388" y="2997186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44450" y="2798763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159000" y="744523"/>
            <a:ext cx="2154238" cy="2167970"/>
            <a:chOff x="2159000" y="1589074"/>
            <a:chExt cx="2154238" cy="2167970"/>
          </a:xfrm>
        </p:grpSpPr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2159000" y="3387712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235200" y="3062274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418026" y="744523"/>
            <a:ext cx="2154238" cy="2131457"/>
            <a:chOff x="4248150" y="1589074"/>
            <a:chExt cx="2154238" cy="2131457"/>
          </a:xfrm>
        </p:grpSpPr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4248150" y="3351199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10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Text Box 69"/>
            <p:cNvSpPr txBox="1">
              <a:spLocks noChangeArrowheads="1"/>
            </p:cNvSpPr>
            <p:nvPr/>
          </p:nvSpPr>
          <p:spPr bwMode="auto">
            <a:xfrm>
              <a:off x="4324350" y="1625587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640542" y="663561"/>
            <a:ext cx="2146300" cy="1919287"/>
            <a:chOff x="6242050" y="663561"/>
            <a:chExt cx="2146300" cy="1919287"/>
          </a:xfrm>
        </p:grpSpPr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7286625" y="7826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Text Box 44"/>
            <p:cNvSpPr txBox="1">
              <a:spLocks noChangeArrowheads="1"/>
            </p:cNvSpPr>
            <p:nvPr/>
          </p:nvSpPr>
          <p:spPr bwMode="auto">
            <a:xfrm>
              <a:off x="7956550" y="744523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7286625" y="11429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7956550" y="1104886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7286625" y="15017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auto">
            <a:xfrm>
              <a:off x="7956550" y="1463661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7286625" y="18621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 Box 50"/>
            <p:cNvSpPr txBox="1">
              <a:spLocks noChangeArrowheads="1"/>
            </p:cNvSpPr>
            <p:nvPr/>
          </p:nvSpPr>
          <p:spPr bwMode="auto">
            <a:xfrm>
              <a:off x="7956550" y="1824023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7286625" y="22224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7956550" y="2184386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3" name="Line 66"/>
            <p:cNvSpPr>
              <a:spLocks noChangeShapeType="1"/>
            </p:cNvSpPr>
            <p:nvPr/>
          </p:nvSpPr>
          <p:spPr bwMode="auto">
            <a:xfrm>
              <a:off x="6999288" y="108107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4" name="Text Box 67"/>
            <p:cNvSpPr txBox="1">
              <a:spLocks noChangeArrowheads="1"/>
            </p:cNvSpPr>
            <p:nvPr/>
          </p:nvSpPr>
          <p:spPr bwMode="auto">
            <a:xfrm>
              <a:off x="6242050" y="877870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7002463" y="866761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Text Box 71"/>
            <p:cNvSpPr txBox="1">
              <a:spLocks noChangeArrowheads="1"/>
            </p:cNvSpPr>
            <p:nvPr/>
          </p:nvSpPr>
          <p:spPr bwMode="auto">
            <a:xfrm>
              <a:off x="6321425" y="663561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127" name="Text Box 16"/>
          <p:cNvSpPr txBox="1">
            <a:spLocks noChangeArrowheads="1"/>
          </p:cNvSpPr>
          <p:nvPr/>
        </p:nvSpPr>
        <p:spPr bwMode="auto">
          <a:xfrm>
            <a:off x="573088" y="3211514"/>
            <a:ext cx="14398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）空队</a:t>
            </a:r>
          </a:p>
        </p:txBody>
      </p:sp>
      <p:sp>
        <p:nvSpPr>
          <p:cNvPr id="128" name="Text Box 29"/>
          <p:cNvSpPr txBox="1">
            <a:spLocks noChangeArrowheads="1"/>
          </p:cNvSpPr>
          <p:nvPr/>
        </p:nvSpPr>
        <p:spPr bwMode="auto">
          <a:xfrm>
            <a:off x="2662238" y="3228977"/>
            <a:ext cx="17319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4754563" y="3013077"/>
            <a:ext cx="1617662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sp>
        <p:nvSpPr>
          <p:cNvPr id="130" name="Text Box 55"/>
          <p:cNvSpPr txBox="1">
            <a:spLocks noChangeArrowheads="1"/>
          </p:cNvSpPr>
          <p:nvPr/>
        </p:nvSpPr>
        <p:spPr bwMode="auto">
          <a:xfrm>
            <a:off x="6740525" y="3143248"/>
            <a:ext cx="1863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）全部出队</a:t>
            </a:r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10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323851" y="333375"/>
            <a:ext cx="5105405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顺序队中实现队列的基本运算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357158" y="1129882"/>
            <a:ext cx="8358246" cy="94179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）初始化队列</a:t>
            </a:r>
            <a:r>
              <a:rPr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InitQueue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l">
              <a:lnSpc>
                <a:spcPct val="12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构造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一个空队列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。将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指针均设置成初始状态即</a:t>
            </a:r>
            <a:r>
              <a:rPr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值。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1285852" y="2571744"/>
            <a:ext cx="5715040" cy="1880103"/>
          </a:xfrm>
          <a:prstGeom prst="rect">
            <a:avLst/>
          </a:prstGeom>
          <a:ln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*&amp;q)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q-&gt;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front=q-&gt;rear=-1;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6429388" y="2460621"/>
            <a:ext cx="2428892" cy="2441034"/>
            <a:chOff x="6429388" y="2460621"/>
            <a:chExt cx="2428892" cy="2441034"/>
          </a:xfrm>
        </p:grpSpPr>
        <p:grpSp>
          <p:nvGrpSpPr>
            <p:cNvPr id="5" name="组合 4"/>
            <p:cNvGrpSpPr/>
            <p:nvPr/>
          </p:nvGrpSpPr>
          <p:grpSpPr>
            <a:xfrm>
              <a:off x="6643702" y="2460621"/>
              <a:ext cx="2214578" cy="2441034"/>
              <a:chOff x="-27003" y="727061"/>
              <a:chExt cx="2214578" cy="2441034"/>
            </a:xfrm>
          </p:grpSpPr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1085850" y="7651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1755775" y="727061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085850" y="11255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1755775" y="1087423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085850" y="1484298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1755775" y="1446198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085850" y="18446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1755775" y="1806561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1085850" y="22050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1755775" y="2166923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814388" y="2709848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74597" y="2506648"/>
                <a:ext cx="720725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rear</a:t>
                </a:r>
              </a:p>
            </p:txBody>
          </p:sp>
          <p:sp>
            <p:nvSpPr>
              <p:cNvPr id="18" name="Line 58"/>
              <p:cNvSpPr>
                <a:spLocks noChangeShapeType="1"/>
              </p:cNvSpPr>
              <p:nvPr/>
            </p:nvSpPr>
            <p:spPr bwMode="auto">
              <a:xfrm>
                <a:off x="814388" y="2997186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Text Box 59"/>
              <p:cNvSpPr txBox="1">
                <a:spLocks noChangeArrowheads="1"/>
              </p:cNvSpPr>
              <p:nvPr/>
            </p:nvSpPr>
            <p:spPr bwMode="auto">
              <a:xfrm>
                <a:off x="-27003" y="2798763"/>
                <a:ext cx="865188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front</a:t>
                </a:r>
              </a:p>
            </p:txBody>
          </p:sp>
        </p:grpSp>
        <p:sp>
          <p:nvSpPr>
            <p:cNvPr id="20" name="右箭头 19"/>
            <p:cNvSpPr/>
            <p:nvPr/>
          </p:nvSpPr>
          <p:spPr>
            <a:xfrm>
              <a:off x="6429388" y="3286124"/>
              <a:ext cx="857256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11</a:t>
            </a:fld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7991475" cy="11541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）销毁队列</a:t>
            </a:r>
            <a:r>
              <a:rPr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DestroyQueue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释放队列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占用的存储空间。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714348" y="2071678"/>
            <a:ext cx="5030795" cy="1695437"/>
          </a:xfrm>
          <a:prstGeom prst="rect">
            <a:avLst/>
          </a:prstGeom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DestroyQueue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*&amp;q)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free(q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12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353425" cy="164878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）判断队列是否为空</a:t>
            </a:r>
            <a:r>
              <a:rPr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QueueEmpty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l">
              <a:lnSpc>
                <a:spcPct val="150000"/>
              </a:lnSpc>
            </a:pPr>
            <a:r>
              <a:rPr lang="en-US" altLang="zh-CN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&gt;front==q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条件，则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；否则返回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357290" y="2428868"/>
            <a:ext cx="4786346" cy="13988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QueueEmpty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*q)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return(q-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&gt;front==q-&gt;rear);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13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23850" y="119066"/>
            <a:ext cx="8569325" cy="14219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）进</a:t>
            </a:r>
            <a:r>
              <a:rPr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队列</a:t>
            </a:r>
            <a:r>
              <a:rPr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enQueue(q</a:t>
            </a:r>
            <a:r>
              <a:rPr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 </a:t>
            </a:r>
          </a:p>
          <a:p>
            <a:pPr algn="l">
              <a:lnSpc>
                <a:spcPct val="120000"/>
              </a:lnSpc>
            </a:pPr>
            <a:r>
              <a:rPr lang="en-US" altLang="zh-CN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队列不满的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条件下，先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将队尾指针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循环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增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，然后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将元素添加到该位置。</a:t>
            </a:r>
            <a:endParaRPr lang="zh-CN" altLang="pt-BR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4213" y="1500174"/>
            <a:ext cx="5745175" cy="2157102"/>
          </a:xfrm>
          <a:prstGeom prst="rect">
            <a:avLst/>
          </a:prstGeom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 </a:t>
            </a:r>
            <a:r>
              <a:rPr lang="pt-BR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enQueue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(SqQueue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*&amp;q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(q-&gt;rear==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队满上溢出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&gt;rear++;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&gt;data[q-&gt;rear]=e;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000100" y="4175133"/>
            <a:ext cx="5657268" cy="2441034"/>
            <a:chOff x="1071538" y="4000504"/>
            <a:chExt cx="5908702" cy="2441034"/>
          </a:xfrm>
        </p:grpSpPr>
        <p:grpSp>
          <p:nvGrpSpPr>
            <p:cNvPr id="4" name="组合 3"/>
            <p:cNvGrpSpPr/>
            <p:nvPr/>
          </p:nvGrpSpPr>
          <p:grpSpPr>
            <a:xfrm>
              <a:off x="4797216" y="4091007"/>
              <a:ext cx="2183024" cy="2167970"/>
              <a:chOff x="1323744" y="1589074"/>
              <a:chExt cx="2183024" cy="2167970"/>
            </a:xfrm>
          </p:grpSpPr>
          <p:sp>
            <p:nvSpPr>
              <p:cNvPr id="5" name="Rectangle 17"/>
              <p:cNvSpPr>
                <a:spLocks noChangeArrowheads="1"/>
              </p:cNvSpPr>
              <p:nvPr/>
            </p:nvSpPr>
            <p:spPr bwMode="auto">
              <a:xfrm>
                <a:off x="2405043" y="1627174"/>
                <a:ext cx="576262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Text Box 18"/>
              <p:cNvSpPr txBox="1">
                <a:spLocks noChangeArrowheads="1"/>
              </p:cNvSpPr>
              <p:nvPr/>
            </p:nvSpPr>
            <p:spPr bwMode="auto">
              <a:xfrm>
                <a:off x="3074968" y="1589074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7" name="Rectangle 19"/>
              <p:cNvSpPr>
                <a:spLocks noChangeArrowheads="1"/>
              </p:cNvSpPr>
              <p:nvPr/>
            </p:nvSpPr>
            <p:spPr bwMode="auto">
              <a:xfrm>
                <a:off x="2405043" y="1987537"/>
                <a:ext cx="576262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Text Box 20"/>
              <p:cNvSpPr txBox="1">
                <a:spLocks noChangeArrowheads="1"/>
              </p:cNvSpPr>
              <p:nvPr/>
            </p:nvSpPr>
            <p:spPr bwMode="auto">
              <a:xfrm>
                <a:off x="3074968" y="1949437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/>
            </p:nvSpPr>
            <p:spPr bwMode="auto">
              <a:xfrm>
                <a:off x="2405043" y="2346312"/>
                <a:ext cx="576262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Text Box 22"/>
              <p:cNvSpPr txBox="1">
                <a:spLocks noChangeArrowheads="1"/>
              </p:cNvSpPr>
              <p:nvPr/>
            </p:nvSpPr>
            <p:spPr bwMode="auto">
              <a:xfrm>
                <a:off x="3074968" y="2308212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/>
            </p:nvSpPr>
            <p:spPr bwMode="auto">
              <a:xfrm>
                <a:off x="2405043" y="2706674"/>
                <a:ext cx="576262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Text Box 24"/>
              <p:cNvSpPr txBox="1">
                <a:spLocks noChangeArrowheads="1"/>
              </p:cNvSpPr>
              <p:nvPr/>
            </p:nvSpPr>
            <p:spPr bwMode="auto">
              <a:xfrm>
                <a:off x="3074968" y="2668574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/>
            </p:nvSpPr>
            <p:spPr bwMode="auto">
              <a:xfrm>
                <a:off x="2405043" y="3067037"/>
                <a:ext cx="576262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14" name="Text Box 26"/>
              <p:cNvSpPr txBox="1">
                <a:spLocks noChangeArrowheads="1"/>
              </p:cNvSpPr>
              <p:nvPr/>
            </p:nvSpPr>
            <p:spPr bwMode="auto">
              <a:xfrm>
                <a:off x="3074968" y="3028937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5" name="Line 60"/>
              <p:cNvSpPr>
                <a:spLocks noChangeShapeType="1"/>
              </p:cNvSpPr>
              <p:nvPr/>
            </p:nvSpPr>
            <p:spPr bwMode="auto">
              <a:xfrm>
                <a:off x="2109768" y="3590912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1323744" y="3387712"/>
                <a:ext cx="865187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17" name="Line 62"/>
              <p:cNvSpPr>
                <a:spLocks noChangeShapeType="1"/>
              </p:cNvSpPr>
              <p:nvPr/>
            </p:nvSpPr>
            <p:spPr bwMode="auto">
              <a:xfrm>
                <a:off x="2084368" y="3265474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Text Box 63"/>
              <p:cNvSpPr txBox="1">
                <a:spLocks noChangeArrowheads="1"/>
              </p:cNvSpPr>
              <p:nvPr/>
            </p:nvSpPr>
            <p:spPr bwMode="auto">
              <a:xfrm>
                <a:off x="1399943" y="3062274"/>
                <a:ext cx="720725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rear</a:t>
                </a:r>
              </a:p>
            </p:txBody>
          </p:sp>
        </p:grpSp>
        <p:grpSp>
          <p:nvGrpSpPr>
            <p:cNvPr id="20" name="组合 4"/>
            <p:cNvGrpSpPr/>
            <p:nvPr/>
          </p:nvGrpSpPr>
          <p:grpSpPr>
            <a:xfrm>
              <a:off x="1751376" y="4000504"/>
              <a:ext cx="2145946" cy="2441034"/>
              <a:chOff x="41629" y="727061"/>
              <a:chExt cx="2145946" cy="2441034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1085850" y="7651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Text Box 5"/>
              <p:cNvSpPr txBox="1">
                <a:spLocks noChangeArrowheads="1"/>
              </p:cNvSpPr>
              <p:nvPr/>
            </p:nvSpPr>
            <p:spPr bwMode="auto">
              <a:xfrm>
                <a:off x="1755775" y="727061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1085850" y="11255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Text Box 7"/>
              <p:cNvSpPr txBox="1">
                <a:spLocks noChangeArrowheads="1"/>
              </p:cNvSpPr>
              <p:nvPr/>
            </p:nvSpPr>
            <p:spPr bwMode="auto">
              <a:xfrm>
                <a:off x="1755775" y="1087423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085850" y="1484298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Text Box 9"/>
              <p:cNvSpPr txBox="1">
                <a:spLocks noChangeArrowheads="1"/>
              </p:cNvSpPr>
              <p:nvPr/>
            </p:nvSpPr>
            <p:spPr bwMode="auto">
              <a:xfrm>
                <a:off x="1755775" y="1446198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085850" y="18446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1755775" y="1806561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1085850" y="22050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1755775" y="2166923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814388" y="2709848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143228" y="2506648"/>
                <a:ext cx="720725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rear</a:t>
                </a:r>
              </a:p>
            </p:txBody>
          </p:sp>
          <p:sp>
            <p:nvSpPr>
              <p:cNvPr id="34" name="Line 58"/>
              <p:cNvSpPr>
                <a:spLocks noChangeShapeType="1"/>
              </p:cNvSpPr>
              <p:nvPr/>
            </p:nvSpPr>
            <p:spPr bwMode="auto">
              <a:xfrm>
                <a:off x="814388" y="2997186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Text Box 59"/>
              <p:cNvSpPr txBox="1">
                <a:spLocks noChangeArrowheads="1"/>
              </p:cNvSpPr>
              <p:nvPr/>
            </p:nvSpPr>
            <p:spPr bwMode="auto">
              <a:xfrm>
                <a:off x="41629" y="2798763"/>
                <a:ext cx="865187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front</a:t>
                </a:r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4214810" y="4786322"/>
              <a:ext cx="857256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71538" y="4721378"/>
              <a:ext cx="1428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空队时元素</a:t>
              </a: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进队：</a:t>
              </a: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14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23850" y="71414"/>
            <a:ext cx="8534430" cy="134806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）出队列</a:t>
            </a:r>
            <a:r>
              <a:rPr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deQueue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e)</a:t>
            </a:r>
          </a:p>
          <a:p>
            <a:pPr algn="l">
              <a:lnSpc>
                <a:spcPct val="12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在队列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不为空的条件下，将队首指针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循环增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，并将该位置的元素值赋给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pt-BR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55650" y="1560515"/>
            <a:ext cx="6030928" cy="2157102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 </a:t>
            </a:r>
            <a:r>
              <a:rPr lang="pt-BR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deQueue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(SqQueue *&amp;q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&amp;e)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if (q-&gt;front==q-&gt;rear)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队空下溢出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false;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q-&gt;front++;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e=q-&gt;data[q-&gt;front];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return true;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971600" y="4077072"/>
            <a:ext cx="6746908" cy="1838325"/>
            <a:chOff x="1000100" y="4071942"/>
            <a:chExt cx="6746908" cy="1838325"/>
          </a:xfrm>
        </p:grpSpPr>
        <p:sp>
          <p:nvSpPr>
            <p:cNvPr id="5" name="Rectangle 30"/>
            <p:cNvSpPr>
              <a:spLocks noChangeArrowheads="1"/>
            </p:cNvSpPr>
            <p:nvPr/>
          </p:nvSpPr>
          <p:spPr bwMode="auto">
            <a:xfrm>
              <a:off x="3287697" y="41100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 Box 31"/>
            <p:cNvSpPr txBox="1">
              <a:spLocks noChangeArrowheads="1"/>
            </p:cNvSpPr>
            <p:nvPr/>
          </p:nvSpPr>
          <p:spPr bwMode="auto">
            <a:xfrm>
              <a:off x="3957622" y="4071942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3287697" y="44704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3957622" y="4432305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3287697" y="482918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0" name="Text Box 35"/>
            <p:cNvSpPr txBox="1">
              <a:spLocks noChangeArrowheads="1"/>
            </p:cNvSpPr>
            <p:nvPr/>
          </p:nvSpPr>
          <p:spPr bwMode="auto">
            <a:xfrm>
              <a:off x="3957622" y="4791080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3287697" y="51895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3957622" y="5151442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3287697" y="55499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3957622" y="5511805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5" name="Line 64"/>
            <p:cNvSpPr>
              <a:spLocks noChangeShapeType="1"/>
            </p:cNvSpPr>
            <p:nvPr/>
          </p:nvSpPr>
          <p:spPr bwMode="auto">
            <a:xfrm>
              <a:off x="2992422" y="573565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 Box 65"/>
            <p:cNvSpPr txBox="1">
              <a:spLocks noChangeArrowheads="1"/>
            </p:cNvSpPr>
            <p:nvPr/>
          </p:nvSpPr>
          <p:spPr bwMode="auto">
            <a:xfrm>
              <a:off x="2285984" y="5532455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2967022" y="466408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69"/>
            <p:cNvSpPr txBox="1">
              <a:spLocks noChangeArrowheads="1"/>
            </p:cNvSpPr>
            <p:nvPr/>
          </p:nvSpPr>
          <p:spPr bwMode="auto">
            <a:xfrm>
              <a:off x="2362184" y="4460885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0100" y="4500570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出队一个元素：</a:t>
              </a: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572000" y="4857760"/>
              <a:ext cx="857256" cy="357190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6645283" y="41100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7315208" y="4071942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6645283" y="44704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7315208" y="4432305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6645283" y="482918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7315208" y="4791080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6645283" y="51895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7315208" y="5151442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6645283" y="55499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7315208" y="5511805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1" name="Line 64"/>
            <p:cNvSpPr>
              <a:spLocks noChangeShapeType="1"/>
            </p:cNvSpPr>
            <p:nvPr/>
          </p:nvSpPr>
          <p:spPr bwMode="auto">
            <a:xfrm>
              <a:off x="6350008" y="538005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5643570" y="5176850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>
              <a:off x="6324608" y="466408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 Box 69"/>
            <p:cNvSpPr txBox="1">
              <a:spLocks noChangeArrowheads="1"/>
            </p:cNvSpPr>
            <p:nvPr/>
          </p:nvSpPr>
          <p:spPr bwMode="auto">
            <a:xfrm>
              <a:off x="5719770" y="4460885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15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179388" y="333375"/>
            <a:ext cx="7416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、环形队列（或循环队列）中实现队列的基本运算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501650" y="1208088"/>
            <a:ext cx="2133600" cy="1838325"/>
            <a:chOff x="501650" y="1208088"/>
            <a:chExt cx="2133600" cy="1838325"/>
          </a:xfrm>
        </p:grpSpPr>
        <p:sp>
          <p:nvSpPr>
            <p:cNvPr id="17411" name="Rectangle 4"/>
            <p:cNvSpPr>
              <a:spLocks noChangeArrowheads="1"/>
            </p:cNvSpPr>
            <p:nvPr/>
          </p:nvSpPr>
          <p:spPr bwMode="auto">
            <a:xfrm>
              <a:off x="1533525" y="1246188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7412" name="Text Box 5"/>
            <p:cNvSpPr txBox="1">
              <a:spLocks noChangeArrowheads="1"/>
            </p:cNvSpPr>
            <p:nvPr/>
          </p:nvSpPr>
          <p:spPr bwMode="auto">
            <a:xfrm>
              <a:off x="2203450" y="1208088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7413" name="Rectangle 6"/>
            <p:cNvSpPr>
              <a:spLocks noChangeArrowheads="1"/>
            </p:cNvSpPr>
            <p:nvPr/>
          </p:nvSpPr>
          <p:spPr bwMode="auto">
            <a:xfrm>
              <a:off x="1533525" y="160655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7414" name="Text Box 7"/>
            <p:cNvSpPr txBox="1">
              <a:spLocks noChangeArrowheads="1"/>
            </p:cNvSpPr>
            <p:nvPr/>
          </p:nvSpPr>
          <p:spPr bwMode="auto">
            <a:xfrm>
              <a:off x="2203450" y="1568450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7415" name="Rectangle 8"/>
            <p:cNvSpPr>
              <a:spLocks noChangeArrowheads="1"/>
            </p:cNvSpPr>
            <p:nvPr/>
          </p:nvSpPr>
          <p:spPr bwMode="auto">
            <a:xfrm>
              <a:off x="1533525" y="1965325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7416" name="Text Box 9"/>
            <p:cNvSpPr txBox="1">
              <a:spLocks noChangeArrowheads="1"/>
            </p:cNvSpPr>
            <p:nvPr/>
          </p:nvSpPr>
          <p:spPr bwMode="auto">
            <a:xfrm>
              <a:off x="2203450" y="1927225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7417" name="Rectangle 10"/>
            <p:cNvSpPr>
              <a:spLocks noChangeArrowheads="1"/>
            </p:cNvSpPr>
            <p:nvPr/>
          </p:nvSpPr>
          <p:spPr bwMode="auto">
            <a:xfrm>
              <a:off x="1533525" y="2325688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18" name="Text Box 11"/>
            <p:cNvSpPr txBox="1">
              <a:spLocks noChangeArrowheads="1"/>
            </p:cNvSpPr>
            <p:nvPr/>
          </p:nvSpPr>
          <p:spPr bwMode="auto">
            <a:xfrm>
              <a:off x="2203450" y="2287588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7419" name="Rectangle 12"/>
            <p:cNvSpPr>
              <a:spLocks noChangeArrowheads="1"/>
            </p:cNvSpPr>
            <p:nvPr/>
          </p:nvSpPr>
          <p:spPr bwMode="auto">
            <a:xfrm>
              <a:off x="1533525" y="268605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20" name="Text Box 13"/>
            <p:cNvSpPr txBox="1">
              <a:spLocks noChangeArrowheads="1"/>
            </p:cNvSpPr>
            <p:nvPr/>
          </p:nvSpPr>
          <p:spPr bwMode="auto">
            <a:xfrm>
              <a:off x="2203450" y="2647950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421" name="Line 14"/>
            <p:cNvSpPr>
              <a:spLocks noChangeShapeType="1"/>
            </p:cNvSpPr>
            <p:nvPr/>
          </p:nvSpPr>
          <p:spPr bwMode="auto">
            <a:xfrm>
              <a:off x="1246188" y="251460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22" name="Text Box 15"/>
            <p:cNvSpPr txBox="1">
              <a:spLocks noChangeArrowheads="1"/>
            </p:cNvSpPr>
            <p:nvPr/>
          </p:nvSpPr>
          <p:spPr bwMode="auto">
            <a:xfrm>
              <a:off x="501650" y="2311400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7423" name="Line 16"/>
            <p:cNvSpPr>
              <a:spLocks noChangeShapeType="1"/>
            </p:cNvSpPr>
            <p:nvPr/>
          </p:nvSpPr>
          <p:spPr bwMode="auto">
            <a:xfrm>
              <a:off x="1223963" y="143192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24" name="Text Box 17"/>
            <p:cNvSpPr txBox="1">
              <a:spLocks noChangeArrowheads="1"/>
            </p:cNvSpPr>
            <p:nvPr/>
          </p:nvSpPr>
          <p:spPr bwMode="auto">
            <a:xfrm>
              <a:off x="581025" y="1228725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611188" y="3716338"/>
            <a:ext cx="7921625" cy="137883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这是因为采用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rear==</a:t>
            </a:r>
            <a:r>
              <a:rPr kumimoji="1" lang="en-US" altLang="zh-CN" sz="22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作为队满条件的缺陷。当队满条件为真时，队中可能还有若干空位置。</a:t>
            </a:r>
            <a:endParaRPr kumimoji="1"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这种溢出并不是真正的溢出，称为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假溢出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7426" name="Picture 20" descr="u=2526405664,2876647245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836613"/>
            <a:ext cx="33337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7" name="AutoShape 21"/>
          <p:cNvSpPr>
            <a:spLocks noChangeArrowheads="1"/>
          </p:cNvSpPr>
          <p:nvPr/>
        </p:nvSpPr>
        <p:spPr bwMode="auto">
          <a:xfrm>
            <a:off x="3132139" y="1268413"/>
            <a:ext cx="2368556" cy="1089017"/>
          </a:xfrm>
          <a:prstGeom prst="wedgeEllipseCallout">
            <a:avLst>
              <a:gd name="adj1" fmla="val 82620"/>
              <a:gd name="adj2" fmla="val 1381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还有两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个位置，为何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不能进队？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16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00034" y="642918"/>
            <a:ext cx="8286750" cy="12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把数组的前端和后端连接起来，形成一个环形的顺序表，即把存储队列元素的表从逻辑上看成一个环，称为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环形队列或循环队列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195513" y="4799034"/>
            <a:ext cx="3305175" cy="1701800"/>
            <a:chOff x="1383" y="2931"/>
            <a:chExt cx="2082" cy="1072"/>
          </a:xfrm>
        </p:grpSpPr>
        <p:pic>
          <p:nvPicPr>
            <p:cNvPr id="18473" name="Picture 4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3" y="3067"/>
              <a:ext cx="870" cy="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74" name="AutoShape 45"/>
            <p:cNvSpPr>
              <a:spLocks noChangeArrowheads="1"/>
            </p:cNvSpPr>
            <p:nvPr/>
          </p:nvSpPr>
          <p:spPr bwMode="auto">
            <a:xfrm>
              <a:off x="2199" y="2931"/>
              <a:ext cx="1266" cy="532"/>
            </a:xfrm>
            <a:prstGeom prst="wedgeEllipseCallout">
              <a:avLst>
                <a:gd name="adj1" fmla="val -56236"/>
                <a:gd name="adj2" fmla="val 2003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r>
                <a:rPr lang="zh-CN" altLang="en-US" sz="200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原来如此，简单</a:t>
              </a:r>
              <a:r>
                <a:rPr lang="zh-CN" altLang="en-US" sz="2000" dirty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！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112839" y="2313009"/>
            <a:ext cx="2095500" cy="1838325"/>
            <a:chOff x="340" y="1229"/>
            <a:chExt cx="1320" cy="1158"/>
          </a:xfrm>
        </p:grpSpPr>
        <p:sp>
          <p:nvSpPr>
            <p:cNvPr id="18459" name="Rectangle 46"/>
            <p:cNvSpPr>
              <a:spLocks noChangeArrowheads="1"/>
            </p:cNvSpPr>
            <p:nvPr/>
          </p:nvSpPr>
          <p:spPr bwMode="auto">
            <a:xfrm>
              <a:off x="966" y="1253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8460" name="Text Box 47"/>
            <p:cNvSpPr txBox="1">
              <a:spLocks noChangeArrowheads="1"/>
            </p:cNvSpPr>
            <p:nvPr/>
          </p:nvSpPr>
          <p:spPr bwMode="auto">
            <a:xfrm>
              <a:off x="1388" y="1229"/>
              <a:ext cx="272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8461" name="Rectangle 48"/>
            <p:cNvSpPr>
              <a:spLocks noChangeArrowheads="1"/>
            </p:cNvSpPr>
            <p:nvPr/>
          </p:nvSpPr>
          <p:spPr bwMode="auto">
            <a:xfrm>
              <a:off x="966" y="1480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8462" name="Text Box 49"/>
            <p:cNvSpPr txBox="1">
              <a:spLocks noChangeArrowheads="1"/>
            </p:cNvSpPr>
            <p:nvPr/>
          </p:nvSpPr>
          <p:spPr bwMode="auto">
            <a:xfrm>
              <a:off x="1388" y="1456"/>
              <a:ext cx="272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8463" name="Rectangle 50"/>
            <p:cNvSpPr>
              <a:spLocks noChangeArrowheads="1"/>
            </p:cNvSpPr>
            <p:nvPr/>
          </p:nvSpPr>
          <p:spPr bwMode="auto">
            <a:xfrm>
              <a:off x="966" y="1706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8464" name="Text Box 51"/>
            <p:cNvSpPr txBox="1">
              <a:spLocks noChangeArrowheads="1"/>
            </p:cNvSpPr>
            <p:nvPr/>
          </p:nvSpPr>
          <p:spPr bwMode="auto">
            <a:xfrm>
              <a:off x="1388" y="1682"/>
              <a:ext cx="272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8465" name="Rectangle 52"/>
            <p:cNvSpPr>
              <a:spLocks noChangeArrowheads="1"/>
            </p:cNvSpPr>
            <p:nvPr/>
          </p:nvSpPr>
          <p:spPr bwMode="auto">
            <a:xfrm>
              <a:off x="966" y="1933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66" name="Text Box 53"/>
            <p:cNvSpPr txBox="1">
              <a:spLocks noChangeArrowheads="1"/>
            </p:cNvSpPr>
            <p:nvPr/>
          </p:nvSpPr>
          <p:spPr bwMode="auto">
            <a:xfrm>
              <a:off x="1388" y="1909"/>
              <a:ext cx="272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8467" name="Rectangle 54"/>
            <p:cNvSpPr>
              <a:spLocks noChangeArrowheads="1"/>
            </p:cNvSpPr>
            <p:nvPr/>
          </p:nvSpPr>
          <p:spPr bwMode="auto">
            <a:xfrm>
              <a:off x="966" y="2160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68" name="Text Box 55"/>
            <p:cNvSpPr txBox="1">
              <a:spLocks noChangeArrowheads="1"/>
            </p:cNvSpPr>
            <p:nvPr/>
          </p:nvSpPr>
          <p:spPr bwMode="auto">
            <a:xfrm>
              <a:off x="1388" y="2136"/>
              <a:ext cx="272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8469" name="Line 56"/>
            <p:cNvSpPr>
              <a:spLocks noChangeShapeType="1"/>
            </p:cNvSpPr>
            <p:nvPr/>
          </p:nvSpPr>
          <p:spPr bwMode="auto">
            <a:xfrm>
              <a:off x="785" y="2052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70" name="Text Box 57"/>
            <p:cNvSpPr txBox="1">
              <a:spLocks noChangeArrowheads="1"/>
            </p:cNvSpPr>
            <p:nvPr/>
          </p:nvSpPr>
          <p:spPr bwMode="auto">
            <a:xfrm>
              <a:off x="340" y="1924"/>
              <a:ext cx="545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8471" name="Line 58"/>
            <p:cNvSpPr>
              <a:spLocks noChangeShapeType="1"/>
            </p:cNvSpPr>
            <p:nvPr/>
          </p:nvSpPr>
          <p:spPr bwMode="auto">
            <a:xfrm>
              <a:off x="771" y="1370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72" name="Text Box 59"/>
            <p:cNvSpPr txBox="1">
              <a:spLocks noChangeArrowheads="1"/>
            </p:cNvSpPr>
            <p:nvPr/>
          </p:nvSpPr>
          <p:spPr bwMode="auto">
            <a:xfrm>
              <a:off x="390" y="1242"/>
              <a:ext cx="45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4883150" y="2135209"/>
            <a:ext cx="3576638" cy="2387600"/>
            <a:chOff x="1353" y="2482"/>
            <a:chExt cx="2253" cy="1504"/>
          </a:xfrm>
        </p:grpSpPr>
        <p:sp>
          <p:nvSpPr>
            <p:cNvPr id="18440" name="Oval 19"/>
            <p:cNvSpPr>
              <a:spLocks noChangeArrowheads="1"/>
            </p:cNvSpPr>
            <p:nvPr/>
          </p:nvSpPr>
          <p:spPr bwMode="auto">
            <a:xfrm>
              <a:off x="1791" y="2784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1" name="Oval 21"/>
            <p:cNvSpPr>
              <a:spLocks noChangeArrowheads="1"/>
            </p:cNvSpPr>
            <p:nvPr/>
          </p:nvSpPr>
          <p:spPr bwMode="auto">
            <a:xfrm>
              <a:off x="1440" y="2482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2" name="Freeform 22"/>
            <p:cNvSpPr>
              <a:spLocks/>
            </p:cNvSpPr>
            <p:nvPr/>
          </p:nvSpPr>
          <p:spPr bwMode="auto">
            <a:xfrm>
              <a:off x="2517" y="3329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3" name="Freeform 23"/>
            <p:cNvSpPr>
              <a:spLocks/>
            </p:cNvSpPr>
            <p:nvPr/>
          </p:nvSpPr>
          <p:spPr bwMode="auto">
            <a:xfrm>
              <a:off x="2465" y="2669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4" name="Freeform 24"/>
            <p:cNvSpPr>
              <a:spLocks/>
            </p:cNvSpPr>
            <p:nvPr/>
          </p:nvSpPr>
          <p:spPr bwMode="auto">
            <a:xfrm>
              <a:off x="1836" y="2558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5" name="Line 25"/>
            <p:cNvSpPr>
              <a:spLocks noChangeShapeType="1"/>
            </p:cNvSpPr>
            <p:nvPr/>
          </p:nvSpPr>
          <p:spPr bwMode="auto">
            <a:xfrm flipH="1">
              <a:off x="2063" y="3510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6" name="Freeform 26"/>
            <p:cNvSpPr>
              <a:spLocks/>
            </p:cNvSpPr>
            <p:nvPr/>
          </p:nvSpPr>
          <p:spPr bwMode="auto">
            <a:xfrm>
              <a:off x="1445" y="3193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7" name="Text Box 20"/>
            <p:cNvSpPr txBox="1">
              <a:spLocks noChangeArrowheads="1"/>
            </p:cNvSpPr>
            <p:nvPr/>
          </p:nvSpPr>
          <p:spPr bwMode="auto">
            <a:xfrm>
              <a:off x="2233" y="325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8448" name="Text Box 27"/>
            <p:cNvSpPr txBox="1">
              <a:spLocks noChangeArrowheads="1"/>
            </p:cNvSpPr>
            <p:nvPr/>
          </p:nvSpPr>
          <p:spPr bwMode="auto">
            <a:xfrm>
              <a:off x="2351" y="298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8449" name="Text Box 28"/>
            <p:cNvSpPr txBox="1">
              <a:spLocks noChangeArrowheads="1"/>
            </p:cNvSpPr>
            <p:nvPr/>
          </p:nvSpPr>
          <p:spPr bwMode="auto">
            <a:xfrm>
              <a:off x="2109" y="2800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8450" name="Text Box 29"/>
            <p:cNvSpPr txBox="1">
              <a:spLocks noChangeArrowheads="1"/>
            </p:cNvSpPr>
            <p:nvPr/>
          </p:nvSpPr>
          <p:spPr bwMode="auto">
            <a:xfrm>
              <a:off x="1836" y="2921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8451" name="Text Box 30"/>
            <p:cNvSpPr txBox="1">
              <a:spLocks noChangeArrowheads="1"/>
            </p:cNvSpPr>
            <p:nvPr/>
          </p:nvSpPr>
          <p:spPr bwMode="auto">
            <a:xfrm>
              <a:off x="1882" y="320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8452" name="Text Box 32"/>
            <p:cNvSpPr txBox="1">
              <a:spLocks noChangeArrowheads="1"/>
            </p:cNvSpPr>
            <p:nvPr/>
          </p:nvSpPr>
          <p:spPr bwMode="auto">
            <a:xfrm>
              <a:off x="3152" y="2795"/>
              <a:ext cx="454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8453" name="Text Box 34"/>
            <p:cNvSpPr txBox="1">
              <a:spLocks noChangeArrowheads="1"/>
            </p:cNvSpPr>
            <p:nvPr/>
          </p:nvSpPr>
          <p:spPr bwMode="auto">
            <a:xfrm>
              <a:off x="2150" y="253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8454" name="Text Box 35"/>
            <p:cNvSpPr txBox="1">
              <a:spLocks noChangeArrowheads="1"/>
            </p:cNvSpPr>
            <p:nvPr/>
          </p:nvSpPr>
          <p:spPr bwMode="auto">
            <a:xfrm>
              <a:off x="1564" y="2875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8455" name="Text Box 36"/>
            <p:cNvSpPr txBox="1">
              <a:spLocks noChangeArrowheads="1"/>
            </p:cNvSpPr>
            <p:nvPr/>
          </p:nvSpPr>
          <p:spPr bwMode="auto">
            <a:xfrm>
              <a:off x="1700" y="3419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8456" name="Line 37"/>
            <p:cNvSpPr>
              <a:spLocks noChangeShapeType="1"/>
            </p:cNvSpPr>
            <p:nvPr/>
          </p:nvSpPr>
          <p:spPr bwMode="auto">
            <a:xfrm flipV="1">
              <a:off x="1534" y="3631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7" name="Text Box 38"/>
            <p:cNvSpPr txBox="1">
              <a:spLocks noChangeArrowheads="1"/>
            </p:cNvSpPr>
            <p:nvPr/>
          </p:nvSpPr>
          <p:spPr bwMode="auto">
            <a:xfrm>
              <a:off x="1353" y="3812"/>
              <a:ext cx="454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18458" name="Line 61"/>
            <p:cNvSpPr>
              <a:spLocks noChangeShapeType="1"/>
            </p:cNvSpPr>
            <p:nvPr/>
          </p:nvSpPr>
          <p:spPr bwMode="auto">
            <a:xfrm flipH="1">
              <a:off x="2880" y="2931"/>
              <a:ext cx="272" cy="4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2816" name="AutoShape 64"/>
          <p:cNvSpPr>
            <a:spLocks noChangeArrowheads="1"/>
          </p:cNvSpPr>
          <p:nvPr/>
        </p:nvSpPr>
        <p:spPr bwMode="auto">
          <a:xfrm>
            <a:off x="3705227" y="2998809"/>
            <a:ext cx="936000" cy="288000"/>
          </a:xfrm>
          <a:prstGeom prst="rightArrow">
            <a:avLst>
              <a:gd name="adj1" fmla="val 50000"/>
              <a:gd name="adj2" fmla="val 66728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6084888" y="4367234"/>
            <a:ext cx="2701954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rear=4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时，下一步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位置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，可以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8596" y="142852"/>
            <a:ext cx="178595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解决方案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3228" y="2428868"/>
            <a:ext cx="553998" cy="9286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</a:p>
        </p:txBody>
      </p:sp>
      <p:sp>
        <p:nvSpPr>
          <p:cNvPr id="45" name="Text Box 65"/>
          <p:cNvSpPr txBox="1">
            <a:spLocks noChangeArrowheads="1"/>
          </p:cNvSpPr>
          <p:nvPr/>
        </p:nvSpPr>
        <p:spPr bwMode="auto">
          <a:xfrm>
            <a:off x="928662" y="4214818"/>
            <a:ext cx="2447925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rear=4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时，不能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再进队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17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16" grpId="0" animBg="1"/>
      <p:bldP spid="2028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95513" y="692150"/>
            <a:ext cx="3024187" cy="2339975"/>
            <a:chOff x="2018" y="1116"/>
            <a:chExt cx="1905" cy="1474"/>
          </a:xfrm>
        </p:grpSpPr>
        <p:sp>
          <p:nvSpPr>
            <p:cNvPr id="19462" name="Oval 4"/>
            <p:cNvSpPr>
              <a:spLocks noChangeArrowheads="1"/>
            </p:cNvSpPr>
            <p:nvPr/>
          </p:nvSpPr>
          <p:spPr bwMode="auto">
            <a:xfrm>
              <a:off x="2471" y="1418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2120" y="1116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4" name="Freeform 6"/>
            <p:cNvSpPr>
              <a:spLocks/>
            </p:cNvSpPr>
            <p:nvPr/>
          </p:nvSpPr>
          <p:spPr bwMode="auto">
            <a:xfrm>
              <a:off x="3197" y="1963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5" name="Freeform 7"/>
            <p:cNvSpPr>
              <a:spLocks/>
            </p:cNvSpPr>
            <p:nvPr/>
          </p:nvSpPr>
          <p:spPr bwMode="auto">
            <a:xfrm>
              <a:off x="3145" y="1303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6" name="Freeform 8"/>
            <p:cNvSpPr>
              <a:spLocks/>
            </p:cNvSpPr>
            <p:nvPr/>
          </p:nvSpPr>
          <p:spPr bwMode="auto">
            <a:xfrm>
              <a:off x="2516" y="1192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 flipH="1">
              <a:off x="2743" y="2144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8" name="Freeform 10"/>
            <p:cNvSpPr>
              <a:spLocks/>
            </p:cNvSpPr>
            <p:nvPr/>
          </p:nvSpPr>
          <p:spPr bwMode="auto">
            <a:xfrm>
              <a:off x="2125" y="1827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2913" y="1888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9470" name="Text Box 12"/>
            <p:cNvSpPr txBox="1">
              <a:spLocks noChangeArrowheads="1"/>
            </p:cNvSpPr>
            <p:nvPr/>
          </p:nvSpPr>
          <p:spPr bwMode="auto">
            <a:xfrm>
              <a:off x="3031" y="1621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2789" y="143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2516" y="1555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2562" y="182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9474" name="Line 16"/>
            <p:cNvSpPr>
              <a:spLocks noChangeShapeType="1"/>
            </p:cNvSpPr>
            <p:nvPr/>
          </p:nvSpPr>
          <p:spPr bwMode="auto">
            <a:xfrm flipH="1" flipV="1">
              <a:off x="3288" y="2280"/>
              <a:ext cx="136" cy="13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3469" y="2326"/>
              <a:ext cx="454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9476" name="Text Box 18"/>
            <p:cNvSpPr txBox="1">
              <a:spLocks noChangeArrowheads="1"/>
            </p:cNvSpPr>
            <p:nvPr/>
          </p:nvSpPr>
          <p:spPr bwMode="auto">
            <a:xfrm>
              <a:off x="3288" y="1600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9477" name="Text Box 19"/>
            <p:cNvSpPr txBox="1">
              <a:spLocks noChangeArrowheads="1"/>
            </p:cNvSpPr>
            <p:nvPr/>
          </p:nvSpPr>
          <p:spPr bwMode="auto">
            <a:xfrm>
              <a:off x="2830" y="1168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9478" name="Text Box 20"/>
            <p:cNvSpPr txBox="1">
              <a:spLocks noChangeArrowheads="1"/>
            </p:cNvSpPr>
            <p:nvPr/>
          </p:nvSpPr>
          <p:spPr bwMode="auto">
            <a:xfrm>
              <a:off x="2244" y="1509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9479" name="Text Box 21"/>
            <p:cNvSpPr txBox="1">
              <a:spLocks noChangeArrowheads="1"/>
            </p:cNvSpPr>
            <p:nvPr/>
          </p:nvSpPr>
          <p:spPr bwMode="auto">
            <a:xfrm>
              <a:off x="2380" y="2053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 flipV="1">
              <a:off x="2199" y="2235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81" name="Text Box 23"/>
            <p:cNvSpPr txBox="1">
              <a:spLocks noChangeArrowheads="1"/>
            </p:cNvSpPr>
            <p:nvPr/>
          </p:nvSpPr>
          <p:spPr bwMode="auto">
            <a:xfrm>
              <a:off x="2018" y="2416"/>
              <a:ext cx="454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19459" name="Text Box 24"/>
          <p:cNvSpPr txBox="1">
            <a:spLocks noChangeArrowheads="1"/>
          </p:cNvSpPr>
          <p:nvPr/>
        </p:nvSpPr>
        <p:spPr bwMode="auto">
          <a:xfrm>
            <a:off x="428596" y="3714752"/>
            <a:ext cx="7959754" cy="76944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实际上内存地址一定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是连续的，不可能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环形的，这里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是通过逻辑方式实现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环形队列，也就是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rear++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front++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改为：</a:t>
            </a:r>
          </a:p>
        </p:txBody>
      </p:sp>
      <p:sp>
        <p:nvSpPr>
          <p:cNvPr id="19460" name="Text Box 25"/>
          <p:cNvSpPr txBox="1">
            <a:spLocks noChangeArrowheads="1"/>
          </p:cNvSpPr>
          <p:nvPr/>
        </p:nvSpPr>
        <p:spPr bwMode="auto">
          <a:xfrm>
            <a:off x="1643043" y="4857760"/>
            <a:ext cx="4857784" cy="116955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rear=(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rear+1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front=(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front+1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461" name="Text Box 28"/>
          <p:cNvSpPr txBox="1">
            <a:spLocks noChangeArrowheads="1"/>
          </p:cNvSpPr>
          <p:nvPr/>
        </p:nvSpPr>
        <p:spPr bwMode="auto">
          <a:xfrm>
            <a:off x="428596" y="181253"/>
            <a:ext cx="3675059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环形队列（循环队列）：</a:t>
            </a:r>
            <a:endParaRPr lang="zh-CN" altLang="en-US" sz="2200" dirty="0">
              <a:solidFill>
                <a:srgbClr val="C0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18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4"/>
          <p:cNvGrpSpPr/>
          <p:nvPr/>
        </p:nvGrpSpPr>
        <p:grpSpPr>
          <a:xfrm>
            <a:off x="703263" y="122238"/>
            <a:ext cx="2862262" cy="2899807"/>
            <a:chOff x="703263" y="122238"/>
            <a:chExt cx="2862262" cy="2899807"/>
          </a:xfrm>
        </p:grpSpPr>
        <p:sp>
          <p:nvSpPr>
            <p:cNvPr id="20482" name="Oval 4"/>
            <p:cNvSpPr>
              <a:spLocks noChangeArrowheads="1"/>
            </p:cNvSpPr>
            <p:nvPr/>
          </p:nvSpPr>
          <p:spPr bwMode="auto">
            <a:xfrm>
              <a:off x="1260475" y="601663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3" name="Oval 5"/>
            <p:cNvSpPr>
              <a:spLocks noChangeArrowheads="1"/>
            </p:cNvSpPr>
            <p:nvPr/>
          </p:nvSpPr>
          <p:spPr bwMode="auto">
            <a:xfrm>
              <a:off x="703263" y="122238"/>
              <a:ext cx="2303462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4" name="Freeform 6"/>
            <p:cNvSpPr>
              <a:spLocks/>
            </p:cNvSpPr>
            <p:nvPr/>
          </p:nvSpPr>
          <p:spPr bwMode="auto">
            <a:xfrm>
              <a:off x="2413000" y="146685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5" name="Freeform 7"/>
            <p:cNvSpPr>
              <a:spLocks/>
            </p:cNvSpPr>
            <p:nvPr/>
          </p:nvSpPr>
          <p:spPr bwMode="auto">
            <a:xfrm>
              <a:off x="2330450" y="41910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6" name="Freeform 8"/>
            <p:cNvSpPr>
              <a:spLocks/>
            </p:cNvSpPr>
            <p:nvPr/>
          </p:nvSpPr>
          <p:spPr bwMode="auto">
            <a:xfrm>
              <a:off x="1331913" y="242888"/>
              <a:ext cx="261937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7" name="Line 9"/>
            <p:cNvSpPr>
              <a:spLocks noChangeShapeType="1"/>
            </p:cNvSpPr>
            <p:nvPr/>
          </p:nvSpPr>
          <p:spPr bwMode="auto">
            <a:xfrm flipH="1">
              <a:off x="1692275" y="175418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8" name="Freeform 10"/>
            <p:cNvSpPr>
              <a:spLocks/>
            </p:cNvSpPr>
            <p:nvPr/>
          </p:nvSpPr>
          <p:spPr bwMode="auto">
            <a:xfrm>
              <a:off x="711200" y="125095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9" name="Text Box 11"/>
            <p:cNvSpPr txBox="1">
              <a:spLocks noChangeArrowheads="1"/>
            </p:cNvSpPr>
            <p:nvPr/>
          </p:nvSpPr>
          <p:spPr bwMode="auto">
            <a:xfrm>
              <a:off x="1962150" y="134778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0490" name="Text Box 12"/>
            <p:cNvSpPr txBox="1">
              <a:spLocks noChangeArrowheads="1"/>
            </p:cNvSpPr>
            <p:nvPr/>
          </p:nvSpPr>
          <p:spPr bwMode="auto">
            <a:xfrm>
              <a:off x="2149475" y="92392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0491" name="Text Box 13"/>
            <p:cNvSpPr txBox="1">
              <a:spLocks noChangeArrowheads="1"/>
            </p:cNvSpPr>
            <p:nvPr/>
          </p:nvSpPr>
          <p:spPr bwMode="auto">
            <a:xfrm>
              <a:off x="1765300" y="60166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492" name="Text Box 14"/>
            <p:cNvSpPr txBox="1">
              <a:spLocks noChangeArrowheads="1"/>
            </p:cNvSpPr>
            <p:nvPr/>
          </p:nvSpPr>
          <p:spPr bwMode="auto">
            <a:xfrm>
              <a:off x="1331913" y="8191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0493" name="Text Box 15"/>
            <p:cNvSpPr txBox="1">
              <a:spLocks noChangeArrowheads="1"/>
            </p:cNvSpPr>
            <p:nvPr/>
          </p:nvSpPr>
          <p:spPr bwMode="auto">
            <a:xfrm>
              <a:off x="1404938" y="12509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0494" name="Line 16"/>
            <p:cNvSpPr>
              <a:spLocks noChangeShapeType="1"/>
            </p:cNvSpPr>
            <p:nvPr/>
          </p:nvSpPr>
          <p:spPr bwMode="auto">
            <a:xfrm flipH="1" flipV="1">
              <a:off x="2557463" y="197008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95" name="Text Box 17"/>
            <p:cNvSpPr txBox="1">
              <a:spLocks noChangeArrowheads="1"/>
            </p:cNvSpPr>
            <p:nvPr/>
          </p:nvSpPr>
          <p:spPr bwMode="auto">
            <a:xfrm>
              <a:off x="2844800" y="204311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20496" name="Freeform 22"/>
            <p:cNvSpPr>
              <a:spLocks/>
            </p:cNvSpPr>
            <p:nvPr/>
          </p:nvSpPr>
          <p:spPr bwMode="auto">
            <a:xfrm>
              <a:off x="2333625" y="2106613"/>
              <a:ext cx="203200" cy="317500"/>
            </a:xfrm>
            <a:custGeom>
              <a:avLst/>
              <a:gdLst>
                <a:gd name="T0" fmla="*/ 128 w 128"/>
                <a:gd name="T1" fmla="*/ 200 h 200"/>
                <a:gd name="T2" fmla="*/ 0 w 128"/>
                <a:gd name="T3" fmla="*/ 0 h 200"/>
                <a:gd name="T4" fmla="*/ 0 60000 65536"/>
                <a:gd name="T5" fmla="*/ 0 60000 65536"/>
                <a:gd name="T6" fmla="*/ 0 w 128"/>
                <a:gd name="T7" fmla="*/ 0 h 200"/>
                <a:gd name="T8" fmla="*/ 128 w 128"/>
                <a:gd name="T9" fmla="*/ 200 h 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200">
                  <a:moveTo>
                    <a:pt x="128" y="2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97" name="Text Box 23"/>
            <p:cNvSpPr txBox="1">
              <a:spLocks noChangeArrowheads="1"/>
            </p:cNvSpPr>
            <p:nvPr/>
          </p:nvSpPr>
          <p:spPr bwMode="auto">
            <a:xfrm>
              <a:off x="2197100" y="234791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20516" name="Text Box 44"/>
            <p:cNvSpPr txBox="1">
              <a:spLocks noChangeArrowheads="1"/>
            </p:cNvSpPr>
            <p:nvPr/>
          </p:nvSpPr>
          <p:spPr bwMode="auto">
            <a:xfrm>
              <a:off x="973138" y="2652713"/>
              <a:ext cx="17272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）空队</a:t>
              </a:r>
            </a:p>
          </p:txBody>
        </p:sp>
      </p:grpSp>
      <p:grpSp>
        <p:nvGrpSpPr>
          <p:cNvPr id="3" name="组合 75"/>
          <p:cNvGrpSpPr/>
          <p:nvPr/>
        </p:nvGrpSpPr>
        <p:grpSpPr>
          <a:xfrm>
            <a:off x="4067175" y="115888"/>
            <a:ext cx="3529013" cy="2906157"/>
            <a:chOff x="4067175" y="115888"/>
            <a:chExt cx="3529013" cy="2906157"/>
          </a:xfrm>
        </p:grpSpPr>
        <p:sp>
          <p:nvSpPr>
            <p:cNvPr id="20498" name="Oval 24"/>
            <p:cNvSpPr>
              <a:spLocks noChangeArrowheads="1"/>
            </p:cNvSpPr>
            <p:nvPr/>
          </p:nvSpPr>
          <p:spPr bwMode="auto">
            <a:xfrm>
              <a:off x="5291138" y="595313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99" name="Oval 25"/>
            <p:cNvSpPr>
              <a:spLocks noChangeArrowheads="1"/>
            </p:cNvSpPr>
            <p:nvPr/>
          </p:nvSpPr>
          <p:spPr bwMode="auto">
            <a:xfrm>
              <a:off x="4733925" y="115888"/>
              <a:ext cx="2303463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0" name="Freeform 26"/>
            <p:cNvSpPr>
              <a:spLocks/>
            </p:cNvSpPr>
            <p:nvPr/>
          </p:nvSpPr>
          <p:spPr bwMode="auto">
            <a:xfrm>
              <a:off x="6443663" y="146050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1" name="Freeform 27"/>
            <p:cNvSpPr>
              <a:spLocks/>
            </p:cNvSpPr>
            <p:nvPr/>
          </p:nvSpPr>
          <p:spPr bwMode="auto">
            <a:xfrm>
              <a:off x="6361113" y="41275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2" name="Freeform 28"/>
            <p:cNvSpPr>
              <a:spLocks/>
            </p:cNvSpPr>
            <p:nvPr/>
          </p:nvSpPr>
          <p:spPr bwMode="auto">
            <a:xfrm>
              <a:off x="5362575" y="236538"/>
              <a:ext cx="261938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3" name="Line 29"/>
            <p:cNvSpPr>
              <a:spLocks noChangeShapeType="1"/>
            </p:cNvSpPr>
            <p:nvPr/>
          </p:nvSpPr>
          <p:spPr bwMode="auto">
            <a:xfrm flipH="1">
              <a:off x="5722938" y="174783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4" name="Freeform 30"/>
            <p:cNvSpPr>
              <a:spLocks/>
            </p:cNvSpPr>
            <p:nvPr/>
          </p:nvSpPr>
          <p:spPr bwMode="auto">
            <a:xfrm>
              <a:off x="4741863" y="124460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5" name="Text Box 31"/>
            <p:cNvSpPr txBox="1">
              <a:spLocks noChangeArrowheads="1"/>
            </p:cNvSpPr>
            <p:nvPr/>
          </p:nvSpPr>
          <p:spPr bwMode="auto">
            <a:xfrm>
              <a:off x="5992813" y="134143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0506" name="Text Box 32"/>
            <p:cNvSpPr txBox="1">
              <a:spLocks noChangeArrowheads="1"/>
            </p:cNvSpPr>
            <p:nvPr/>
          </p:nvSpPr>
          <p:spPr bwMode="auto">
            <a:xfrm>
              <a:off x="6180138" y="917575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0507" name="Text Box 33"/>
            <p:cNvSpPr txBox="1">
              <a:spLocks noChangeArrowheads="1"/>
            </p:cNvSpPr>
            <p:nvPr/>
          </p:nvSpPr>
          <p:spPr bwMode="auto">
            <a:xfrm>
              <a:off x="5795963" y="5953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508" name="Text Box 34"/>
            <p:cNvSpPr txBox="1">
              <a:spLocks noChangeArrowheads="1"/>
            </p:cNvSpPr>
            <p:nvPr/>
          </p:nvSpPr>
          <p:spPr bwMode="auto">
            <a:xfrm>
              <a:off x="5362575" y="81280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0509" name="Text Box 35"/>
            <p:cNvSpPr txBox="1">
              <a:spLocks noChangeArrowheads="1"/>
            </p:cNvSpPr>
            <p:nvPr/>
          </p:nvSpPr>
          <p:spPr bwMode="auto">
            <a:xfrm>
              <a:off x="5435600" y="128270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0510" name="Line 36"/>
            <p:cNvSpPr>
              <a:spLocks noChangeShapeType="1"/>
            </p:cNvSpPr>
            <p:nvPr/>
          </p:nvSpPr>
          <p:spPr bwMode="auto">
            <a:xfrm flipH="1" flipV="1">
              <a:off x="6588125" y="196373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11" name="Text Box 37"/>
            <p:cNvSpPr txBox="1">
              <a:spLocks noChangeArrowheads="1"/>
            </p:cNvSpPr>
            <p:nvPr/>
          </p:nvSpPr>
          <p:spPr bwMode="auto">
            <a:xfrm>
              <a:off x="6875463" y="203676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20512" name="Text Box 38"/>
            <p:cNvSpPr txBox="1">
              <a:spLocks noChangeArrowheads="1"/>
            </p:cNvSpPr>
            <p:nvPr/>
          </p:nvSpPr>
          <p:spPr bwMode="auto">
            <a:xfrm>
              <a:off x="6588125" y="88423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0513" name="Text Box 39"/>
            <p:cNvSpPr txBox="1">
              <a:spLocks noChangeArrowheads="1"/>
            </p:cNvSpPr>
            <p:nvPr/>
          </p:nvSpPr>
          <p:spPr bwMode="auto">
            <a:xfrm>
              <a:off x="5861050" y="19843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0514" name="Text Box 40"/>
            <p:cNvSpPr txBox="1">
              <a:spLocks noChangeArrowheads="1"/>
            </p:cNvSpPr>
            <p:nvPr/>
          </p:nvSpPr>
          <p:spPr bwMode="auto">
            <a:xfrm>
              <a:off x="4930775" y="73977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0515" name="Text Box 43"/>
            <p:cNvSpPr txBox="1">
              <a:spLocks noChangeArrowheads="1"/>
            </p:cNvSpPr>
            <p:nvPr/>
          </p:nvSpPr>
          <p:spPr bwMode="auto">
            <a:xfrm>
              <a:off x="4067175" y="403225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20517" name="Text Box 45"/>
            <p:cNvSpPr txBox="1">
              <a:spLocks noChangeArrowheads="1"/>
            </p:cNvSpPr>
            <p:nvPr/>
          </p:nvSpPr>
          <p:spPr bwMode="auto">
            <a:xfrm>
              <a:off x="4140200" y="2652713"/>
              <a:ext cx="316865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进队</a:t>
              </a:r>
            </a:p>
          </p:txBody>
        </p:sp>
        <p:sp>
          <p:nvSpPr>
            <p:cNvPr id="20518" name="Freeform 46"/>
            <p:cNvSpPr>
              <a:spLocks/>
            </p:cNvSpPr>
            <p:nvPr/>
          </p:nvSpPr>
          <p:spPr bwMode="auto">
            <a:xfrm>
              <a:off x="4521200" y="836613"/>
              <a:ext cx="193675" cy="214312"/>
            </a:xfrm>
            <a:custGeom>
              <a:avLst/>
              <a:gdLst>
                <a:gd name="T0" fmla="*/ 0 w 122"/>
                <a:gd name="T1" fmla="*/ 0 h 135"/>
                <a:gd name="T2" fmla="*/ 122 w 122"/>
                <a:gd name="T3" fmla="*/ 135 h 135"/>
                <a:gd name="T4" fmla="*/ 0 60000 65536"/>
                <a:gd name="T5" fmla="*/ 0 60000 65536"/>
                <a:gd name="T6" fmla="*/ 0 w 122"/>
                <a:gd name="T7" fmla="*/ 0 h 135"/>
                <a:gd name="T8" fmla="*/ 122 w 122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" h="135">
                  <a:moveTo>
                    <a:pt x="0" y="0"/>
                  </a:moveTo>
                  <a:lnTo>
                    <a:pt x="122" y="135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76"/>
          <p:cNvGrpSpPr/>
          <p:nvPr/>
        </p:nvGrpSpPr>
        <p:grpSpPr>
          <a:xfrm>
            <a:off x="179388" y="3429000"/>
            <a:ext cx="3817937" cy="2745820"/>
            <a:chOff x="179388" y="3429000"/>
            <a:chExt cx="3817937" cy="2745820"/>
          </a:xfrm>
        </p:grpSpPr>
        <p:sp>
          <p:nvSpPr>
            <p:cNvPr id="20519" name="Oval 47"/>
            <p:cNvSpPr>
              <a:spLocks noChangeArrowheads="1"/>
            </p:cNvSpPr>
            <p:nvPr/>
          </p:nvSpPr>
          <p:spPr bwMode="auto">
            <a:xfrm>
              <a:off x="1403350" y="3908425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0" name="Oval 48"/>
            <p:cNvSpPr>
              <a:spLocks noChangeArrowheads="1"/>
            </p:cNvSpPr>
            <p:nvPr/>
          </p:nvSpPr>
          <p:spPr bwMode="auto">
            <a:xfrm>
              <a:off x="846138" y="3429000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1" name="Freeform 49"/>
            <p:cNvSpPr>
              <a:spLocks/>
            </p:cNvSpPr>
            <p:nvPr/>
          </p:nvSpPr>
          <p:spPr bwMode="auto">
            <a:xfrm>
              <a:off x="2555875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2" name="Freeform 50"/>
            <p:cNvSpPr>
              <a:spLocks/>
            </p:cNvSpPr>
            <p:nvPr/>
          </p:nvSpPr>
          <p:spPr bwMode="auto">
            <a:xfrm>
              <a:off x="2473325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3" name="Freeform 51"/>
            <p:cNvSpPr>
              <a:spLocks/>
            </p:cNvSpPr>
            <p:nvPr/>
          </p:nvSpPr>
          <p:spPr bwMode="auto">
            <a:xfrm>
              <a:off x="1474788" y="3549650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4" name="Line 52"/>
            <p:cNvSpPr>
              <a:spLocks noChangeShapeType="1"/>
            </p:cNvSpPr>
            <p:nvPr/>
          </p:nvSpPr>
          <p:spPr bwMode="auto">
            <a:xfrm flipH="1">
              <a:off x="1835150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5" name="Freeform 53"/>
            <p:cNvSpPr>
              <a:spLocks/>
            </p:cNvSpPr>
            <p:nvPr/>
          </p:nvSpPr>
          <p:spPr bwMode="auto">
            <a:xfrm>
              <a:off x="854075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6" name="Text Box 54"/>
            <p:cNvSpPr txBox="1">
              <a:spLocks noChangeArrowheads="1"/>
            </p:cNvSpPr>
            <p:nvPr/>
          </p:nvSpPr>
          <p:spPr bwMode="auto">
            <a:xfrm>
              <a:off x="2105025" y="465455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0527" name="Text Box 55"/>
            <p:cNvSpPr txBox="1">
              <a:spLocks noChangeArrowheads="1"/>
            </p:cNvSpPr>
            <p:nvPr/>
          </p:nvSpPr>
          <p:spPr bwMode="auto">
            <a:xfrm>
              <a:off x="2292350" y="423068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0528" name="Text Box 56"/>
            <p:cNvSpPr txBox="1">
              <a:spLocks noChangeArrowheads="1"/>
            </p:cNvSpPr>
            <p:nvPr/>
          </p:nvSpPr>
          <p:spPr bwMode="auto">
            <a:xfrm>
              <a:off x="1908175" y="390842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529" name="Text Box 57"/>
            <p:cNvSpPr txBox="1">
              <a:spLocks noChangeArrowheads="1"/>
            </p:cNvSpPr>
            <p:nvPr/>
          </p:nvSpPr>
          <p:spPr bwMode="auto">
            <a:xfrm>
              <a:off x="1474788" y="41259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0530" name="Text Box 58"/>
            <p:cNvSpPr txBox="1">
              <a:spLocks noChangeArrowheads="1"/>
            </p:cNvSpPr>
            <p:nvPr/>
          </p:nvSpPr>
          <p:spPr bwMode="auto">
            <a:xfrm>
              <a:off x="1547813" y="45958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0531" name="Freeform 59"/>
            <p:cNvSpPr>
              <a:spLocks/>
            </p:cNvSpPr>
            <p:nvPr/>
          </p:nvSpPr>
          <p:spPr bwMode="auto">
            <a:xfrm>
              <a:off x="3132138" y="4564063"/>
              <a:ext cx="322262" cy="58737"/>
            </a:xfrm>
            <a:custGeom>
              <a:avLst/>
              <a:gdLst>
                <a:gd name="T0" fmla="*/ 203 w 203"/>
                <a:gd name="T1" fmla="*/ 37 h 37"/>
                <a:gd name="T2" fmla="*/ 0 w 203"/>
                <a:gd name="T3" fmla="*/ 0 h 37"/>
                <a:gd name="T4" fmla="*/ 0 60000 65536"/>
                <a:gd name="T5" fmla="*/ 0 60000 65536"/>
                <a:gd name="T6" fmla="*/ 0 w 203"/>
                <a:gd name="T7" fmla="*/ 0 h 37"/>
                <a:gd name="T8" fmla="*/ 203 w 203"/>
                <a:gd name="T9" fmla="*/ 37 h 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3" h="37">
                  <a:moveTo>
                    <a:pt x="203" y="37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32" name="Text Box 60"/>
            <p:cNvSpPr txBox="1">
              <a:spLocks noChangeArrowheads="1"/>
            </p:cNvSpPr>
            <p:nvPr/>
          </p:nvSpPr>
          <p:spPr bwMode="auto">
            <a:xfrm>
              <a:off x="3276600" y="465296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20533" name="Text Box 62"/>
            <p:cNvSpPr txBox="1">
              <a:spLocks noChangeArrowheads="1"/>
            </p:cNvSpPr>
            <p:nvPr/>
          </p:nvSpPr>
          <p:spPr bwMode="auto">
            <a:xfrm>
              <a:off x="2046288" y="350043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0534" name="Text Box 63"/>
            <p:cNvSpPr txBox="1">
              <a:spLocks noChangeArrowheads="1"/>
            </p:cNvSpPr>
            <p:nvPr/>
          </p:nvSpPr>
          <p:spPr bwMode="auto">
            <a:xfrm>
              <a:off x="1042988" y="405288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0535" name="Text Box 64"/>
            <p:cNvSpPr txBox="1">
              <a:spLocks noChangeArrowheads="1"/>
            </p:cNvSpPr>
            <p:nvPr/>
          </p:nvSpPr>
          <p:spPr bwMode="auto">
            <a:xfrm>
              <a:off x="179388" y="3716338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20536" name="Text Box 65"/>
            <p:cNvSpPr txBox="1">
              <a:spLocks noChangeArrowheads="1"/>
            </p:cNvSpPr>
            <p:nvPr/>
          </p:nvSpPr>
          <p:spPr bwMode="auto">
            <a:xfrm>
              <a:off x="539750" y="5805488"/>
              <a:ext cx="316865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）出队一次</a:t>
              </a:r>
            </a:p>
          </p:txBody>
        </p:sp>
        <p:sp>
          <p:nvSpPr>
            <p:cNvPr id="20537" name="Freeform 66"/>
            <p:cNvSpPr>
              <a:spLocks/>
            </p:cNvSpPr>
            <p:nvPr/>
          </p:nvSpPr>
          <p:spPr bwMode="auto">
            <a:xfrm>
              <a:off x="685800" y="4013200"/>
              <a:ext cx="203200" cy="127000"/>
            </a:xfrm>
            <a:custGeom>
              <a:avLst/>
              <a:gdLst>
                <a:gd name="T0" fmla="*/ 0 w 128"/>
                <a:gd name="T1" fmla="*/ 0 h 80"/>
                <a:gd name="T2" fmla="*/ 128 w 128"/>
                <a:gd name="T3" fmla="*/ 80 h 80"/>
                <a:gd name="T4" fmla="*/ 0 60000 65536"/>
                <a:gd name="T5" fmla="*/ 0 60000 65536"/>
                <a:gd name="T6" fmla="*/ 0 w 128"/>
                <a:gd name="T7" fmla="*/ 0 h 80"/>
                <a:gd name="T8" fmla="*/ 128 w 128"/>
                <a:gd name="T9" fmla="*/ 80 h 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80">
                  <a:moveTo>
                    <a:pt x="0" y="0"/>
                  </a:moveTo>
                  <a:lnTo>
                    <a:pt x="128" y="8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77"/>
          <p:cNvGrpSpPr/>
          <p:nvPr/>
        </p:nvGrpSpPr>
        <p:grpSpPr>
          <a:xfrm>
            <a:off x="4029075" y="3429000"/>
            <a:ext cx="3567113" cy="2745820"/>
            <a:chOff x="4029075" y="3429000"/>
            <a:chExt cx="3567113" cy="2745820"/>
          </a:xfrm>
        </p:grpSpPr>
        <p:sp>
          <p:nvSpPr>
            <p:cNvPr id="20538" name="Oval 67"/>
            <p:cNvSpPr>
              <a:spLocks noChangeArrowheads="1"/>
            </p:cNvSpPr>
            <p:nvPr/>
          </p:nvSpPr>
          <p:spPr bwMode="auto">
            <a:xfrm>
              <a:off x="5434013" y="3908425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39" name="Oval 68"/>
            <p:cNvSpPr>
              <a:spLocks noChangeArrowheads="1"/>
            </p:cNvSpPr>
            <p:nvPr/>
          </p:nvSpPr>
          <p:spPr bwMode="auto">
            <a:xfrm>
              <a:off x="4876800" y="3429000"/>
              <a:ext cx="2303463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0" name="Freeform 69"/>
            <p:cNvSpPr>
              <a:spLocks/>
            </p:cNvSpPr>
            <p:nvPr/>
          </p:nvSpPr>
          <p:spPr bwMode="auto">
            <a:xfrm>
              <a:off x="6586538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1" name="Freeform 70"/>
            <p:cNvSpPr>
              <a:spLocks/>
            </p:cNvSpPr>
            <p:nvPr/>
          </p:nvSpPr>
          <p:spPr bwMode="auto">
            <a:xfrm>
              <a:off x="6503988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2" name="Freeform 71"/>
            <p:cNvSpPr>
              <a:spLocks/>
            </p:cNvSpPr>
            <p:nvPr/>
          </p:nvSpPr>
          <p:spPr bwMode="auto">
            <a:xfrm>
              <a:off x="5505450" y="3549650"/>
              <a:ext cx="261938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3" name="Line 72"/>
            <p:cNvSpPr>
              <a:spLocks noChangeShapeType="1"/>
            </p:cNvSpPr>
            <p:nvPr/>
          </p:nvSpPr>
          <p:spPr bwMode="auto">
            <a:xfrm flipH="1">
              <a:off x="5865813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4" name="Freeform 73"/>
            <p:cNvSpPr>
              <a:spLocks/>
            </p:cNvSpPr>
            <p:nvPr/>
          </p:nvSpPr>
          <p:spPr bwMode="auto">
            <a:xfrm>
              <a:off x="4884738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5" name="Text Box 74"/>
            <p:cNvSpPr txBox="1">
              <a:spLocks noChangeArrowheads="1"/>
            </p:cNvSpPr>
            <p:nvPr/>
          </p:nvSpPr>
          <p:spPr bwMode="auto">
            <a:xfrm>
              <a:off x="6135688" y="46545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0546" name="Text Box 75"/>
            <p:cNvSpPr txBox="1">
              <a:spLocks noChangeArrowheads="1"/>
            </p:cNvSpPr>
            <p:nvPr/>
          </p:nvSpPr>
          <p:spPr bwMode="auto">
            <a:xfrm>
              <a:off x="6323013" y="423068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0547" name="Text Box 76"/>
            <p:cNvSpPr txBox="1">
              <a:spLocks noChangeArrowheads="1"/>
            </p:cNvSpPr>
            <p:nvPr/>
          </p:nvSpPr>
          <p:spPr bwMode="auto">
            <a:xfrm>
              <a:off x="5938838" y="3908425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548" name="Text Box 77"/>
            <p:cNvSpPr txBox="1">
              <a:spLocks noChangeArrowheads="1"/>
            </p:cNvSpPr>
            <p:nvPr/>
          </p:nvSpPr>
          <p:spPr bwMode="auto">
            <a:xfrm>
              <a:off x="5505450" y="412591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0549" name="Text Box 78"/>
            <p:cNvSpPr txBox="1">
              <a:spLocks noChangeArrowheads="1"/>
            </p:cNvSpPr>
            <p:nvPr/>
          </p:nvSpPr>
          <p:spPr bwMode="auto">
            <a:xfrm>
              <a:off x="5591175" y="458311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0550" name="Text Box 80"/>
            <p:cNvSpPr txBox="1">
              <a:spLocks noChangeArrowheads="1"/>
            </p:cNvSpPr>
            <p:nvPr/>
          </p:nvSpPr>
          <p:spPr bwMode="auto">
            <a:xfrm>
              <a:off x="4356100" y="3429000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20551" name="Freeform 83"/>
            <p:cNvSpPr>
              <a:spLocks/>
            </p:cNvSpPr>
            <p:nvPr/>
          </p:nvSpPr>
          <p:spPr bwMode="auto">
            <a:xfrm>
              <a:off x="4664075" y="4149725"/>
              <a:ext cx="238125" cy="142875"/>
            </a:xfrm>
            <a:custGeom>
              <a:avLst/>
              <a:gdLst>
                <a:gd name="T0" fmla="*/ 0 w 150"/>
                <a:gd name="T1" fmla="*/ 0 h 90"/>
                <a:gd name="T2" fmla="*/ 150 w 150"/>
                <a:gd name="T3" fmla="*/ 90 h 90"/>
                <a:gd name="T4" fmla="*/ 0 60000 65536"/>
                <a:gd name="T5" fmla="*/ 0 60000 65536"/>
                <a:gd name="T6" fmla="*/ 0 w 150"/>
                <a:gd name="T7" fmla="*/ 0 h 90"/>
                <a:gd name="T8" fmla="*/ 150 w 15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90">
                  <a:moveTo>
                    <a:pt x="0" y="0"/>
                  </a:moveTo>
                  <a:lnTo>
                    <a:pt x="150" y="9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52" name="Freeform 84"/>
            <p:cNvSpPr>
              <a:spLocks/>
            </p:cNvSpPr>
            <p:nvPr/>
          </p:nvSpPr>
          <p:spPr bwMode="auto">
            <a:xfrm>
              <a:off x="4914900" y="3695700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53" name="Text Box 85"/>
            <p:cNvSpPr txBox="1">
              <a:spLocks noChangeArrowheads="1"/>
            </p:cNvSpPr>
            <p:nvPr/>
          </p:nvSpPr>
          <p:spPr bwMode="auto">
            <a:xfrm>
              <a:off x="4029075" y="399256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20554" name="Text Box 86"/>
            <p:cNvSpPr txBox="1">
              <a:spLocks noChangeArrowheads="1"/>
            </p:cNvSpPr>
            <p:nvPr/>
          </p:nvSpPr>
          <p:spPr bwMode="auto">
            <a:xfrm>
              <a:off x="4427538" y="5805488"/>
              <a:ext cx="316865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）出队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</a:t>
              </a:r>
            </a:p>
          </p:txBody>
        </p:sp>
      </p:grpSp>
      <p:sp>
        <p:nvSpPr>
          <p:cNvPr id="81" name="灯片编号占位符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19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458200" cy="24006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把进行插入的一端称做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进行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删除的一端称做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队首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队头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队列中插入新元素称为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入队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，新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元素进队后就成为新的队尾元素。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队列中删除元素称为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离队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，元素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队后，其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后继元素就成为队首元素。 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027258" y="3952827"/>
            <a:ext cx="4824413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6419871" y="4529088"/>
            <a:ext cx="8651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队尾</a:t>
            </a: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1668483" y="4529088"/>
            <a:ext cx="8651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队头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7554" y="471488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队列示意图</a:t>
            </a:r>
            <a:endParaRPr lang="zh-CN" altLang="en-US" sz="20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28662" y="3671832"/>
            <a:ext cx="950959" cy="534995"/>
            <a:chOff x="928662" y="3671832"/>
            <a:chExt cx="950959" cy="534995"/>
          </a:xfrm>
        </p:grpSpPr>
        <p:sp>
          <p:nvSpPr>
            <p:cNvPr id="3077" name="Line 6"/>
            <p:cNvSpPr>
              <a:spLocks noChangeShapeType="1"/>
            </p:cNvSpPr>
            <p:nvPr/>
          </p:nvSpPr>
          <p:spPr bwMode="auto">
            <a:xfrm flipH="1">
              <a:off x="1303358" y="4206827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367183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出队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996133" y="3714752"/>
            <a:ext cx="933453" cy="525412"/>
            <a:chOff x="6996133" y="3714752"/>
            <a:chExt cx="933453" cy="525412"/>
          </a:xfrm>
        </p:grpSpPr>
        <p:sp>
          <p:nvSpPr>
            <p:cNvPr id="3076" name="Line 5"/>
            <p:cNvSpPr>
              <a:spLocks noChangeShapeType="1"/>
            </p:cNvSpPr>
            <p:nvPr/>
          </p:nvSpPr>
          <p:spPr bwMode="auto">
            <a:xfrm flipH="1">
              <a:off x="6996133" y="4240164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2330" y="371475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进队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0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78" grpId="1"/>
      <p:bldP spid="3079" grpId="0"/>
      <p:bldP spid="307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7993063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现在约定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rear=front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为队空，以下两种情况都满足该条件：</a:t>
            </a:r>
          </a:p>
        </p:txBody>
      </p:sp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1260475" y="1387475"/>
            <a:ext cx="1223963" cy="115252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703263" y="908050"/>
            <a:ext cx="2303462" cy="2087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2413000" y="2252663"/>
            <a:ext cx="431800" cy="269875"/>
          </a:xfrm>
          <a:custGeom>
            <a:avLst/>
            <a:gdLst>
              <a:gd name="T0" fmla="*/ 0 w 272"/>
              <a:gd name="T1" fmla="*/ 0 h 170"/>
              <a:gd name="T2" fmla="*/ 272 w 272"/>
              <a:gd name="T3" fmla="*/ 170 h 170"/>
              <a:gd name="T4" fmla="*/ 0 60000 65536"/>
              <a:gd name="T5" fmla="*/ 0 60000 65536"/>
              <a:gd name="T6" fmla="*/ 0 w 272"/>
              <a:gd name="T7" fmla="*/ 0 h 170"/>
              <a:gd name="T8" fmla="*/ 272 w 272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0">
                <a:moveTo>
                  <a:pt x="0" y="0"/>
                </a:moveTo>
                <a:lnTo>
                  <a:pt x="272" y="17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2330450" y="1204913"/>
            <a:ext cx="330200" cy="358775"/>
          </a:xfrm>
          <a:custGeom>
            <a:avLst/>
            <a:gdLst>
              <a:gd name="T0" fmla="*/ 0 w 208"/>
              <a:gd name="T1" fmla="*/ 226 h 226"/>
              <a:gd name="T2" fmla="*/ 208 w 208"/>
              <a:gd name="T3" fmla="*/ 0 h 226"/>
              <a:gd name="T4" fmla="*/ 0 60000 65536"/>
              <a:gd name="T5" fmla="*/ 0 60000 65536"/>
              <a:gd name="T6" fmla="*/ 0 w 208"/>
              <a:gd name="T7" fmla="*/ 0 h 226"/>
              <a:gd name="T8" fmla="*/ 208 w 208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226">
                <a:moveTo>
                  <a:pt x="0" y="226"/>
                </a:moveTo>
                <a:lnTo>
                  <a:pt x="208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1331913" y="1028700"/>
            <a:ext cx="261937" cy="427038"/>
          </a:xfrm>
          <a:custGeom>
            <a:avLst/>
            <a:gdLst>
              <a:gd name="T0" fmla="*/ 0 w 165"/>
              <a:gd name="T1" fmla="*/ 0 h 269"/>
              <a:gd name="T2" fmla="*/ 165 w 165"/>
              <a:gd name="T3" fmla="*/ 269 h 269"/>
              <a:gd name="T4" fmla="*/ 0 60000 65536"/>
              <a:gd name="T5" fmla="*/ 0 60000 65536"/>
              <a:gd name="T6" fmla="*/ 0 w 165"/>
              <a:gd name="T7" fmla="*/ 0 h 269"/>
              <a:gd name="T8" fmla="*/ 165 w 165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" h="269">
                <a:moveTo>
                  <a:pt x="0" y="0"/>
                </a:moveTo>
                <a:lnTo>
                  <a:pt x="165" y="269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>
            <a:off x="1692275" y="2540000"/>
            <a:ext cx="73025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711200" y="2036763"/>
            <a:ext cx="549275" cy="155575"/>
          </a:xfrm>
          <a:custGeom>
            <a:avLst/>
            <a:gdLst>
              <a:gd name="T0" fmla="*/ 0 w 346"/>
              <a:gd name="T1" fmla="*/ 98 h 98"/>
              <a:gd name="T2" fmla="*/ 346 w 346"/>
              <a:gd name="T3" fmla="*/ 0 h 98"/>
              <a:gd name="T4" fmla="*/ 0 60000 65536"/>
              <a:gd name="T5" fmla="*/ 0 60000 65536"/>
              <a:gd name="T6" fmla="*/ 0 w 346"/>
              <a:gd name="T7" fmla="*/ 0 h 98"/>
              <a:gd name="T8" fmla="*/ 346 w 346"/>
              <a:gd name="T9" fmla="*/ 98 h 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" h="98">
                <a:moveTo>
                  <a:pt x="0" y="98"/>
                </a:moveTo>
                <a:lnTo>
                  <a:pt x="34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962150" y="2133600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149475" y="1709738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765300" y="1387475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331913" y="1604963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404938" y="2087563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2557463" y="2755900"/>
            <a:ext cx="215900" cy="2159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844800" y="2828925"/>
            <a:ext cx="720725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2333625" y="2892425"/>
            <a:ext cx="203200" cy="317500"/>
          </a:xfrm>
          <a:custGeom>
            <a:avLst/>
            <a:gdLst>
              <a:gd name="T0" fmla="*/ 128 w 128"/>
              <a:gd name="T1" fmla="*/ 200 h 200"/>
              <a:gd name="T2" fmla="*/ 0 w 128"/>
              <a:gd name="T3" fmla="*/ 0 h 200"/>
              <a:gd name="T4" fmla="*/ 0 60000 65536"/>
              <a:gd name="T5" fmla="*/ 0 60000 65536"/>
              <a:gd name="T6" fmla="*/ 0 w 128"/>
              <a:gd name="T7" fmla="*/ 0 h 200"/>
              <a:gd name="T8" fmla="*/ 128 w 128"/>
              <a:gd name="T9" fmla="*/ 200 h 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" h="200">
                <a:moveTo>
                  <a:pt x="128" y="20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197100" y="3133725"/>
            <a:ext cx="720725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5329238" y="1533525"/>
            <a:ext cx="1223962" cy="115252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4772025" y="1054100"/>
            <a:ext cx="2303463" cy="2087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6481763" y="2398713"/>
            <a:ext cx="431800" cy="269875"/>
          </a:xfrm>
          <a:custGeom>
            <a:avLst/>
            <a:gdLst>
              <a:gd name="T0" fmla="*/ 0 w 272"/>
              <a:gd name="T1" fmla="*/ 0 h 170"/>
              <a:gd name="T2" fmla="*/ 272 w 272"/>
              <a:gd name="T3" fmla="*/ 170 h 170"/>
              <a:gd name="T4" fmla="*/ 0 60000 65536"/>
              <a:gd name="T5" fmla="*/ 0 60000 65536"/>
              <a:gd name="T6" fmla="*/ 0 w 272"/>
              <a:gd name="T7" fmla="*/ 0 h 170"/>
              <a:gd name="T8" fmla="*/ 272 w 272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0">
                <a:moveTo>
                  <a:pt x="0" y="0"/>
                </a:moveTo>
                <a:lnTo>
                  <a:pt x="272" y="17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6399213" y="1350963"/>
            <a:ext cx="330200" cy="358775"/>
          </a:xfrm>
          <a:custGeom>
            <a:avLst/>
            <a:gdLst>
              <a:gd name="T0" fmla="*/ 0 w 208"/>
              <a:gd name="T1" fmla="*/ 226 h 226"/>
              <a:gd name="T2" fmla="*/ 208 w 208"/>
              <a:gd name="T3" fmla="*/ 0 h 226"/>
              <a:gd name="T4" fmla="*/ 0 60000 65536"/>
              <a:gd name="T5" fmla="*/ 0 60000 65536"/>
              <a:gd name="T6" fmla="*/ 0 w 208"/>
              <a:gd name="T7" fmla="*/ 0 h 226"/>
              <a:gd name="T8" fmla="*/ 208 w 208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226">
                <a:moveTo>
                  <a:pt x="0" y="226"/>
                </a:moveTo>
                <a:lnTo>
                  <a:pt x="208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Freeform 26"/>
          <p:cNvSpPr>
            <a:spLocks/>
          </p:cNvSpPr>
          <p:nvPr/>
        </p:nvSpPr>
        <p:spPr bwMode="auto">
          <a:xfrm>
            <a:off x="5400675" y="1174750"/>
            <a:ext cx="261938" cy="427038"/>
          </a:xfrm>
          <a:custGeom>
            <a:avLst/>
            <a:gdLst>
              <a:gd name="T0" fmla="*/ 0 w 165"/>
              <a:gd name="T1" fmla="*/ 0 h 269"/>
              <a:gd name="T2" fmla="*/ 165 w 165"/>
              <a:gd name="T3" fmla="*/ 269 h 269"/>
              <a:gd name="T4" fmla="*/ 0 60000 65536"/>
              <a:gd name="T5" fmla="*/ 0 60000 65536"/>
              <a:gd name="T6" fmla="*/ 0 w 165"/>
              <a:gd name="T7" fmla="*/ 0 h 269"/>
              <a:gd name="T8" fmla="*/ 165 w 165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" h="269">
                <a:moveTo>
                  <a:pt x="0" y="0"/>
                </a:moveTo>
                <a:lnTo>
                  <a:pt x="165" y="269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5761038" y="2686050"/>
            <a:ext cx="73025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Freeform 28"/>
          <p:cNvSpPr>
            <a:spLocks/>
          </p:cNvSpPr>
          <p:nvPr/>
        </p:nvSpPr>
        <p:spPr bwMode="auto">
          <a:xfrm>
            <a:off x="4779963" y="2182813"/>
            <a:ext cx="549275" cy="155575"/>
          </a:xfrm>
          <a:custGeom>
            <a:avLst/>
            <a:gdLst>
              <a:gd name="T0" fmla="*/ 0 w 346"/>
              <a:gd name="T1" fmla="*/ 98 h 98"/>
              <a:gd name="T2" fmla="*/ 346 w 346"/>
              <a:gd name="T3" fmla="*/ 0 h 98"/>
              <a:gd name="T4" fmla="*/ 0 60000 65536"/>
              <a:gd name="T5" fmla="*/ 0 60000 65536"/>
              <a:gd name="T6" fmla="*/ 0 w 346"/>
              <a:gd name="T7" fmla="*/ 0 h 98"/>
              <a:gd name="T8" fmla="*/ 346 w 346"/>
              <a:gd name="T9" fmla="*/ 98 h 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" h="98">
                <a:moveTo>
                  <a:pt x="0" y="98"/>
                </a:moveTo>
                <a:lnTo>
                  <a:pt x="34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6030913" y="2279650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6218238" y="1855788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5834063" y="1533525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5400675" y="1751013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5461000" y="2220913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4251325" y="1054100"/>
            <a:ext cx="720725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sp>
        <p:nvSpPr>
          <p:cNvPr id="32" name="Freeform 35"/>
          <p:cNvSpPr>
            <a:spLocks/>
          </p:cNvSpPr>
          <p:nvPr/>
        </p:nvSpPr>
        <p:spPr bwMode="auto">
          <a:xfrm>
            <a:off x="4559300" y="1774825"/>
            <a:ext cx="238125" cy="142875"/>
          </a:xfrm>
          <a:custGeom>
            <a:avLst/>
            <a:gdLst>
              <a:gd name="T0" fmla="*/ 0 w 150"/>
              <a:gd name="T1" fmla="*/ 0 h 90"/>
              <a:gd name="T2" fmla="*/ 150 w 150"/>
              <a:gd name="T3" fmla="*/ 90 h 90"/>
              <a:gd name="T4" fmla="*/ 0 60000 65536"/>
              <a:gd name="T5" fmla="*/ 0 60000 65536"/>
              <a:gd name="T6" fmla="*/ 0 w 150"/>
              <a:gd name="T7" fmla="*/ 0 h 90"/>
              <a:gd name="T8" fmla="*/ 150 w 150"/>
              <a:gd name="T9" fmla="*/ 90 h 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" h="90">
                <a:moveTo>
                  <a:pt x="0" y="0"/>
                </a:moveTo>
                <a:lnTo>
                  <a:pt x="150" y="90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Freeform 36"/>
          <p:cNvSpPr>
            <a:spLocks/>
          </p:cNvSpPr>
          <p:nvPr/>
        </p:nvSpPr>
        <p:spPr bwMode="auto">
          <a:xfrm>
            <a:off x="4810125" y="1320800"/>
            <a:ext cx="161925" cy="165100"/>
          </a:xfrm>
          <a:custGeom>
            <a:avLst/>
            <a:gdLst>
              <a:gd name="T0" fmla="*/ 0 w 102"/>
              <a:gd name="T1" fmla="*/ 0 h 104"/>
              <a:gd name="T2" fmla="*/ 102 w 102"/>
              <a:gd name="T3" fmla="*/ 104 h 104"/>
              <a:gd name="T4" fmla="*/ 0 60000 65536"/>
              <a:gd name="T5" fmla="*/ 0 60000 65536"/>
              <a:gd name="T6" fmla="*/ 0 w 102"/>
              <a:gd name="T7" fmla="*/ 0 h 104"/>
              <a:gd name="T8" fmla="*/ 102 w 102"/>
              <a:gd name="T9" fmla="*/ 104 h 1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104">
                <a:moveTo>
                  <a:pt x="0" y="0"/>
                </a:moveTo>
                <a:lnTo>
                  <a:pt x="102" y="104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3924300" y="1617663"/>
            <a:ext cx="720725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827088" y="3429000"/>
            <a:ext cx="20161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初始状态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427538" y="3429000"/>
            <a:ext cx="367347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进队的所有元素均出队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539750" y="4149725"/>
            <a:ext cx="4319588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那么如何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设置队满的条件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呢？</a:t>
            </a:r>
          </a:p>
        </p:txBody>
      </p:sp>
      <p:pic>
        <p:nvPicPr>
          <p:cNvPr id="38" name="Picture 42" descr="u=3506748198,3700090080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4508500"/>
            <a:ext cx="2095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20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5318133" cy="93871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让</a:t>
            </a:r>
            <a:r>
              <a:rPr lang="en-US" altLang="zh-CN" sz="22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rear=front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队空条件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，并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约定</a:t>
            </a:r>
          </a:p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2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dirty="0" err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rear+1</a:t>
            </a:r>
            <a:r>
              <a:rPr lang="en-US" altLang="zh-CN" sz="22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200" dirty="0" err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22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=front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468313" y="1628775"/>
            <a:ext cx="2519362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队满条件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22532" name="Picture 9" descr="u=191871640,556965238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4300" y="1341438"/>
            <a:ext cx="19431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AutoShape 10"/>
          <p:cNvSpPr>
            <a:spLocks/>
          </p:cNvSpPr>
          <p:nvPr/>
        </p:nvSpPr>
        <p:spPr bwMode="auto">
          <a:xfrm>
            <a:off x="6735763" y="1370013"/>
            <a:ext cx="2084387" cy="2058987"/>
          </a:xfrm>
          <a:prstGeom prst="borderCallout1">
            <a:avLst>
              <a:gd name="adj1" fmla="val 5551"/>
              <a:gd name="adj2" fmla="val -3657"/>
              <a:gd name="adj3" fmla="val 13954"/>
              <a:gd name="adj4" fmla="val -41815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进队一个元素时到达</a:t>
            </a:r>
            <a:r>
              <a:rPr lang="zh-CN" alt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队头，就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认为队满了。这样做会少放一</a:t>
            </a:r>
            <a:r>
              <a:rPr lang="zh-CN" alt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个元素，牺牲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一个元素没关系的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21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27"/>
          <p:cNvSpPr txBox="1">
            <a:spLocks noChangeArrowheads="1"/>
          </p:cNvSpPr>
          <p:nvPr/>
        </p:nvSpPr>
        <p:spPr bwMode="auto">
          <a:xfrm>
            <a:off x="798538" y="1500174"/>
            <a:ext cx="7702552" cy="203132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队空条件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 = rear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队满条件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rear+1)%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 = front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进队</a:t>
            </a:r>
            <a:r>
              <a:rPr lang="en-US" altLang="zh-CN" sz="2000" i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rear=(rear+1)%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出队操作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front=(front+1)%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</a:t>
            </a:r>
          </a:p>
        </p:txBody>
      </p:sp>
      <p:sp>
        <p:nvSpPr>
          <p:cNvPr id="23555" name="Text Box 1028"/>
          <p:cNvSpPr txBox="1">
            <a:spLocks noChangeArrowheads="1"/>
          </p:cNvSpPr>
          <p:nvPr/>
        </p:nvSpPr>
        <p:spPr bwMode="auto">
          <a:xfrm>
            <a:off x="684213" y="765175"/>
            <a:ext cx="54006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环形队列的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要素：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7158" y="3929066"/>
            <a:ext cx="8458200" cy="10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环形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队列中，实现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队列的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基本运算算法与非环形队列类似，只是改为上述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要素即可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22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611188" y="620713"/>
            <a:ext cx="7850187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3-7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p102】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对于环形队列来说，如果知道队头指针和队列中元素个数，则可以计算出队尾指针。也就是说，可以用队列中元素个数代替队尾指针。</a:t>
            </a:r>
            <a:endParaRPr kumimoji="1"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设计出这种环形队列的初始化、入队、出队和判空算法。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23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7"/>
          <p:cNvSpPr txBox="1">
            <a:spLocks noChangeArrowheads="1"/>
          </p:cNvSpPr>
          <p:nvPr/>
        </p:nvSpPr>
        <p:spPr bwMode="auto">
          <a:xfrm>
            <a:off x="895354" y="3526259"/>
            <a:ext cx="23907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count=(3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0)=3</a:t>
            </a:r>
          </a:p>
        </p:txBody>
      </p:sp>
      <p:grpSp>
        <p:nvGrpSpPr>
          <p:cNvPr id="2" name="组合 46"/>
          <p:cNvGrpSpPr/>
          <p:nvPr/>
        </p:nvGrpSpPr>
        <p:grpSpPr>
          <a:xfrm>
            <a:off x="539750" y="741745"/>
            <a:ext cx="3384550" cy="2750363"/>
            <a:chOff x="539750" y="71414"/>
            <a:chExt cx="3384550" cy="2750363"/>
          </a:xfrm>
        </p:grpSpPr>
        <p:sp>
          <p:nvSpPr>
            <p:cNvPr id="30724" name="Text Box 10"/>
            <p:cNvSpPr txBox="1">
              <a:spLocks noChangeArrowheads="1"/>
            </p:cNvSpPr>
            <p:nvPr/>
          </p:nvSpPr>
          <p:spPr bwMode="auto">
            <a:xfrm>
              <a:off x="642910" y="71414"/>
              <a:ext cx="1677969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MaxSize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＝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0725" name="Oval 12"/>
            <p:cNvSpPr>
              <a:spLocks noChangeArrowheads="1"/>
            </p:cNvSpPr>
            <p:nvPr/>
          </p:nvSpPr>
          <p:spPr bwMode="auto">
            <a:xfrm>
              <a:off x="1619250" y="1103328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26" name="Oval 13"/>
            <p:cNvSpPr>
              <a:spLocks noChangeArrowheads="1"/>
            </p:cNvSpPr>
            <p:nvPr/>
          </p:nvSpPr>
          <p:spPr bwMode="auto">
            <a:xfrm>
              <a:off x="106203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27" name="Freeform 14"/>
            <p:cNvSpPr>
              <a:spLocks/>
            </p:cNvSpPr>
            <p:nvPr/>
          </p:nvSpPr>
          <p:spPr bwMode="auto">
            <a:xfrm>
              <a:off x="277177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28" name="Freeform 15"/>
            <p:cNvSpPr>
              <a:spLocks/>
            </p:cNvSpPr>
            <p:nvPr/>
          </p:nvSpPr>
          <p:spPr bwMode="auto">
            <a:xfrm>
              <a:off x="268922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29" name="Freeform 16"/>
            <p:cNvSpPr>
              <a:spLocks/>
            </p:cNvSpPr>
            <p:nvPr/>
          </p:nvSpPr>
          <p:spPr bwMode="auto">
            <a:xfrm>
              <a:off x="169068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0" name="Line 17"/>
            <p:cNvSpPr>
              <a:spLocks noChangeShapeType="1"/>
            </p:cNvSpPr>
            <p:nvPr/>
          </p:nvSpPr>
          <p:spPr bwMode="auto">
            <a:xfrm flipH="1">
              <a:off x="205105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1" name="Freeform 18"/>
            <p:cNvSpPr>
              <a:spLocks/>
            </p:cNvSpPr>
            <p:nvPr/>
          </p:nvSpPr>
          <p:spPr bwMode="auto">
            <a:xfrm>
              <a:off x="106997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2" name="Text Box 19"/>
            <p:cNvSpPr txBox="1">
              <a:spLocks noChangeArrowheads="1"/>
            </p:cNvSpPr>
            <p:nvPr/>
          </p:nvSpPr>
          <p:spPr bwMode="auto">
            <a:xfrm>
              <a:off x="2320925" y="184945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733" name="Text Box 20"/>
            <p:cNvSpPr txBox="1">
              <a:spLocks noChangeArrowheads="1"/>
            </p:cNvSpPr>
            <p:nvPr/>
          </p:nvSpPr>
          <p:spPr bwMode="auto">
            <a:xfrm>
              <a:off x="2508250" y="14255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734" name="Text Box 21"/>
            <p:cNvSpPr txBox="1">
              <a:spLocks noChangeArrowheads="1"/>
            </p:cNvSpPr>
            <p:nvPr/>
          </p:nvSpPr>
          <p:spPr bwMode="auto">
            <a:xfrm>
              <a:off x="2124075" y="11033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735" name="Text Box 22"/>
            <p:cNvSpPr txBox="1">
              <a:spLocks noChangeArrowheads="1"/>
            </p:cNvSpPr>
            <p:nvPr/>
          </p:nvSpPr>
          <p:spPr bwMode="auto">
            <a:xfrm>
              <a:off x="1690688" y="13208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0736" name="Text Box 23"/>
            <p:cNvSpPr txBox="1">
              <a:spLocks noChangeArrowheads="1"/>
            </p:cNvSpPr>
            <p:nvPr/>
          </p:nvSpPr>
          <p:spPr bwMode="auto">
            <a:xfrm>
              <a:off x="1763713" y="17907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0737" name="Line 24"/>
            <p:cNvSpPr>
              <a:spLocks noChangeShapeType="1"/>
            </p:cNvSpPr>
            <p:nvPr/>
          </p:nvSpPr>
          <p:spPr bwMode="auto">
            <a:xfrm flipH="1" flipV="1">
              <a:off x="2916238" y="2471753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8" name="Text Box 25"/>
            <p:cNvSpPr txBox="1">
              <a:spLocks noChangeArrowheads="1"/>
            </p:cNvSpPr>
            <p:nvPr/>
          </p:nvSpPr>
          <p:spPr bwMode="auto">
            <a:xfrm>
              <a:off x="3203575" y="2544778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30739" name="Text Box 27"/>
            <p:cNvSpPr txBox="1">
              <a:spLocks noChangeArrowheads="1"/>
            </p:cNvSpPr>
            <p:nvPr/>
          </p:nvSpPr>
          <p:spPr bwMode="auto">
            <a:xfrm>
              <a:off x="539750" y="83980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2987675" y="14001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2266950" y="6969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0757" name="Text Box 46"/>
            <p:cNvSpPr txBox="1">
              <a:spLocks noChangeArrowheads="1"/>
            </p:cNvSpPr>
            <p:nvPr/>
          </p:nvSpPr>
          <p:spPr bwMode="auto">
            <a:xfrm>
              <a:off x="1330325" y="11842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0761" name="Line 50"/>
            <p:cNvSpPr>
              <a:spLocks noChangeShapeType="1"/>
            </p:cNvSpPr>
            <p:nvPr/>
          </p:nvSpPr>
          <p:spPr bwMode="auto">
            <a:xfrm>
              <a:off x="900113" y="1200166"/>
              <a:ext cx="215900" cy="14287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47"/>
          <p:cNvGrpSpPr/>
          <p:nvPr/>
        </p:nvGrpSpPr>
        <p:grpSpPr>
          <a:xfrm>
            <a:off x="4268788" y="1294234"/>
            <a:ext cx="3687762" cy="2087563"/>
            <a:chOff x="4268788" y="623903"/>
            <a:chExt cx="3687762" cy="2087563"/>
          </a:xfrm>
        </p:grpSpPr>
        <p:sp>
          <p:nvSpPr>
            <p:cNvPr id="30740" name="Oval 28"/>
            <p:cNvSpPr>
              <a:spLocks noChangeArrowheads="1"/>
            </p:cNvSpPr>
            <p:nvPr/>
          </p:nvSpPr>
          <p:spPr bwMode="auto">
            <a:xfrm>
              <a:off x="5346700" y="1103328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1" name="Oval 29"/>
            <p:cNvSpPr>
              <a:spLocks noChangeArrowheads="1"/>
            </p:cNvSpPr>
            <p:nvPr/>
          </p:nvSpPr>
          <p:spPr bwMode="auto">
            <a:xfrm>
              <a:off x="478948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2" name="Freeform 30"/>
            <p:cNvSpPr>
              <a:spLocks/>
            </p:cNvSpPr>
            <p:nvPr/>
          </p:nvSpPr>
          <p:spPr bwMode="auto">
            <a:xfrm>
              <a:off x="649922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3" name="Freeform 31"/>
            <p:cNvSpPr>
              <a:spLocks/>
            </p:cNvSpPr>
            <p:nvPr/>
          </p:nvSpPr>
          <p:spPr bwMode="auto">
            <a:xfrm>
              <a:off x="641667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4" name="Freeform 32"/>
            <p:cNvSpPr>
              <a:spLocks/>
            </p:cNvSpPr>
            <p:nvPr/>
          </p:nvSpPr>
          <p:spPr bwMode="auto">
            <a:xfrm>
              <a:off x="541813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5" name="Line 33"/>
            <p:cNvSpPr>
              <a:spLocks noChangeShapeType="1"/>
            </p:cNvSpPr>
            <p:nvPr/>
          </p:nvSpPr>
          <p:spPr bwMode="auto">
            <a:xfrm flipH="1">
              <a:off x="577850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6" name="Freeform 34"/>
            <p:cNvSpPr>
              <a:spLocks/>
            </p:cNvSpPr>
            <p:nvPr/>
          </p:nvSpPr>
          <p:spPr bwMode="auto">
            <a:xfrm>
              <a:off x="479742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7" name="Text Box 35"/>
            <p:cNvSpPr txBox="1">
              <a:spLocks noChangeArrowheads="1"/>
            </p:cNvSpPr>
            <p:nvPr/>
          </p:nvSpPr>
          <p:spPr bwMode="auto">
            <a:xfrm>
              <a:off x="6048375" y="184945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748" name="Text Box 36"/>
            <p:cNvSpPr txBox="1">
              <a:spLocks noChangeArrowheads="1"/>
            </p:cNvSpPr>
            <p:nvPr/>
          </p:nvSpPr>
          <p:spPr bwMode="auto">
            <a:xfrm>
              <a:off x="6235700" y="14255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749" name="Text Box 37"/>
            <p:cNvSpPr txBox="1">
              <a:spLocks noChangeArrowheads="1"/>
            </p:cNvSpPr>
            <p:nvPr/>
          </p:nvSpPr>
          <p:spPr bwMode="auto">
            <a:xfrm>
              <a:off x="5851525" y="11033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750" name="Text Box 38"/>
            <p:cNvSpPr txBox="1">
              <a:spLocks noChangeArrowheads="1"/>
            </p:cNvSpPr>
            <p:nvPr/>
          </p:nvSpPr>
          <p:spPr bwMode="auto">
            <a:xfrm>
              <a:off x="5418138" y="13208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0751" name="Text Box 39"/>
            <p:cNvSpPr txBox="1">
              <a:spLocks noChangeArrowheads="1"/>
            </p:cNvSpPr>
            <p:nvPr/>
          </p:nvSpPr>
          <p:spPr bwMode="auto">
            <a:xfrm>
              <a:off x="5491163" y="17907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0752" name="Text Box 40"/>
            <p:cNvSpPr txBox="1">
              <a:spLocks noChangeArrowheads="1"/>
            </p:cNvSpPr>
            <p:nvPr/>
          </p:nvSpPr>
          <p:spPr bwMode="auto">
            <a:xfrm>
              <a:off x="4268788" y="62390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30753" name="Freeform 42"/>
            <p:cNvSpPr>
              <a:spLocks/>
            </p:cNvSpPr>
            <p:nvPr/>
          </p:nvSpPr>
          <p:spPr bwMode="auto">
            <a:xfrm>
              <a:off x="4827588" y="890603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7235825" y="1127141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30758" name="Text Box 47"/>
            <p:cNvSpPr txBox="1">
              <a:spLocks noChangeArrowheads="1"/>
            </p:cNvSpPr>
            <p:nvPr/>
          </p:nvSpPr>
          <p:spPr bwMode="auto">
            <a:xfrm>
              <a:off x="5221288" y="206376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0759" name="Text Box 48"/>
            <p:cNvSpPr txBox="1">
              <a:spLocks noChangeArrowheads="1"/>
            </p:cNvSpPr>
            <p:nvPr/>
          </p:nvSpPr>
          <p:spPr bwMode="auto">
            <a:xfrm>
              <a:off x="6156325" y="22082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0760" name="Text Box 49"/>
            <p:cNvSpPr txBox="1">
              <a:spLocks noChangeArrowheads="1"/>
            </p:cNvSpPr>
            <p:nvPr/>
          </p:nvSpPr>
          <p:spPr bwMode="auto">
            <a:xfrm>
              <a:off x="6661150" y="14716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0762" name="Line 51"/>
            <p:cNvSpPr>
              <a:spLocks noChangeShapeType="1"/>
            </p:cNvSpPr>
            <p:nvPr/>
          </p:nvSpPr>
          <p:spPr bwMode="auto">
            <a:xfrm flipH="1">
              <a:off x="7092950" y="1343041"/>
              <a:ext cx="215900" cy="7302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763" name="Text Box 52"/>
          <p:cNvSpPr txBox="1">
            <a:spLocks noChangeArrowheads="1"/>
          </p:cNvSpPr>
          <p:nvPr/>
        </p:nvSpPr>
        <p:spPr bwMode="auto">
          <a:xfrm>
            <a:off x="4714876" y="3415729"/>
            <a:ext cx="2879725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count=(1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3)=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   </a:t>
            </a:r>
            <a:r>
              <a:rPr lang="en-US" altLang="zh-CN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</a:t>
            </a:r>
            <a:endParaRPr lang="en-US" altLang="zh-CN" sz="32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组合 58"/>
          <p:cNvGrpSpPr/>
          <p:nvPr/>
        </p:nvGrpSpPr>
        <p:grpSpPr>
          <a:xfrm>
            <a:off x="1000100" y="4071942"/>
            <a:ext cx="2714644" cy="808972"/>
            <a:chOff x="1000100" y="4357694"/>
            <a:chExt cx="2714644" cy="808972"/>
          </a:xfrm>
        </p:grpSpPr>
        <p:sp>
          <p:nvSpPr>
            <p:cNvPr id="49" name="下箭头 48"/>
            <p:cNvSpPr/>
            <p:nvPr/>
          </p:nvSpPr>
          <p:spPr>
            <a:xfrm>
              <a:off x="2000232" y="4357694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00100" y="4643446"/>
              <a:ext cx="2714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count=rear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?</a:t>
              </a:r>
              <a:endParaRPr lang="zh-CN" alt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0034" y="109815"/>
            <a:ext cx="6357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，求队中元素个数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 = ?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4429124" y="4460885"/>
            <a:ext cx="3429024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count=(1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+MaxSize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)=3</a:t>
            </a:r>
          </a:p>
        </p:txBody>
      </p:sp>
      <p:sp>
        <p:nvSpPr>
          <p:cNvPr id="53" name="下箭头 52"/>
          <p:cNvSpPr/>
          <p:nvPr/>
        </p:nvSpPr>
        <p:spPr>
          <a:xfrm>
            <a:off x="6000760" y="4071942"/>
            <a:ext cx="214314" cy="28575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642910" y="4987365"/>
            <a:ext cx="3429024" cy="89255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count=(3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0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+MaxSize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)=8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</a:t>
            </a:r>
            <a:endParaRPr lang="en-US" altLang="zh-CN" sz="3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组合 59"/>
          <p:cNvGrpSpPr/>
          <p:nvPr/>
        </p:nvGrpSpPr>
        <p:grpSpPr>
          <a:xfrm>
            <a:off x="71406" y="5643578"/>
            <a:ext cx="4857784" cy="727651"/>
            <a:chOff x="71406" y="5929330"/>
            <a:chExt cx="4857784" cy="727651"/>
          </a:xfrm>
        </p:grpSpPr>
        <p:sp>
          <p:nvSpPr>
            <p:cNvPr id="55" name="下箭头 54"/>
            <p:cNvSpPr/>
            <p:nvPr/>
          </p:nvSpPr>
          <p:spPr>
            <a:xfrm>
              <a:off x="2000232" y="5929330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auto">
            <a:xfrm>
              <a:off x="71406" y="6072206"/>
              <a:ext cx="4857784" cy="5847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count=(3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0</a:t>
              </a:r>
              <a:r>
                <a:rPr lang="en-US" altLang="zh-CN" sz="2000" dirty="0" err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+MaxSize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altLang="zh-CN" sz="2000" dirty="0" err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3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</a:t>
              </a:r>
              <a:endParaRPr lang="en-US" altLang="zh-CN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60"/>
          <p:cNvGrpSpPr/>
          <p:nvPr/>
        </p:nvGrpSpPr>
        <p:grpSpPr>
          <a:xfrm>
            <a:off x="4071934" y="5000636"/>
            <a:ext cx="4857784" cy="870527"/>
            <a:chOff x="4071934" y="5286388"/>
            <a:chExt cx="4857784" cy="870527"/>
          </a:xfrm>
        </p:grpSpPr>
        <p:sp>
          <p:nvSpPr>
            <p:cNvPr id="57" name="下箭头 56"/>
            <p:cNvSpPr/>
            <p:nvPr/>
          </p:nvSpPr>
          <p:spPr>
            <a:xfrm>
              <a:off x="6000760" y="5286388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>
              <a:off x="4071934" y="5572140"/>
              <a:ext cx="4857784" cy="5847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count=(1</a:t>
              </a:r>
              <a:r>
                <a:rPr lang="en-US" altLang="zh-CN" sz="20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dirty="0" err="1">
                  <a:latin typeface="Consolas" pitchFamily="49" charset="0"/>
                  <a:ea typeface="+mn-ea"/>
                  <a:cs typeface="Consolas" pitchFamily="49" charset="0"/>
                </a:rPr>
                <a:t>3</a:t>
              </a:r>
              <a:r>
                <a:rPr lang="en-US" altLang="zh-CN" sz="2000" dirty="0" err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+MaxSize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altLang="zh-CN" sz="2000" dirty="0" err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MaxSize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=3  </a:t>
              </a:r>
              <a:r>
                <a:rPr lang="en-US" altLang="zh-CN" sz="3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</a:t>
              </a:r>
              <a:endParaRPr lang="en-US" altLang="zh-CN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24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63" grpId="0"/>
      <p:bldP spid="52" grpId="0"/>
      <p:bldP spid="53" grpId="0" animBg="1"/>
      <p:bldP spid="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642910" y="1071546"/>
            <a:ext cx="7286676" cy="120789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队中元素个数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count=(rear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front+MaxSize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64" name="AutoShape 53"/>
          <p:cNvSpPr>
            <a:spLocks noChangeArrowheads="1"/>
          </p:cNvSpPr>
          <p:nvPr/>
        </p:nvSpPr>
        <p:spPr bwMode="auto">
          <a:xfrm>
            <a:off x="3500430" y="566721"/>
            <a:ext cx="365121" cy="504825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2910" y="2714620"/>
            <a:ext cx="6000792" cy="2454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rear=(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front+count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front=(rear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count+MaxSize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25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395288" y="214290"/>
            <a:ext cx="8137525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依题意设计的环形队列类型如下：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611188" y="790552"/>
            <a:ext cx="5746762" cy="1603104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队头指针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队列中元素个数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468313" y="2614610"/>
            <a:ext cx="7416800" cy="2629815"/>
            <a:chOff x="468313" y="2614610"/>
            <a:chExt cx="7416800" cy="2629815"/>
          </a:xfrm>
          <a:scene3d>
            <a:camera prst="perspectiveBelow"/>
            <a:lightRig rig="threePt" dir="t"/>
          </a:scene3d>
        </p:grpSpPr>
        <p:sp>
          <p:nvSpPr>
            <p:cNvPr id="31748" name="Text Box 6"/>
            <p:cNvSpPr txBox="1">
              <a:spLocks noChangeArrowheads="1"/>
            </p:cNvSpPr>
            <p:nvPr/>
          </p:nvSpPr>
          <p:spPr bwMode="auto">
            <a:xfrm>
              <a:off x="468313" y="2614610"/>
              <a:ext cx="324643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该环形队列的</a:t>
              </a: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要素：</a:t>
              </a:r>
            </a:p>
          </p:txBody>
        </p:sp>
        <p:sp>
          <p:nvSpPr>
            <p:cNvPr id="31749" name="Text Box 7"/>
            <p:cNvSpPr txBox="1">
              <a:spLocks noChangeArrowheads="1"/>
            </p:cNvSpPr>
            <p:nvPr/>
          </p:nvSpPr>
          <p:spPr bwMode="auto">
            <a:xfrm>
              <a:off x="539750" y="3213100"/>
              <a:ext cx="7345363" cy="20313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队空条件：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count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＝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队满条件：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count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＝</a:t>
              </a:r>
              <a:r>
                <a:rPr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MaxSize</a:t>
              </a:r>
              <a:endPara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进队</a:t>
              </a:r>
              <a:r>
                <a:rPr lang="en-US" altLang="zh-CN" sz="2000" i="1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zh-CN" altLang="en-US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操作：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rear=(</a:t>
              </a:r>
              <a:r>
                <a:rPr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rear+1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)%</a:t>
              </a:r>
              <a:r>
                <a:rPr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; 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放在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rear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处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出队操作：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front=(</a:t>
              </a:r>
              <a:r>
                <a:rPr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front+1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)%</a:t>
              </a:r>
              <a:r>
                <a:rPr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取出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front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处元素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; </a:t>
              </a:r>
            </a:p>
          </p:txBody>
        </p:sp>
      </p:grp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611188" y="5516563"/>
            <a:ext cx="717552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注意：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这样的环形队列中最多可放置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MaxSize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个元素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3" name="组合 8"/>
          <p:cNvGrpSpPr/>
          <p:nvPr/>
        </p:nvGrpSpPr>
        <p:grpSpPr>
          <a:xfrm>
            <a:off x="3143239" y="3679825"/>
            <a:ext cx="5461011" cy="677869"/>
            <a:chOff x="3143239" y="3679825"/>
            <a:chExt cx="5461011" cy="677869"/>
          </a:xfrm>
        </p:grpSpPr>
        <p:sp>
          <p:nvSpPr>
            <p:cNvPr id="31751" name="Line 9"/>
            <p:cNvSpPr>
              <a:spLocks noChangeShapeType="1"/>
            </p:cNvSpPr>
            <p:nvPr/>
          </p:nvSpPr>
          <p:spPr bwMode="auto">
            <a:xfrm flipH="1">
              <a:off x="3143239" y="3933825"/>
              <a:ext cx="2005023" cy="4238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52" name="Text Box 10"/>
            <p:cNvSpPr txBox="1">
              <a:spLocks noChangeArrowheads="1"/>
            </p:cNvSpPr>
            <p:nvPr/>
          </p:nvSpPr>
          <p:spPr bwMode="auto">
            <a:xfrm>
              <a:off x="5148263" y="3679825"/>
              <a:ext cx="34559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由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front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count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求出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26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9751" y="1285860"/>
            <a:ext cx="7032645" cy="1851121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216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InitQueue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初始化队运算算法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*)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qu-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&gt;front=0;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qu-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&gt;count=0;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3311525" cy="45974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对应的算法如下：</a:t>
            </a:r>
            <a:endParaRPr lang="zh-CN" altLang="en-US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27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7677174" cy="3542096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EnQueue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*&amp;qu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x)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进队运算算法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kumimoji="1" lang="en-US" altLang="zh-CN" sz="1800" u="sng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      	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临时队尾指针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-&gt;count==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队满上溢出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rear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-&gt;count)%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求队尾位置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rear+1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队尾循环增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qu-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&gt;data[rear]=x;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qu-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&gt;count++;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元素个数增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357158" y="1112838"/>
            <a:ext cx="2606662" cy="1319419"/>
            <a:chOff x="357158" y="1112838"/>
            <a:chExt cx="2606662" cy="1319419"/>
          </a:xfrm>
        </p:grpSpPr>
        <p:sp>
          <p:nvSpPr>
            <p:cNvPr id="33796" name="Line 2"/>
            <p:cNvSpPr>
              <a:spLocks noChangeShapeType="1"/>
            </p:cNvSpPr>
            <p:nvPr/>
          </p:nvSpPr>
          <p:spPr bwMode="auto">
            <a:xfrm>
              <a:off x="1428728" y="1112838"/>
              <a:ext cx="0" cy="7200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797" name="Text Box 3"/>
            <p:cNvSpPr txBox="1">
              <a:spLocks noChangeArrowheads="1"/>
            </p:cNvSpPr>
            <p:nvPr/>
          </p:nvSpPr>
          <p:spPr bwMode="auto">
            <a:xfrm>
              <a:off x="357158" y="1785926"/>
              <a:ext cx="2606662" cy="6463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它是一</a:t>
              </a:r>
              <a:r>
                <a:rPr lang="zh-CN" altLang="en-US" sz="180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个局部变量，队列</a:t>
              </a:r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qu</a:t>
              </a:r>
              <a:r>
                <a:rPr lang="zh-CN" altLang="en-US" sz="18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中不保存该值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28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38152" y="473215"/>
            <a:ext cx="7848624" cy="2988098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DeQueue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*&amp;qu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&amp;x)  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出队运算算法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-&gt;count==0)		    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队空下溢出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false;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-&gt;front=(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队头循环增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x=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-&gt;front];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-&gt;count--;			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元素个数减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return true;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29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250265" cy="4985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队列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的主要特点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是先进先出，所以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又把队列称为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先进先出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357422" y="1855105"/>
            <a:ext cx="4286280" cy="3788473"/>
            <a:chOff x="2357422" y="1855105"/>
            <a:chExt cx="4286280" cy="3788473"/>
          </a:xfrm>
        </p:grpSpPr>
        <p:sp>
          <p:nvSpPr>
            <p:cNvPr id="4101" name="Text Box 9"/>
            <p:cNvSpPr txBox="1">
              <a:spLocks noChangeArrowheads="1"/>
            </p:cNvSpPr>
            <p:nvPr/>
          </p:nvSpPr>
          <p:spPr bwMode="auto">
            <a:xfrm>
              <a:off x="2643174" y="3263215"/>
              <a:ext cx="1368425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假如</a:t>
              </a:r>
              <a:r>
                <a:rPr lang="en-US" altLang="zh-CN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5</a:t>
              </a: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个人过独木桥</a:t>
              </a:r>
            </a:p>
          </p:txBody>
        </p:sp>
        <p:pic>
          <p:nvPicPr>
            <p:cNvPr id="410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7422" y="1855105"/>
              <a:ext cx="3913334" cy="953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6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488" y="4212559"/>
              <a:ext cx="3526667" cy="933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5" name="Text Box 10"/>
            <p:cNvSpPr txBox="1">
              <a:spLocks noChangeArrowheads="1"/>
            </p:cNvSpPr>
            <p:nvPr/>
          </p:nvSpPr>
          <p:spPr bwMode="auto">
            <a:xfrm>
              <a:off x="4857752" y="3191777"/>
              <a:ext cx="1785950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只能按上桥的次序过桥</a:t>
              </a:r>
            </a:p>
          </p:txBody>
        </p:sp>
        <p:sp>
          <p:nvSpPr>
            <p:cNvPr id="173067" name="Text Box 11"/>
            <p:cNvSpPr txBox="1">
              <a:spLocks noChangeArrowheads="1"/>
            </p:cNvSpPr>
            <p:nvPr/>
          </p:nvSpPr>
          <p:spPr bwMode="auto">
            <a:xfrm>
              <a:off x="2786050" y="5212691"/>
              <a:ext cx="3500462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这里独木桥就是一个队列</a:t>
              </a: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4214810" y="3191777"/>
              <a:ext cx="216000" cy="71438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</a:t>
            </a:fld>
            <a:r>
              <a:rPr lang="en-US" altLang="zh-CN"/>
              <a:t>/32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0100" y="1571612"/>
            <a:ext cx="1214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71538" y="500042"/>
            <a:ext cx="6848492" cy="1398808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/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QueueEmpty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判队空运算算法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return(qu-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&gt;count==0);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30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48218"/>
            <a:ext cx="8143932" cy="21236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显然环形队列比非环形队列更有效利用内存空间，即环形队列会重复使用已经出队元素的空间。不会出现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假溢出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但如果算法中需要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使用所有进队的元素来进一步求解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，此时可以使用非环形队列。</a:t>
            </a:r>
            <a:endParaRPr lang="zh-CN" altLang="en-US" sz="22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64291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31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2071670" y="2071678"/>
            <a:ext cx="4897437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32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 rot="227613">
            <a:off x="398601" y="1394754"/>
            <a:ext cx="3961822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队列的基本运算如下：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9750" y="2101837"/>
            <a:ext cx="8280400" cy="326557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InitQueue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q)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队列。构造一个空队列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DestroyQueue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q)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队列。释放队列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占用的存储空间。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QueueEmpty(q)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队列是否为空。若队列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为空，则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返回真；否则返回假。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enQueue(&amp;q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队列。将元素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进队作为队尾元素。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 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deQueue(&amp;q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altLang="zh-CN" sz="200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队列。从队列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中出队一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个元素，并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将其值赋给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285720" y="642918"/>
            <a:ext cx="8208963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队列抽象数据类型＝逻辑结构＋基本运算（运算描述）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771775" y="1628775"/>
            <a:ext cx="48244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RelaxedModerately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队列和线性表有什么不同？</a:t>
            </a:r>
          </a:p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队列和栈有什么不同？</a:t>
            </a:r>
          </a:p>
        </p:txBody>
      </p:sp>
      <p:pic>
        <p:nvPicPr>
          <p:cNvPr id="7171" name="Picture 5" descr="u=2609916094,1791788096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196975"/>
            <a:ext cx="2243138" cy="224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4348" y="571480"/>
            <a:ext cx="8077200" cy="10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既然队列中元素逻辑关系与线性表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的相同，队列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可以采用与线性表相同的存储结构。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579667" y="1963739"/>
            <a:ext cx="9922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</a:t>
            </a: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444729" y="2466976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3371829" y="2466976"/>
            <a:ext cx="406400" cy="58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43042" y="3114676"/>
            <a:ext cx="15128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顺序队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514704" y="3114676"/>
            <a:ext cx="10810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链队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000628" y="1963739"/>
            <a:ext cx="135732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027592" y="3114676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5603854" y="2395539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新闻纸"/>
          <p:cNvSpPr txBox="1">
            <a:spLocks noChangeArrowheads="1"/>
          </p:cNvSpPr>
          <p:nvPr/>
        </p:nvSpPr>
        <p:spPr bwMode="auto">
          <a:xfrm>
            <a:off x="71406" y="333375"/>
            <a:ext cx="8991600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3.2.2  </a:t>
            </a:r>
            <a:r>
              <a:rPr kumimoji="1" lang="zh-CN" altLang="en-US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队列的顺序存储结构及其基本运算的实现</a:t>
            </a:r>
            <a:endParaRPr kumimoji="1" lang="zh-CN" altLang="en-US" sz="3200" b="0" dirty="0">
              <a:solidFill>
                <a:srgbClr val="FF33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071538" y="1857364"/>
            <a:ext cx="5786478" cy="1852403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08000" rIns="180000" bIns="108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front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  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队首和队尾指针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kumimoji="1" lang="en-US" altLang="zh-CN" sz="1800" b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85786" y="1357298"/>
            <a:ext cx="5643602" cy="43922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顺序队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声明如下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500034" y="4572008"/>
            <a:ext cx="800105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因为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队列两端都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在变化，所以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需要两个指针来标识队列的状态。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7</a:t>
            </a:fld>
            <a:r>
              <a:rPr lang="en-US" altLang="zh-CN"/>
              <a:t>/32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778250" y="620713"/>
            <a:ext cx="2665413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286380" y="2031993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直接映射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38442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92576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4655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00685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5450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2000" baseline="-2500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08635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624513" y="3317875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992938" y="3317875"/>
            <a:ext cx="684212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6019800" y="2708275"/>
            <a:ext cx="15128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MaxSize-1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6777038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2843213" y="2838450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3395663" y="2838450"/>
            <a:ext cx="7191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+1</a:t>
            </a:r>
          </a:p>
        </p:txBody>
      </p:sp>
      <p:sp>
        <p:nvSpPr>
          <p:cNvPr id="9234" name="Text Box 19"/>
          <p:cNvSpPr txBox="1">
            <a:spLocks noChangeArrowheads="1"/>
          </p:cNvSpPr>
          <p:nvPr/>
        </p:nvSpPr>
        <p:spPr bwMode="auto">
          <a:xfrm>
            <a:off x="4473575" y="2849563"/>
            <a:ext cx="6477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r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5" name="AutoShape 20"/>
          <p:cNvSpPr>
            <a:spLocks/>
          </p:cNvSpPr>
          <p:nvPr/>
        </p:nvSpPr>
        <p:spPr bwMode="auto">
          <a:xfrm rot="5400000">
            <a:off x="4370380" y="1487480"/>
            <a:ext cx="109534" cy="4992706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3929058" y="4071942"/>
            <a:ext cx="10080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6643702" y="4181475"/>
            <a:ext cx="100169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 flipV="1">
            <a:off x="7281863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9" name="Text Box 24"/>
          <p:cNvSpPr txBox="1">
            <a:spLocks noChangeArrowheads="1"/>
          </p:cNvSpPr>
          <p:nvPr/>
        </p:nvSpPr>
        <p:spPr bwMode="auto">
          <a:xfrm>
            <a:off x="3428992" y="4714884"/>
            <a:ext cx="231617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顺序队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的示意图</a:t>
            </a:r>
          </a:p>
        </p:txBody>
      </p:sp>
      <p:sp>
        <p:nvSpPr>
          <p:cNvPr id="9240" name="Text Box 25"/>
          <p:cNvSpPr txBox="1">
            <a:spLocks noChangeArrowheads="1"/>
          </p:cNvSpPr>
          <p:nvPr/>
        </p:nvSpPr>
        <p:spPr bwMode="auto">
          <a:xfrm>
            <a:off x="179388" y="1125538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逻辑结构</a:t>
            </a:r>
          </a:p>
        </p:txBody>
      </p:sp>
      <p:sp>
        <p:nvSpPr>
          <p:cNvPr id="9241" name="Text Box 26"/>
          <p:cNvSpPr txBox="1">
            <a:spLocks noChangeArrowheads="1"/>
          </p:cNvSpPr>
          <p:nvPr/>
        </p:nvSpPr>
        <p:spPr bwMode="auto">
          <a:xfrm>
            <a:off x="179388" y="3284538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存储结构</a:t>
            </a:r>
          </a:p>
        </p:txBody>
      </p:sp>
      <p:sp>
        <p:nvSpPr>
          <p:cNvPr id="9242" name="AutoShape 27"/>
          <p:cNvSpPr>
            <a:spLocks noChangeArrowheads="1"/>
          </p:cNvSpPr>
          <p:nvPr/>
        </p:nvSpPr>
        <p:spPr bwMode="auto">
          <a:xfrm>
            <a:off x="898525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43" name="Rectangle 28"/>
          <p:cNvSpPr>
            <a:spLocks noChangeArrowheads="1"/>
          </p:cNvSpPr>
          <p:nvPr/>
        </p:nvSpPr>
        <p:spPr bwMode="auto">
          <a:xfrm>
            <a:off x="1835150" y="33194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44" name="Text Box 29"/>
          <p:cNvSpPr txBox="1">
            <a:spLocks noChangeArrowheads="1"/>
          </p:cNvSpPr>
          <p:nvPr/>
        </p:nvSpPr>
        <p:spPr bwMode="auto">
          <a:xfrm>
            <a:off x="1882775" y="2827338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9245" name="Rectangle 30"/>
          <p:cNvSpPr>
            <a:spLocks noChangeArrowheads="1"/>
          </p:cNvSpPr>
          <p:nvPr/>
        </p:nvSpPr>
        <p:spPr bwMode="auto">
          <a:xfrm>
            <a:off x="7664450" y="3322638"/>
            <a:ext cx="684213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46" name="Text Box 31"/>
          <p:cNvSpPr txBox="1">
            <a:spLocks noChangeArrowheads="1"/>
          </p:cNvSpPr>
          <p:nvPr/>
        </p:nvSpPr>
        <p:spPr bwMode="auto">
          <a:xfrm>
            <a:off x="7613650" y="4186238"/>
            <a:ext cx="7921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9247" name="Line 32"/>
          <p:cNvSpPr>
            <a:spLocks noChangeShapeType="1"/>
          </p:cNvSpPr>
          <p:nvPr/>
        </p:nvSpPr>
        <p:spPr bwMode="auto">
          <a:xfrm flipV="1">
            <a:off x="7953375" y="3754438"/>
            <a:ext cx="0" cy="360362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8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303529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085850" y="160971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628775" y="1622412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085850" y="197007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628775" y="1982774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085850" y="2328849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628775" y="2341549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085850" y="268921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628775" y="2701912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1085850" y="304957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628775" y="3062274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814388" y="3554399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158750" y="3351199"/>
            <a:ext cx="720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73088" y="841355"/>
            <a:ext cx="14398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）空队</a:t>
            </a:r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2662238" y="858818"/>
            <a:ext cx="17319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sp>
        <p:nvSpPr>
          <p:cNvPr id="10278" name="Text Box 42"/>
          <p:cNvSpPr txBox="1">
            <a:spLocks noChangeArrowheads="1"/>
          </p:cNvSpPr>
          <p:nvPr/>
        </p:nvSpPr>
        <p:spPr bwMode="auto">
          <a:xfrm>
            <a:off x="4754563" y="642918"/>
            <a:ext cx="1617662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sp>
        <p:nvSpPr>
          <p:cNvPr id="10289" name="Text Box 55"/>
          <p:cNvSpPr txBox="1">
            <a:spLocks noChangeArrowheads="1"/>
          </p:cNvSpPr>
          <p:nvPr/>
        </p:nvSpPr>
        <p:spPr bwMode="auto">
          <a:xfrm>
            <a:off x="6740525" y="773089"/>
            <a:ext cx="1863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）全部出队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1214414" y="3929066"/>
            <a:ext cx="6929486" cy="2445248"/>
            <a:chOff x="1214414" y="4071942"/>
            <a:chExt cx="6106181" cy="2445248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0290" name="Text Box 56"/>
            <p:cNvSpPr txBox="1">
              <a:spLocks noChangeArrowheads="1"/>
            </p:cNvSpPr>
            <p:nvPr/>
          </p:nvSpPr>
          <p:spPr bwMode="auto">
            <a:xfrm>
              <a:off x="1214414" y="4214818"/>
              <a:ext cx="642942" cy="93871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总</a:t>
              </a:r>
              <a:endParaRPr lang="en-US" altLang="zh-CN" sz="22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结</a:t>
              </a:r>
            </a:p>
          </p:txBody>
        </p:sp>
        <p:sp>
          <p:nvSpPr>
            <p:cNvPr id="10291" name="Text Box 57"/>
            <p:cNvSpPr txBox="1">
              <a:spLocks noChangeArrowheads="1"/>
            </p:cNvSpPr>
            <p:nvPr/>
          </p:nvSpPr>
          <p:spPr bwMode="auto">
            <a:xfrm>
              <a:off x="1676993" y="4071942"/>
              <a:ext cx="5643602" cy="2445248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44000" bIns="144000">
              <a:spAutoFit/>
            </a:bodyPr>
            <a:lstStyle/>
            <a:p>
              <a:pPr marL="457200" indent="-457200" algn="l">
                <a:spcBef>
                  <a:spcPct val="50000"/>
                </a:spcBef>
                <a:buBlip>
                  <a:blip r:embed="rId2"/>
                </a:buBlip>
              </a:pP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约定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rear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总是指向队尾元素</a:t>
              </a:r>
            </a:p>
            <a:p>
              <a:pPr marL="457200" indent="-457200" algn="l">
                <a:spcBef>
                  <a:spcPct val="50000"/>
                </a:spcBef>
                <a:buBlip>
                  <a:blip r:embed="rId2"/>
                </a:buBlip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元素进队，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rear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增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  <a:p>
              <a:pPr marL="457200" indent="-457200" algn="l">
                <a:spcBef>
                  <a:spcPct val="50000"/>
                </a:spcBef>
                <a:buBlip>
                  <a:blip r:embed="rId2"/>
                </a:buBlip>
              </a:pP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约定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front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指向当前队中队头元素的前一位置 </a:t>
              </a:r>
            </a:p>
            <a:p>
              <a:pPr marL="457200" indent="-457200" algn="l">
                <a:spcBef>
                  <a:spcPct val="50000"/>
                </a:spcBef>
                <a:buBlip>
                  <a:blip r:embed="rId2"/>
                </a:buBlip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元素出队，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front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增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  <a:p>
              <a:pPr marL="457200" indent="-457200" algn="l">
                <a:spcBef>
                  <a:spcPct val="50000"/>
                </a:spcBef>
                <a:buBlip>
                  <a:blip r:embed="rId2"/>
                </a:buBlip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rear=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时不能再进队</a:t>
              </a:r>
            </a:p>
          </p:txBody>
        </p:sp>
      </p:grpSp>
      <p:sp>
        <p:nvSpPr>
          <p:cNvPr id="10292" name="Line 58"/>
          <p:cNvSpPr>
            <a:spLocks noChangeShapeType="1"/>
          </p:cNvSpPr>
          <p:nvPr/>
        </p:nvSpPr>
        <p:spPr bwMode="auto">
          <a:xfrm>
            <a:off x="814388" y="3841737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93" name="Text Box 59"/>
          <p:cNvSpPr txBox="1">
            <a:spLocks noChangeArrowheads="1"/>
          </p:cNvSpPr>
          <p:nvPr/>
        </p:nvSpPr>
        <p:spPr bwMode="auto">
          <a:xfrm>
            <a:off x="57150" y="3643314"/>
            <a:ext cx="8651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2171700" y="1589074"/>
            <a:ext cx="2001838" cy="2167970"/>
            <a:chOff x="2171700" y="1589074"/>
            <a:chExt cx="2001838" cy="2167970"/>
          </a:xfrm>
        </p:grpSpPr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3741738" y="15890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3741738" y="194943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3741738" y="2308212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3741738" y="26685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3741738" y="302893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294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95" name="Text Box 61"/>
            <p:cNvSpPr txBox="1">
              <a:spLocks noChangeArrowheads="1"/>
            </p:cNvSpPr>
            <p:nvPr/>
          </p:nvSpPr>
          <p:spPr bwMode="auto">
            <a:xfrm>
              <a:off x="2171700" y="3387712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0296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97" name="Text Box 63"/>
            <p:cNvSpPr txBox="1">
              <a:spLocks noChangeArrowheads="1"/>
            </p:cNvSpPr>
            <p:nvPr/>
          </p:nvSpPr>
          <p:spPr bwMode="auto">
            <a:xfrm>
              <a:off x="2247900" y="3062274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248150" y="1589074"/>
            <a:ext cx="2014538" cy="2131457"/>
            <a:chOff x="4248150" y="1589074"/>
            <a:chExt cx="2014538" cy="2131457"/>
          </a:xfrm>
        </p:grpSpPr>
        <p:sp>
          <p:nvSpPr>
            <p:cNvPr id="1026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0269" name="Text Box 31"/>
            <p:cNvSpPr txBox="1">
              <a:spLocks noChangeArrowheads="1"/>
            </p:cNvSpPr>
            <p:nvPr/>
          </p:nvSpPr>
          <p:spPr bwMode="auto">
            <a:xfrm>
              <a:off x="5830888" y="15890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027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271" name="Text Box 33"/>
            <p:cNvSpPr txBox="1">
              <a:spLocks noChangeArrowheads="1"/>
            </p:cNvSpPr>
            <p:nvPr/>
          </p:nvSpPr>
          <p:spPr bwMode="auto">
            <a:xfrm>
              <a:off x="5830888" y="194943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27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5830888" y="2308212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27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5830888" y="26685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27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277" name="Text Box 39"/>
            <p:cNvSpPr txBox="1">
              <a:spLocks noChangeArrowheads="1"/>
            </p:cNvSpPr>
            <p:nvPr/>
          </p:nvSpPr>
          <p:spPr bwMode="auto">
            <a:xfrm>
              <a:off x="5830888" y="302893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29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99" name="Text Box 65"/>
            <p:cNvSpPr txBox="1">
              <a:spLocks noChangeArrowheads="1"/>
            </p:cNvSpPr>
            <p:nvPr/>
          </p:nvSpPr>
          <p:spPr bwMode="auto">
            <a:xfrm>
              <a:off x="4248150" y="3351199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0302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03" name="Text Box 69"/>
            <p:cNvSpPr txBox="1">
              <a:spLocks noChangeArrowheads="1"/>
            </p:cNvSpPr>
            <p:nvPr/>
          </p:nvSpPr>
          <p:spPr bwMode="auto">
            <a:xfrm>
              <a:off x="4324350" y="1625587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758018" y="1474774"/>
            <a:ext cx="2044700" cy="1952625"/>
            <a:chOff x="6216650" y="1474774"/>
            <a:chExt cx="2044700" cy="1952625"/>
          </a:xfrm>
        </p:grpSpPr>
        <p:sp>
          <p:nvSpPr>
            <p:cNvPr id="10279" name="Rectangle 43"/>
            <p:cNvSpPr>
              <a:spLocks noChangeArrowheads="1"/>
            </p:cNvSpPr>
            <p:nvPr/>
          </p:nvSpPr>
          <p:spPr bwMode="auto">
            <a:xfrm>
              <a:off x="7286625" y="1627174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0" name="Text Box 44"/>
            <p:cNvSpPr txBox="1">
              <a:spLocks noChangeArrowheads="1"/>
            </p:cNvSpPr>
            <p:nvPr/>
          </p:nvSpPr>
          <p:spPr bwMode="auto">
            <a:xfrm>
              <a:off x="7829550" y="15890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0281" name="Rectangle 45"/>
            <p:cNvSpPr>
              <a:spLocks noChangeArrowheads="1"/>
            </p:cNvSpPr>
            <p:nvPr/>
          </p:nvSpPr>
          <p:spPr bwMode="auto">
            <a:xfrm>
              <a:off x="7286625" y="1987537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2" name="Text Box 46"/>
            <p:cNvSpPr txBox="1">
              <a:spLocks noChangeArrowheads="1"/>
            </p:cNvSpPr>
            <p:nvPr/>
          </p:nvSpPr>
          <p:spPr bwMode="auto">
            <a:xfrm>
              <a:off x="7829550" y="194943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283" name="Rectangle 47"/>
            <p:cNvSpPr>
              <a:spLocks noChangeArrowheads="1"/>
            </p:cNvSpPr>
            <p:nvPr/>
          </p:nvSpPr>
          <p:spPr bwMode="auto">
            <a:xfrm>
              <a:off x="7286625" y="2346312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4" name="Text Box 48"/>
            <p:cNvSpPr txBox="1">
              <a:spLocks noChangeArrowheads="1"/>
            </p:cNvSpPr>
            <p:nvPr/>
          </p:nvSpPr>
          <p:spPr bwMode="auto">
            <a:xfrm>
              <a:off x="7829550" y="2308212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285" name="Rectangle 49"/>
            <p:cNvSpPr>
              <a:spLocks noChangeArrowheads="1"/>
            </p:cNvSpPr>
            <p:nvPr/>
          </p:nvSpPr>
          <p:spPr bwMode="auto">
            <a:xfrm>
              <a:off x="7286625" y="2706674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6" name="Text Box 50"/>
            <p:cNvSpPr txBox="1">
              <a:spLocks noChangeArrowheads="1"/>
            </p:cNvSpPr>
            <p:nvPr/>
          </p:nvSpPr>
          <p:spPr bwMode="auto">
            <a:xfrm>
              <a:off x="7829550" y="26685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287" name="Rectangle 51"/>
            <p:cNvSpPr>
              <a:spLocks noChangeArrowheads="1"/>
            </p:cNvSpPr>
            <p:nvPr/>
          </p:nvSpPr>
          <p:spPr bwMode="auto">
            <a:xfrm>
              <a:off x="7286625" y="3067037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8" name="Text Box 52"/>
            <p:cNvSpPr txBox="1">
              <a:spLocks noChangeArrowheads="1"/>
            </p:cNvSpPr>
            <p:nvPr/>
          </p:nvSpPr>
          <p:spPr bwMode="auto">
            <a:xfrm>
              <a:off x="7829550" y="302893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300" name="Line 66"/>
            <p:cNvSpPr>
              <a:spLocks noChangeShapeType="1"/>
            </p:cNvSpPr>
            <p:nvPr/>
          </p:nvSpPr>
          <p:spPr bwMode="auto">
            <a:xfrm>
              <a:off x="6973888" y="1878003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01" name="Text Box 67"/>
            <p:cNvSpPr txBox="1">
              <a:spLocks noChangeArrowheads="1"/>
            </p:cNvSpPr>
            <p:nvPr/>
          </p:nvSpPr>
          <p:spPr bwMode="auto">
            <a:xfrm>
              <a:off x="6216650" y="1674803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0304" name="Line 70"/>
            <p:cNvSpPr>
              <a:spLocks noChangeShapeType="1"/>
            </p:cNvSpPr>
            <p:nvPr/>
          </p:nvSpPr>
          <p:spPr bwMode="auto">
            <a:xfrm>
              <a:off x="6977063" y="16779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05" name="Text Box 71"/>
            <p:cNvSpPr txBox="1">
              <a:spLocks noChangeArrowheads="1"/>
            </p:cNvSpPr>
            <p:nvPr/>
          </p:nvSpPr>
          <p:spPr bwMode="auto">
            <a:xfrm>
              <a:off x="6321425" y="1474774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9</a:t>
            </a:fld>
            <a:r>
              <a:rPr lang="en-US" altLang="zh-CN">
                <a:latin typeface="Consolas" pitchFamily="49" charset="0"/>
                <a:cs typeface="Consolas" pitchFamily="49" charset="0"/>
              </a:rPr>
              <a:t>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7" grpId="0"/>
      <p:bldP spid="10278" grpId="0"/>
      <p:bldP spid="1028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1912</TotalTime>
  <Words>2312</Words>
  <Application>Microsoft Office PowerPoint</Application>
  <PresentationFormat>全屏显示(4:3)</PresentationFormat>
  <Paragraphs>476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黑体</vt:lpstr>
      <vt:lpstr>楷体</vt:lpstr>
      <vt:lpstr>楷体_GB2312</vt:lpstr>
      <vt:lpstr>微软雅黑</vt:lpstr>
      <vt:lpstr>Arial</vt:lpstr>
      <vt:lpstr>Calibri</vt:lpstr>
      <vt:lpstr>Consolas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肖 玉奇</cp:lastModifiedBy>
  <cp:revision>727</cp:revision>
  <dcterms:created xsi:type="dcterms:W3CDTF">2004-04-04T02:09:16Z</dcterms:created>
  <dcterms:modified xsi:type="dcterms:W3CDTF">2023-05-17T10:28:03Z</dcterms:modified>
</cp:coreProperties>
</file>